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notesMasterIdLst>
    <p:notesMasterId r:id="rId12"/>
  </p:notesMasterIdLst>
  <p:sldSz cx="11430000" cy="14287500"/>
  <p:notesSz cx="14287500" cy="11430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7059168" y="0"/>
            <a:ext cx="91440" cy="14287500"/>
          </a:xfrm>
          <a:prstGeom prst="rect">
            <a:avLst/>
          </a:prstGeom>
          <a:solidFill>
            <a:srgbClr val="F7F471"/>
          </a:solidFill>
          <a:ln/>
        </p:spPr>
      </p:sp>
      <p:sp>
        <p:nvSpPr>
          <p:cNvPr id="3" name="Shape 1"/>
          <p:cNvSpPr/>
          <p:nvPr/>
        </p:nvSpPr>
        <p:spPr>
          <a:xfrm>
            <a:off x="7863840" y="2926080"/>
            <a:ext cx="2743200" cy="2743200"/>
          </a:xfrm>
          <a:prstGeom prst="rect">
            <a:avLst/>
          </a:prstGeom>
          <a:ln w="10160">
            <a:solidFill>
              <a:srgbClr val="C4B9AE"/>
            </a:solidFill>
            <a:prstDash val="solid"/>
          </a:ln>
        </p:spPr>
      </p:sp>
      <p:sp>
        <p:nvSpPr>
          <p:cNvPr id="4" name="Shape 2"/>
          <p:cNvSpPr/>
          <p:nvPr/>
        </p:nvSpPr>
        <p:spPr>
          <a:xfrm>
            <a:off x="9235440" y="2926080"/>
            <a:ext cx="0" cy="2743200"/>
          </a:xfrm>
          <a:prstGeom prst="line">
            <a:avLst/>
          </a:prstGeom>
          <a:noFill/>
          <a:ln w="7620">
            <a:solidFill>
              <a:srgbClr val="C4B9AE"/>
            </a:solidFill>
            <a:prstDash val="solid"/>
          </a:ln>
        </p:spPr>
      </p:sp>
      <p:sp>
        <p:nvSpPr>
          <p:cNvPr id="5" name="Shape 3"/>
          <p:cNvSpPr/>
          <p:nvPr/>
        </p:nvSpPr>
        <p:spPr>
          <a:xfrm>
            <a:off x="7863840" y="4297680"/>
            <a:ext cx="2743200" cy="0"/>
          </a:xfrm>
          <a:prstGeom prst="line">
            <a:avLst/>
          </a:prstGeom>
          <a:noFill/>
          <a:ln w="7620">
            <a:solidFill>
              <a:srgbClr val="C4B9AE"/>
            </a:solidFill>
            <a:prstDash val="solid"/>
          </a:ln>
        </p:spPr>
      </p:sp>
      <p:sp>
        <p:nvSpPr>
          <p:cNvPr id="6" name="Shape 4"/>
          <p:cNvSpPr/>
          <p:nvPr/>
        </p:nvSpPr>
        <p:spPr>
          <a:xfrm>
            <a:off x="7863840" y="2926080"/>
            <a:ext cx="1371600" cy="1371600"/>
          </a:xfrm>
          <a:prstGeom prst="rect">
            <a:avLst/>
          </a:prstGeom>
          <a:solidFill>
            <a:srgbClr val="F7F471">
              <a:alpha val="30000"/>
            </a:srgbClr>
          </a:solidFill>
          <a:ln/>
        </p:spPr>
      </p:sp>
      <p:sp>
        <p:nvSpPr>
          <p:cNvPr id="7" name="Text 5"/>
          <p:cNvSpPr/>
          <p:nvPr/>
        </p:nvSpPr>
        <p:spPr>
          <a:xfrm>
            <a:off x="7955280" y="3017520"/>
            <a:ext cx="1280160" cy="36576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FILL THIS IN</a:t>
            </a:r>
            <a:endParaRPr lang="en-US" sz="900" dirty="0"/>
          </a:p>
        </p:txBody>
      </p:sp>
      <p:sp>
        <p:nvSpPr>
          <p:cNvPr id="8" name="Shape 6"/>
          <p:cNvSpPr/>
          <p:nvPr/>
        </p:nvSpPr>
        <p:spPr>
          <a:xfrm>
            <a:off x="762610" y="1371600"/>
            <a:ext cx="548640" cy="36576"/>
          </a:xfrm>
          <a:prstGeom prst="rect">
            <a:avLst/>
          </a:prstGeom>
          <a:solidFill>
            <a:srgbClr val="F7F471"/>
          </a:solidFill>
          <a:ln/>
        </p:spPr>
      </p:sp>
      <p:sp>
        <p:nvSpPr>
          <p:cNvPr id="9" name="Text 7"/>
          <p:cNvSpPr/>
          <p:nvPr/>
        </p:nvSpPr>
        <p:spPr>
          <a:xfrm>
            <a:off x="762610" y="1481328"/>
            <a:ext cx="7315200" cy="292608"/>
          </a:xfrm>
          <a:prstGeom prst="rect">
            <a:avLst/>
          </a:prstGeom>
          <a:noFill/>
          <a:ln/>
        </p:spPr>
        <p:txBody>
          <a:bodyPr wrap="square" lIns="0" tIns="0" rIns="0" bIns="0" rtlCol="0" anchor="ctr"/>
          <a:lstStyle/>
          <a:p>
            <a:pPr indent="0" marL="0">
              <a:buNone/>
            </a:pPr>
            <a:r>
              <a:rPr lang="en-US" sz="1100" b="1" spc="300" kern="0" dirty="0">
                <a:solidFill>
                  <a:srgbClr val="C4B9AE"/>
                </a:solidFill>
                <a:latin typeface="Inter" pitchFamily="34" charset="0"/>
                <a:ea typeface="Inter" pitchFamily="34" charset="-122"/>
                <a:cs typeface="Inter" pitchFamily="34" charset="-120"/>
              </a:rPr>
              <a:t>WORKSHEET   /   FIELD MANUAL   /   No. 03</a:t>
            </a:r>
            <a:endParaRPr lang="en-US" sz="1100" dirty="0"/>
          </a:p>
        </p:txBody>
      </p:sp>
      <p:sp>
        <p:nvSpPr>
          <p:cNvPr id="10" name="Text 8"/>
          <p:cNvSpPr/>
          <p:nvPr/>
        </p:nvSpPr>
        <p:spPr>
          <a:xfrm>
            <a:off x="762610" y="2194560"/>
            <a:ext cx="6400800" cy="4937760"/>
          </a:xfrm>
          <a:prstGeom prst="rect">
            <a:avLst/>
          </a:prstGeom>
          <a:noFill/>
          <a:ln/>
        </p:spPr>
        <p:txBody>
          <a:bodyPr wrap="square" lIns="0" tIns="0" rIns="0" bIns="0" rtlCol="0" anchor="t"/>
          <a:lstStyle/>
          <a:p>
            <a:pPr indent="0" marL="0">
              <a:buNone/>
            </a:pPr>
            <a:r>
              <a:rPr lang="en-US" sz="8000" spc="-100" kern="0" dirty="0">
                <a:solidFill>
                  <a:srgbClr val="EDE8DF"/>
                </a:solidFill>
                <a:latin typeface="Playfair Display" pitchFamily="34" charset="0"/>
                <a:ea typeface="Playfair Display" pitchFamily="34" charset="-122"/>
                <a:cs typeface="Playfair Display" pitchFamily="34" charset="-120"/>
              </a:rPr>
              <a:t>BCG</a:t>
            </a:r>
            <a:endParaRPr lang="en-US" sz="8000" dirty="0"/>
          </a:p>
          <a:p>
            <a:pPr indent="0" marL="0">
              <a:buNone/>
            </a:pPr>
            <a:r>
              <a:rPr lang="en-US" sz="8000" spc="-100" kern="0" dirty="0">
                <a:solidFill>
                  <a:srgbClr val="EDE8DF"/>
                </a:solidFill>
                <a:latin typeface="Playfair Display" pitchFamily="34" charset="0"/>
                <a:ea typeface="Playfair Display" pitchFamily="34" charset="-122"/>
                <a:cs typeface="Playfair Display" pitchFamily="34" charset="-120"/>
              </a:rPr>
              <a:t>Growth-Share</a:t>
            </a:r>
            <a:endParaRPr lang="en-US" sz="8000" dirty="0"/>
          </a:p>
          <a:p>
            <a:pPr indent="0" marL="0">
              <a:buNone/>
            </a:pPr>
            <a:r>
              <a:rPr lang="en-US" sz="8000" spc="-100" kern="0" dirty="0">
                <a:solidFill>
                  <a:srgbClr val="EDE8DF"/>
                </a:solidFill>
                <a:latin typeface="Playfair Display" pitchFamily="34" charset="0"/>
                <a:ea typeface="Playfair Display" pitchFamily="34" charset="-122"/>
                <a:cs typeface="Playfair Display" pitchFamily="34" charset="-120"/>
              </a:rPr>
              <a:t>Matrix.</a:t>
            </a:r>
            <a:endParaRPr lang="en-US" sz="8000" dirty="0"/>
          </a:p>
        </p:txBody>
      </p:sp>
      <p:sp>
        <p:nvSpPr>
          <p:cNvPr id="11" name="Text 9"/>
          <p:cNvSpPr/>
          <p:nvPr/>
        </p:nvSpPr>
        <p:spPr>
          <a:xfrm>
            <a:off x="762610" y="7132320"/>
            <a:ext cx="6217920" cy="1463040"/>
          </a:xfrm>
          <a:prstGeom prst="rect">
            <a:avLst/>
          </a:prstGeom>
          <a:noFill/>
          <a:ln/>
        </p:spPr>
        <p:txBody>
          <a:bodyPr wrap="square" lIns="0" tIns="0" rIns="0" bIns="0" rtlCol="0" anchor="t"/>
          <a:lstStyle/>
          <a:p>
            <a:pPr indent="0" marL="0">
              <a:buNone/>
            </a:pPr>
            <a:r>
              <a:rPr lang="en-US" sz="2600" i="1" dirty="0">
                <a:solidFill>
                  <a:srgbClr val="C4B9AE"/>
                </a:solidFill>
                <a:latin typeface="Playfair Display" pitchFamily="34" charset="0"/>
                <a:ea typeface="Playfair Display" pitchFamily="34" charset="-122"/>
                <a:cs typeface="Playfair Display" pitchFamily="34" charset="-120"/>
              </a:rPr>
              <a:t>Six steps to plot your portfolio under the AI-era axes.</a:t>
            </a:r>
            <a:endParaRPr lang="en-US" sz="2600" dirty="0"/>
          </a:p>
        </p:txBody>
      </p:sp>
      <p:sp>
        <p:nvSpPr>
          <p:cNvPr id="12" name="Shape 10"/>
          <p:cNvSpPr/>
          <p:nvPr/>
        </p:nvSpPr>
        <p:spPr>
          <a:xfrm>
            <a:off x="762610" y="8531352"/>
            <a:ext cx="164592" cy="164592"/>
          </a:xfrm>
          <a:prstGeom prst="rect">
            <a:avLst/>
          </a:prstGeom>
          <a:solidFill>
            <a:srgbClr val="F7F471"/>
          </a:solidFill>
          <a:ln w="6350">
            <a:solidFill>
              <a:srgbClr val="18160F"/>
            </a:solidFill>
            <a:prstDash val="solid"/>
          </a:ln>
        </p:spPr>
      </p:sp>
      <p:sp>
        <p:nvSpPr>
          <p:cNvPr id="13" name="Text 11"/>
          <p:cNvSpPr/>
          <p:nvPr/>
        </p:nvSpPr>
        <p:spPr>
          <a:xfrm>
            <a:off x="1055218" y="8412480"/>
            <a:ext cx="7315200" cy="384048"/>
          </a:xfrm>
          <a:prstGeom prst="rect">
            <a:avLst/>
          </a:prstGeom>
          <a:noFill/>
          <a:ln/>
        </p:spPr>
        <p:txBody>
          <a:bodyPr wrap="square" lIns="0" tIns="0" rIns="0" bIns="0" rtlCol="0" anchor="ctr"/>
          <a:lstStyle/>
          <a:p>
            <a:pPr indent="0" marL="0">
              <a:buNone/>
            </a:pPr>
            <a:r>
              <a:rPr lang="en-US" sz="1400" spc="200" kern="0" dirty="0">
                <a:solidFill>
                  <a:srgbClr val="EDE8DF"/>
                </a:solidFill>
                <a:latin typeface="Inter" pitchFamily="34" charset="0"/>
                <a:ea typeface="Inter" pitchFamily="34" charset="-122"/>
                <a:cs typeface="Inter" pitchFamily="34" charset="-120"/>
              </a:rPr>
              <a:t>STEP 01  ·  Name the portfolio.</a:t>
            </a:r>
            <a:endParaRPr lang="en-US" sz="1400" dirty="0"/>
          </a:p>
        </p:txBody>
      </p:sp>
      <p:sp>
        <p:nvSpPr>
          <p:cNvPr id="14" name="Shape 12"/>
          <p:cNvSpPr/>
          <p:nvPr/>
        </p:nvSpPr>
        <p:spPr>
          <a:xfrm>
            <a:off x="762610" y="8951976"/>
            <a:ext cx="164592" cy="164592"/>
          </a:xfrm>
          <a:prstGeom prst="rect">
            <a:avLst/>
          </a:prstGeom>
          <a:solidFill>
            <a:srgbClr val="F7F471"/>
          </a:solidFill>
          <a:ln w="6350">
            <a:solidFill>
              <a:srgbClr val="18160F"/>
            </a:solidFill>
            <a:prstDash val="solid"/>
          </a:ln>
        </p:spPr>
      </p:sp>
      <p:sp>
        <p:nvSpPr>
          <p:cNvPr id="15" name="Text 13"/>
          <p:cNvSpPr/>
          <p:nvPr/>
        </p:nvSpPr>
        <p:spPr>
          <a:xfrm>
            <a:off x="1055218" y="8833104"/>
            <a:ext cx="7315200" cy="384048"/>
          </a:xfrm>
          <a:prstGeom prst="rect">
            <a:avLst/>
          </a:prstGeom>
          <a:noFill/>
          <a:ln/>
        </p:spPr>
        <p:txBody>
          <a:bodyPr wrap="square" lIns="0" tIns="0" rIns="0" bIns="0" rtlCol="0" anchor="ctr"/>
          <a:lstStyle/>
          <a:p>
            <a:pPr indent="0" marL="0">
              <a:buNone/>
            </a:pPr>
            <a:r>
              <a:rPr lang="en-US" sz="1400" spc="200" kern="0" dirty="0">
                <a:solidFill>
                  <a:srgbClr val="EDE8DF"/>
                </a:solidFill>
                <a:latin typeface="Inter" pitchFamily="34" charset="0"/>
                <a:ea typeface="Inter" pitchFamily="34" charset="-122"/>
                <a:cs typeface="Inter" pitchFamily="34" charset="-120"/>
              </a:rPr>
              <a:t>STEP 02  ·  Score the AI-era axes.</a:t>
            </a:r>
            <a:endParaRPr lang="en-US" sz="1400" dirty="0"/>
          </a:p>
        </p:txBody>
      </p:sp>
      <p:sp>
        <p:nvSpPr>
          <p:cNvPr id="16" name="Shape 14"/>
          <p:cNvSpPr/>
          <p:nvPr/>
        </p:nvSpPr>
        <p:spPr>
          <a:xfrm>
            <a:off x="762610" y="9372600"/>
            <a:ext cx="164592" cy="164592"/>
          </a:xfrm>
          <a:prstGeom prst="rect">
            <a:avLst/>
          </a:prstGeom>
          <a:solidFill>
            <a:srgbClr val="F7F471"/>
          </a:solidFill>
          <a:ln w="6350">
            <a:solidFill>
              <a:srgbClr val="18160F"/>
            </a:solidFill>
            <a:prstDash val="solid"/>
          </a:ln>
        </p:spPr>
      </p:sp>
      <p:sp>
        <p:nvSpPr>
          <p:cNvPr id="17" name="Text 15"/>
          <p:cNvSpPr/>
          <p:nvPr/>
        </p:nvSpPr>
        <p:spPr>
          <a:xfrm>
            <a:off x="1055218" y="9253728"/>
            <a:ext cx="7315200" cy="384048"/>
          </a:xfrm>
          <a:prstGeom prst="rect">
            <a:avLst/>
          </a:prstGeom>
          <a:noFill/>
          <a:ln/>
        </p:spPr>
        <p:txBody>
          <a:bodyPr wrap="square" lIns="0" tIns="0" rIns="0" bIns="0" rtlCol="0" anchor="ctr"/>
          <a:lstStyle/>
          <a:p>
            <a:pPr indent="0" marL="0">
              <a:buNone/>
            </a:pPr>
            <a:r>
              <a:rPr lang="en-US" sz="1400" spc="200" kern="0" dirty="0">
                <a:solidFill>
                  <a:srgbClr val="EDE8DF"/>
                </a:solidFill>
                <a:latin typeface="Inter" pitchFamily="34" charset="0"/>
                <a:ea typeface="Inter" pitchFamily="34" charset="-122"/>
                <a:cs typeface="Inter" pitchFamily="34" charset="-120"/>
              </a:rPr>
              <a:t>STEP 03  ·  Plot each item.</a:t>
            </a:r>
            <a:endParaRPr lang="en-US" sz="1400" dirty="0"/>
          </a:p>
        </p:txBody>
      </p:sp>
      <p:sp>
        <p:nvSpPr>
          <p:cNvPr id="18" name="Shape 16"/>
          <p:cNvSpPr/>
          <p:nvPr/>
        </p:nvSpPr>
        <p:spPr>
          <a:xfrm>
            <a:off x="762610" y="9793224"/>
            <a:ext cx="164592" cy="164592"/>
          </a:xfrm>
          <a:prstGeom prst="rect">
            <a:avLst/>
          </a:prstGeom>
          <a:solidFill>
            <a:srgbClr val="F7F471"/>
          </a:solidFill>
          <a:ln w="6350">
            <a:solidFill>
              <a:srgbClr val="18160F"/>
            </a:solidFill>
            <a:prstDash val="solid"/>
          </a:ln>
        </p:spPr>
      </p:sp>
      <p:sp>
        <p:nvSpPr>
          <p:cNvPr id="19" name="Text 17"/>
          <p:cNvSpPr/>
          <p:nvPr/>
        </p:nvSpPr>
        <p:spPr>
          <a:xfrm>
            <a:off x="1055218" y="9674352"/>
            <a:ext cx="7315200" cy="384048"/>
          </a:xfrm>
          <a:prstGeom prst="rect">
            <a:avLst/>
          </a:prstGeom>
          <a:noFill/>
          <a:ln/>
        </p:spPr>
        <p:txBody>
          <a:bodyPr wrap="square" lIns="0" tIns="0" rIns="0" bIns="0" rtlCol="0" anchor="ctr"/>
          <a:lstStyle/>
          <a:p>
            <a:pPr indent="0" marL="0">
              <a:buNone/>
            </a:pPr>
            <a:r>
              <a:rPr lang="en-US" sz="1400" spc="200" kern="0" dirty="0">
                <a:solidFill>
                  <a:srgbClr val="EDE8DF"/>
                </a:solidFill>
                <a:latin typeface="Inter" pitchFamily="34" charset="0"/>
                <a:ea typeface="Inter" pitchFamily="34" charset="-122"/>
                <a:cs typeface="Inter" pitchFamily="34" charset="-120"/>
              </a:rPr>
              <a:t>STEP 04  ·  Mark the migrations.</a:t>
            </a:r>
            <a:endParaRPr lang="en-US" sz="1400" dirty="0"/>
          </a:p>
        </p:txBody>
      </p:sp>
      <p:sp>
        <p:nvSpPr>
          <p:cNvPr id="20" name="Shape 18"/>
          <p:cNvSpPr/>
          <p:nvPr/>
        </p:nvSpPr>
        <p:spPr>
          <a:xfrm>
            <a:off x="762610" y="10213848"/>
            <a:ext cx="164592" cy="164592"/>
          </a:xfrm>
          <a:prstGeom prst="rect">
            <a:avLst/>
          </a:prstGeom>
          <a:solidFill>
            <a:srgbClr val="F7F471"/>
          </a:solidFill>
          <a:ln w="6350">
            <a:solidFill>
              <a:srgbClr val="18160F"/>
            </a:solidFill>
            <a:prstDash val="solid"/>
          </a:ln>
        </p:spPr>
      </p:sp>
      <p:sp>
        <p:nvSpPr>
          <p:cNvPr id="21" name="Text 19"/>
          <p:cNvSpPr/>
          <p:nvPr/>
        </p:nvSpPr>
        <p:spPr>
          <a:xfrm>
            <a:off x="1055218" y="10094976"/>
            <a:ext cx="7315200" cy="384048"/>
          </a:xfrm>
          <a:prstGeom prst="rect">
            <a:avLst/>
          </a:prstGeom>
          <a:noFill/>
          <a:ln/>
        </p:spPr>
        <p:txBody>
          <a:bodyPr wrap="square" lIns="0" tIns="0" rIns="0" bIns="0" rtlCol="0" anchor="ctr"/>
          <a:lstStyle/>
          <a:p>
            <a:pPr indent="0" marL="0">
              <a:buNone/>
            </a:pPr>
            <a:r>
              <a:rPr lang="en-US" sz="1400" spc="200" kern="0" dirty="0">
                <a:solidFill>
                  <a:srgbClr val="EDE8DF"/>
                </a:solidFill>
                <a:latin typeface="Inter" pitchFamily="34" charset="0"/>
                <a:ea typeface="Inter" pitchFamily="34" charset="-122"/>
                <a:cs typeface="Inter" pitchFamily="34" charset="-120"/>
              </a:rPr>
              <a:t>STEP 05  ·  Pick one move.</a:t>
            </a:r>
            <a:endParaRPr lang="en-US" sz="1400" dirty="0"/>
          </a:p>
        </p:txBody>
      </p:sp>
      <p:sp>
        <p:nvSpPr>
          <p:cNvPr id="22" name="Shape 20"/>
          <p:cNvSpPr/>
          <p:nvPr/>
        </p:nvSpPr>
        <p:spPr>
          <a:xfrm>
            <a:off x="762610" y="10634472"/>
            <a:ext cx="164592" cy="164592"/>
          </a:xfrm>
          <a:prstGeom prst="rect">
            <a:avLst/>
          </a:prstGeom>
          <a:solidFill>
            <a:srgbClr val="F7F471"/>
          </a:solidFill>
          <a:ln w="6350">
            <a:solidFill>
              <a:srgbClr val="18160F"/>
            </a:solidFill>
            <a:prstDash val="solid"/>
          </a:ln>
        </p:spPr>
      </p:sp>
      <p:sp>
        <p:nvSpPr>
          <p:cNvPr id="23" name="Text 21"/>
          <p:cNvSpPr/>
          <p:nvPr/>
        </p:nvSpPr>
        <p:spPr>
          <a:xfrm>
            <a:off x="1055218" y="10515600"/>
            <a:ext cx="7315200" cy="384048"/>
          </a:xfrm>
          <a:prstGeom prst="rect">
            <a:avLst/>
          </a:prstGeom>
          <a:noFill/>
          <a:ln/>
        </p:spPr>
        <p:txBody>
          <a:bodyPr wrap="square" lIns="0" tIns="0" rIns="0" bIns="0" rtlCol="0" anchor="ctr"/>
          <a:lstStyle/>
          <a:p>
            <a:pPr indent="0" marL="0">
              <a:buNone/>
            </a:pPr>
            <a:r>
              <a:rPr lang="en-US" sz="1400" spc="200" kern="0" dirty="0">
                <a:solidFill>
                  <a:srgbClr val="EDE8DF"/>
                </a:solidFill>
                <a:latin typeface="Inter" pitchFamily="34" charset="0"/>
                <a:ea typeface="Inter" pitchFamily="34" charset="-122"/>
                <a:cs typeface="Inter" pitchFamily="34" charset="-120"/>
              </a:rPr>
              <a:t>STEP 06  ·  Schedule the loop.</a:t>
            </a:r>
            <a:endParaRPr lang="en-US" sz="1400" dirty="0"/>
          </a:p>
        </p:txBody>
      </p:sp>
      <p:sp>
        <p:nvSpPr>
          <p:cNvPr id="24" name="Text 22"/>
          <p:cNvSpPr/>
          <p:nvPr/>
        </p:nvSpPr>
        <p:spPr>
          <a:xfrm>
            <a:off x="762610" y="12427610"/>
            <a:ext cx="5486400" cy="411480"/>
          </a:xfrm>
          <a:prstGeom prst="rect">
            <a:avLst/>
          </a:prstGeom>
          <a:noFill/>
          <a:ln/>
        </p:spPr>
        <p:txBody>
          <a:bodyPr wrap="square" lIns="0" tIns="0" rIns="0" bIns="0" rtlCol="0" anchor="ctr"/>
          <a:lstStyle/>
          <a:p>
            <a:pPr indent="0" marL="0">
              <a:buNone/>
            </a:pPr>
            <a:r>
              <a:rPr lang="en-US" sz="2800" spc="400" kern="0" dirty="0">
                <a:solidFill>
                  <a:srgbClr val="EDE8DF"/>
                </a:solidFill>
                <a:latin typeface="Playfair Display" pitchFamily="34" charset="0"/>
                <a:ea typeface="Playfair Display" pitchFamily="34" charset="-122"/>
                <a:cs typeface="Playfair Display" pitchFamily="34" charset="-120"/>
              </a:rPr>
              <a:t>JOHN BREWTON</a:t>
            </a:r>
            <a:endParaRPr lang="en-US" sz="2800" dirty="0"/>
          </a:p>
        </p:txBody>
      </p:sp>
      <p:sp>
        <p:nvSpPr>
          <p:cNvPr id="25" name="Shape 23"/>
          <p:cNvSpPr/>
          <p:nvPr/>
        </p:nvSpPr>
        <p:spPr>
          <a:xfrm>
            <a:off x="762610" y="12884810"/>
            <a:ext cx="1371600" cy="0"/>
          </a:xfrm>
          <a:prstGeom prst="line">
            <a:avLst/>
          </a:prstGeom>
          <a:noFill/>
          <a:ln w="19050">
            <a:solidFill>
              <a:srgbClr val="F7F471"/>
            </a:solidFill>
            <a:prstDash val="solid"/>
          </a:ln>
        </p:spPr>
      </p:sp>
      <p:sp>
        <p:nvSpPr>
          <p:cNvPr id="26" name="Text 24"/>
          <p:cNvSpPr/>
          <p:nvPr/>
        </p:nvSpPr>
        <p:spPr>
          <a:xfrm>
            <a:off x="762610" y="13021970"/>
            <a:ext cx="4572000" cy="274320"/>
          </a:xfrm>
          <a:prstGeom prst="rect">
            <a:avLst/>
          </a:prstGeom>
          <a:noFill/>
          <a:ln/>
        </p:spPr>
        <p:txBody>
          <a:bodyPr wrap="square" lIns="0" tIns="0" rIns="0" bIns="0" rtlCol="0" anchor="ctr"/>
          <a:lstStyle/>
          <a:p>
            <a:pPr indent="0" marL="0">
              <a:buNone/>
            </a:pPr>
            <a:r>
              <a:rPr lang="en-US" sz="1200" dirty="0">
                <a:solidFill>
                  <a:srgbClr val="C4B9AE"/>
                </a:solidFill>
                <a:latin typeface="Inter" pitchFamily="34" charset="0"/>
                <a:ea typeface="Inter" pitchFamily="34" charset="-122"/>
                <a:cs typeface="Inter" pitchFamily="34" charset="-120"/>
              </a:rPr>
              <a:t>Operating by John Brewton</a:t>
            </a:r>
            <a:endParaRPr lang="en-US" sz="1200" dirty="0"/>
          </a:p>
        </p:txBody>
      </p:sp>
      <p:sp>
        <p:nvSpPr>
          <p:cNvPr id="27" name="Text 25"/>
          <p:cNvSpPr/>
          <p:nvPr/>
        </p:nvSpPr>
        <p:spPr>
          <a:xfrm>
            <a:off x="10027310" y="12976250"/>
            <a:ext cx="640080" cy="457200"/>
          </a:xfrm>
          <a:prstGeom prst="rect">
            <a:avLst/>
          </a:prstGeom>
          <a:noFill/>
          <a:ln/>
        </p:spPr>
        <p:txBody>
          <a:bodyPr wrap="square" lIns="0" tIns="0" rIns="0" bIns="0" rtlCol="0" anchor="b"/>
          <a:lstStyle/>
          <a:p>
            <a:pPr algn="r" indent="0" marL="0">
              <a:buNone/>
            </a:pPr>
            <a:r>
              <a:rPr lang="en-US" sz="3000" spc="100" kern="0" dirty="0">
                <a:solidFill>
                  <a:srgbClr val="F7F471"/>
                </a:solidFill>
                <a:latin typeface="Playfair Display" pitchFamily="34" charset="0"/>
                <a:ea typeface="Playfair Display" pitchFamily="34" charset="-122"/>
                <a:cs typeface="Playfair Display" pitchFamily="34" charset="-120"/>
              </a:rPr>
              <a:t>JB</a:t>
            </a:r>
            <a:endParaRPr lang="en-US" sz="3000" dirty="0"/>
          </a:p>
        </p:txBody>
      </p:sp>
      <p:sp>
        <p:nvSpPr>
          <p:cNvPr id="28" name="Text 26"/>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C4B9AE"/>
                </a:solidFill>
                <a:latin typeface="Inter" pitchFamily="34" charset="0"/>
                <a:ea typeface="Inter" pitchFamily="34" charset="-122"/>
                <a:cs typeface="Inter" pitchFamily="34" charset="-120"/>
              </a:rPr>
              <a:t>01 / 10</a:t>
            </a:r>
            <a:endParaRPr lang="en-US" sz="11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7059168" y="0"/>
            <a:ext cx="91440" cy="14287500"/>
          </a:xfrm>
          <a:prstGeom prst="rect">
            <a:avLst/>
          </a:prstGeom>
          <a:solidFill>
            <a:srgbClr val="F7F471"/>
          </a:solidFill>
          <a:ln/>
        </p:spPr>
      </p:sp>
      <p:sp>
        <p:nvSpPr>
          <p:cNvPr id="3" name="Shape 1"/>
          <p:cNvSpPr/>
          <p:nvPr/>
        </p:nvSpPr>
        <p:spPr>
          <a:xfrm>
            <a:off x="762610" y="1371600"/>
            <a:ext cx="548640" cy="36576"/>
          </a:xfrm>
          <a:prstGeom prst="rect">
            <a:avLst/>
          </a:prstGeom>
          <a:solidFill>
            <a:srgbClr val="F7F471"/>
          </a:solidFill>
          <a:ln/>
        </p:spPr>
      </p:sp>
      <p:sp>
        <p:nvSpPr>
          <p:cNvPr id="4" name="Text 2"/>
          <p:cNvSpPr/>
          <p:nvPr/>
        </p:nvSpPr>
        <p:spPr>
          <a:xfrm>
            <a:off x="762610" y="1481328"/>
            <a:ext cx="7315200" cy="292608"/>
          </a:xfrm>
          <a:prstGeom prst="rect">
            <a:avLst/>
          </a:prstGeom>
          <a:noFill/>
          <a:ln/>
        </p:spPr>
        <p:txBody>
          <a:bodyPr wrap="square" lIns="0" tIns="0" rIns="0" bIns="0" rtlCol="0" anchor="ctr"/>
          <a:lstStyle/>
          <a:p>
            <a:pPr indent="0" marL="0">
              <a:buNone/>
            </a:pPr>
            <a:r>
              <a:rPr lang="en-US" sz="1100" b="1" spc="300" kern="0" dirty="0">
                <a:solidFill>
                  <a:srgbClr val="C4B9AE"/>
                </a:solidFill>
                <a:latin typeface="Inter" pitchFamily="34" charset="0"/>
                <a:ea typeface="Inter" pitchFamily="34" charset="-122"/>
                <a:cs typeface="Inter" pitchFamily="34" charset="-120"/>
              </a:rPr>
              <a:t>COMMITMENT</a:t>
            </a:r>
            <a:endParaRPr lang="en-US" sz="1100" dirty="0"/>
          </a:p>
        </p:txBody>
      </p:sp>
      <p:sp>
        <p:nvSpPr>
          <p:cNvPr id="5" name="Text 3"/>
          <p:cNvSpPr/>
          <p:nvPr/>
        </p:nvSpPr>
        <p:spPr>
          <a:xfrm>
            <a:off x="762610" y="2194560"/>
            <a:ext cx="9144000" cy="2743200"/>
          </a:xfrm>
          <a:prstGeom prst="rect">
            <a:avLst/>
          </a:prstGeom>
          <a:noFill/>
          <a:ln/>
        </p:spPr>
        <p:txBody>
          <a:bodyPr wrap="square" lIns="0" tIns="0" rIns="0" bIns="0" rtlCol="0" anchor="t"/>
          <a:lstStyle/>
          <a:p>
            <a:pPr indent="0" marL="0">
              <a:buNone/>
            </a:pPr>
            <a:r>
              <a:rPr lang="en-US" sz="5600" spc="-50" kern="0" dirty="0">
                <a:solidFill>
                  <a:srgbClr val="EDE8DF"/>
                </a:solidFill>
                <a:latin typeface="Playfair Display" pitchFamily="34" charset="0"/>
                <a:ea typeface="Playfair Display" pitchFamily="34" charset="-122"/>
                <a:cs typeface="Playfair Display" pitchFamily="34" charset="-120"/>
              </a:rPr>
              <a:t>The 90-day move.</a:t>
            </a:r>
            <a:endParaRPr lang="en-US" sz="5600" dirty="0"/>
          </a:p>
          <a:p>
            <a:pPr indent="0" marL="0">
              <a:buNone/>
            </a:pPr>
            <a:r>
              <a:rPr lang="en-US" sz="5600" spc="-50" kern="0" dirty="0">
                <a:solidFill>
                  <a:srgbClr val="EDE8DF"/>
                </a:solidFill>
                <a:latin typeface="Playfair Display" pitchFamily="34" charset="0"/>
                <a:ea typeface="Playfair Display" pitchFamily="34" charset="-122"/>
                <a:cs typeface="Playfair Display" pitchFamily="34" charset="-120"/>
              </a:rPr>
              <a:t>Sign and date.</a:t>
            </a:r>
            <a:endParaRPr lang="en-US" sz="5600" dirty="0"/>
          </a:p>
        </p:txBody>
      </p:sp>
      <p:sp>
        <p:nvSpPr>
          <p:cNvPr id="6" name="Text 4"/>
          <p:cNvSpPr/>
          <p:nvPr/>
        </p:nvSpPr>
        <p:spPr>
          <a:xfrm>
            <a:off x="762610" y="5120640"/>
            <a:ext cx="10058400" cy="1463040"/>
          </a:xfrm>
          <a:prstGeom prst="rect">
            <a:avLst/>
          </a:prstGeom>
          <a:noFill/>
          <a:ln/>
        </p:spPr>
        <p:txBody>
          <a:bodyPr wrap="square" lIns="0" tIns="0" rIns="0" bIns="0" rtlCol="0" anchor="t"/>
          <a:lstStyle/>
          <a:p>
            <a:pPr indent="0" marL="0">
              <a:lnSpc>
                <a:spcPct val="150000"/>
              </a:lnSpc>
              <a:buNone/>
            </a:pPr>
            <a:r>
              <a:rPr lang="en-US" sz="1800" dirty="0">
                <a:solidFill>
                  <a:srgbClr val="EDE8DF"/>
                </a:solidFill>
                <a:latin typeface="Inter" pitchFamily="34" charset="0"/>
                <a:ea typeface="Inter" pitchFamily="34" charset="-122"/>
                <a:cs typeface="Inter" pitchFamily="34" charset="-120"/>
              </a:rPr>
              <a:t>Write the move. Write the date you start. Write the date you re-evaluate. The matrix is a thinking artifact. The commitment is the operating artifact.</a:t>
            </a:r>
            <a:endParaRPr lang="en-US" sz="1800" dirty="0"/>
          </a:p>
        </p:txBody>
      </p:sp>
      <p:sp>
        <p:nvSpPr>
          <p:cNvPr id="7" name="Shape 5"/>
          <p:cNvSpPr/>
          <p:nvPr/>
        </p:nvSpPr>
        <p:spPr>
          <a:xfrm>
            <a:off x="762610" y="6766560"/>
            <a:ext cx="365760" cy="36576"/>
          </a:xfrm>
          <a:prstGeom prst="rect">
            <a:avLst/>
          </a:prstGeom>
          <a:solidFill>
            <a:srgbClr val="F7F471"/>
          </a:solidFill>
          <a:ln/>
        </p:spPr>
      </p:sp>
      <p:sp>
        <p:nvSpPr>
          <p:cNvPr id="8" name="Text 6"/>
          <p:cNvSpPr/>
          <p:nvPr/>
        </p:nvSpPr>
        <p:spPr>
          <a:xfrm>
            <a:off x="762610" y="6839712"/>
            <a:ext cx="8686800" cy="292608"/>
          </a:xfrm>
          <a:prstGeom prst="rect">
            <a:avLst/>
          </a:prstGeom>
          <a:noFill/>
          <a:ln/>
        </p:spPr>
        <p:txBody>
          <a:bodyPr wrap="square" lIns="0" tIns="0" rIns="0" bIns="0" rtlCol="0" anchor="ctr"/>
          <a:lstStyle/>
          <a:p>
            <a:pPr indent="0" marL="0">
              <a:buNone/>
            </a:pPr>
            <a:r>
              <a:rPr lang="en-US" sz="1100" b="1" spc="300" kern="0" dirty="0">
                <a:solidFill>
                  <a:srgbClr val="C4B9AE"/>
                </a:solidFill>
                <a:latin typeface="Inter" pitchFamily="34" charset="0"/>
                <a:ea typeface="Inter" pitchFamily="34" charset="-122"/>
                <a:cs typeface="Inter" pitchFamily="34" charset="-120"/>
              </a:rPr>
              <a:t>THE MOVE  ·  ONE SENTENCE</a:t>
            </a:r>
            <a:endParaRPr lang="en-US" sz="1100" dirty="0"/>
          </a:p>
        </p:txBody>
      </p:sp>
      <p:sp>
        <p:nvSpPr>
          <p:cNvPr id="9" name="Shape 7"/>
          <p:cNvSpPr/>
          <p:nvPr/>
        </p:nvSpPr>
        <p:spPr>
          <a:xfrm>
            <a:off x="762610" y="7269480"/>
            <a:ext cx="10058400" cy="0"/>
          </a:xfrm>
          <a:prstGeom prst="line">
            <a:avLst/>
          </a:prstGeom>
          <a:noFill/>
          <a:ln w="6350">
            <a:solidFill>
              <a:srgbClr val="C4B9AE">
                <a:alpha val="50000"/>
              </a:srgbClr>
            </a:solidFill>
            <a:prstDash val="solid"/>
          </a:ln>
        </p:spPr>
      </p:sp>
      <p:sp>
        <p:nvSpPr>
          <p:cNvPr id="10" name="Shape 8"/>
          <p:cNvSpPr/>
          <p:nvPr/>
        </p:nvSpPr>
        <p:spPr>
          <a:xfrm>
            <a:off x="762610" y="7653528"/>
            <a:ext cx="10058400" cy="0"/>
          </a:xfrm>
          <a:prstGeom prst="line">
            <a:avLst/>
          </a:prstGeom>
          <a:noFill/>
          <a:ln w="6350">
            <a:solidFill>
              <a:srgbClr val="C4B9AE">
                <a:alpha val="50000"/>
              </a:srgbClr>
            </a:solidFill>
            <a:prstDash val="solid"/>
          </a:ln>
        </p:spPr>
      </p:sp>
      <p:sp>
        <p:nvSpPr>
          <p:cNvPr id="11" name="Shape 9"/>
          <p:cNvSpPr/>
          <p:nvPr/>
        </p:nvSpPr>
        <p:spPr>
          <a:xfrm>
            <a:off x="762610" y="8202168"/>
            <a:ext cx="365760" cy="36576"/>
          </a:xfrm>
          <a:prstGeom prst="rect">
            <a:avLst/>
          </a:prstGeom>
          <a:solidFill>
            <a:srgbClr val="F7F471"/>
          </a:solidFill>
          <a:ln/>
        </p:spPr>
      </p:sp>
      <p:sp>
        <p:nvSpPr>
          <p:cNvPr id="12" name="Text 10"/>
          <p:cNvSpPr/>
          <p:nvPr/>
        </p:nvSpPr>
        <p:spPr>
          <a:xfrm>
            <a:off x="762610" y="8275320"/>
            <a:ext cx="8686800" cy="292608"/>
          </a:xfrm>
          <a:prstGeom prst="rect">
            <a:avLst/>
          </a:prstGeom>
          <a:noFill/>
          <a:ln/>
        </p:spPr>
        <p:txBody>
          <a:bodyPr wrap="square" lIns="0" tIns="0" rIns="0" bIns="0" rtlCol="0" anchor="ctr"/>
          <a:lstStyle/>
          <a:p>
            <a:pPr indent="0" marL="0">
              <a:buNone/>
            </a:pPr>
            <a:r>
              <a:rPr lang="en-US" sz="1100" b="1" spc="300" kern="0" dirty="0">
                <a:solidFill>
                  <a:srgbClr val="C4B9AE"/>
                </a:solidFill>
                <a:latin typeface="Inter" pitchFamily="34" charset="0"/>
                <a:ea typeface="Inter" pitchFamily="34" charset="-122"/>
                <a:cs typeface="Inter" pitchFamily="34" charset="-120"/>
              </a:rPr>
              <a:t>START DATE</a:t>
            </a:r>
            <a:endParaRPr lang="en-US" sz="1100" dirty="0"/>
          </a:p>
        </p:txBody>
      </p:sp>
      <p:sp>
        <p:nvSpPr>
          <p:cNvPr id="13" name="Shape 11"/>
          <p:cNvSpPr/>
          <p:nvPr/>
        </p:nvSpPr>
        <p:spPr>
          <a:xfrm>
            <a:off x="762610" y="8705088"/>
            <a:ext cx="10058400" cy="0"/>
          </a:xfrm>
          <a:prstGeom prst="line">
            <a:avLst/>
          </a:prstGeom>
          <a:noFill/>
          <a:ln w="6350">
            <a:solidFill>
              <a:srgbClr val="C4B9AE">
                <a:alpha val="50000"/>
              </a:srgbClr>
            </a:solidFill>
            <a:prstDash val="solid"/>
          </a:ln>
        </p:spPr>
      </p:sp>
      <p:sp>
        <p:nvSpPr>
          <p:cNvPr id="14" name="Shape 12"/>
          <p:cNvSpPr/>
          <p:nvPr/>
        </p:nvSpPr>
        <p:spPr>
          <a:xfrm>
            <a:off x="762610" y="9253728"/>
            <a:ext cx="365760" cy="36576"/>
          </a:xfrm>
          <a:prstGeom prst="rect">
            <a:avLst/>
          </a:prstGeom>
          <a:solidFill>
            <a:srgbClr val="F7F471"/>
          </a:solidFill>
          <a:ln/>
        </p:spPr>
      </p:sp>
      <p:sp>
        <p:nvSpPr>
          <p:cNvPr id="15" name="Text 13"/>
          <p:cNvSpPr/>
          <p:nvPr/>
        </p:nvSpPr>
        <p:spPr>
          <a:xfrm>
            <a:off x="762610" y="9326880"/>
            <a:ext cx="8686800" cy="292608"/>
          </a:xfrm>
          <a:prstGeom prst="rect">
            <a:avLst/>
          </a:prstGeom>
          <a:noFill/>
          <a:ln/>
        </p:spPr>
        <p:txBody>
          <a:bodyPr wrap="square" lIns="0" tIns="0" rIns="0" bIns="0" rtlCol="0" anchor="ctr"/>
          <a:lstStyle/>
          <a:p>
            <a:pPr indent="0" marL="0">
              <a:buNone/>
            </a:pPr>
            <a:r>
              <a:rPr lang="en-US" sz="1100" b="1" spc="300" kern="0" dirty="0">
                <a:solidFill>
                  <a:srgbClr val="C4B9AE"/>
                </a:solidFill>
                <a:latin typeface="Inter" pitchFamily="34" charset="0"/>
                <a:ea typeface="Inter" pitchFamily="34" charset="-122"/>
                <a:cs typeface="Inter" pitchFamily="34" charset="-120"/>
              </a:rPr>
              <a:t>DAY 30 CHECK  ·  THE LEADING INDICATOR</a:t>
            </a:r>
            <a:endParaRPr lang="en-US" sz="1100" dirty="0"/>
          </a:p>
        </p:txBody>
      </p:sp>
      <p:sp>
        <p:nvSpPr>
          <p:cNvPr id="16" name="Shape 14"/>
          <p:cNvSpPr/>
          <p:nvPr/>
        </p:nvSpPr>
        <p:spPr>
          <a:xfrm>
            <a:off x="762610" y="9756648"/>
            <a:ext cx="10058400" cy="0"/>
          </a:xfrm>
          <a:prstGeom prst="line">
            <a:avLst/>
          </a:prstGeom>
          <a:noFill/>
          <a:ln w="6350">
            <a:solidFill>
              <a:srgbClr val="C4B9AE">
                <a:alpha val="50000"/>
              </a:srgbClr>
            </a:solidFill>
            <a:prstDash val="solid"/>
          </a:ln>
        </p:spPr>
      </p:sp>
      <p:sp>
        <p:nvSpPr>
          <p:cNvPr id="17" name="Shape 15"/>
          <p:cNvSpPr/>
          <p:nvPr/>
        </p:nvSpPr>
        <p:spPr>
          <a:xfrm>
            <a:off x="762610" y="10305288"/>
            <a:ext cx="365760" cy="36576"/>
          </a:xfrm>
          <a:prstGeom prst="rect">
            <a:avLst/>
          </a:prstGeom>
          <a:solidFill>
            <a:srgbClr val="F7F471"/>
          </a:solidFill>
          <a:ln/>
        </p:spPr>
      </p:sp>
      <p:sp>
        <p:nvSpPr>
          <p:cNvPr id="18" name="Text 16"/>
          <p:cNvSpPr/>
          <p:nvPr/>
        </p:nvSpPr>
        <p:spPr>
          <a:xfrm>
            <a:off x="762610" y="10378440"/>
            <a:ext cx="8686800" cy="292608"/>
          </a:xfrm>
          <a:prstGeom prst="rect">
            <a:avLst/>
          </a:prstGeom>
          <a:noFill/>
          <a:ln/>
        </p:spPr>
        <p:txBody>
          <a:bodyPr wrap="square" lIns="0" tIns="0" rIns="0" bIns="0" rtlCol="0" anchor="ctr"/>
          <a:lstStyle/>
          <a:p>
            <a:pPr indent="0" marL="0">
              <a:buNone/>
            </a:pPr>
            <a:r>
              <a:rPr lang="en-US" sz="1100" b="1" spc="300" kern="0" dirty="0">
                <a:solidFill>
                  <a:srgbClr val="C4B9AE"/>
                </a:solidFill>
                <a:latin typeface="Inter" pitchFamily="34" charset="0"/>
                <a:ea typeface="Inter" pitchFamily="34" charset="-122"/>
                <a:cs typeface="Inter" pitchFamily="34" charset="-120"/>
              </a:rPr>
              <a:t>DAY 90 RE-EVALUATION DATE</a:t>
            </a:r>
            <a:endParaRPr lang="en-US" sz="1100" dirty="0"/>
          </a:p>
        </p:txBody>
      </p:sp>
      <p:sp>
        <p:nvSpPr>
          <p:cNvPr id="19" name="Shape 17"/>
          <p:cNvSpPr/>
          <p:nvPr/>
        </p:nvSpPr>
        <p:spPr>
          <a:xfrm>
            <a:off x="762610" y="10808208"/>
            <a:ext cx="10058400" cy="0"/>
          </a:xfrm>
          <a:prstGeom prst="line">
            <a:avLst/>
          </a:prstGeom>
          <a:noFill/>
          <a:ln w="6350">
            <a:solidFill>
              <a:srgbClr val="C4B9AE">
                <a:alpha val="50000"/>
              </a:srgbClr>
            </a:solidFill>
            <a:prstDash val="solid"/>
          </a:ln>
        </p:spPr>
      </p:sp>
      <p:sp>
        <p:nvSpPr>
          <p:cNvPr id="20" name="Shape 18"/>
          <p:cNvSpPr/>
          <p:nvPr/>
        </p:nvSpPr>
        <p:spPr>
          <a:xfrm>
            <a:off x="762610" y="11356848"/>
            <a:ext cx="365760" cy="36576"/>
          </a:xfrm>
          <a:prstGeom prst="rect">
            <a:avLst/>
          </a:prstGeom>
          <a:solidFill>
            <a:srgbClr val="F7F471"/>
          </a:solidFill>
          <a:ln/>
        </p:spPr>
      </p:sp>
      <p:sp>
        <p:nvSpPr>
          <p:cNvPr id="21" name="Text 19"/>
          <p:cNvSpPr/>
          <p:nvPr/>
        </p:nvSpPr>
        <p:spPr>
          <a:xfrm>
            <a:off x="762610" y="11430000"/>
            <a:ext cx="8686800" cy="292608"/>
          </a:xfrm>
          <a:prstGeom prst="rect">
            <a:avLst/>
          </a:prstGeom>
          <a:noFill/>
          <a:ln/>
        </p:spPr>
        <p:txBody>
          <a:bodyPr wrap="square" lIns="0" tIns="0" rIns="0" bIns="0" rtlCol="0" anchor="ctr"/>
          <a:lstStyle/>
          <a:p>
            <a:pPr indent="0" marL="0">
              <a:buNone/>
            </a:pPr>
            <a:r>
              <a:rPr lang="en-US" sz="1100" b="1" spc="300" kern="0" dirty="0">
                <a:solidFill>
                  <a:srgbClr val="C4B9AE"/>
                </a:solidFill>
                <a:latin typeface="Inter" pitchFamily="34" charset="0"/>
                <a:ea typeface="Inter" pitchFamily="34" charset="-122"/>
                <a:cs typeface="Inter" pitchFamily="34" charset="-120"/>
              </a:rPr>
              <a:t>SIGNATURE</a:t>
            </a:r>
            <a:endParaRPr lang="en-US" sz="1100" dirty="0"/>
          </a:p>
        </p:txBody>
      </p:sp>
      <p:sp>
        <p:nvSpPr>
          <p:cNvPr id="22" name="Shape 20"/>
          <p:cNvSpPr/>
          <p:nvPr/>
        </p:nvSpPr>
        <p:spPr>
          <a:xfrm>
            <a:off x="762610" y="11859768"/>
            <a:ext cx="10058400" cy="0"/>
          </a:xfrm>
          <a:prstGeom prst="line">
            <a:avLst/>
          </a:prstGeom>
          <a:noFill/>
          <a:ln w="6350">
            <a:solidFill>
              <a:srgbClr val="C4B9AE">
                <a:alpha val="50000"/>
              </a:srgbClr>
            </a:solidFill>
            <a:prstDash val="solid"/>
          </a:ln>
        </p:spPr>
      </p:sp>
      <p:sp>
        <p:nvSpPr>
          <p:cNvPr id="23" name="Text 21"/>
          <p:cNvSpPr/>
          <p:nvPr/>
        </p:nvSpPr>
        <p:spPr>
          <a:xfrm>
            <a:off x="10027310" y="12976250"/>
            <a:ext cx="640080" cy="457200"/>
          </a:xfrm>
          <a:prstGeom prst="rect">
            <a:avLst/>
          </a:prstGeom>
          <a:noFill/>
          <a:ln/>
        </p:spPr>
        <p:txBody>
          <a:bodyPr wrap="square" lIns="0" tIns="0" rIns="0" bIns="0" rtlCol="0" anchor="b"/>
          <a:lstStyle/>
          <a:p>
            <a:pPr algn="r" indent="0" marL="0">
              <a:buNone/>
            </a:pPr>
            <a:r>
              <a:rPr lang="en-US" sz="3000" spc="100" kern="0" dirty="0">
                <a:solidFill>
                  <a:srgbClr val="F7F471"/>
                </a:solidFill>
                <a:latin typeface="Playfair Display" pitchFamily="34" charset="0"/>
                <a:ea typeface="Playfair Display" pitchFamily="34" charset="-122"/>
                <a:cs typeface="Playfair Display" pitchFamily="34" charset="-120"/>
              </a:rPr>
              <a:t>JB</a:t>
            </a:r>
            <a:endParaRPr lang="en-US" sz="3000" dirty="0"/>
          </a:p>
        </p:txBody>
      </p:sp>
      <p:sp>
        <p:nvSpPr>
          <p:cNvPr id="24" name="Text 22"/>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C4B9AE"/>
                </a:solidFill>
                <a:latin typeface="Inter" pitchFamily="34" charset="0"/>
                <a:ea typeface="Inter" pitchFamily="34" charset="-122"/>
                <a:cs typeface="Inter" pitchFamily="34" charset="-120"/>
              </a:rPr>
              <a:t>Operating by John Brewton  ·  Worksheet  ·  BCG Growth-Share Matrix</a:t>
            </a:r>
            <a:endParaRPr lang="en-US" sz="1000" dirty="0"/>
          </a:p>
        </p:txBody>
      </p:sp>
      <p:sp>
        <p:nvSpPr>
          <p:cNvPr id="25" name="Text 23"/>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C4B9AE"/>
                </a:solidFill>
                <a:latin typeface="Inter" pitchFamily="34" charset="0"/>
                <a:ea typeface="Inter" pitchFamily="34" charset="-122"/>
                <a:cs typeface="Inter" pitchFamily="34" charset="-120"/>
              </a:rPr>
              <a:t>10 / 10</a:t>
            </a:r>
            <a:endParaRPr lang="en-US" sz="11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0" y="0"/>
            <a:ext cx="762610" cy="14287500"/>
          </a:xfrm>
          <a:prstGeom prst="rect">
            <a:avLst/>
          </a:prstGeom>
          <a:solidFill>
            <a:srgbClr val="2A3D2E"/>
          </a:solidFill>
          <a:ln/>
        </p:spPr>
      </p:sp>
      <p:sp>
        <p:nvSpPr>
          <p:cNvPr id="3" name="Shape 1"/>
          <p:cNvSpPr/>
          <p:nvPr/>
        </p:nvSpPr>
        <p:spPr>
          <a:xfrm>
            <a:off x="182880" y="762610"/>
            <a:ext cx="457200" cy="36576"/>
          </a:xfrm>
          <a:prstGeom prst="rect">
            <a:avLst/>
          </a:prstGeom>
          <a:solidFill>
            <a:srgbClr val="F7F471"/>
          </a:solidFill>
          <a:ln/>
        </p:spPr>
      </p:sp>
      <p:sp>
        <p:nvSpPr>
          <p:cNvPr id="4" name="Shape 2"/>
          <p:cNvSpPr/>
          <p:nvPr/>
        </p:nvSpPr>
        <p:spPr>
          <a:xfrm>
            <a:off x="1371600" y="1371600"/>
            <a:ext cx="548640" cy="36576"/>
          </a:xfrm>
          <a:prstGeom prst="rect">
            <a:avLst/>
          </a:prstGeom>
          <a:solidFill>
            <a:srgbClr val="F7F471"/>
          </a:solidFill>
          <a:ln/>
        </p:spPr>
      </p:sp>
      <p:sp>
        <p:nvSpPr>
          <p:cNvPr id="5" name="Text 3"/>
          <p:cNvSpPr/>
          <p:nvPr/>
        </p:nvSpPr>
        <p:spPr>
          <a:xfrm>
            <a:off x="1371600" y="1481328"/>
            <a:ext cx="73152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HOW TO USE</a:t>
            </a:r>
            <a:endParaRPr lang="en-US" sz="1100" dirty="0"/>
          </a:p>
        </p:txBody>
      </p:sp>
      <p:sp>
        <p:nvSpPr>
          <p:cNvPr id="6" name="Text 4"/>
          <p:cNvSpPr/>
          <p:nvPr/>
        </p:nvSpPr>
        <p:spPr>
          <a:xfrm>
            <a:off x="1371600" y="2103120"/>
            <a:ext cx="8961120" cy="3657600"/>
          </a:xfrm>
          <a:prstGeom prst="rect">
            <a:avLst/>
          </a:prstGeom>
          <a:noFill/>
          <a:ln/>
        </p:spPr>
        <p:txBody>
          <a:bodyPr wrap="square" lIns="0" tIns="0" rIns="0" bIns="0" rtlCol="0" anchor="t"/>
          <a:lstStyle/>
          <a:p>
            <a:pPr indent="0" marL="0">
              <a:buNone/>
            </a:pPr>
            <a:r>
              <a:rPr lang="en-US" sz="4800" spc="-50" kern="0" dirty="0">
                <a:solidFill>
                  <a:srgbClr val="18160F"/>
                </a:solidFill>
                <a:latin typeface="Playfair Display" pitchFamily="34" charset="0"/>
                <a:ea typeface="Playfair Display" pitchFamily="34" charset="-122"/>
                <a:cs typeface="Playfair Display" pitchFamily="34" charset="-120"/>
              </a:rPr>
              <a:t>Six steps.</a:t>
            </a:r>
            <a:endParaRPr lang="en-US" sz="4800" dirty="0"/>
          </a:p>
          <a:p>
            <a:pPr indent="0" marL="0">
              <a:buNone/>
            </a:pPr>
            <a:r>
              <a:rPr lang="en-US" sz="4800" spc="-50" kern="0" dirty="0">
                <a:solidFill>
                  <a:srgbClr val="18160F"/>
                </a:solidFill>
                <a:latin typeface="Playfair Display" pitchFamily="34" charset="0"/>
                <a:ea typeface="Playfair Display" pitchFamily="34" charset="-122"/>
                <a:cs typeface="Playfair Display" pitchFamily="34" charset="-120"/>
              </a:rPr>
              <a:t>Sixty minutes.</a:t>
            </a:r>
            <a:endParaRPr lang="en-US" sz="4800" dirty="0"/>
          </a:p>
          <a:p>
            <a:pPr indent="0" marL="0">
              <a:buNone/>
            </a:pPr>
            <a:r>
              <a:rPr lang="en-US" sz="4800" spc="-50" kern="0" dirty="0">
                <a:solidFill>
                  <a:srgbClr val="18160F"/>
                </a:solidFill>
                <a:latin typeface="Playfair Display" pitchFamily="34" charset="0"/>
                <a:ea typeface="Playfair Display" pitchFamily="34" charset="-122"/>
                <a:cs typeface="Playfair Display" pitchFamily="34" charset="-120"/>
              </a:rPr>
              <a:t>One portfolio decision.</a:t>
            </a:r>
            <a:endParaRPr lang="en-US" sz="4800" dirty="0"/>
          </a:p>
        </p:txBody>
      </p:sp>
      <p:sp>
        <p:nvSpPr>
          <p:cNvPr id="7" name="Text 5"/>
          <p:cNvSpPr/>
          <p:nvPr/>
        </p:nvSpPr>
        <p:spPr>
          <a:xfrm>
            <a:off x="1371600" y="6035040"/>
            <a:ext cx="8961120" cy="2194560"/>
          </a:xfrm>
          <a:prstGeom prst="rect">
            <a:avLst/>
          </a:prstGeom>
          <a:noFill/>
          <a:ln/>
        </p:spPr>
        <p:txBody>
          <a:bodyPr wrap="square" lIns="0" tIns="0" rIns="0" bIns="0" rtlCol="0" anchor="t"/>
          <a:lstStyle/>
          <a:p>
            <a:pPr indent="0" marL="0">
              <a:lnSpc>
                <a:spcPct val="150000"/>
              </a:lnSpc>
              <a:buNone/>
            </a:pPr>
            <a:r>
              <a:rPr lang="en-US" sz="1800" dirty="0">
                <a:solidFill>
                  <a:srgbClr val="18160F"/>
                </a:solidFill>
                <a:latin typeface="Inter" pitchFamily="34" charset="0"/>
                <a:ea typeface="Inter" pitchFamily="34" charset="-122"/>
                <a:cs typeface="Inter" pitchFamily="34" charset="-120"/>
              </a:rPr>
              <a:t>The worksheet runs on one real portfolio. Pick one. The portfolio for your career, your business, or one of your business units. Each step takes about ten minutes. All six steps take an hour. Print the worksheet. Write the answers down. The discipline is the deliverable.</a:t>
            </a:r>
            <a:endParaRPr lang="en-US" sz="1800" dirty="0"/>
          </a:p>
        </p:txBody>
      </p:sp>
      <p:sp>
        <p:nvSpPr>
          <p:cNvPr id="8" name="Shape 6"/>
          <p:cNvSpPr/>
          <p:nvPr/>
        </p:nvSpPr>
        <p:spPr>
          <a:xfrm>
            <a:off x="1371600" y="8595360"/>
            <a:ext cx="9144000" cy="4023360"/>
          </a:xfrm>
          <a:prstGeom prst="rect">
            <a:avLst/>
          </a:prstGeom>
          <a:solidFill>
            <a:srgbClr val="D6CEBF"/>
          </a:solidFill>
          <a:ln/>
        </p:spPr>
      </p:sp>
      <p:sp>
        <p:nvSpPr>
          <p:cNvPr id="9" name="Shape 7"/>
          <p:cNvSpPr/>
          <p:nvPr/>
        </p:nvSpPr>
        <p:spPr>
          <a:xfrm>
            <a:off x="1371600" y="8595360"/>
            <a:ext cx="9144000" cy="54864"/>
          </a:xfrm>
          <a:prstGeom prst="rect">
            <a:avLst/>
          </a:prstGeom>
          <a:solidFill>
            <a:srgbClr val="F7F471"/>
          </a:solidFill>
          <a:ln/>
        </p:spPr>
      </p:sp>
      <p:sp>
        <p:nvSpPr>
          <p:cNvPr id="10" name="Text 8"/>
          <p:cNvSpPr/>
          <p:nvPr/>
        </p:nvSpPr>
        <p:spPr>
          <a:xfrm>
            <a:off x="1554480" y="8778240"/>
            <a:ext cx="8778240" cy="365760"/>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THE THREE GROUND RULES</a:t>
            </a:r>
            <a:endParaRPr lang="en-US" sz="1100" dirty="0"/>
          </a:p>
        </p:txBody>
      </p:sp>
      <p:sp>
        <p:nvSpPr>
          <p:cNvPr id="11" name="Text 9"/>
          <p:cNvSpPr/>
          <p:nvPr/>
        </p:nvSpPr>
        <p:spPr>
          <a:xfrm>
            <a:off x="1554480" y="9326880"/>
            <a:ext cx="731520" cy="457200"/>
          </a:xfrm>
          <a:prstGeom prst="rect">
            <a:avLst/>
          </a:prstGeom>
          <a:noFill/>
          <a:ln/>
        </p:spPr>
        <p:txBody>
          <a:bodyPr wrap="square" lIns="0" tIns="0" rIns="0" bIns="0" rtlCol="0" anchor="ctr"/>
          <a:lstStyle/>
          <a:p>
            <a:pPr indent="0" marL="0">
              <a:buNone/>
            </a:pPr>
            <a:r>
              <a:rPr lang="en-US" sz="2800" b="1" dirty="0">
                <a:solidFill>
                  <a:srgbClr val="18160F"/>
                </a:solidFill>
                <a:latin typeface="Playfair Display" pitchFamily="34" charset="0"/>
                <a:ea typeface="Playfair Display" pitchFamily="34" charset="-122"/>
                <a:cs typeface="Playfair Display" pitchFamily="34" charset="-120"/>
              </a:rPr>
              <a:t>01</a:t>
            </a:r>
            <a:endParaRPr lang="en-US" sz="2800" dirty="0"/>
          </a:p>
        </p:txBody>
      </p:sp>
      <p:sp>
        <p:nvSpPr>
          <p:cNvPr id="12" name="Text 10"/>
          <p:cNvSpPr/>
          <p:nvPr/>
        </p:nvSpPr>
        <p:spPr>
          <a:xfrm>
            <a:off x="2377440" y="9326880"/>
            <a:ext cx="3840480" cy="457200"/>
          </a:xfrm>
          <a:prstGeom prst="rect">
            <a:avLst/>
          </a:prstGeom>
          <a:noFill/>
          <a:ln/>
        </p:spPr>
        <p:txBody>
          <a:bodyPr wrap="square" lIns="0" tIns="0" rIns="0" bIns="0" rtlCol="0" anchor="ctr"/>
          <a:lstStyle/>
          <a:p>
            <a:pPr indent="0" marL="0">
              <a:buNone/>
            </a:pPr>
            <a:r>
              <a:rPr lang="en-US" sz="2200" dirty="0">
                <a:solidFill>
                  <a:srgbClr val="18160F"/>
                </a:solidFill>
                <a:latin typeface="Playfair Display" pitchFamily="34" charset="0"/>
                <a:ea typeface="Playfair Display" pitchFamily="34" charset="-122"/>
                <a:cs typeface="Playfair Display" pitchFamily="34" charset="-120"/>
              </a:rPr>
              <a:t>Name specifics.</a:t>
            </a:r>
            <a:endParaRPr lang="en-US" sz="2200" dirty="0"/>
          </a:p>
        </p:txBody>
      </p:sp>
      <p:sp>
        <p:nvSpPr>
          <p:cNvPr id="13" name="Text 11"/>
          <p:cNvSpPr/>
          <p:nvPr/>
        </p:nvSpPr>
        <p:spPr>
          <a:xfrm>
            <a:off x="6400800" y="9372600"/>
            <a:ext cx="4023360" cy="914400"/>
          </a:xfrm>
          <a:prstGeom prst="rect">
            <a:avLst/>
          </a:prstGeom>
          <a:noFill/>
          <a:ln/>
        </p:spPr>
        <p:txBody>
          <a:bodyPr wrap="square" lIns="0" tIns="0" rIns="0" bIns="0" rtlCol="0" anchor="t"/>
          <a:lstStyle/>
          <a:p>
            <a:pPr indent="0" marL="0">
              <a:lnSpc>
                <a:spcPct val="145000"/>
              </a:lnSpc>
              <a:buNone/>
            </a:pPr>
            <a:r>
              <a:rPr lang="en-US" sz="1300" dirty="0">
                <a:solidFill>
                  <a:srgbClr val="18160F"/>
                </a:solidFill>
                <a:latin typeface="Inter" pitchFamily="34" charset="0"/>
                <a:ea typeface="Inter" pitchFamily="34" charset="-122"/>
                <a:cs typeface="Inter" pitchFamily="34" charset="-120"/>
              </a:rPr>
              <a:t>Specific products. Specific segments. Specific switching costs. Generic input fails the analysis.</a:t>
            </a:r>
            <a:endParaRPr lang="en-US" sz="1300" dirty="0"/>
          </a:p>
        </p:txBody>
      </p:sp>
      <p:sp>
        <p:nvSpPr>
          <p:cNvPr id="14" name="Text 12"/>
          <p:cNvSpPr/>
          <p:nvPr/>
        </p:nvSpPr>
        <p:spPr>
          <a:xfrm>
            <a:off x="1554480" y="10332720"/>
            <a:ext cx="731520" cy="457200"/>
          </a:xfrm>
          <a:prstGeom prst="rect">
            <a:avLst/>
          </a:prstGeom>
          <a:noFill/>
          <a:ln/>
        </p:spPr>
        <p:txBody>
          <a:bodyPr wrap="square" lIns="0" tIns="0" rIns="0" bIns="0" rtlCol="0" anchor="ctr"/>
          <a:lstStyle/>
          <a:p>
            <a:pPr indent="0" marL="0">
              <a:buNone/>
            </a:pPr>
            <a:r>
              <a:rPr lang="en-US" sz="2800" b="1" dirty="0">
                <a:solidFill>
                  <a:srgbClr val="18160F"/>
                </a:solidFill>
                <a:latin typeface="Playfair Display" pitchFamily="34" charset="0"/>
                <a:ea typeface="Playfair Display" pitchFamily="34" charset="-122"/>
                <a:cs typeface="Playfair Display" pitchFamily="34" charset="-120"/>
              </a:rPr>
              <a:t>02</a:t>
            </a:r>
            <a:endParaRPr lang="en-US" sz="2800" dirty="0"/>
          </a:p>
        </p:txBody>
      </p:sp>
      <p:sp>
        <p:nvSpPr>
          <p:cNvPr id="15" name="Text 13"/>
          <p:cNvSpPr/>
          <p:nvPr/>
        </p:nvSpPr>
        <p:spPr>
          <a:xfrm>
            <a:off x="2377440" y="10332720"/>
            <a:ext cx="3840480" cy="457200"/>
          </a:xfrm>
          <a:prstGeom prst="rect">
            <a:avLst/>
          </a:prstGeom>
          <a:noFill/>
          <a:ln/>
        </p:spPr>
        <p:txBody>
          <a:bodyPr wrap="square" lIns="0" tIns="0" rIns="0" bIns="0" rtlCol="0" anchor="ctr"/>
          <a:lstStyle/>
          <a:p>
            <a:pPr indent="0" marL="0">
              <a:buNone/>
            </a:pPr>
            <a:r>
              <a:rPr lang="en-US" sz="2200" dirty="0">
                <a:solidFill>
                  <a:srgbClr val="18160F"/>
                </a:solidFill>
                <a:latin typeface="Playfair Display" pitchFamily="34" charset="0"/>
                <a:ea typeface="Playfair Display" pitchFamily="34" charset="-122"/>
                <a:cs typeface="Playfair Display" pitchFamily="34" charset="-120"/>
              </a:rPr>
              <a:t>Defend each placement.</a:t>
            </a:r>
            <a:endParaRPr lang="en-US" sz="2200" dirty="0"/>
          </a:p>
        </p:txBody>
      </p:sp>
      <p:sp>
        <p:nvSpPr>
          <p:cNvPr id="16" name="Text 14"/>
          <p:cNvSpPr/>
          <p:nvPr/>
        </p:nvSpPr>
        <p:spPr>
          <a:xfrm>
            <a:off x="6400800" y="10378440"/>
            <a:ext cx="4023360" cy="914400"/>
          </a:xfrm>
          <a:prstGeom prst="rect">
            <a:avLst/>
          </a:prstGeom>
          <a:noFill/>
          <a:ln/>
        </p:spPr>
        <p:txBody>
          <a:bodyPr wrap="square" lIns="0" tIns="0" rIns="0" bIns="0" rtlCol="0" anchor="t"/>
          <a:lstStyle/>
          <a:p>
            <a:pPr indent="0" marL="0">
              <a:lnSpc>
                <a:spcPct val="145000"/>
              </a:lnSpc>
              <a:buNone/>
            </a:pPr>
            <a:r>
              <a:rPr lang="en-US" sz="1300" dirty="0">
                <a:solidFill>
                  <a:srgbClr val="18160F"/>
                </a:solidFill>
                <a:latin typeface="Inter" pitchFamily="34" charset="0"/>
                <a:ea typeface="Inter" pitchFamily="34" charset="-122"/>
                <a:cs typeface="Inter" pitchFamily="34" charset="-120"/>
              </a:rPr>
              <a:t>Three signals per quadrant placement. The signals are the analysis. The plot is the artifact.</a:t>
            </a:r>
            <a:endParaRPr lang="en-US" sz="1300" dirty="0"/>
          </a:p>
        </p:txBody>
      </p:sp>
      <p:sp>
        <p:nvSpPr>
          <p:cNvPr id="17" name="Text 15"/>
          <p:cNvSpPr/>
          <p:nvPr/>
        </p:nvSpPr>
        <p:spPr>
          <a:xfrm>
            <a:off x="1554480" y="11338560"/>
            <a:ext cx="731520" cy="457200"/>
          </a:xfrm>
          <a:prstGeom prst="rect">
            <a:avLst/>
          </a:prstGeom>
          <a:noFill/>
          <a:ln/>
        </p:spPr>
        <p:txBody>
          <a:bodyPr wrap="square" lIns="0" tIns="0" rIns="0" bIns="0" rtlCol="0" anchor="ctr"/>
          <a:lstStyle/>
          <a:p>
            <a:pPr indent="0" marL="0">
              <a:buNone/>
            </a:pPr>
            <a:r>
              <a:rPr lang="en-US" sz="2800" b="1" dirty="0">
                <a:solidFill>
                  <a:srgbClr val="18160F"/>
                </a:solidFill>
                <a:latin typeface="Playfair Display" pitchFamily="34" charset="0"/>
                <a:ea typeface="Playfair Display" pitchFamily="34" charset="-122"/>
                <a:cs typeface="Playfair Display" pitchFamily="34" charset="-120"/>
              </a:rPr>
              <a:t>03</a:t>
            </a:r>
            <a:endParaRPr lang="en-US" sz="2800" dirty="0"/>
          </a:p>
        </p:txBody>
      </p:sp>
      <p:sp>
        <p:nvSpPr>
          <p:cNvPr id="18" name="Text 16"/>
          <p:cNvSpPr/>
          <p:nvPr/>
        </p:nvSpPr>
        <p:spPr>
          <a:xfrm>
            <a:off x="2377440" y="11338560"/>
            <a:ext cx="3840480" cy="457200"/>
          </a:xfrm>
          <a:prstGeom prst="rect">
            <a:avLst/>
          </a:prstGeom>
          <a:noFill/>
          <a:ln/>
        </p:spPr>
        <p:txBody>
          <a:bodyPr wrap="square" lIns="0" tIns="0" rIns="0" bIns="0" rtlCol="0" anchor="ctr"/>
          <a:lstStyle/>
          <a:p>
            <a:pPr indent="0" marL="0">
              <a:buNone/>
            </a:pPr>
            <a:r>
              <a:rPr lang="en-US" sz="2200" dirty="0">
                <a:solidFill>
                  <a:srgbClr val="18160F"/>
                </a:solidFill>
                <a:latin typeface="Playfair Display" pitchFamily="34" charset="0"/>
                <a:ea typeface="Playfair Display" pitchFamily="34" charset="-122"/>
                <a:cs typeface="Playfair Display" pitchFamily="34" charset="-120"/>
              </a:rPr>
              <a:t>Pick one move.</a:t>
            </a:r>
            <a:endParaRPr lang="en-US" sz="2200" dirty="0"/>
          </a:p>
        </p:txBody>
      </p:sp>
      <p:sp>
        <p:nvSpPr>
          <p:cNvPr id="19" name="Text 17"/>
          <p:cNvSpPr/>
          <p:nvPr/>
        </p:nvSpPr>
        <p:spPr>
          <a:xfrm>
            <a:off x="6400800" y="11384280"/>
            <a:ext cx="4023360" cy="914400"/>
          </a:xfrm>
          <a:prstGeom prst="rect">
            <a:avLst/>
          </a:prstGeom>
          <a:noFill/>
          <a:ln/>
        </p:spPr>
        <p:txBody>
          <a:bodyPr wrap="square" lIns="0" tIns="0" rIns="0" bIns="0" rtlCol="0" anchor="t"/>
          <a:lstStyle/>
          <a:p>
            <a:pPr indent="0" marL="0">
              <a:lnSpc>
                <a:spcPct val="145000"/>
              </a:lnSpc>
              <a:buNone/>
            </a:pPr>
            <a:r>
              <a:rPr lang="en-US" sz="1300" dirty="0">
                <a:solidFill>
                  <a:srgbClr val="18160F"/>
                </a:solidFill>
                <a:latin typeface="Inter" pitchFamily="34" charset="0"/>
                <a:ea typeface="Inter" pitchFamily="34" charset="-122"/>
                <a:cs typeface="Inter" pitchFamily="34" charset="-120"/>
              </a:rPr>
              <a:t>Step 05 demands a single 90-day move. The other moves wait. The discipline is choosing.</a:t>
            </a:r>
            <a:endParaRPr lang="en-US" sz="1300" dirty="0"/>
          </a:p>
        </p:txBody>
      </p:sp>
      <p:sp>
        <p:nvSpPr>
          <p:cNvPr id="20" name="Text 18"/>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by John Brewton  ·  Worksheet  ·  BCG Growth-Share Matrix</a:t>
            </a:r>
            <a:endParaRPr lang="en-US" sz="1000" dirty="0"/>
          </a:p>
        </p:txBody>
      </p:sp>
      <p:sp>
        <p:nvSpPr>
          <p:cNvPr id="21" name="Text 19"/>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400" spc="100" kern="0" dirty="0">
                <a:solidFill>
                  <a:srgbClr val="F7F471"/>
                </a:solidFill>
                <a:latin typeface="Playfair Display" pitchFamily="34" charset="0"/>
                <a:ea typeface="Playfair Display" pitchFamily="34" charset="-122"/>
                <a:cs typeface="Playfair Display" pitchFamily="34" charset="-120"/>
              </a:rPr>
              <a:t>JB</a:t>
            </a:r>
            <a:endParaRPr lang="en-US" sz="2400" dirty="0"/>
          </a:p>
        </p:txBody>
      </p:sp>
      <p:sp>
        <p:nvSpPr>
          <p:cNvPr id="22" name="Text 20"/>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02 / 10</a:t>
            </a:r>
            <a:endParaRPr lang="en-US" sz="11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0" y="0"/>
            <a:ext cx="762610" cy="14287500"/>
          </a:xfrm>
          <a:prstGeom prst="rect">
            <a:avLst/>
          </a:prstGeom>
          <a:solidFill>
            <a:srgbClr val="2A3D2E"/>
          </a:solidFill>
          <a:ln/>
        </p:spPr>
      </p:sp>
      <p:sp>
        <p:nvSpPr>
          <p:cNvPr id="3" name="Shape 1"/>
          <p:cNvSpPr/>
          <p:nvPr/>
        </p:nvSpPr>
        <p:spPr>
          <a:xfrm>
            <a:off x="182880" y="762610"/>
            <a:ext cx="457200" cy="36576"/>
          </a:xfrm>
          <a:prstGeom prst="rect">
            <a:avLst/>
          </a:prstGeom>
          <a:solidFill>
            <a:srgbClr val="F7F471"/>
          </a:solidFill>
          <a:ln/>
        </p:spPr>
      </p:sp>
      <p:sp>
        <p:nvSpPr>
          <p:cNvPr id="4" name="Shape 2"/>
          <p:cNvSpPr/>
          <p:nvPr/>
        </p:nvSpPr>
        <p:spPr>
          <a:xfrm>
            <a:off x="1371600" y="1371600"/>
            <a:ext cx="548640" cy="36576"/>
          </a:xfrm>
          <a:prstGeom prst="rect">
            <a:avLst/>
          </a:prstGeom>
          <a:solidFill>
            <a:srgbClr val="F7F471"/>
          </a:solidFill>
          <a:ln/>
        </p:spPr>
      </p:sp>
      <p:sp>
        <p:nvSpPr>
          <p:cNvPr id="5" name="Text 3"/>
          <p:cNvSpPr/>
          <p:nvPr/>
        </p:nvSpPr>
        <p:spPr>
          <a:xfrm>
            <a:off x="1371600" y="1481328"/>
            <a:ext cx="73152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STEP 01   ·   10 MINUTES</a:t>
            </a:r>
            <a:endParaRPr lang="en-US" sz="1100" dirty="0"/>
          </a:p>
        </p:txBody>
      </p:sp>
      <p:sp>
        <p:nvSpPr>
          <p:cNvPr id="6" name="Text 4"/>
          <p:cNvSpPr/>
          <p:nvPr/>
        </p:nvSpPr>
        <p:spPr>
          <a:xfrm>
            <a:off x="1371600" y="2103120"/>
            <a:ext cx="9144000" cy="1463040"/>
          </a:xfrm>
          <a:prstGeom prst="rect">
            <a:avLst/>
          </a:prstGeom>
          <a:noFill/>
          <a:ln/>
        </p:spPr>
        <p:txBody>
          <a:bodyPr wrap="square" lIns="0" tIns="0" rIns="0" bIns="0" rtlCol="0" anchor="t"/>
          <a:lstStyle/>
          <a:p>
            <a:pPr indent="0" marL="0">
              <a:buNone/>
            </a:pPr>
            <a:r>
              <a:rPr lang="en-US" sz="4400" spc="-50" kern="0" dirty="0">
                <a:solidFill>
                  <a:srgbClr val="18160F"/>
                </a:solidFill>
                <a:latin typeface="Playfair Display" pitchFamily="34" charset="0"/>
                <a:ea typeface="Playfair Display" pitchFamily="34" charset="-122"/>
                <a:cs typeface="Playfair Display" pitchFamily="34" charset="-120"/>
              </a:rPr>
              <a:t>Name the portfolio.</a:t>
            </a:r>
            <a:endParaRPr lang="en-US" sz="4400" dirty="0"/>
          </a:p>
        </p:txBody>
      </p:sp>
      <p:sp>
        <p:nvSpPr>
          <p:cNvPr id="7" name="Text 5"/>
          <p:cNvSpPr/>
          <p:nvPr/>
        </p:nvSpPr>
        <p:spPr>
          <a:xfrm>
            <a:off x="1371600" y="3840480"/>
            <a:ext cx="9144000" cy="1645920"/>
          </a:xfrm>
          <a:prstGeom prst="rect">
            <a:avLst/>
          </a:prstGeom>
          <a:noFill/>
          <a:ln/>
        </p:spPr>
        <p:txBody>
          <a:bodyPr wrap="square" lIns="0" tIns="0" rIns="0" bIns="0" rtlCol="0" anchor="t"/>
          <a:lstStyle/>
          <a:p>
            <a:pPr indent="0" marL="0">
              <a:lnSpc>
                <a:spcPct val="150000"/>
              </a:lnSpc>
              <a:buNone/>
            </a:pPr>
            <a:r>
              <a:rPr lang="en-US" sz="1600" dirty="0">
                <a:solidFill>
                  <a:srgbClr val="18160F"/>
                </a:solidFill>
                <a:latin typeface="Inter" pitchFamily="34" charset="0"/>
                <a:ea typeface="Inter" pitchFamily="34" charset="-122"/>
                <a:cs typeface="Inter" pitchFamily="34" charset="-120"/>
              </a:rPr>
              <a:t>Pick one portfolio. The set of offers, products, business units, or service lines that compete for your attention and your audience's attention. List each one. Be specific. Generic items fail every later step.</a:t>
            </a:r>
            <a:endParaRPr lang="en-US" sz="1600" dirty="0"/>
          </a:p>
        </p:txBody>
      </p:sp>
      <p:sp>
        <p:nvSpPr>
          <p:cNvPr id="8" name="Shape 6"/>
          <p:cNvSpPr/>
          <p:nvPr/>
        </p:nvSpPr>
        <p:spPr>
          <a:xfrm>
            <a:off x="1371600" y="5852160"/>
            <a:ext cx="365760" cy="36576"/>
          </a:xfrm>
          <a:prstGeom prst="rect">
            <a:avLst/>
          </a:prstGeom>
          <a:solidFill>
            <a:srgbClr val="F7F471"/>
          </a:solidFill>
          <a:ln/>
        </p:spPr>
      </p:sp>
      <p:sp>
        <p:nvSpPr>
          <p:cNvPr id="9" name="Text 7"/>
          <p:cNvSpPr/>
          <p:nvPr/>
        </p:nvSpPr>
        <p:spPr>
          <a:xfrm>
            <a:off x="1371600" y="5925312"/>
            <a:ext cx="86868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PORTFOLIO ITEMS  ·  ONE PER LINE</a:t>
            </a:r>
            <a:endParaRPr lang="en-US" sz="1100" dirty="0"/>
          </a:p>
        </p:txBody>
      </p:sp>
      <p:sp>
        <p:nvSpPr>
          <p:cNvPr id="10" name="Text 8"/>
          <p:cNvSpPr/>
          <p:nvPr/>
        </p:nvSpPr>
        <p:spPr>
          <a:xfrm>
            <a:off x="1371600" y="6181344"/>
            <a:ext cx="8686800" cy="292608"/>
          </a:xfrm>
          <a:prstGeom prst="rect">
            <a:avLst/>
          </a:prstGeom>
          <a:noFill/>
          <a:ln/>
        </p:spPr>
        <p:txBody>
          <a:bodyPr wrap="square" lIns="0" tIns="0" rIns="0" bIns="0" rtlCol="0" anchor="ctr"/>
          <a:lstStyle/>
          <a:p>
            <a:pPr indent="0" marL="0">
              <a:buNone/>
            </a:pPr>
            <a:r>
              <a:rPr lang="en-US" sz="1400" i="1" dirty="0">
                <a:solidFill>
                  <a:srgbClr val="8A8280"/>
                </a:solidFill>
                <a:latin typeface="Playfair Display" pitchFamily="34" charset="0"/>
                <a:ea typeface="Playfair Display" pitchFamily="34" charset="-122"/>
                <a:cs typeface="Playfair Display" pitchFamily="34" charset="-120"/>
              </a:rPr>
              <a:t>Examples: a SaaS product line. A consulting service tier. A coaching cohort. A content channel.</a:t>
            </a:r>
            <a:endParaRPr lang="en-US" sz="1400" dirty="0"/>
          </a:p>
        </p:txBody>
      </p:sp>
      <p:sp>
        <p:nvSpPr>
          <p:cNvPr id="11" name="Shape 9"/>
          <p:cNvSpPr/>
          <p:nvPr/>
        </p:nvSpPr>
        <p:spPr>
          <a:xfrm>
            <a:off x="1371600" y="6629400"/>
            <a:ext cx="8961120" cy="0"/>
          </a:xfrm>
          <a:prstGeom prst="line">
            <a:avLst/>
          </a:prstGeom>
          <a:noFill/>
          <a:ln w="6350">
            <a:solidFill>
              <a:srgbClr val="18160F">
                <a:alpha val="50000"/>
              </a:srgbClr>
            </a:solidFill>
            <a:prstDash val="solid"/>
          </a:ln>
        </p:spPr>
      </p:sp>
      <p:sp>
        <p:nvSpPr>
          <p:cNvPr id="12" name="Shape 10"/>
          <p:cNvSpPr/>
          <p:nvPr/>
        </p:nvSpPr>
        <p:spPr>
          <a:xfrm>
            <a:off x="1371600" y="7040880"/>
            <a:ext cx="8961120" cy="0"/>
          </a:xfrm>
          <a:prstGeom prst="line">
            <a:avLst/>
          </a:prstGeom>
          <a:noFill/>
          <a:ln w="6350">
            <a:solidFill>
              <a:srgbClr val="18160F">
                <a:alpha val="50000"/>
              </a:srgbClr>
            </a:solidFill>
            <a:prstDash val="solid"/>
          </a:ln>
        </p:spPr>
      </p:sp>
      <p:sp>
        <p:nvSpPr>
          <p:cNvPr id="13" name="Shape 11"/>
          <p:cNvSpPr/>
          <p:nvPr/>
        </p:nvSpPr>
        <p:spPr>
          <a:xfrm>
            <a:off x="1371600" y="7452360"/>
            <a:ext cx="8961120" cy="0"/>
          </a:xfrm>
          <a:prstGeom prst="line">
            <a:avLst/>
          </a:prstGeom>
          <a:noFill/>
          <a:ln w="6350">
            <a:solidFill>
              <a:srgbClr val="18160F">
                <a:alpha val="50000"/>
              </a:srgbClr>
            </a:solidFill>
            <a:prstDash val="solid"/>
          </a:ln>
        </p:spPr>
      </p:sp>
      <p:sp>
        <p:nvSpPr>
          <p:cNvPr id="14" name="Shape 12"/>
          <p:cNvSpPr/>
          <p:nvPr/>
        </p:nvSpPr>
        <p:spPr>
          <a:xfrm>
            <a:off x="1371600" y="7863840"/>
            <a:ext cx="8961120" cy="0"/>
          </a:xfrm>
          <a:prstGeom prst="line">
            <a:avLst/>
          </a:prstGeom>
          <a:noFill/>
          <a:ln w="6350">
            <a:solidFill>
              <a:srgbClr val="18160F">
                <a:alpha val="50000"/>
              </a:srgbClr>
            </a:solidFill>
            <a:prstDash val="solid"/>
          </a:ln>
        </p:spPr>
      </p:sp>
      <p:sp>
        <p:nvSpPr>
          <p:cNvPr id="15" name="Shape 13"/>
          <p:cNvSpPr/>
          <p:nvPr/>
        </p:nvSpPr>
        <p:spPr>
          <a:xfrm>
            <a:off x="1371600" y="8275320"/>
            <a:ext cx="8961120" cy="0"/>
          </a:xfrm>
          <a:prstGeom prst="line">
            <a:avLst/>
          </a:prstGeom>
          <a:noFill/>
          <a:ln w="6350">
            <a:solidFill>
              <a:srgbClr val="18160F">
                <a:alpha val="50000"/>
              </a:srgbClr>
            </a:solidFill>
            <a:prstDash val="solid"/>
          </a:ln>
        </p:spPr>
      </p:sp>
      <p:sp>
        <p:nvSpPr>
          <p:cNvPr id="16" name="Shape 14"/>
          <p:cNvSpPr/>
          <p:nvPr/>
        </p:nvSpPr>
        <p:spPr>
          <a:xfrm>
            <a:off x="1371600" y="8686800"/>
            <a:ext cx="8961120" cy="0"/>
          </a:xfrm>
          <a:prstGeom prst="line">
            <a:avLst/>
          </a:prstGeom>
          <a:noFill/>
          <a:ln w="6350">
            <a:solidFill>
              <a:srgbClr val="18160F">
                <a:alpha val="50000"/>
              </a:srgbClr>
            </a:solidFill>
            <a:prstDash val="solid"/>
          </a:ln>
        </p:spPr>
      </p:sp>
      <p:sp>
        <p:nvSpPr>
          <p:cNvPr id="17" name="Shape 15"/>
          <p:cNvSpPr/>
          <p:nvPr/>
        </p:nvSpPr>
        <p:spPr>
          <a:xfrm>
            <a:off x="1371600" y="9509760"/>
            <a:ext cx="365760" cy="36576"/>
          </a:xfrm>
          <a:prstGeom prst="rect">
            <a:avLst/>
          </a:prstGeom>
          <a:solidFill>
            <a:srgbClr val="F7F471"/>
          </a:solidFill>
          <a:ln/>
        </p:spPr>
      </p:sp>
      <p:sp>
        <p:nvSpPr>
          <p:cNvPr id="18" name="Text 16"/>
          <p:cNvSpPr/>
          <p:nvPr/>
        </p:nvSpPr>
        <p:spPr>
          <a:xfrm>
            <a:off x="1371600" y="9582912"/>
            <a:ext cx="86868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OPERATING TIER</a:t>
            </a:r>
            <a:endParaRPr lang="en-US" sz="1100" dirty="0"/>
          </a:p>
        </p:txBody>
      </p:sp>
      <p:sp>
        <p:nvSpPr>
          <p:cNvPr id="19" name="Text 17"/>
          <p:cNvSpPr/>
          <p:nvPr/>
        </p:nvSpPr>
        <p:spPr>
          <a:xfrm>
            <a:off x="1371600" y="9838944"/>
            <a:ext cx="8686800" cy="292608"/>
          </a:xfrm>
          <a:prstGeom prst="rect">
            <a:avLst/>
          </a:prstGeom>
          <a:noFill/>
          <a:ln/>
        </p:spPr>
        <p:txBody>
          <a:bodyPr wrap="square" lIns="0" tIns="0" rIns="0" bIns="0" rtlCol="0" anchor="ctr"/>
          <a:lstStyle/>
          <a:p>
            <a:pPr indent="0" marL="0">
              <a:buNone/>
            </a:pPr>
            <a:r>
              <a:rPr lang="en-US" sz="1400" i="1" dirty="0">
                <a:solidFill>
                  <a:srgbClr val="8A8280"/>
                </a:solidFill>
                <a:latin typeface="Playfair Display" pitchFamily="34" charset="0"/>
                <a:ea typeface="Playfair Display" pitchFamily="34" charset="-122"/>
                <a:cs typeface="Playfair Display" pitchFamily="34" charset="-120"/>
              </a:rPr>
              <a:t>Solo operator / Startup founder / Small business strategist</a:t>
            </a:r>
            <a:endParaRPr lang="en-US" sz="1400" dirty="0"/>
          </a:p>
        </p:txBody>
      </p:sp>
      <p:sp>
        <p:nvSpPr>
          <p:cNvPr id="20" name="Shape 18"/>
          <p:cNvSpPr/>
          <p:nvPr/>
        </p:nvSpPr>
        <p:spPr>
          <a:xfrm>
            <a:off x="1371600" y="10287000"/>
            <a:ext cx="8961120" cy="0"/>
          </a:xfrm>
          <a:prstGeom prst="line">
            <a:avLst/>
          </a:prstGeom>
          <a:noFill/>
          <a:ln w="6350">
            <a:solidFill>
              <a:srgbClr val="18160F">
                <a:alpha val="50000"/>
              </a:srgbClr>
            </a:solidFill>
            <a:prstDash val="solid"/>
          </a:ln>
        </p:spPr>
      </p:sp>
      <p:sp>
        <p:nvSpPr>
          <p:cNvPr id="21" name="Shape 19"/>
          <p:cNvSpPr/>
          <p:nvPr/>
        </p:nvSpPr>
        <p:spPr>
          <a:xfrm>
            <a:off x="1371600" y="11109960"/>
            <a:ext cx="365760" cy="36576"/>
          </a:xfrm>
          <a:prstGeom prst="rect">
            <a:avLst/>
          </a:prstGeom>
          <a:solidFill>
            <a:srgbClr val="F7F471"/>
          </a:solidFill>
          <a:ln/>
        </p:spPr>
      </p:sp>
      <p:sp>
        <p:nvSpPr>
          <p:cNvPr id="22" name="Text 20"/>
          <p:cNvSpPr/>
          <p:nvPr/>
        </p:nvSpPr>
        <p:spPr>
          <a:xfrm>
            <a:off x="1371600" y="11183112"/>
            <a:ext cx="86868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ANALYSIS HORIZON</a:t>
            </a:r>
            <a:endParaRPr lang="en-US" sz="1100" dirty="0"/>
          </a:p>
        </p:txBody>
      </p:sp>
      <p:sp>
        <p:nvSpPr>
          <p:cNvPr id="23" name="Text 21"/>
          <p:cNvSpPr/>
          <p:nvPr/>
        </p:nvSpPr>
        <p:spPr>
          <a:xfrm>
            <a:off x="1371600" y="11439144"/>
            <a:ext cx="8686800" cy="292608"/>
          </a:xfrm>
          <a:prstGeom prst="rect">
            <a:avLst/>
          </a:prstGeom>
          <a:noFill/>
          <a:ln/>
        </p:spPr>
        <p:txBody>
          <a:bodyPr wrap="square" lIns="0" tIns="0" rIns="0" bIns="0" rtlCol="0" anchor="ctr"/>
          <a:lstStyle/>
          <a:p>
            <a:pPr indent="0" marL="0">
              <a:buNone/>
            </a:pPr>
            <a:r>
              <a:rPr lang="en-US" sz="1400" i="1" dirty="0">
                <a:solidFill>
                  <a:srgbClr val="8A8280"/>
                </a:solidFill>
                <a:latin typeface="Playfair Display" pitchFamily="34" charset="0"/>
                <a:ea typeface="Playfair Display" pitchFamily="34" charset="-122"/>
                <a:cs typeface="Playfair Display" pitchFamily="34" charset="-120"/>
              </a:rPr>
              <a:t>12 months, 24 months, or 36 months</a:t>
            </a:r>
            <a:endParaRPr lang="en-US" sz="1400" dirty="0"/>
          </a:p>
        </p:txBody>
      </p:sp>
      <p:sp>
        <p:nvSpPr>
          <p:cNvPr id="24" name="Shape 22"/>
          <p:cNvSpPr/>
          <p:nvPr/>
        </p:nvSpPr>
        <p:spPr>
          <a:xfrm>
            <a:off x="1371600" y="11887200"/>
            <a:ext cx="8961120" cy="0"/>
          </a:xfrm>
          <a:prstGeom prst="line">
            <a:avLst/>
          </a:prstGeom>
          <a:noFill/>
          <a:ln w="6350">
            <a:solidFill>
              <a:srgbClr val="18160F">
                <a:alpha val="50000"/>
              </a:srgbClr>
            </a:solidFill>
            <a:prstDash val="solid"/>
          </a:ln>
        </p:spPr>
      </p:sp>
      <p:sp>
        <p:nvSpPr>
          <p:cNvPr id="25" name="Text 23"/>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by John Brewton  ·  Worksheet  ·  BCG Growth-Share Matrix</a:t>
            </a:r>
            <a:endParaRPr lang="en-US" sz="1000" dirty="0"/>
          </a:p>
        </p:txBody>
      </p:sp>
      <p:sp>
        <p:nvSpPr>
          <p:cNvPr id="26" name="Text 24"/>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400" spc="100" kern="0" dirty="0">
                <a:solidFill>
                  <a:srgbClr val="F7F471"/>
                </a:solidFill>
                <a:latin typeface="Playfair Display" pitchFamily="34" charset="0"/>
                <a:ea typeface="Playfair Display" pitchFamily="34" charset="-122"/>
                <a:cs typeface="Playfair Display" pitchFamily="34" charset="-120"/>
              </a:rPr>
              <a:t>JB</a:t>
            </a:r>
            <a:endParaRPr lang="en-US" sz="2400" dirty="0"/>
          </a:p>
        </p:txBody>
      </p:sp>
      <p:sp>
        <p:nvSpPr>
          <p:cNvPr id="27" name="Text 25"/>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03 / 10</a:t>
            </a:r>
            <a:endParaRPr lang="en-US" sz="11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0" y="0"/>
            <a:ext cx="762610" cy="14287500"/>
          </a:xfrm>
          <a:prstGeom prst="rect">
            <a:avLst/>
          </a:prstGeom>
          <a:solidFill>
            <a:srgbClr val="2A3D2E"/>
          </a:solidFill>
          <a:ln/>
        </p:spPr>
      </p:sp>
      <p:sp>
        <p:nvSpPr>
          <p:cNvPr id="3" name="Shape 1"/>
          <p:cNvSpPr/>
          <p:nvPr/>
        </p:nvSpPr>
        <p:spPr>
          <a:xfrm>
            <a:off x="182880" y="762610"/>
            <a:ext cx="457200" cy="36576"/>
          </a:xfrm>
          <a:prstGeom prst="rect">
            <a:avLst/>
          </a:prstGeom>
          <a:solidFill>
            <a:srgbClr val="F7F471"/>
          </a:solidFill>
          <a:ln/>
        </p:spPr>
      </p:sp>
      <p:sp>
        <p:nvSpPr>
          <p:cNvPr id="4" name="Shape 2"/>
          <p:cNvSpPr/>
          <p:nvPr/>
        </p:nvSpPr>
        <p:spPr>
          <a:xfrm>
            <a:off x="1371600" y="1371600"/>
            <a:ext cx="548640" cy="36576"/>
          </a:xfrm>
          <a:prstGeom prst="rect">
            <a:avLst/>
          </a:prstGeom>
          <a:solidFill>
            <a:srgbClr val="F7F471"/>
          </a:solidFill>
          <a:ln/>
        </p:spPr>
      </p:sp>
      <p:sp>
        <p:nvSpPr>
          <p:cNvPr id="5" name="Text 3"/>
          <p:cNvSpPr/>
          <p:nvPr/>
        </p:nvSpPr>
        <p:spPr>
          <a:xfrm>
            <a:off x="1371600" y="1481328"/>
            <a:ext cx="73152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STEP 02   ·   10 MINUTES</a:t>
            </a:r>
            <a:endParaRPr lang="en-US" sz="1100" dirty="0"/>
          </a:p>
        </p:txBody>
      </p:sp>
      <p:sp>
        <p:nvSpPr>
          <p:cNvPr id="6" name="Text 4"/>
          <p:cNvSpPr/>
          <p:nvPr/>
        </p:nvSpPr>
        <p:spPr>
          <a:xfrm>
            <a:off x="1371600" y="2103120"/>
            <a:ext cx="9144000" cy="1463040"/>
          </a:xfrm>
          <a:prstGeom prst="rect">
            <a:avLst/>
          </a:prstGeom>
          <a:noFill/>
          <a:ln/>
        </p:spPr>
        <p:txBody>
          <a:bodyPr wrap="square" lIns="0" tIns="0" rIns="0" bIns="0" rtlCol="0" anchor="t"/>
          <a:lstStyle/>
          <a:p>
            <a:pPr indent="0" marL="0">
              <a:buNone/>
            </a:pPr>
            <a:r>
              <a:rPr lang="en-US" sz="4400" spc="-50" kern="0" dirty="0">
                <a:solidFill>
                  <a:srgbClr val="18160F"/>
                </a:solidFill>
                <a:latin typeface="Playfair Display" pitchFamily="34" charset="0"/>
                <a:ea typeface="Playfair Display" pitchFamily="34" charset="-122"/>
                <a:cs typeface="Playfair Display" pitchFamily="34" charset="-120"/>
              </a:rPr>
              <a:t>Score the AI-era axes.</a:t>
            </a:r>
            <a:endParaRPr lang="en-US" sz="4400" dirty="0"/>
          </a:p>
        </p:txBody>
      </p:sp>
      <p:sp>
        <p:nvSpPr>
          <p:cNvPr id="7" name="Text 5"/>
          <p:cNvSpPr/>
          <p:nvPr/>
        </p:nvSpPr>
        <p:spPr>
          <a:xfrm>
            <a:off x="1371600" y="3840480"/>
            <a:ext cx="9144000" cy="1645920"/>
          </a:xfrm>
          <a:prstGeom prst="rect">
            <a:avLst/>
          </a:prstGeom>
          <a:noFill/>
          <a:ln/>
        </p:spPr>
        <p:txBody>
          <a:bodyPr wrap="square" lIns="0" tIns="0" rIns="0" bIns="0" rtlCol="0" anchor="t"/>
          <a:lstStyle/>
          <a:p>
            <a:pPr indent="0" marL="0">
              <a:lnSpc>
                <a:spcPct val="150000"/>
              </a:lnSpc>
              <a:buNone/>
            </a:pPr>
            <a:r>
              <a:rPr lang="en-US" sz="1600" dirty="0">
                <a:solidFill>
                  <a:srgbClr val="18160F"/>
                </a:solidFill>
                <a:latin typeface="Inter" pitchFamily="34" charset="0"/>
                <a:ea typeface="Inter" pitchFamily="34" charset="-122"/>
                <a:cs typeface="Inter" pitchFamily="34" charset="-120"/>
              </a:rPr>
              <a:t>Score each item from Step 01 on two axes. Data flywheel position. Attention velocity. Use a 1-to-10 scale on each. The score is your judgment plus the three signals you write next to it.</a:t>
            </a:r>
            <a:endParaRPr lang="en-US" sz="1600" dirty="0"/>
          </a:p>
        </p:txBody>
      </p:sp>
      <p:sp>
        <p:nvSpPr>
          <p:cNvPr id="8" name="Shape 6"/>
          <p:cNvSpPr/>
          <p:nvPr/>
        </p:nvSpPr>
        <p:spPr>
          <a:xfrm>
            <a:off x="1371600" y="5852160"/>
            <a:ext cx="365760" cy="36576"/>
          </a:xfrm>
          <a:prstGeom prst="rect">
            <a:avLst/>
          </a:prstGeom>
          <a:solidFill>
            <a:srgbClr val="F7F471"/>
          </a:solidFill>
          <a:ln/>
        </p:spPr>
      </p:sp>
      <p:sp>
        <p:nvSpPr>
          <p:cNvPr id="9" name="Text 7"/>
          <p:cNvSpPr/>
          <p:nvPr/>
        </p:nvSpPr>
        <p:spPr>
          <a:xfrm>
            <a:off x="1371600" y="5925312"/>
            <a:ext cx="86868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DATA FLYWHEEL POSITION  ·  1 (NONE) TO 10 (DOMINANT)</a:t>
            </a:r>
            <a:endParaRPr lang="en-US" sz="1100" dirty="0"/>
          </a:p>
        </p:txBody>
      </p:sp>
      <p:sp>
        <p:nvSpPr>
          <p:cNvPr id="10" name="Text 8"/>
          <p:cNvSpPr/>
          <p:nvPr/>
        </p:nvSpPr>
        <p:spPr>
          <a:xfrm>
            <a:off x="1371600" y="6181344"/>
            <a:ext cx="8686800" cy="292608"/>
          </a:xfrm>
          <a:prstGeom prst="rect">
            <a:avLst/>
          </a:prstGeom>
          <a:noFill/>
          <a:ln/>
        </p:spPr>
        <p:txBody>
          <a:bodyPr wrap="square" lIns="0" tIns="0" rIns="0" bIns="0" rtlCol="0" anchor="ctr"/>
          <a:lstStyle/>
          <a:p>
            <a:pPr indent="0" marL="0">
              <a:buNone/>
            </a:pPr>
            <a:r>
              <a:rPr lang="en-US" sz="1400" i="1" dirty="0">
                <a:solidFill>
                  <a:srgbClr val="8A8280"/>
                </a:solidFill>
                <a:latin typeface="Playfair Display" pitchFamily="34" charset="0"/>
                <a:ea typeface="Playfair Display" pitchFamily="34" charset="-122"/>
                <a:cs typeface="Playfair Display" pitchFamily="34" charset="-120"/>
              </a:rPr>
              <a:t>Customer data. Operating data. Outcome data. Compounds with use.</a:t>
            </a:r>
            <a:endParaRPr lang="en-US" sz="1400" dirty="0"/>
          </a:p>
        </p:txBody>
      </p:sp>
      <p:sp>
        <p:nvSpPr>
          <p:cNvPr id="11" name="Shape 9"/>
          <p:cNvSpPr/>
          <p:nvPr/>
        </p:nvSpPr>
        <p:spPr>
          <a:xfrm>
            <a:off x="1371600" y="6629400"/>
            <a:ext cx="8961120" cy="0"/>
          </a:xfrm>
          <a:prstGeom prst="line">
            <a:avLst/>
          </a:prstGeom>
          <a:noFill/>
          <a:ln w="6350">
            <a:solidFill>
              <a:srgbClr val="18160F">
                <a:alpha val="50000"/>
              </a:srgbClr>
            </a:solidFill>
            <a:prstDash val="solid"/>
          </a:ln>
        </p:spPr>
      </p:sp>
      <p:sp>
        <p:nvSpPr>
          <p:cNvPr id="12" name="Shape 10"/>
          <p:cNvSpPr/>
          <p:nvPr/>
        </p:nvSpPr>
        <p:spPr>
          <a:xfrm>
            <a:off x="1371600" y="7040880"/>
            <a:ext cx="8961120" cy="0"/>
          </a:xfrm>
          <a:prstGeom prst="line">
            <a:avLst/>
          </a:prstGeom>
          <a:noFill/>
          <a:ln w="6350">
            <a:solidFill>
              <a:srgbClr val="18160F">
                <a:alpha val="50000"/>
              </a:srgbClr>
            </a:solidFill>
            <a:prstDash val="solid"/>
          </a:ln>
        </p:spPr>
      </p:sp>
      <p:sp>
        <p:nvSpPr>
          <p:cNvPr id="13" name="Shape 11"/>
          <p:cNvSpPr/>
          <p:nvPr/>
        </p:nvSpPr>
        <p:spPr>
          <a:xfrm>
            <a:off x="1371600" y="7452360"/>
            <a:ext cx="8961120" cy="0"/>
          </a:xfrm>
          <a:prstGeom prst="line">
            <a:avLst/>
          </a:prstGeom>
          <a:noFill/>
          <a:ln w="6350">
            <a:solidFill>
              <a:srgbClr val="18160F">
                <a:alpha val="50000"/>
              </a:srgbClr>
            </a:solidFill>
            <a:prstDash val="solid"/>
          </a:ln>
        </p:spPr>
      </p:sp>
      <p:sp>
        <p:nvSpPr>
          <p:cNvPr id="14" name="Shape 12"/>
          <p:cNvSpPr/>
          <p:nvPr/>
        </p:nvSpPr>
        <p:spPr>
          <a:xfrm>
            <a:off x="1371600" y="7863840"/>
            <a:ext cx="8961120" cy="0"/>
          </a:xfrm>
          <a:prstGeom prst="line">
            <a:avLst/>
          </a:prstGeom>
          <a:noFill/>
          <a:ln w="6350">
            <a:solidFill>
              <a:srgbClr val="18160F">
                <a:alpha val="50000"/>
              </a:srgbClr>
            </a:solidFill>
            <a:prstDash val="solid"/>
          </a:ln>
        </p:spPr>
      </p:sp>
      <p:sp>
        <p:nvSpPr>
          <p:cNvPr id="15" name="Shape 13"/>
          <p:cNvSpPr/>
          <p:nvPr/>
        </p:nvSpPr>
        <p:spPr>
          <a:xfrm>
            <a:off x="1371600" y="8275320"/>
            <a:ext cx="8961120" cy="0"/>
          </a:xfrm>
          <a:prstGeom prst="line">
            <a:avLst/>
          </a:prstGeom>
          <a:noFill/>
          <a:ln w="6350">
            <a:solidFill>
              <a:srgbClr val="18160F">
                <a:alpha val="50000"/>
              </a:srgbClr>
            </a:solidFill>
            <a:prstDash val="solid"/>
          </a:ln>
        </p:spPr>
      </p:sp>
      <p:sp>
        <p:nvSpPr>
          <p:cNvPr id="16" name="Shape 14"/>
          <p:cNvSpPr/>
          <p:nvPr/>
        </p:nvSpPr>
        <p:spPr>
          <a:xfrm>
            <a:off x="1371600" y="9098280"/>
            <a:ext cx="365760" cy="36576"/>
          </a:xfrm>
          <a:prstGeom prst="rect">
            <a:avLst/>
          </a:prstGeom>
          <a:solidFill>
            <a:srgbClr val="F7F471"/>
          </a:solidFill>
          <a:ln/>
        </p:spPr>
      </p:sp>
      <p:sp>
        <p:nvSpPr>
          <p:cNvPr id="17" name="Text 15"/>
          <p:cNvSpPr/>
          <p:nvPr/>
        </p:nvSpPr>
        <p:spPr>
          <a:xfrm>
            <a:off x="1371600" y="9171432"/>
            <a:ext cx="86868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ATTENTION VELOCITY  ·  1 (NONE) TO 10 (RISING FAST)</a:t>
            </a:r>
            <a:endParaRPr lang="en-US" sz="1100" dirty="0"/>
          </a:p>
        </p:txBody>
      </p:sp>
      <p:sp>
        <p:nvSpPr>
          <p:cNvPr id="18" name="Text 16"/>
          <p:cNvSpPr/>
          <p:nvPr/>
        </p:nvSpPr>
        <p:spPr>
          <a:xfrm>
            <a:off x="1371600" y="9427464"/>
            <a:ext cx="8686800" cy="292608"/>
          </a:xfrm>
          <a:prstGeom prst="rect">
            <a:avLst/>
          </a:prstGeom>
          <a:noFill/>
          <a:ln/>
        </p:spPr>
        <p:txBody>
          <a:bodyPr wrap="square" lIns="0" tIns="0" rIns="0" bIns="0" rtlCol="0" anchor="ctr"/>
          <a:lstStyle/>
          <a:p>
            <a:pPr indent="0" marL="0">
              <a:buNone/>
            </a:pPr>
            <a:r>
              <a:rPr lang="en-US" sz="1400" i="1" dirty="0">
                <a:solidFill>
                  <a:srgbClr val="8A8280"/>
                </a:solidFill>
                <a:latin typeface="Playfair Display" pitchFamily="34" charset="0"/>
                <a:ea typeface="Playfair Display" pitchFamily="34" charset="-122"/>
                <a:cs typeface="Playfair Display" pitchFamily="34" charset="-120"/>
              </a:rPr>
              <a:t>Net inbound demand. Word of mouth. AI-mediated discovery surface area.</a:t>
            </a:r>
            <a:endParaRPr lang="en-US" sz="1400" dirty="0"/>
          </a:p>
        </p:txBody>
      </p:sp>
      <p:sp>
        <p:nvSpPr>
          <p:cNvPr id="19" name="Shape 17"/>
          <p:cNvSpPr/>
          <p:nvPr/>
        </p:nvSpPr>
        <p:spPr>
          <a:xfrm>
            <a:off x="1371600" y="9875520"/>
            <a:ext cx="8961120" cy="0"/>
          </a:xfrm>
          <a:prstGeom prst="line">
            <a:avLst/>
          </a:prstGeom>
          <a:noFill/>
          <a:ln w="6350">
            <a:solidFill>
              <a:srgbClr val="18160F">
                <a:alpha val="50000"/>
              </a:srgbClr>
            </a:solidFill>
            <a:prstDash val="solid"/>
          </a:ln>
        </p:spPr>
      </p:sp>
      <p:sp>
        <p:nvSpPr>
          <p:cNvPr id="20" name="Shape 18"/>
          <p:cNvSpPr/>
          <p:nvPr/>
        </p:nvSpPr>
        <p:spPr>
          <a:xfrm>
            <a:off x="1371600" y="10287000"/>
            <a:ext cx="8961120" cy="0"/>
          </a:xfrm>
          <a:prstGeom prst="line">
            <a:avLst/>
          </a:prstGeom>
          <a:noFill/>
          <a:ln w="6350">
            <a:solidFill>
              <a:srgbClr val="18160F">
                <a:alpha val="50000"/>
              </a:srgbClr>
            </a:solidFill>
            <a:prstDash val="solid"/>
          </a:ln>
        </p:spPr>
      </p:sp>
      <p:sp>
        <p:nvSpPr>
          <p:cNvPr id="21" name="Shape 19"/>
          <p:cNvSpPr/>
          <p:nvPr/>
        </p:nvSpPr>
        <p:spPr>
          <a:xfrm>
            <a:off x="1371600" y="10698480"/>
            <a:ext cx="8961120" cy="0"/>
          </a:xfrm>
          <a:prstGeom prst="line">
            <a:avLst/>
          </a:prstGeom>
          <a:noFill/>
          <a:ln w="6350">
            <a:solidFill>
              <a:srgbClr val="18160F">
                <a:alpha val="50000"/>
              </a:srgbClr>
            </a:solidFill>
            <a:prstDash val="solid"/>
          </a:ln>
        </p:spPr>
      </p:sp>
      <p:sp>
        <p:nvSpPr>
          <p:cNvPr id="22" name="Shape 20"/>
          <p:cNvSpPr/>
          <p:nvPr/>
        </p:nvSpPr>
        <p:spPr>
          <a:xfrm>
            <a:off x="1371600" y="11109960"/>
            <a:ext cx="8961120" cy="0"/>
          </a:xfrm>
          <a:prstGeom prst="line">
            <a:avLst/>
          </a:prstGeom>
          <a:noFill/>
          <a:ln w="6350">
            <a:solidFill>
              <a:srgbClr val="18160F">
                <a:alpha val="50000"/>
              </a:srgbClr>
            </a:solidFill>
            <a:prstDash val="solid"/>
          </a:ln>
        </p:spPr>
      </p:sp>
      <p:sp>
        <p:nvSpPr>
          <p:cNvPr id="23" name="Shape 21"/>
          <p:cNvSpPr/>
          <p:nvPr/>
        </p:nvSpPr>
        <p:spPr>
          <a:xfrm>
            <a:off x="1371600" y="11521440"/>
            <a:ext cx="8961120" cy="0"/>
          </a:xfrm>
          <a:prstGeom prst="line">
            <a:avLst/>
          </a:prstGeom>
          <a:noFill/>
          <a:ln w="6350">
            <a:solidFill>
              <a:srgbClr val="18160F">
                <a:alpha val="50000"/>
              </a:srgbClr>
            </a:solidFill>
            <a:prstDash val="solid"/>
          </a:ln>
        </p:spPr>
      </p:sp>
      <p:sp>
        <p:nvSpPr>
          <p:cNvPr id="24" name="Text 22"/>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by John Brewton  ·  Worksheet  ·  BCG Growth-Share Matrix</a:t>
            </a:r>
            <a:endParaRPr lang="en-US" sz="1000" dirty="0"/>
          </a:p>
        </p:txBody>
      </p:sp>
      <p:sp>
        <p:nvSpPr>
          <p:cNvPr id="25" name="Text 23"/>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400" spc="100" kern="0" dirty="0">
                <a:solidFill>
                  <a:srgbClr val="F7F471"/>
                </a:solidFill>
                <a:latin typeface="Playfair Display" pitchFamily="34" charset="0"/>
                <a:ea typeface="Playfair Display" pitchFamily="34" charset="-122"/>
                <a:cs typeface="Playfair Display" pitchFamily="34" charset="-120"/>
              </a:rPr>
              <a:t>JB</a:t>
            </a:r>
            <a:endParaRPr lang="en-US" sz="2400" dirty="0"/>
          </a:p>
        </p:txBody>
      </p:sp>
      <p:sp>
        <p:nvSpPr>
          <p:cNvPr id="26" name="Text 24"/>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04 / 10</a:t>
            </a:r>
            <a:endParaRPr lang="en-US" sz="11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0" y="0"/>
            <a:ext cx="762610" cy="14287500"/>
          </a:xfrm>
          <a:prstGeom prst="rect">
            <a:avLst/>
          </a:prstGeom>
          <a:solidFill>
            <a:srgbClr val="2A3D2E"/>
          </a:solidFill>
          <a:ln/>
        </p:spPr>
      </p:sp>
      <p:sp>
        <p:nvSpPr>
          <p:cNvPr id="3" name="Shape 1"/>
          <p:cNvSpPr/>
          <p:nvPr/>
        </p:nvSpPr>
        <p:spPr>
          <a:xfrm>
            <a:off x="182880" y="762610"/>
            <a:ext cx="457200" cy="36576"/>
          </a:xfrm>
          <a:prstGeom prst="rect">
            <a:avLst/>
          </a:prstGeom>
          <a:solidFill>
            <a:srgbClr val="F7F471"/>
          </a:solidFill>
          <a:ln/>
        </p:spPr>
      </p:sp>
      <p:sp>
        <p:nvSpPr>
          <p:cNvPr id="4" name="Shape 2"/>
          <p:cNvSpPr/>
          <p:nvPr/>
        </p:nvSpPr>
        <p:spPr>
          <a:xfrm>
            <a:off x="1371600" y="1371600"/>
            <a:ext cx="548640" cy="36576"/>
          </a:xfrm>
          <a:prstGeom prst="rect">
            <a:avLst/>
          </a:prstGeom>
          <a:solidFill>
            <a:srgbClr val="F7F471"/>
          </a:solidFill>
          <a:ln/>
        </p:spPr>
      </p:sp>
      <p:sp>
        <p:nvSpPr>
          <p:cNvPr id="5" name="Text 3"/>
          <p:cNvSpPr/>
          <p:nvPr/>
        </p:nvSpPr>
        <p:spPr>
          <a:xfrm>
            <a:off x="1371600" y="1481328"/>
            <a:ext cx="73152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STEP 03   ·   10 MINUTES</a:t>
            </a:r>
            <a:endParaRPr lang="en-US" sz="1100" dirty="0"/>
          </a:p>
        </p:txBody>
      </p:sp>
      <p:sp>
        <p:nvSpPr>
          <p:cNvPr id="6" name="Text 4"/>
          <p:cNvSpPr/>
          <p:nvPr/>
        </p:nvSpPr>
        <p:spPr>
          <a:xfrm>
            <a:off x="1371600" y="2103120"/>
            <a:ext cx="9144000" cy="1280160"/>
          </a:xfrm>
          <a:prstGeom prst="rect">
            <a:avLst/>
          </a:prstGeom>
          <a:noFill/>
          <a:ln/>
        </p:spPr>
        <p:txBody>
          <a:bodyPr wrap="square" lIns="0" tIns="0" rIns="0" bIns="0" rtlCol="0" anchor="t"/>
          <a:lstStyle/>
          <a:p>
            <a:pPr indent="0" marL="0">
              <a:buNone/>
            </a:pPr>
            <a:r>
              <a:rPr lang="en-US" sz="4400" spc="-50" kern="0" dirty="0">
                <a:solidFill>
                  <a:srgbClr val="18160F"/>
                </a:solidFill>
                <a:latin typeface="Playfair Display" pitchFamily="34" charset="0"/>
                <a:ea typeface="Playfair Display" pitchFamily="34" charset="-122"/>
                <a:cs typeface="Playfair Display" pitchFamily="34" charset="-120"/>
              </a:rPr>
              <a:t>Plot each item.</a:t>
            </a:r>
            <a:endParaRPr lang="en-US" sz="4400" dirty="0"/>
          </a:p>
        </p:txBody>
      </p:sp>
      <p:sp>
        <p:nvSpPr>
          <p:cNvPr id="7" name="Text 5"/>
          <p:cNvSpPr/>
          <p:nvPr/>
        </p:nvSpPr>
        <p:spPr>
          <a:xfrm>
            <a:off x="1371600" y="3383280"/>
            <a:ext cx="9144000" cy="1645920"/>
          </a:xfrm>
          <a:prstGeom prst="rect">
            <a:avLst/>
          </a:prstGeom>
          <a:noFill/>
          <a:ln/>
        </p:spPr>
        <p:txBody>
          <a:bodyPr wrap="square" lIns="0" tIns="0" rIns="0" bIns="0" rtlCol="0" anchor="t"/>
          <a:lstStyle/>
          <a:p>
            <a:pPr indent="0" marL="0">
              <a:lnSpc>
                <a:spcPct val="145000"/>
              </a:lnSpc>
              <a:buNone/>
            </a:pPr>
            <a:r>
              <a:rPr lang="en-US" sz="1400" dirty="0">
                <a:solidFill>
                  <a:srgbClr val="18160F"/>
                </a:solidFill>
                <a:latin typeface="Inter" pitchFamily="34" charset="0"/>
                <a:ea typeface="Inter" pitchFamily="34" charset="-122"/>
                <a:cs typeface="Inter" pitchFamily="34" charset="-120"/>
              </a:rPr>
              <a:t>Use the scores from Step 02. Mark each item on the grid below. Write the item label next to the dot. Compounder is high attention with strong flywheel. Brand is high attention without flywheel. Liquidator is strong flywheel without attention. Commodity is neither.</a:t>
            </a:r>
            <a:endParaRPr lang="en-US" sz="1400" dirty="0"/>
          </a:p>
        </p:txBody>
      </p:sp>
      <p:sp>
        <p:nvSpPr>
          <p:cNvPr id="8" name="Shape 6"/>
          <p:cNvSpPr/>
          <p:nvPr/>
        </p:nvSpPr>
        <p:spPr>
          <a:xfrm>
            <a:off x="2286000" y="5303520"/>
            <a:ext cx="6858000" cy="6858000"/>
          </a:xfrm>
          <a:prstGeom prst="rect">
            <a:avLst/>
          </a:prstGeom>
          <a:ln w="12700">
            <a:solidFill>
              <a:srgbClr val="18160F"/>
            </a:solidFill>
            <a:prstDash val="solid"/>
          </a:ln>
        </p:spPr>
      </p:sp>
      <p:sp>
        <p:nvSpPr>
          <p:cNvPr id="9" name="Shape 7"/>
          <p:cNvSpPr/>
          <p:nvPr/>
        </p:nvSpPr>
        <p:spPr>
          <a:xfrm>
            <a:off x="5715000" y="5303520"/>
            <a:ext cx="0" cy="6858000"/>
          </a:xfrm>
          <a:prstGeom prst="line">
            <a:avLst/>
          </a:prstGeom>
          <a:noFill/>
          <a:ln w="10160">
            <a:solidFill>
              <a:srgbClr val="18160F"/>
            </a:solidFill>
            <a:prstDash val="solid"/>
          </a:ln>
        </p:spPr>
      </p:sp>
      <p:sp>
        <p:nvSpPr>
          <p:cNvPr id="10" name="Shape 8"/>
          <p:cNvSpPr/>
          <p:nvPr/>
        </p:nvSpPr>
        <p:spPr>
          <a:xfrm>
            <a:off x="2286000" y="8732520"/>
            <a:ext cx="6858000" cy="0"/>
          </a:xfrm>
          <a:prstGeom prst="line">
            <a:avLst/>
          </a:prstGeom>
          <a:noFill/>
          <a:ln w="10160">
            <a:solidFill>
              <a:srgbClr val="18160F"/>
            </a:solidFill>
            <a:prstDash val="solid"/>
          </a:ln>
        </p:spPr>
      </p:sp>
      <p:sp>
        <p:nvSpPr>
          <p:cNvPr id="11" name="Shape 9"/>
          <p:cNvSpPr/>
          <p:nvPr/>
        </p:nvSpPr>
        <p:spPr>
          <a:xfrm>
            <a:off x="2971800" y="5303520"/>
            <a:ext cx="0" cy="6858000"/>
          </a:xfrm>
          <a:prstGeom prst="line">
            <a:avLst/>
          </a:prstGeom>
          <a:noFill/>
          <a:ln w="3810">
            <a:solidFill>
              <a:srgbClr val="8A8280">
                <a:alpha val="30000"/>
              </a:srgbClr>
            </a:solidFill>
            <a:prstDash val="solid"/>
          </a:ln>
        </p:spPr>
      </p:sp>
      <p:sp>
        <p:nvSpPr>
          <p:cNvPr id="12" name="Shape 10"/>
          <p:cNvSpPr/>
          <p:nvPr/>
        </p:nvSpPr>
        <p:spPr>
          <a:xfrm>
            <a:off x="2286000" y="5989320"/>
            <a:ext cx="6858000" cy="0"/>
          </a:xfrm>
          <a:prstGeom prst="line">
            <a:avLst/>
          </a:prstGeom>
          <a:noFill/>
          <a:ln w="3810">
            <a:solidFill>
              <a:srgbClr val="8A8280">
                <a:alpha val="30000"/>
              </a:srgbClr>
            </a:solidFill>
            <a:prstDash val="solid"/>
          </a:ln>
        </p:spPr>
      </p:sp>
      <p:sp>
        <p:nvSpPr>
          <p:cNvPr id="13" name="Shape 11"/>
          <p:cNvSpPr/>
          <p:nvPr/>
        </p:nvSpPr>
        <p:spPr>
          <a:xfrm>
            <a:off x="3657600" y="5303520"/>
            <a:ext cx="0" cy="6858000"/>
          </a:xfrm>
          <a:prstGeom prst="line">
            <a:avLst/>
          </a:prstGeom>
          <a:noFill/>
          <a:ln w="3810">
            <a:solidFill>
              <a:srgbClr val="8A8280">
                <a:alpha val="30000"/>
              </a:srgbClr>
            </a:solidFill>
            <a:prstDash val="solid"/>
          </a:ln>
        </p:spPr>
      </p:sp>
      <p:sp>
        <p:nvSpPr>
          <p:cNvPr id="14" name="Shape 12"/>
          <p:cNvSpPr/>
          <p:nvPr/>
        </p:nvSpPr>
        <p:spPr>
          <a:xfrm>
            <a:off x="2286000" y="6675120"/>
            <a:ext cx="6858000" cy="0"/>
          </a:xfrm>
          <a:prstGeom prst="line">
            <a:avLst/>
          </a:prstGeom>
          <a:noFill/>
          <a:ln w="3810">
            <a:solidFill>
              <a:srgbClr val="8A8280">
                <a:alpha val="30000"/>
              </a:srgbClr>
            </a:solidFill>
            <a:prstDash val="solid"/>
          </a:ln>
        </p:spPr>
      </p:sp>
      <p:sp>
        <p:nvSpPr>
          <p:cNvPr id="15" name="Shape 13"/>
          <p:cNvSpPr/>
          <p:nvPr/>
        </p:nvSpPr>
        <p:spPr>
          <a:xfrm>
            <a:off x="4343400" y="5303520"/>
            <a:ext cx="0" cy="6858000"/>
          </a:xfrm>
          <a:prstGeom prst="line">
            <a:avLst/>
          </a:prstGeom>
          <a:noFill/>
          <a:ln w="3810">
            <a:solidFill>
              <a:srgbClr val="8A8280">
                <a:alpha val="30000"/>
              </a:srgbClr>
            </a:solidFill>
            <a:prstDash val="solid"/>
          </a:ln>
        </p:spPr>
      </p:sp>
      <p:sp>
        <p:nvSpPr>
          <p:cNvPr id="16" name="Shape 14"/>
          <p:cNvSpPr/>
          <p:nvPr/>
        </p:nvSpPr>
        <p:spPr>
          <a:xfrm>
            <a:off x="2286000" y="7360920"/>
            <a:ext cx="6858000" cy="0"/>
          </a:xfrm>
          <a:prstGeom prst="line">
            <a:avLst/>
          </a:prstGeom>
          <a:noFill/>
          <a:ln w="3810">
            <a:solidFill>
              <a:srgbClr val="8A8280">
                <a:alpha val="30000"/>
              </a:srgbClr>
            </a:solidFill>
            <a:prstDash val="solid"/>
          </a:ln>
        </p:spPr>
      </p:sp>
      <p:sp>
        <p:nvSpPr>
          <p:cNvPr id="17" name="Shape 15"/>
          <p:cNvSpPr/>
          <p:nvPr/>
        </p:nvSpPr>
        <p:spPr>
          <a:xfrm>
            <a:off x="5029200" y="5303520"/>
            <a:ext cx="0" cy="6858000"/>
          </a:xfrm>
          <a:prstGeom prst="line">
            <a:avLst/>
          </a:prstGeom>
          <a:noFill/>
          <a:ln w="3810">
            <a:solidFill>
              <a:srgbClr val="8A8280">
                <a:alpha val="30000"/>
              </a:srgbClr>
            </a:solidFill>
            <a:prstDash val="solid"/>
          </a:ln>
        </p:spPr>
      </p:sp>
      <p:sp>
        <p:nvSpPr>
          <p:cNvPr id="18" name="Shape 16"/>
          <p:cNvSpPr/>
          <p:nvPr/>
        </p:nvSpPr>
        <p:spPr>
          <a:xfrm>
            <a:off x="2286000" y="8046720"/>
            <a:ext cx="6858000" cy="0"/>
          </a:xfrm>
          <a:prstGeom prst="line">
            <a:avLst/>
          </a:prstGeom>
          <a:noFill/>
          <a:ln w="3810">
            <a:solidFill>
              <a:srgbClr val="8A8280">
                <a:alpha val="30000"/>
              </a:srgbClr>
            </a:solidFill>
            <a:prstDash val="solid"/>
          </a:ln>
        </p:spPr>
      </p:sp>
      <p:sp>
        <p:nvSpPr>
          <p:cNvPr id="19" name="Shape 17"/>
          <p:cNvSpPr/>
          <p:nvPr/>
        </p:nvSpPr>
        <p:spPr>
          <a:xfrm>
            <a:off x="6400800" y="5303520"/>
            <a:ext cx="0" cy="6858000"/>
          </a:xfrm>
          <a:prstGeom prst="line">
            <a:avLst/>
          </a:prstGeom>
          <a:noFill/>
          <a:ln w="3810">
            <a:solidFill>
              <a:srgbClr val="8A8280">
                <a:alpha val="30000"/>
              </a:srgbClr>
            </a:solidFill>
            <a:prstDash val="solid"/>
          </a:ln>
        </p:spPr>
      </p:sp>
      <p:sp>
        <p:nvSpPr>
          <p:cNvPr id="20" name="Shape 18"/>
          <p:cNvSpPr/>
          <p:nvPr/>
        </p:nvSpPr>
        <p:spPr>
          <a:xfrm>
            <a:off x="2286000" y="9418320"/>
            <a:ext cx="6858000" cy="0"/>
          </a:xfrm>
          <a:prstGeom prst="line">
            <a:avLst/>
          </a:prstGeom>
          <a:noFill/>
          <a:ln w="3810">
            <a:solidFill>
              <a:srgbClr val="8A8280">
                <a:alpha val="30000"/>
              </a:srgbClr>
            </a:solidFill>
            <a:prstDash val="solid"/>
          </a:ln>
        </p:spPr>
      </p:sp>
      <p:sp>
        <p:nvSpPr>
          <p:cNvPr id="21" name="Shape 19"/>
          <p:cNvSpPr/>
          <p:nvPr/>
        </p:nvSpPr>
        <p:spPr>
          <a:xfrm>
            <a:off x="7086600" y="5303520"/>
            <a:ext cx="0" cy="6858000"/>
          </a:xfrm>
          <a:prstGeom prst="line">
            <a:avLst/>
          </a:prstGeom>
          <a:noFill/>
          <a:ln w="3810">
            <a:solidFill>
              <a:srgbClr val="8A8280">
                <a:alpha val="30000"/>
              </a:srgbClr>
            </a:solidFill>
            <a:prstDash val="solid"/>
          </a:ln>
        </p:spPr>
      </p:sp>
      <p:sp>
        <p:nvSpPr>
          <p:cNvPr id="22" name="Shape 20"/>
          <p:cNvSpPr/>
          <p:nvPr/>
        </p:nvSpPr>
        <p:spPr>
          <a:xfrm>
            <a:off x="2286000" y="10104120"/>
            <a:ext cx="6858000" cy="0"/>
          </a:xfrm>
          <a:prstGeom prst="line">
            <a:avLst/>
          </a:prstGeom>
          <a:noFill/>
          <a:ln w="3810">
            <a:solidFill>
              <a:srgbClr val="8A8280">
                <a:alpha val="30000"/>
              </a:srgbClr>
            </a:solidFill>
            <a:prstDash val="solid"/>
          </a:ln>
        </p:spPr>
      </p:sp>
      <p:sp>
        <p:nvSpPr>
          <p:cNvPr id="23" name="Shape 21"/>
          <p:cNvSpPr/>
          <p:nvPr/>
        </p:nvSpPr>
        <p:spPr>
          <a:xfrm>
            <a:off x="7772400" y="5303520"/>
            <a:ext cx="0" cy="6858000"/>
          </a:xfrm>
          <a:prstGeom prst="line">
            <a:avLst/>
          </a:prstGeom>
          <a:noFill/>
          <a:ln w="3810">
            <a:solidFill>
              <a:srgbClr val="8A8280">
                <a:alpha val="30000"/>
              </a:srgbClr>
            </a:solidFill>
            <a:prstDash val="solid"/>
          </a:ln>
        </p:spPr>
      </p:sp>
      <p:sp>
        <p:nvSpPr>
          <p:cNvPr id="24" name="Shape 22"/>
          <p:cNvSpPr/>
          <p:nvPr/>
        </p:nvSpPr>
        <p:spPr>
          <a:xfrm>
            <a:off x="2286000" y="10789920"/>
            <a:ext cx="6858000" cy="0"/>
          </a:xfrm>
          <a:prstGeom prst="line">
            <a:avLst/>
          </a:prstGeom>
          <a:noFill/>
          <a:ln w="3810">
            <a:solidFill>
              <a:srgbClr val="8A8280">
                <a:alpha val="30000"/>
              </a:srgbClr>
            </a:solidFill>
            <a:prstDash val="solid"/>
          </a:ln>
        </p:spPr>
      </p:sp>
      <p:sp>
        <p:nvSpPr>
          <p:cNvPr id="25" name="Shape 23"/>
          <p:cNvSpPr/>
          <p:nvPr/>
        </p:nvSpPr>
        <p:spPr>
          <a:xfrm>
            <a:off x="8458200" y="5303520"/>
            <a:ext cx="0" cy="6858000"/>
          </a:xfrm>
          <a:prstGeom prst="line">
            <a:avLst/>
          </a:prstGeom>
          <a:noFill/>
          <a:ln w="3810">
            <a:solidFill>
              <a:srgbClr val="8A8280">
                <a:alpha val="30000"/>
              </a:srgbClr>
            </a:solidFill>
            <a:prstDash val="solid"/>
          </a:ln>
        </p:spPr>
      </p:sp>
      <p:sp>
        <p:nvSpPr>
          <p:cNvPr id="26" name="Shape 24"/>
          <p:cNvSpPr/>
          <p:nvPr/>
        </p:nvSpPr>
        <p:spPr>
          <a:xfrm>
            <a:off x="2286000" y="11475720"/>
            <a:ext cx="6858000" cy="0"/>
          </a:xfrm>
          <a:prstGeom prst="line">
            <a:avLst/>
          </a:prstGeom>
          <a:noFill/>
          <a:ln w="3810">
            <a:solidFill>
              <a:srgbClr val="8A8280">
                <a:alpha val="30000"/>
              </a:srgbClr>
            </a:solidFill>
            <a:prstDash val="solid"/>
          </a:ln>
        </p:spPr>
      </p:sp>
      <p:sp>
        <p:nvSpPr>
          <p:cNvPr id="27" name="Text 25"/>
          <p:cNvSpPr/>
          <p:nvPr/>
        </p:nvSpPr>
        <p:spPr>
          <a:xfrm>
            <a:off x="2468880" y="5486400"/>
            <a:ext cx="274320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COMPOUNDERS</a:t>
            </a:r>
            <a:endParaRPr lang="en-US" sz="1000" dirty="0"/>
          </a:p>
        </p:txBody>
      </p:sp>
      <p:sp>
        <p:nvSpPr>
          <p:cNvPr id="28" name="Text 26"/>
          <p:cNvSpPr/>
          <p:nvPr/>
        </p:nvSpPr>
        <p:spPr>
          <a:xfrm>
            <a:off x="5897880" y="5486400"/>
            <a:ext cx="274320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BRANDS</a:t>
            </a:r>
            <a:endParaRPr lang="en-US" sz="1000" dirty="0"/>
          </a:p>
        </p:txBody>
      </p:sp>
      <p:sp>
        <p:nvSpPr>
          <p:cNvPr id="29" name="Text 27"/>
          <p:cNvSpPr/>
          <p:nvPr/>
        </p:nvSpPr>
        <p:spPr>
          <a:xfrm>
            <a:off x="2468880" y="8915400"/>
            <a:ext cx="274320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LIQUIDATORS</a:t>
            </a:r>
            <a:endParaRPr lang="en-US" sz="1000" dirty="0"/>
          </a:p>
        </p:txBody>
      </p:sp>
      <p:sp>
        <p:nvSpPr>
          <p:cNvPr id="30" name="Text 28"/>
          <p:cNvSpPr/>
          <p:nvPr/>
        </p:nvSpPr>
        <p:spPr>
          <a:xfrm>
            <a:off x="5897880" y="8915400"/>
            <a:ext cx="274320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COMMODITIES</a:t>
            </a:r>
            <a:endParaRPr lang="en-US" sz="1000" dirty="0"/>
          </a:p>
        </p:txBody>
      </p:sp>
      <p:sp>
        <p:nvSpPr>
          <p:cNvPr id="31" name="Text 29"/>
          <p:cNvSpPr/>
          <p:nvPr/>
        </p:nvSpPr>
        <p:spPr>
          <a:xfrm>
            <a:off x="914400" y="5303520"/>
            <a:ext cx="1280160" cy="320040"/>
          </a:xfrm>
          <a:prstGeom prst="rect">
            <a:avLst/>
          </a:prstGeom>
          <a:noFill/>
          <a:ln/>
        </p:spPr>
        <p:txBody>
          <a:bodyPr wrap="square" lIns="0" tIns="0" rIns="0" bIns="0" rtlCol="0" anchor="ctr"/>
          <a:lstStyle/>
          <a:p>
            <a:pPr algn="r" indent="0" marL="0">
              <a:buNone/>
            </a:pPr>
            <a:r>
              <a:rPr lang="en-US" sz="1000" b="1" spc="300" kern="0" dirty="0">
                <a:solidFill>
                  <a:srgbClr val="8A8280"/>
                </a:solidFill>
                <a:latin typeface="Inter" pitchFamily="34" charset="0"/>
                <a:ea typeface="Inter" pitchFamily="34" charset="-122"/>
                <a:cs typeface="Inter" pitchFamily="34" charset="-120"/>
              </a:rPr>
              <a:t>ATTENTION VELOCITY  ↑</a:t>
            </a:r>
            <a:endParaRPr lang="en-US" sz="1000" dirty="0"/>
          </a:p>
        </p:txBody>
      </p:sp>
      <p:sp>
        <p:nvSpPr>
          <p:cNvPr id="32" name="Text 30"/>
          <p:cNvSpPr/>
          <p:nvPr/>
        </p:nvSpPr>
        <p:spPr>
          <a:xfrm>
            <a:off x="2286000" y="12298680"/>
            <a:ext cx="6858000" cy="32004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FLYWHEEL POSITION  (STRONG ←  → WEAK)</a:t>
            </a:r>
            <a:endParaRPr lang="en-US" sz="1000" dirty="0"/>
          </a:p>
        </p:txBody>
      </p:sp>
      <p:sp>
        <p:nvSpPr>
          <p:cNvPr id="33" name="Text 31"/>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by John Brewton  ·  Worksheet  ·  BCG Growth-Share Matrix</a:t>
            </a:r>
            <a:endParaRPr lang="en-US" sz="1000" dirty="0"/>
          </a:p>
        </p:txBody>
      </p:sp>
      <p:sp>
        <p:nvSpPr>
          <p:cNvPr id="34" name="Text 32"/>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400" spc="100" kern="0" dirty="0">
                <a:solidFill>
                  <a:srgbClr val="F7F471"/>
                </a:solidFill>
                <a:latin typeface="Playfair Display" pitchFamily="34" charset="0"/>
                <a:ea typeface="Playfair Display" pitchFamily="34" charset="-122"/>
                <a:cs typeface="Playfair Display" pitchFamily="34" charset="-120"/>
              </a:rPr>
              <a:t>JB</a:t>
            </a:r>
            <a:endParaRPr lang="en-US" sz="2400" dirty="0"/>
          </a:p>
        </p:txBody>
      </p:sp>
      <p:sp>
        <p:nvSpPr>
          <p:cNvPr id="35" name="Text 33"/>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05 / 10</a:t>
            </a:r>
            <a:endParaRPr lang="en-US" sz="11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0" y="0"/>
            <a:ext cx="762610" cy="14287500"/>
          </a:xfrm>
          <a:prstGeom prst="rect">
            <a:avLst/>
          </a:prstGeom>
          <a:solidFill>
            <a:srgbClr val="2A3D2E"/>
          </a:solidFill>
          <a:ln/>
        </p:spPr>
      </p:sp>
      <p:sp>
        <p:nvSpPr>
          <p:cNvPr id="3" name="Shape 1"/>
          <p:cNvSpPr/>
          <p:nvPr/>
        </p:nvSpPr>
        <p:spPr>
          <a:xfrm>
            <a:off x="182880" y="762610"/>
            <a:ext cx="457200" cy="36576"/>
          </a:xfrm>
          <a:prstGeom prst="rect">
            <a:avLst/>
          </a:prstGeom>
          <a:solidFill>
            <a:srgbClr val="F7F471"/>
          </a:solidFill>
          <a:ln/>
        </p:spPr>
      </p:sp>
      <p:sp>
        <p:nvSpPr>
          <p:cNvPr id="4" name="Shape 2"/>
          <p:cNvSpPr/>
          <p:nvPr/>
        </p:nvSpPr>
        <p:spPr>
          <a:xfrm>
            <a:off x="1371600" y="1371600"/>
            <a:ext cx="548640" cy="36576"/>
          </a:xfrm>
          <a:prstGeom prst="rect">
            <a:avLst/>
          </a:prstGeom>
          <a:solidFill>
            <a:srgbClr val="F7F471"/>
          </a:solidFill>
          <a:ln/>
        </p:spPr>
      </p:sp>
      <p:sp>
        <p:nvSpPr>
          <p:cNvPr id="5" name="Text 3"/>
          <p:cNvSpPr/>
          <p:nvPr/>
        </p:nvSpPr>
        <p:spPr>
          <a:xfrm>
            <a:off x="1371600" y="1481328"/>
            <a:ext cx="73152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STEP 04   ·   10 MINUTES</a:t>
            </a:r>
            <a:endParaRPr lang="en-US" sz="1100" dirty="0"/>
          </a:p>
        </p:txBody>
      </p:sp>
      <p:sp>
        <p:nvSpPr>
          <p:cNvPr id="6" name="Text 4"/>
          <p:cNvSpPr/>
          <p:nvPr/>
        </p:nvSpPr>
        <p:spPr>
          <a:xfrm>
            <a:off x="1371600" y="2103120"/>
            <a:ext cx="9144000" cy="1463040"/>
          </a:xfrm>
          <a:prstGeom prst="rect">
            <a:avLst/>
          </a:prstGeom>
          <a:noFill/>
          <a:ln/>
        </p:spPr>
        <p:txBody>
          <a:bodyPr wrap="square" lIns="0" tIns="0" rIns="0" bIns="0" rtlCol="0" anchor="t"/>
          <a:lstStyle/>
          <a:p>
            <a:pPr indent="0" marL="0">
              <a:buNone/>
            </a:pPr>
            <a:r>
              <a:rPr lang="en-US" sz="4400" spc="-50" kern="0" dirty="0">
                <a:solidFill>
                  <a:srgbClr val="18160F"/>
                </a:solidFill>
                <a:latin typeface="Playfair Display" pitchFamily="34" charset="0"/>
                <a:ea typeface="Playfair Display" pitchFamily="34" charset="-122"/>
                <a:cs typeface="Playfair Display" pitchFamily="34" charset="-120"/>
              </a:rPr>
              <a:t>Mark the migrations.</a:t>
            </a:r>
            <a:endParaRPr lang="en-US" sz="4400" dirty="0"/>
          </a:p>
        </p:txBody>
      </p:sp>
      <p:sp>
        <p:nvSpPr>
          <p:cNvPr id="7" name="Text 5"/>
          <p:cNvSpPr/>
          <p:nvPr/>
        </p:nvSpPr>
        <p:spPr>
          <a:xfrm>
            <a:off x="1371600" y="3840480"/>
            <a:ext cx="9144000" cy="1645920"/>
          </a:xfrm>
          <a:prstGeom prst="rect">
            <a:avLst/>
          </a:prstGeom>
          <a:noFill/>
          <a:ln/>
        </p:spPr>
        <p:txBody>
          <a:bodyPr wrap="square" lIns="0" tIns="0" rIns="0" bIns="0" rtlCol="0" anchor="t"/>
          <a:lstStyle/>
          <a:p>
            <a:pPr indent="0" marL="0">
              <a:lnSpc>
                <a:spcPct val="150000"/>
              </a:lnSpc>
              <a:buNone/>
            </a:pPr>
            <a:r>
              <a:rPr lang="en-US" sz="1600" dirty="0">
                <a:solidFill>
                  <a:srgbClr val="18160F"/>
                </a:solidFill>
                <a:latin typeface="Inter" pitchFamily="34" charset="0"/>
                <a:ea typeface="Inter" pitchFamily="34" charset="-122"/>
                <a:cs typeface="Inter" pitchFamily="34" charset="-120"/>
              </a:rPr>
              <a:t>For each item plotted in Step 03, decide which migration the next 90 days should drive. The migration is the strategic move. List the from-quadrant, the to-quadrant, and the one mechanism that produces the move.</a:t>
            </a:r>
            <a:endParaRPr lang="en-US" sz="1600" dirty="0"/>
          </a:p>
        </p:txBody>
      </p:sp>
      <p:sp>
        <p:nvSpPr>
          <p:cNvPr id="8" name="Shape 6"/>
          <p:cNvSpPr/>
          <p:nvPr/>
        </p:nvSpPr>
        <p:spPr>
          <a:xfrm>
            <a:off x="1371600" y="5852160"/>
            <a:ext cx="365760" cy="36576"/>
          </a:xfrm>
          <a:prstGeom prst="rect">
            <a:avLst/>
          </a:prstGeom>
          <a:solidFill>
            <a:srgbClr val="F7F471"/>
          </a:solidFill>
          <a:ln/>
        </p:spPr>
      </p:sp>
      <p:sp>
        <p:nvSpPr>
          <p:cNvPr id="9" name="Text 7"/>
          <p:cNvSpPr/>
          <p:nvPr/>
        </p:nvSpPr>
        <p:spPr>
          <a:xfrm>
            <a:off x="1371600" y="5925312"/>
            <a:ext cx="86868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ITEM 01  ·  FROM ___ TO ___</a:t>
            </a:r>
            <a:endParaRPr lang="en-US" sz="1100" dirty="0"/>
          </a:p>
        </p:txBody>
      </p:sp>
      <p:sp>
        <p:nvSpPr>
          <p:cNvPr id="10" name="Text 8"/>
          <p:cNvSpPr/>
          <p:nvPr/>
        </p:nvSpPr>
        <p:spPr>
          <a:xfrm>
            <a:off x="1371600" y="6181344"/>
            <a:ext cx="8686800" cy="292608"/>
          </a:xfrm>
          <a:prstGeom prst="rect">
            <a:avLst/>
          </a:prstGeom>
          <a:noFill/>
          <a:ln/>
        </p:spPr>
        <p:txBody>
          <a:bodyPr wrap="square" lIns="0" tIns="0" rIns="0" bIns="0" rtlCol="0" anchor="ctr"/>
          <a:lstStyle/>
          <a:p>
            <a:pPr indent="0" marL="0">
              <a:buNone/>
            </a:pPr>
            <a:r>
              <a:rPr lang="en-US" sz="1400" i="1" dirty="0">
                <a:solidFill>
                  <a:srgbClr val="8A8280"/>
                </a:solidFill>
                <a:latin typeface="Playfair Display" pitchFamily="34" charset="0"/>
                <a:ea typeface="Playfair Display" pitchFamily="34" charset="-122"/>
                <a:cs typeface="Playfair Display" pitchFamily="34" charset="-120"/>
              </a:rPr>
              <a:t>Mechanism (e.g., build flywheel, harvest cash, divest, defend share)</a:t>
            </a:r>
            <a:endParaRPr lang="en-US" sz="1400" dirty="0"/>
          </a:p>
        </p:txBody>
      </p:sp>
      <p:sp>
        <p:nvSpPr>
          <p:cNvPr id="11" name="Shape 9"/>
          <p:cNvSpPr/>
          <p:nvPr/>
        </p:nvSpPr>
        <p:spPr>
          <a:xfrm>
            <a:off x="1371600" y="6629400"/>
            <a:ext cx="8961120" cy="0"/>
          </a:xfrm>
          <a:prstGeom prst="line">
            <a:avLst/>
          </a:prstGeom>
          <a:noFill/>
          <a:ln w="6350">
            <a:solidFill>
              <a:srgbClr val="18160F">
                <a:alpha val="50000"/>
              </a:srgbClr>
            </a:solidFill>
            <a:prstDash val="solid"/>
          </a:ln>
        </p:spPr>
      </p:sp>
      <p:sp>
        <p:nvSpPr>
          <p:cNvPr id="12" name="Shape 10"/>
          <p:cNvSpPr/>
          <p:nvPr/>
        </p:nvSpPr>
        <p:spPr>
          <a:xfrm>
            <a:off x="1371600" y="7040880"/>
            <a:ext cx="8961120" cy="0"/>
          </a:xfrm>
          <a:prstGeom prst="line">
            <a:avLst/>
          </a:prstGeom>
          <a:noFill/>
          <a:ln w="6350">
            <a:solidFill>
              <a:srgbClr val="18160F">
                <a:alpha val="50000"/>
              </a:srgbClr>
            </a:solidFill>
            <a:prstDash val="solid"/>
          </a:ln>
        </p:spPr>
      </p:sp>
      <p:sp>
        <p:nvSpPr>
          <p:cNvPr id="13" name="Shape 11"/>
          <p:cNvSpPr/>
          <p:nvPr/>
        </p:nvSpPr>
        <p:spPr>
          <a:xfrm>
            <a:off x="1371600" y="7863840"/>
            <a:ext cx="365760" cy="36576"/>
          </a:xfrm>
          <a:prstGeom prst="rect">
            <a:avLst/>
          </a:prstGeom>
          <a:solidFill>
            <a:srgbClr val="F7F471"/>
          </a:solidFill>
          <a:ln/>
        </p:spPr>
      </p:sp>
      <p:sp>
        <p:nvSpPr>
          <p:cNvPr id="14" name="Text 12"/>
          <p:cNvSpPr/>
          <p:nvPr/>
        </p:nvSpPr>
        <p:spPr>
          <a:xfrm>
            <a:off x="1371600" y="7936992"/>
            <a:ext cx="86868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ITEM 02  ·  FROM ___ TO ___</a:t>
            </a:r>
            <a:endParaRPr lang="en-US" sz="1100" dirty="0"/>
          </a:p>
        </p:txBody>
      </p:sp>
      <p:sp>
        <p:nvSpPr>
          <p:cNvPr id="15" name="Text 13"/>
          <p:cNvSpPr/>
          <p:nvPr/>
        </p:nvSpPr>
        <p:spPr>
          <a:xfrm>
            <a:off x="1371600" y="8193024"/>
            <a:ext cx="8686800" cy="292608"/>
          </a:xfrm>
          <a:prstGeom prst="rect">
            <a:avLst/>
          </a:prstGeom>
          <a:noFill/>
          <a:ln/>
        </p:spPr>
        <p:txBody>
          <a:bodyPr wrap="square" lIns="0" tIns="0" rIns="0" bIns="0" rtlCol="0" anchor="ctr"/>
          <a:lstStyle/>
          <a:p>
            <a:pPr indent="0" marL="0">
              <a:buNone/>
            </a:pPr>
            <a:r>
              <a:rPr lang="en-US" sz="1400" i="1" dirty="0">
                <a:solidFill>
                  <a:srgbClr val="8A8280"/>
                </a:solidFill>
                <a:latin typeface="Playfair Display" pitchFamily="34" charset="0"/>
                <a:ea typeface="Playfair Display" pitchFamily="34" charset="-122"/>
                <a:cs typeface="Playfair Display" pitchFamily="34" charset="-120"/>
              </a:rPr>
              <a:t>Mechanism</a:t>
            </a:r>
            <a:endParaRPr lang="en-US" sz="1400" dirty="0"/>
          </a:p>
        </p:txBody>
      </p:sp>
      <p:sp>
        <p:nvSpPr>
          <p:cNvPr id="16" name="Shape 14"/>
          <p:cNvSpPr/>
          <p:nvPr/>
        </p:nvSpPr>
        <p:spPr>
          <a:xfrm>
            <a:off x="1371600" y="8641080"/>
            <a:ext cx="8961120" cy="0"/>
          </a:xfrm>
          <a:prstGeom prst="line">
            <a:avLst/>
          </a:prstGeom>
          <a:noFill/>
          <a:ln w="6350">
            <a:solidFill>
              <a:srgbClr val="18160F">
                <a:alpha val="50000"/>
              </a:srgbClr>
            </a:solidFill>
            <a:prstDash val="solid"/>
          </a:ln>
        </p:spPr>
      </p:sp>
      <p:sp>
        <p:nvSpPr>
          <p:cNvPr id="17" name="Shape 15"/>
          <p:cNvSpPr/>
          <p:nvPr/>
        </p:nvSpPr>
        <p:spPr>
          <a:xfrm>
            <a:off x="1371600" y="9052560"/>
            <a:ext cx="8961120" cy="0"/>
          </a:xfrm>
          <a:prstGeom prst="line">
            <a:avLst/>
          </a:prstGeom>
          <a:noFill/>
          <a:ln w="6350">
            <a:solidFill>
              <a:srgbClr val="18160F">
                <a:alpha val="50000"/>
              </a:srgbClr>
            </a:solidFill>
            <a:prstDash val="solid"/>
          </a:ln>
        </p:spPr>
      </p:sp>
      <p:sp>
        <p:nvSpPr>
          <p:cNvPr id="18" name="Shape 16"/>
          <p:cNvSpPr/>
          <p:nvPr/>
        </p:nvSpPr>
        <p:spPr>
          <a:xfrm>
            <a:off x="1371600" y="9875520"/>
            <a:ext cx="365760" cy="36576"/>
          </a:xfrm>
          <a:prstGeom prst="rect">
            <a:avLst/>
          </a:prstGeom>
          <a:solidFill>
            <a:srgbClr val="F7F471"/>
          </a:solidFill>
          <a:ln/>
        </p:spPr>
      </p:sp>
      <p:sp>
        <p:nvSpPr>
          <p:cNvPr id="19" name="Text 17"/>
          <p:cNvSpPr/>
          <p:nvPr/>
        </p:nvSpPr>
        <p:spPr>
          <a:xfrm>
            <a:off x="1371600" y="9948672"/>
            <a:ext cx="86868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ITEM 03  ·  FROM ___ TO ___</a:t>
            </a:r>
            <a:endParaRPr lang="en-US" sz="1100" dirty="0"/>
          </a:p>
        </p:txBody>
      </p:sp>
      <p:sp>
        <p:nvSpPr>
          <p:cNvPr id="20" name="Text 18"/>
          <p:cNvSpPr/>
          <p:nvPr/>
        </p:nvSpPr>
        <p:spPr>
          <a:xfrm>
            <a:off x="1371600" y="10204704"/>
            <a:ext cx="8686800" cy="292608"/>
          </a:xfrm>
          <a:prstGeom prst="rect">
            <a:avLst/>
          </a:prstGeom>
          <a:noFill/>
          <a:ln/>
        </p:spPr>
        <p:txBody>
          <a:bodyPr wrap="square" lIns="0" tIns="0" rIns="0" bIns="0" rtlCol="0" anchor="ctr"/>
          <a:lstStyle/>
          <a:p>
            <a:pPr indent="0" marL="0">
              <a:buNone/>
            </a:pPr>
            <a:r>
              <a:rPr lang="en-US" sz="1400" i="1" dirty="0">
                <a:solidFill>
                  <a:srgbClr val="8A8280"/>
                </a:solidFill>
                <a:latin typeface="Playfair Display" pitchFamily="34" charset="0"/>
                <a:ea typeface="Playfair Display" pitchFamily="34" charset="-122"/>
                <a:cs typeface="Playfair Display" pitchFamily="34" charset="-120"/>
              </a:rPr>
              <a:t>Mechanism</a:t>
            </a:r>
            <a:endParaRPr lang="en-US" sz="1400" dirty="0"/>
          </a:p>
        </p:txBody>
      </p:sp>
      <p:sp>
        <p:nvSpPr>
          <p:cNvPr id="21" name="Shape 19"/>
          <p:cNvSpPr/>
          <p:nvPr/>
        </p:nvSpPr>
        <p:spPr>
          <a:xfrm>
            <a:off x="1371600" y="10652760"/>
            <a:ext cx="8961120" cy="0"/>
          </a:xfrm>
          <a:prstGeom prst="line">
            <a:avLst/>
          </a:prstGeom>
          <a:noFill/>
          <a:ln w="6350">
            <a:solidFill>
              <a:srgbClr val="18160F">
                <a:alpha val="50000"/>
              </a:srgbClr>
            </a:solidFill>
            <a:prstDash val="solid"/>
          </a:ln>
        </p:spPr>
      </p:sp>
      <p:sp>
        <p:nvSpPr>
          <p:cNvPr id="22" name="Shape 20"/>
          <p:cNvSpPr/>
          <p:nvPr/>
        </p:nvSpPr>
        <p:spPr>
          <a:xfrm>
            <a:off x="1371600" y="11064240"/>
            <a:ext cx="8961120" cy="0"/>
          </a:xfrm>
          <a:prstGeom prst="line">
            <a:avLst/>
          </a:prstGeom>
          <a:noFill/>
          <a:ln w="6350">
            <a:solidFill>
              <a:srgbClr val="18160F">
                <a:alpha val="50000"/>
              </a:srgbClr>
            </a:solidFill>
            <a:prstDash val="solid"/>
          </a:ln>
        </p:spPr>
      </p:sp>
      <p:sp>
        <p:nvSpPr>
          <p:cNvPr id="23" name="Shape 21"/>
          <p:cNvSpPr/>
          <p:nvPr/>
        </p:nvSpPr>
        <p:spPr>
          <a:xfrm>
            <a:off x="1371600" y="11887200"/>
            <a:ext cx="365760" cy="36576"/>
          </a:xfrm>
          <a:prstGeom prst="rect">
            <a:avLst/>
          </a:prstGeom>
          <a:solidFill>
            <a:srgbClr val="F7F471"/>
          </a:solidFill>
          <a:ln/>
        </p:spPr>
      </p:sp>
      <p:sp>
        <p:nvSpPr>
          <p:cNvPr id="24" name="Text 22"/>
          <p:cNvSpPr/>
          <p:nvPr/>
        </p:nvSpPr>
        <p:spPr>
          <a:xfrm>
            <a:off x="1371600" y="11960352"/>
            <a:ext cx="86868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ITEM 04  ·  FROM ___ TO ___</a:t>
            </a:r>
            <a:endParaRPr lang="en-US" sz="1100" dirty="0"/>
          </a:p>
        </p:txBody>
      </p:sp>
      <p:sp>
        <p:nvSpPr>
          <p:cNvPr id="25" name="Text 23"/>
          <p:cNvSpPr/>
          <p:nvPr/>
        </p:nvSpPr>
        <p:spPr>
          <a:xfrm>
            <a:off x="1371600" y="12216384"/>
            <a:ext cx="8686800" cy="292608"/>
          </a:xfrm>
          <a:prstGeom prst="rect">
            <a:avLst/>
          </a:prstGeom>
          <a:noFill/>
          <a:ln/>
        </p:spPr>
        <p:txBody>
          <a:bodyPr wrap="square" lIns="0" tIns="0" rIns="0" bIns="0" rtlCol="0" anchor="ctr"/>
          <a:lstStyle/>
          <a:p>
            <a:pPr indent="0" marL="0">
              <a:buNone/>
            </a:pPr>
            <a:r>
              <a:rPr lang="en-US" sz="1400" i="1" dirty="0">
                <a:solidFill>
                  <a:srgbClr val="8A8280"/>
                </a:solidFill>
                <a:latin typeface="Playfair Display" pitchFamily="34" charset="0"/>
                <a:ea typeface="Playfair Display" pitchFamily="34" charset="-122"/>
                <a:cs typeface="Playfair Display" pitchFamily="34" charset="-120"/>
              </a:rPr>
              <a:t>Mechanism</a:t>
            </a:r>
            <a:endParaRPr lang="en-US" sz="1400" dirty="0"/>
          </a:p>
        </p:txBody>
      </p:sp>
      <p:sp>
        <p:nvSpPr>
          <p:cNvPr id="26" name="Shape 24"/>
          <p:cNvSpPr/>
          <p:nvPr/>
        </p:nvSpPr>
        <p:spPr>
          <a:xfrm>
            <a:off x="1371600" y="12664440"/>
            <a:ext cx="8961120" cy="0"/>
          </a:xfrm>
          <a:prstGeom prst="line">
            <a:avLst/>
          </a:prstGeom>
          <a:noFill/>
          <a:ln w="6350">
            <a:solidFill>
              <a:srgbClr val="18160F">
                <a:alpha val="50000"/>
              </a:srgbClr>
            </a:solidFill>
            <a:prstDash val="solid"/>
          </a:ln>
        </p:spPr>
      </p:sp>
      <p:sp>
        <p:nvSpPr>
          <p:cNvPr id="27" name="Shape 25"/>
          <p:cNvSpPr/>
          <p:nvPr/>
        </p:nvSpPr>
        <p:spPr>
          <a:xfrm>
            <a:off x="1371600" y="13075920"/>
            <a:ext cx="8961120" cy="0"/>
          </a:xfrm>
          <a:prstGeom prst="line">
            <a:avLst/>
          </a:prstGeom>
          <a:noFill/>
          <a:ln w="6350">
            <a:solidFill>
              <a:srgbClr val="18160F">
                <a:alpha val="50000"/>
              </a:srgbClr>
            </a:solidFill>
            <a:prstDash val="solid"/>
          </a:ln>
        </p:spPr>
      </p:sp>
      <p:sp>
        <p:nvSpPr>
          <p:cNvPr id="28" name="Text 26"/>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by John Brewton  ·  Worksheet  ·  BCG Growth-Share Matrix</a:t>
            </a:r>
            <a:endParaRPr lang="en-US" sz="1000" dirty="0"/>
          </a:p>
        </p:txBody>
      </p:sp>
      <p:sp>
        <p:nvSpPr>
          <p:cNvPr id="29" name="Text 27"/>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400" spc="100" kern="0" dirty="0">
                <a:solidFill>
                  <a:srgbClr val="F7F471"/>
                </a:solidFill>
                <a:latin typeface="Playfair Display" pitchFamily="34" charset="0"/>
                <a:ea typeface="Playfair Display" pitchFamily="34" charset="-122"/>
                <a:cs typeface="Playfair Display" pitchFamily="34" charset="-120"/>
              </a:rPr>
              <a:t>JB</a:t>
            </a:r>
            <a:endParaRPr lang="en-US" sz="2400" dirty="0"/>
          </a:p>
        </p:txBody>
      </p:sp>
      <p:sp>
        <p:nvSpPr>
          <p:cNvPr id="30" name="Text 28"/>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06 / 10</a:t>
            </a:r>
            <a:endParaRPr lang="en-US"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0" y="0"/>
            <a:ext cx="762610" cy="14287500"/>
          </a:xfrm>
          <a:prstGeom prst="rect">
            <a:avLst/>
          </a:prstGeom>
          <a:solidFill>
            <a:srgbClr val="2A3D2E"/>
          </a:solidFill>
          <a:ln/>
        </p:spPr>
      </p:sp>
      <p:sp>
        <p:nvSpPr>
          <p:cNvPr id="3" name="Shape 1"/>
          <p:cNvSpPr/>
          <p:nvPr/>
        </p:nvSpPr>
        <p:spPr>
          <a:xfrm>
            <a:off x="182880" y="762610"/>
            <a:ext cx="457200" cy="36576"/>
          </a:xfrm>
          <a:prstGeom prst="rect">
            <a:avLst/>
          </a:prstGeom>
          <a:solidFill>
            <a:srgbClr val="F7F471"/>
          </a:solidFill>
          <a:ln/>
        </p:spPr>
      </p:sp>
      <p:sp>
        <p:nvSpPr>
          <p:cNvPr id="4" name="Shape 2"/>
          <p:cNvSpPr/>
          <p:nvPr/>
        </p:nvSpPr>
        <p:spPr>
          <a:xfrm>
            <a:off x="1371600" y="1371600"/>
            <a:ext cx="548640" cy="36576"/>
          </a:xfrm>
          <a:prstGeom prst="rect">
            <a:avLst/>
          </a:prstGeom>
          <a:solidFill>
            <a:srgbClr val="F7F471"/>
          </a:solidFill>
          <a:ln/>
        </p:spPr>
      </p:sp>
      <p:sp>
        <p:nvSpPr>
          <p:cNvPr id="5" name="Text 3"/>
          <p:cNvSpPr/>
          <p:nvPr/>
        </p:nvSpPr>
        <p:spPr>
          <a:xfrm>
            <a:off x="1371600" y="1481328"/>
            <a:ext cx="73152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STEP 05   ·   10 MINUTES</a:t>
            </a:r>
            <a:endParaRPr lang="en-US" sz="1100" dirty="0"/>
          </a:p>
        </p:txBody>
      </p:sp>
      <p:sp>
        <p:nvSpPr>
          <p:cNvPr id="6" name="Text 4"/>
          <p:cNvSpPr/>
          <p:nvPr/>
        </p:nvSpPr>
        <p:spPr>
          <a:xfrm>
            <a:off x="1371600" y="2103120"/>
            <a:ext cx="9144000" cy="1463040"/>
          </a:xfrm>
          <a:prstGeom prst="rect">
            <a:avLst/>
          </a:prstGeom>
          <a:noFill/>
          <a:ln/>
        </p:spPr>
        <p:txBody>
          <a:bodyPr wrap="square" lIns="0" tIns="0" rIns="0" bIns="0" rtlCol="0" anchor="t"/>
          <a:lstStyle/>
          <a:p>
            <a:pPr indent="0" marL="0">
              <a:buNone/>
            </a:pPr>
            <a:r>
              <a:rPr lang="en-US" sz="4400" spc="-50" kern="0" dirty="0">
                <a:solidFill>
                  <a:srgbClr val="18160F"/>
                </a:solidFill>
                <a:latin typeface="Playfair Display" pitchFamily="34" charset="0"/>
                <a:ea typeface="Playfair Display" pitchFamily="34" charset="-122"/>
                <a:cs typeface="Playfair Display" pitchFamily="34" charset="-120"/>
              </a:rPr>
              <a:t>Pick one move. Justify the trade-off.</a:t>
            </a:r>
            <a:endParaRPr lang="en-US" sz="4400" dirty="0"/>
          </a:p>
        </p:txBody>
      </p:sp>
      <p:sp>
        <p:nvSpPr>
          <p:cNvPr id="7" name="Text 5"/>
          <p:cNvSpPr/>
          <p:nvPr/>
        </p:nvSpPr>
        <p:spPr>
          <a:xfrm>
            <a:off x="1371600" y="3840480"/>
            <a:ext cx="9144000" cy="1645920"/>
          </a:xfrm>
          <a:prstGeom prst="rect">
            <a:avLst/>
          </a:prstGeom>
          <a:noFill/>
          <a:ln/>
        </p:spPr>
        <p:txBody>
          <a:bodyPr wrap="square" lIns="0" tIns="0" rIns="0" bIns="0" rtlCol="0" anchor="t"/>
          <a:lstStyle/>
          <a:p>
            <a:pPr indent="0" marL="0">
              <a:lnSpc>
                <a:spcPct val="150000"/>
              </a:lnSpc>
              <a:buNone/>
            </a:pPr>
            <a:r>
              <a:rPr lang="en-US" sz="1600" dirty="0">
                <a:solidFill>
                  <a:srgbClr val="18160F"/>
                </a:solidFill>
                <a:latin typeface="Inter" pitchFamily="34" charset="0"/>
                <a:ea typeface="Inter" pitchFamily="34" charset="-122"/>
                <a:cs typeface="Inter" pitchFamily="34" charset="-120"/>
              </a:rPr>
              <a:t>Of the four migrations from Step 04, pick the single move with the highest leverage for the next 90 days. The leverage criterion. Maximum change in flywheel position per unit of attention spent. State the decision in the format below.</a:t>
            </a:r>
            <a:endParaRPr lang="en-US" sz="1600" dirty="0"/>
          </a:p>
        </p:txBody>
      </p:sp>
      <p:sp>
        <p:nvSpPr>
          <p:cNvPr id="8" name="Shape 6"/>
          <p:cNvSpPr/>
          <p:nvPr/>
        </p:nvSpPr>
        <p:spPr>
          <a:xfrm>
            <a:off x="1371600" y="5852160"/>
            <a:ext cx="365760" cy="36576"/>
          </a:xfrm>
          <a:prstGeom prst="rect">
            <a:avLst/>
          </a:prstGeom>
          <a:solidFill>
            <a:srgbClr val="F7F471"/>
          </a:solidFill>
          <a:ln/>
        </p:spPr>
      </p:sp>
      <p:sp>
        <p:nvSpPr>
          <p:cNvPr id="9" name="Text 7"/>
          <p:cNvSpPr/>
          <p:nvPr/>
        </p:nvSpPr>
        <p:spPr>
          <a:xfrm>
            <a:off x="1371600" y="5925312"/>
            <a:ext cx="86868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THE ONE MOVE  ·  THE NEXT 90 DAYS</a:t>
            </a:r>
            <a:endParaRPr lang="en-US" sz="1100" dirty="0"/>
          </a:p>
        </p:txBody>
      </p:sp>
      <p:sp>
        <p:nvSpPr>
          <p:cNvPr id="10" name="Text 8"/>
          <p:cNvSpPr/>
          <p:nvPr/>
        </p:nvSpPr>
        <p:spPr>
          <a:xfrm>
            <a:off x="1371600" y="6181344"/>
            <a:ext cx="8686800" cy="292608"/>
          </a:xfrm>
          <a:prstGeom prst="rect">
            <a:avLst/>
          </a:prstGeom>
          <a:noFill/>
          <a:ln/>
        </p:spPr>
        <p:txBody>
          <a:bodyPr wrap="square" lIns="0" tIns="0" rIns="0" bIns="0" rtlCol="0" anchor="ctr"/>
          <a:lstStyle/>
          <a:p>
            <a:pPr indent="0" marL="0">
              <a:buNone/>
            </a:pPr>
            <a:r>
              <a:rPr lang="en-US" sz="1400" i="1" dirty="0">
                <a:solidFill>
                  <a:srgbClr val="8A8280"/>
                </a:solidFill>
                <a:latin typeface="Playfair Display" pitchFamily="34" charset="0"/>
                <a:ea typeface="Playfair Display" pitchFamily="34" charset="-122"/>
                <a:cs typeface="Playfair Display" pitchFamily="34" charset="-120"/>
              </a:rPr>
              <a:t>Make this move because [migration logic].</a:t>
            </a:r>
            <a:endParaRPr lang="en-US" sz="1400" dirty="0"/>
          </a:p>
        </p:txBody>
      </p:sp>
      <p:sp>
        <p:nvSpPr>
          <p:cNvPr id="11" name="Shape 9"/>
          <p:cNvSpPr/>
          <p:nvPr/>
        </p:nvSpPr>
        <p:spPr>
          <a:xfrm>
            <a:off x="1371600" y="6629400"/>
            <a:ext cx="8961120" cy="0"/>
          </a:xfrm>
          <a:prstGeom prst="line">
            <a:avLst/>
          </a:prstGeom>
          <a:noFill/>
          <a:ln w="6350">
            <a:solidFill>
              <a:srgbClr val="18160F">
                <a:alpha val="50000"/>
              </a:srgbClr>
            </a:solidFill>
            <a:prstDash val="solid"/>
          </a:ln>
        </p:spPr>
      </p:sp>
      <p:sp>
        <p:nvSpPr>
          <p:cNvPr id="12" name="Shape 10"/>
          <p:cNvSpPr/>
          <p:nvPr/>
        </p:nvSpPr>
        <p:spPr>
          <a:xfrm>
            <a:off x="1371600" y="7040880"/>
            <a:ext cx="8961120" cy="0"/>
          </a:xfrm>
          <a:prstGeom prst="line">
            <a:avLst/>
          </a:prstGeom>
          <a:noFill/>
          <a:ln w="6350">
            <a:solidFill>
              <a:srgbClr val="18160F">
                <a:alpha val="50000"/>
              </a:srgbClr>
            </a:solidFill>
            <a:prstDash val="solid"/>
          </a:ln>
        </p:spPr>
      </p:sp>
      <p:sp>
        <p:nvSpPr>
          <p:cNvPr id="13" name="Shape 11"/>
          <p:cNvSpPr/>
          <p:nvPr/>
        </p:nvSpPr>
        <p:spPr>
          <a:xfrm>
            <a:off x="1371600" y="7452360"/>
            <a:ext cx="8961120" cy="0"/>
          </a:xfrm>
          <a:prstGeom prst="line">
            <a:avLst/>
          </a:prstGeom>
          <a:noFill/>
          <a:ln w="6350">
            <a:solidFill>
              <a:srgbClr val="18160F">
                <a:alpha val="50000"/>
              </a:srgbClr>
            </a:solidFill>
            <a:prstDash val="solid"/>
          </a:ln>
        </p:spPr>
      </p:sp>
      <p:sp>
        <p:nvSpPr>
          <p:cNvPr id="14" name="Shape 12"/>
          <p:cNvSpPr/>
          <p:nvPr/>
        </p:nvSpPr>
        <p:spPr>
          <a:xfrm>
            <a:off x="1371600" y="8275320"/>
            <a:ext cx="365760" cy="36576"/>
          </a:xfrm>
          <a:prstGeom prst="rect">
            <a:avLst/>
          </a:prstGeom>
          <a:solidFill>
            <a:srgbClr val="F7F471"/>
          </a:solidFill>
          <a:ln/>
        </p:spPr>
      </p:sp>
      <p:sp>
        <p:nvSpPr>
          <p:cNvPr id="15" name="Text 13"/>
          <p:cNvSpPr/>
          <p:nvPr/>
        </p:nvSpPr>
        <p:spPr>
          <a:xfrm>
            <a:off x="1371600" y="8348472"/>
            <a:ext cx="86868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THE TRADE-OFF  ·  WHAT YOU ARE DE-PRIORITIZING</a:t>
            </a:r>
            <a:endParaRPr lang="en-US" sz="1100" dirty="0"/>
          </a:p>
        </p:txBody>
      </p:sp>
      <p:sp>
        <p:nvSpPr>
          <p:cNvPr id="16" name="Text 14"/>
          <p:cNvSpPr/>
          <p:nvPr/>
        </p:nvSpPr>
        <p:spPr>
          <a:xfrm>
            <a:off x="1371600" y="8604504"/>
            <a:ext cx="8686800" cy="292608"/>
          </a:xfrm>
          <a:prstGeom prst="rect">
            <a:avLst/>
          </a:prstGeom>
          <a:noFill/>
          <a:ln/>
        </p:spPr>
        <p:txBody>
          <a:bodyPr wrap="square" lIns="0" tIns="0" rIns="0" bIns="0" rtlCol="0" anchor="ctr"/>
          <a:lstStyle/>
          <a:p>
            <a:pPr indent="0" marL="0">
              <a:buNone/>
            </a:pPr>
            <a:r>
              <a:rPr lang="en-US" sz="1400" i="1" dirty="0">
                <a:solidFill>
                  <a:srgbClr val="8A8280"/>
                </a:solidFill>
                <a:latin typeface="Playfair Display" pitchFamily="34" charset="0"/>
                <a:ea typeface="Playfair Display" pitchFamily="34" charset="-122"/>
                <a:cs typeface="Playfair Display" pitchFamily="34" charset="-120"/>
              </a:rPr>
              <a:t>Accept that you are de-prioritizing [the trade-off].</a:t>
            </a:r>
            <a:endParaRPr lang="en-US" sz="1400" dirty="0"/>
          </a:p>
        </p:txBody>
      </p:sp>
      <p:sp>
        <p:nvSpPr>
          <p:cNvPr id="17" name="Shape 15"/>
          <p:cNvSpPr/>
          <p:nvPr/>
        </p:nvSpPr>
        <p:spPr>
          <a:xfrm>
            <a:off x="1371600" y="9052560"/>
            <a:ext cx="8961120" cy="0"/>
          </a:xfrm>
          <a:prstGeom prst="line">
            <a:avLst/>
          </a:prstGeom>
          <a:noFill/>
          <a:ln w="6350">
            <a:solidFill>
              <a:srgbClr val="18160F">
                <a:alpha val="50000"/>
              </a:srgbClr>
            </a:solidFill>
            <a:prstDash val="solid"/>
          </a:ln>
        </p:spPr>
      </p:sp>
      <p:sp>
        <p:nvSpPr>
          <p:cNvPr id="18" name="Shape 16"/>
          <p:cNvSpPr/>
          <p:nvPr/>
        </p:nvSpPr>
        <p:spPr>
          <a:xfrm>
            <a:off x="1371600" y="9464040"/>
            <a:ext cx="8961120" cy="0"/>
          </a:xfrm>
          <a:prstGeom prst="line">
            <a:avLst/>
          </a:prstGeom>
          <a:noFill/>
          <a:ln w="6350">
            <a:solidFill>
              <a:srgbClr val="18160F">
                <a:alpha val="50000"/>
              </a:srgbClr>
            </a:solidFill>
            <a:prstDash val="solid"/>
          </a:ln>
        </p:spPr>
      </p:sp>
      <p:sp>
        <p:nvSpPr>
          <p:cNvPr id="19" name="Shape 17"/>
          <p:cNvSpPr/>
          <p:nvPr/>
        </p:nvSpPr>
        <p:spPr>
          <a:xfrm>
            <a:off x="1371600" y="10287000"/>
            <a:ext cx="365760" cy="36576"/>
          </a:xfrm>
          <a:prstGeom prst="rect">
            <a:avLst/>
          </a:prstGeom>
          <a:solidFill>
            <a:srgbClr val="F7F471"/>
          </a:solidFill>
          <a:ln/>
        </p:spPr>
      </p:sp>
      <p:sp>
        <p:nvSpPr>
          <p:cNvPr id="20" name="Text 18"/>
          <p:cNvSpPr/>
          <p:nvPr/>
        </p:nvSpPr>
        <p:spPr>
          <a:xfrm>
            <a:off x="1371600" y="10360152"/>
            <a:ext cx="86868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THE 30-DAY CHECK  ·  THE LEADING INDICATOR</a:t>
            </a:r>
            <a:endParaRPr lang="en-US" sz="1100" dirty="0"/>
          </a:p>
        </p:txBody>
      </p:sp>
      <p:sp>
        <p:nvSpPr>
          <p:cNvPr id="21" name="Text 19"/>
          <p:cNvSpPr/>
          <p:nvPr/>
        </p:nvSpPr>
        <p:spPr>
          <a:xfrm>
            <a:off x="1371600" y="10616184"/>
            <a:ext cx="8686800" cy="292608"/>
          </a:xfrm>
          <a:prstGeom prst="rect">
            <a:avLst/>
          </a:prstGeom>
          <a:noFill/>
          <a:ln/>
        </p:spPr>
        <p:txBody>
          <a:bodyPr wrap="square" lIns="0" tIns="0" rIns="0" bIns="0" rtlCol="0" anchor="ctr"/>
          <a:lstStyle/>
          <a:p>
            <a:pPr indent="0" marL="0">
              <a:buNone/>
            </a:pPr>
            <a:r>
              <a:rPr lang="en-US" sz="1400" i="1" dirty="0">
                <a:solidFill>
                  <a:srgbClr val="8A8280"/>
                </a:solidFill>
                <a:latin typeface="Playfair Display" pitchFamily="34" charset="0"/>
                <a:ea typeface="Playfair Display" pitchFamily="34" charset="-122"/>
                <a:cs typeface="Playfair Display" pitchFamily="34" charset="-120"/>
              </a:rPr>
              <a:t>Re-evaluate at day 30 if [indicator] does not show [direction].</a:t>
            </a:r>
            <a:endParaRPr lang="en-US" sz="1400" dirty="0"/>
          </a:p>
        </p:txBody>
      </p:sp>
      <p:sp>
        <p:nvSpPr>
          <p:cNvPr id="22" name="Shape 20"/>
          <p:cNvSpPr/>
          <p:nvPr/>
        </p:nvSpPr>
        <p:spPr>
          <a:xfrm>
            <a:off x="1371600" y="11064240"/>
            <a:ext cx="8961120" cy="0"/>
          </a:xfrm>
          <a:prstGeom prst="line">
            <a:avLst/>
          </a:prstGeom>
          <a:noFill/>
          <a:ln w="6350">
            <a:solidFill>
              <a:srgbClr val="18160F">
                <a:alpha val="50000"/>
              </a:srgbClr>
            </a:solidFill>
            <a:prstDash val="solid"/>
          </a:ln>
        </p:spPr>
      </p:sp>
      <p:sp>
        <p:nvSpPr>
          <p:cNvPr id="23" name="Shape 21"/>
          <p:cNvSpPr/>
          <p:nvPr/>
        </p:nvSpPr>
        <p:spPr>
          <a:xfrm>
            <a:off x="1371600" y="11475720"/>
            <a:ext cx="8961120" cy="0"/>
          </a:xfrm>
          <a:prstGeom prst="line">
            <a:avLst/>
          </a:prstGeom>
          <a:noFill/>
          <a:ln w="6350">
            <a:solidFill>
              <a:srgbClr val="18160F">
                <a:alpha val="50000"/>
              </a:srgbClr>
            </a:solidFill>
            <a:prstDash val="solid"/>
          </a:ln>
        </p:spPr>
      </p:sp>
      <p:sp>
        <p:nvSpPr>
          <p:cNvPr id="24" name="Text 22"/>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by John Brewton  ·  Worksheet  ·  BCG Growth-Share Matrix</a:t>
            </a:r>
            <a:endParaRPr lang="en-US" sz="1000" dirty="0"/>
          </a:p>
        </p:txBody>
      </p:sp>
      <p:sp>
        <p:nvSpPr>
          <p:cNvPr id="25" name="Text 23"/>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400" spc="100" kern="0" dirty="0">
                <a:solidFill>
                  <a:srgbClr val="F7F471"/>
                </a:solidFill>
                <a:latin typeface="Playfair Display" pitchFamily="34" charset="0"/>
                <a:ea typeface="Playfair Display" pitchFamily="34" charset="-122"/>
                <a:cs typeface="Playfair Display" pitchFamily="34" charset="-120"/>
              </a:rPr>
              <a:t>JB</a:t>
            </a:r>
            <a:endParaRPr lang="en-US" sz="2400" dirty="0"/>
          </a:p>
        </p:txBody>
      </p:sp>
      <p:sp>
        <p:nvSpPr>
          <p:cNvPr id="26" name="Text 24"/>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07 / 10</a:t>
            </a:r>
            <a:endParaRPr lang="en-US" sz="11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0" y="0"/>
            <a:ext cx="762610" cy="14287500"/>
          </a:xfrm>
          <a:prstGeom prst="rect">
            <a:avLst/>
          </a:prstGeom>
          <a:solidFill>
            <a:srgbClr val="2A3D2E"/>
          </a:solidFill>
          <a:ln/>
        </p:spPr>
      </p:sp>
      <p:sp>
        <p:nvSpPr>
          <p:cNvPr id="3" name="Shape 1"/>
          <p:cNvSpPr/>
          <p:nvPr/>
        </p:nvSpPr>
        <p:spPr>
          <a:xfrm>
            <a:off x="182880" y="762610"/>
            <a:ext cx="457200" cy="36576"/>
          </a:xfrm>
          <a:prstGeom prst="rect">
            <a:avLst/>
          </a:prstGeom>
          <a:solidFill>
            <a:srgbClr val="F7F471"/>
          </a:solidFill>
          <a:ln/>
        </p:spPr>
      </p:sp>
      <p:sp>
        <p:nvSpPr>
          <p:cNvPr id="4" name="Shape 2"/>
          <p:cNvSpPr/>
          <p:nvPr/>
        </p:nvSpPr>
        <p:spPr>
          <a:xfrm>
            <a:off x="1371600" y="1371600"/>
            <a:ext cx="548640" cy="36576"/>
          </a:xfrm>
          <a:prstGeom prst="rect">
            <a:avLst/>
          </a:prstGeom>
          <a:solidFill>
            <a:srgbClr val="F7F471"/>
          </a:solidFill>
          <a:ln/>
        </p:spPr>
      </p:sp>
      <p:sp>
        <p:nvSpPr>
          <p:cNvPr id="5" name="Text 3"/>
          <p:cNvSpPr/>
          <p:nvPr/>
        </p:nvSpPr>
        <p:spPr>
          <a:xfrm>
            <a:off x="1371600" y="1481328"/>
            <a:ext cx="73152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STEP 06   ·   10 MINUTES</a:t>
            </a:r>
            <a:endParaRPr lang="en-US" sz="1100" dirty="0"/>
          </a:p>
        </p:txBody>
      </p:sp>
      <p:sp>
        <p:nvSpPr>
          <p:cNvPr id="6" name="Text 4"/>
          <p:cNvSpPr/>
          <p:nvPr/>
        </p:nvSpPr>
        <p:spPr>
          <a:xfrm>
            <a:off x="1371600" y="2103120"/>
            <a:ext cx="9144000" cy="1463040"/>
          </a:xfrm>
          <a:prstGeom prst="rect">
            <a:avLst/>
          </a:prstGeom>
          <a:noFill/>
          <a:ln/>
        </p:spPr>
        <p:txBody>
          <a:bodyPr wrap="square" lIns="0" tIns="0" rIns="0" bIns="0" rtlCol="0" anchor="t"/>
          <a:lstStyle/>
          <a:p>
            <a:pPr indent="0" marL="0">
              <a:buNone/>
            </a:pPr>
            <a:r>
              <a:rPr lang="en-US" sz="4400" spc="-50" kern="0" dirty="0">
                <a:solidFill>
                  <a:srgbClr val="18160F"/>
                </a:solidFill>
                <a:latin typeface="Playfair Display" pitchFamily="34" charset="0"/>
                <a:ea typeface="Playfair Display" pitchFamily="34" charset="-122"/>
                <a:cs typeface="Playfair Display" pitchFamily="34" charset="-120"/>
              </a:rPr>
              <a:t>Schedule the loop.</a:t>
            </a:r>
            <a:endParaRPr lang="en-US" sz="4400" dirty="0"/>
          </a:p>
        </p:txBody>
      </p:sp>
      <p:sp>
        <p:nvSpPr>
          <p:cNvPr id="7" name="Text 5"/>
          <p:cNvSpPr/>
          <p:nvPr/>
        </p:nvSpPr>
        <p:spPr>
          <a:xfrm>
            <a:off x="1371600" y="3840480"/>
            <a:ext cx="9144000" cy="1645920"/>
          </a:xfrm>
          <a:prstGeom prst="rect">
            <a:avLst/>
          </a:prstGeom>
          <a:noFill/>
          <a:ln/>
        </p:spPr>
        <p:txBody>
          <a:bodyPr wrap="square" lIns="0" tIns="0" rIns="0" bIns="0" rtlCol="0" anchor="t"/>
          <a:lstStyle/>
          <a:p>
            <a:pPr indent="0" marL="0">
              <a:lnSpc>
                <a:spcPct val="150000"/>
              </a:lnSpc>
              <a:buNone/>
            </a:pPr>
            <a:r>
              <a:rPr lang="en-US" sz="1600" dirty="0">
                <a:solidFill>
                  <a:srgbClr val="18160F"/>
                </a:solidFill>
                <a:latin typeface="Inter" pitchFamily="34" charset="0"/>
                <a:ea typeface="Inter" pitchFamily="34" charset="-122"/>
                <a:cs typeface="Inter" pitchFamily="34" charset="-120"/>
              </a:rPr>
              <a:t>The matrix earns its keep on the second loop, not the first. Schedule the practice now. Write the dates. Save this worksheet as the baseline. Each future run compares against the prior.</a:t>
            </a:r>
            <a:endParaRPr lang="en-US" sz="1600" dirty="0"/>
          </a:p>
        </p:txBody>
      </p:sp>
      <p:sp>
        <p:nvSpPr>
          <p:cNvPr id="8" name="Shape 6"/>
          <p:cNvSpPr/>
          <p:nvPr/>
        </p:nvSpPr>
        <p:spPr>
          <a:xfrm>
            <a:off x="1371600" y="5852160"/>
            <a:ext cx="365760" cy="36576"/>
          </a:xfrm>
          <a:prstGeom prst="rect">
            <a:avLst/>
          </a:prstGeom>
          <a:solidFill>
            <a:srgbClr val="F7F471"/>
          </a:solidFill>
          <a:ln/>
        </p:spPr>
      </p:sp>
      <p:sp>
        <p:nvSpPr>
          <p:cNvPr id="9" name="Text 7"/>
          <p:cNvSpPr/>
          <p:nvPr/>
        </p:nvSpPr>
        <p:spPr>
          <a:xfrm>
            <a:off x="1371600" y="5925312"/>
            <a:ext cx="86868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FULL RE-RUN CADENCE</a:t>
            </a:r>
            <a:endParaRPr lang="en-US" sz="1100" dirty="0"/>
          </a:p>
        </p:txBody>
      </p:sp>
      <p:sp>
        <p:nvSpPr>
          <p:cNvPr id="10" name="Text 8"/>
          <p:cNvSpPr/>
          <p:nvPr/>
        </p:nvSpPr>
        <p:spPr>
          <a:xfrm>
            <a:off x="1371600" y="6181344"/>
            <a:ext cx="8686800" cy="292608"/>
          </a:xfrm>
          <a:prstGeom prst="rect">
            <a:avLst/>
          </a:prstGeom>
          <a:noFill/>
          <a:ln/>
        </p:spPr>
        <p:txBody>
          <a:bodyPr wrap="square" lIns="0" tIns="0" rIns="0" bIns="0" rtlCol="0" anchor="ctr"/>
          <a:lstStyle/>
          <a:p>
            <a:pPr indent="0" marL="0">
              <a:buNone/>
            </a:pPr>
            <a:r>
              <a:rPr lang="en-US" sz="1400" i="1" dirty="0">
                <a:solidFill>
                  <a:srgbClr val="8A8280"/>
                </a:solidFill>
                <a:latin typeface="Playfair Display" pitchFamily="34" charset="0"/>
                <a:ea typeface="Playfair Display" pitchFamily="34" charset="-122"/>
                <a:cs typeface="Playfair Display" pitchFamily="34" charset="-120"/>
              </a:rPr>
              <a:t>Weekly / Monthly / Quarterly. Pick one.</a:t>
            </a:r>
            <a:endParaRPr lang="en-US" sz="1400" dirty="0"/>
          </a:p>
        </p:txBody>
      </p:sp>
      <p:sp>
        <p:nvSpPr>
          <p:cNvPr id="11" name="Shape 9"/>
          <p:cNvSpPr/>
          <p:nvPr/>
        </p:nvSpPr>
        <p:spPr>
          <a:xfrm>
            <a:off x="1371600" y="6629400"/>
            <a:ext cx="8961120" cy="0"/>
          </a:xfrm>
          <a:prstGeom prst="line">
            <a:avLst/>
          </a:prstGeom>
          <a:noFill/>
          <a:ln w="6350">
            <a:solidFill>
              <a:srgbClr val="18160F">
                <a:alpha val="50000"/>
              </a:srgbClr>
            </a:solidFill>
            <a:prstDash val="solid"/>
          </a:ln>
        </p:spPr>
      </p:sp>
      <p:sp>
        <p:nvSpPr>
          <p:cNvPr id="12" name="Shape 10"/>
          <p:cNvSpPr/>
          <p:nvPr/>
        </p:nvSpPr>
        <p:spPr>
          <a:xfrm>
            <a:off x="1371600" y="7452360"/>
            <a:ext cx="365760" cy="36576"/>
          </a:xfrm>
          <a:prstGeom prst="rect">
            <a:avLst/>
          </a:prstGeom>
          <a:solidFill>
            <a:srgbClr val="F7F471"/>
          </a:solidFill>
          <a:ln/>
        </p:spPr>
      </p:sp>
      <p:sp>
        <p:nvSpPr>
          <p:cNvPr id="13" name="Text 11"/>
          <p:cNvSpPr/>
          <p:nvPr/>
        </p:nvSpPr>
        <p:spPr>
          <a:xfrm>
            <a:off x="1371600" y="7525512"/>
            <a:ext cx="86868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EARLY-RE-RUN TRIGGERS</a:t>
            </a:r>
            <a:endParaRPr lang="en-US" sz="1100" dirty="0"/>
          </a:p>
        </p:txBody>
      </p:sp>
      <p:sp>
        <p:nvSpPr>
          <p:cNvPr id="14" name="Text 12"/>
          <p:cNvSpPr/>
          <p:nvPr/>
        </p:nvSpPr>
        <p:spPr>
          <a:xfrm>
            <a:off x="1371600" y="7781544"/>
            <a:ext cx="8686800" cy="292608"/>
          </a:xfrm>
          <a:prstGeom prst="rect">
            <a:avLst/>
          </a:prstGeom>
          <a:noFill/>
          <a:ln/>
        </p:spPr>
        <p:txBody>
          <a:bodyPr wrap="square" lIns="0" tIns="0" rIns="0" bIns="0" rtlCol="0" anchor="ctr"/>
          <a:lstStyle/>
          <a:p>
            <a:pPr indent="0" marL="0">
              <a:buNone/>
            </a:pPr>
            <a:r>
              <a:rPr lang="en-US" sz="1400" i="1" dirty="0">
                <a:solidFill>
                  <a:srgbClr val="8A8280"/>
                </a:solidFill>
                <a:latin typeface="Playfair Display" pitchFamily="34" charset="0"/>
                <a:ea typeface="Playfair Display" pitchFamily="34" charset="-122"/>
                <a:cs typeface="Playfair Display" pitchFamily="34" charset="-120"/>
              </a:rPr>
              <a:t>What competitor launch, attention spike, or flywheel event forces an unscheduled re-run?</a:t>
            </a:r>
            <a:endParaRPr lang="en-US" sz="1400" dirty="0"/>
          </a:p>
        </p:txBody>
      </p:sp>
      <p:sp>
        <p:nvSpPr>
          <p:cNvPr id="15" name="Shape 13"/>
          <p:cNvSpPr/>
          <p:nvPr/>
        </p:nvSpPr>
        <p:spPr>
          <a:xfrm>
            <a:off x="1371600" y="8229600"/>
            <a:ext cx="8961120" cy="0"/>
          </a:xfrm>
          <a:prstGeom prst="line">
            <a:avLst/>
          </a:prstGeom>
          <a:noFill/>
          <a:ln w="6350">
            <a:solidFill>
              <a:srgbClr val="18160F">
                <a:alpha val="50000"/>
              </a:srgbClr>
            </a:solidFill>
            <a:prstDash val="solid"/>
          </a:ln>
        </p:spPr>
      </p:sp>
      <p:sp>
        <p:nvSpPr>
          <p:cNvPr id="16" name="Shape 14"/>
          <p:cNvSpPr/>
          <p:nvPr/>
        </p:nvSpPr>
        <p:spPr>
          <a:xfrm>
            <a:off x="1371600" y="8641080"/>
            <a:ext cx="8961120" cy="0"/>
          </a:xfrm>
          <a:prstGeom prst="line">
            <a:avLst/>
          </a:prstGeom>
          <a:noFill/>
          <a:ln w="6350">
            <a:solidFill>
              <a:srgbClr val="18160F">
                <a:alpha val="50000"/>
              </a:srgbClr>
            </a:solidFill>
            <a:prstDash val="solid"/>
          </a:ln>
        </p:spPr>
      </p:sp>
      <p:sp>
        <p:nvSpPr>
          <p:cNvPr id="17" name="Shape 15"/>
          <p:cNvSpPr/>
          <p:nvPr/>
        </p:nvSpPr>
        <p:spPr>
          <a:xfrm>
            <a:off x="1371600" y="9052560"/>
            <a:ext cx="8961120" cy="0"/>
          </a:xfrm>
          <a:prstGeom prst="line">
            <a:avLst/>
          </a:prstGeom>
          <a:noFill/>
          <a:ln w="6350">
            <a:solidFill>
              <a:srgbClr val="18160F">
                <a:alpha val="50000"/>
              </a:srgbClr>
            </a:solidFill>
            <a:prstDash val="solid"/>
          </a:ln>
        </p:spPr>
      </p:sp>
      <p:sp>
        <p:nvSpPr>
          <p:cNvPr id="18" name="Shape 16"/>
          <p:cNvSpPr/>
          <p:nvPr/>
        </p:nvSpPr>
        <p:spPr>
          <a:xfrm>
            <a:off x="1371600" y="9875520"/>
            <a:ext cx="365760" cy="36576"/>
          </a:xfrm>
          <a:prstGeom prst="rect">
            <a:avLst/>
          </a:prstGeom>
          <a:solidFill>
            <a:srgbClr val="F7F471"/>
          </a:solidFill>
          <a:ln/>
        </p:spPr>
      </p:sp>
      <p:sp>
        <p:nvSpPr>
          <p:cNvPr id="19" name="Text 17"/>
          <p:cNvSpPr/>
          <p:nvPr/>
        </p:nvSpPr>
        <p:spPr>
          <a:xfrm>
            <a:off x="1371600" y="9948672"/>
            <a:ext cx="86868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BETWEEN-RUNS MONITORING</a:t>
            </a:r>
            <a:endParaRPr lang="en-US" sz="1100" dirty="0"/>
          </a:p>
        </p:txBody>
      </p:sp>
      <p:sp>
        <p:nvSpPr>
          <p:cNvPr id="20" name="Text 18"/>
          <p:cNvSpPr/>
          <p:nvPr/>
        </p:nvSpPr>
        <p:spPr>
          <a:xfrm>
            <a:off x="1371600" y="10204704"/>
            <a:ext cx="8686800" cy="292608"/>
          </a:xfrm>
          <a:prstGeom prst="rect">
            <a:avLst/>
          </a:prstGeom>
          <a:noFill/>
          <a:ln/>
        </p:spPr>
        <p:txBody>
          <a:bodyPr wrap="square" lIns="0" tIns="0" rIns="0" bIns="0" rtlCol="0" anchor="ctr"/>
          <a:lstStyle/>
          <a:p>
            <a:pPr indent="0" marL="0">
              <a:buNone/>
            </a:pPr>
            <a:r>
              <a:rPr lang="en-US" sz="1400" i="1" dirty="0">
                <a:solidFill>
                  <a:srgbClr val="8A8280"/>
                </a:solidFill>
                <a:latin typeface="Playfair Display" pitchFamily="34" charset="0"/>
                <a:ea typeface="Playfair Display" pitchFamily="34" charset="-122"/>
                <a:cs typeface="Playfair Display" pitchFamily="34" charset="-120"/>
              </a:rPr>
              <a:t>Two or three quadrants to monitor between full re-runs.</a:t>
            </a:r>
            <a:endParaRPr lang="en-US" sz="1400" dirty="0"/>
          </a:p>
        </p:txBody>
      </p:sp>
      <p:sp>
        <p:nvSpPr>
          <p:cNvPr id="21" name="Shape 19"/>
          <p:cNvSpPr/>
          <p:nvPr/>
        </p:nvSpPr>
        <p:spPr>
          <a:xfrm>
            <a:off x="1371600" y="10652760"/>
            <a:ext cx="8961120" cy="0"/>
          </a:xfrm>
          <a:prstGeom prst="line">
            <a:avLst/>
          </a:prstGeom>
          <a:noFill/>
          <a:ln w="6350">
            <a:solidFill>
              <a:srgbClr val="18160F">
                <a:alpha val="50000"/>
              </a:srgbClr>
            </a:solidFill>
            <a:prstDash val="solid"/>
          </a:ln>
        </p:spPr>
      </p:sp>
      <p:sp>
        <p:nvSpPr>
          <p:cNvPr id="22" name="Shape 20"/>
          <p:cNvSpPr/>
          <p:nvPr/>
        </p:nvSpPr>
        <p:spPr>
          <a:xfrm>
            <a:off x="1371600" y="11064240"/>
            <a:ext cx="8961120" cy="0"/>
          </a:xfrm>
          <a:prstGeom prst="line">
            <a:avLst/>
          </a:prstGeom>
          <a:noFill/>
          <a:ln w="6350">
            <a:solidFill>
              <a:srgbClr val="18160F">
                <a:alpha val="50000"/>
              </a:srgbClr>
            </a:solidFill>
            <a:prstDash val="solid"/>
          </a:ln>
        </p:spPr>
      </p:sp>
      <p:sp>
        <p:nvSpPr>
          <p:cNvPr id="23" name="Shape 21"/>
          <p:cNvSpPr/>
          <p:nvPr/>
        </p:nvSpPr>
        <p:spPr>
          <a:xfrm>
            <a:off x="1371600" y="11887200"/>
            <a:ext cx="365760" cy="36576"/>
          </a:xfrm>
          <a:prstGeom prst="rect">
            <a:avLst/>
          </a:prstGeom>
          <a:solidFill>
            <a:srgbClr val="F7F471"/>
          </a:solidFill>
          <a:ln/>
        </p:spPr>
      </p:sp>
      <p:sp>
        <p:nvSpPr>
          <p:cNvPr id="24" name="Text 22"/>
          <p:cNvSpPr/>
          <p:nvPr/>
        </p:nvSpPr>
        <p:spPr>
          <a:xfrm>
            <a:off x="1371600" y="11960352"/>
            <a:ext cx="86868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THE ONE NUMBER  ·  WEEK OVER WEEK</a:t>
            </a:r>
            <a:endParaRPr lang="en-US" sz="1100" dirty="0"/>
          </a:p>
        </p:txBody>
      </p:sp>
      <p:sp>
        <p:nvSpPr>
          <p:cNvPr id="25" name="Text 23"/>
          <p:cNvSpPr/>
          <p:nvPr/>
        </p:nvSpPr>
        <p:spPr>
          <a:xfrm>
            <a:off x="1371600" y="12216384"/>
            <a:ext cx="8686800" cy="292608"/>
          </a:xfrm>
          <a:prstGeom prst="rect">
            <a:avLst/>
          </a:prstGeom>
          <a:noFill/>
          <a:ln/>
        </p:spPr>
        <p:txBody>
          <a:bodyPr wrap="square" lIns="0" tIns="0" rIns="0" bIns="0" rtlCol="0" anchor="ctr"/>
          <a:lstStyle/>
          <a:p>
            <a:pPr indent="0" marL="0">
              <a:buNone/>
            </a:pPr>
            <a:r>
              <a:rPr lang="en-US" sz="1400" i="1" dirty="0">
                <a:solidFill>
                  <a:srgbClr val="8A8280"/>
                </a:solidFill>
                <a:latin typeface="Playfair Display" pitchFamily="34" charset="0"/>
                <a:ea typeface="Playfair Display" pitchFamily="34" charset="-122"/>
                <a:cs typeface="Playfair Display" pitchFamily="34" charset="-120"/>
              </a:rPr>
              <a:t>Flywheel velocity. Attention share. Switching cost. Define your one metric.</a:t>
            </a:r>
            <a:endParaRPr lang="en-US" sz="1400" dirty="0"/>
          </a:p>
        </p:txBody>
      </p:sp>
      <p:sp>
        <p:nvSpPr>
          <p:cNvPr id="26" name="Shape 24"/>
          <p:cNvSpPr/>
          <p:nvPr/>
        </p:nvSpPr>
        <p:spPr>
          <a:xfrm>
            <a:off x="1371600" y="12664440"/>
            <a:ext cx="8961120" cy="0"/>
          </a:xfrm>
          <a:prstGeom prst="line">
            <a:avLst/>
          </a:prstGeom>
          <a:noFill/>
          <a:ln w="6350">
            <a:solidFill>
              <a:srgbClr val="18160F">
                <a:alpha val="50000"/>
              </a:srgbClr>
            </a:solidFill>
            <a:prstDash val="solid"/>
          </a:ln>
        </p:spPr>
      </p:sp>
      <p:sp>
        <p:nvSpPr>
          <p:cNvPr id="27" name="Text 25"/>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by John Brewton  ·  Worksheet  ·  BCG Growth-Share Matrix</a:t>
            </a:r>
            <a:endParaRPr lang="en-US" sz="1000" dirty="0"/>
          </a:p>
        </p:txBody>
      </p:sp>
      <p:sp>
        <p:nvSpPr>
          <p:cNvPr id="28" name="Text 26"/>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400" spc="100" kern="0" dirty="0">
                <a:solidFill>
                  <a:srgbClr val="F7F471"/>
                </a:solidFill>
                <a:latin typeface="Playfair Display" pitchFamily="34" charset="0"/>
                <a:ea typeface="Playfair Display" pitchFamily="34" charset="-122"/>
                <a:cs typeface="Playfair Display" pitchFamily="34" charset="-120"/>
              </a:rPr>
              <a:t>JB</a:t>
            </a:r>
            <a:endParaRPr lang="en-US" sz="2400" dirty="0"/>
          </a:p>
        </p:txBody>
      </p:sp>
      <p:sp>
        <p:nvSpPr>
          <p:cNvPr id="29" name="Text 27"/>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08 / 10</a:t>
            </a:r>
            <a:endParaRPr lang="en-US" sz="11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0" y="0"/>
            <a:ext cx="762610" cy="14287500"/>
          </a:xfrm>
          <a:prstGeom prst="rect">
            <a:avLst/>
          </a:prstGeom>
          <a:solidFill>
            <a:srgbClr val="2A3D2E"/>
          </a:solidFill>
          <a:ln/>
        </p:spPr>
      </p:sp>
      <p:sp>
        <p:nvSpPr>
          <p:cNvPr id="3" name="Shape 1"/>
          <p:cNvSpPr/>
          <p:nvPr/>
        </p:nvSpPr>
        <p:spPr>
          <a:xfrm>
            <a:off x="182880" y="762610"/>
            <a:ext cx="457200" cy="36576"/>
          </a:xfrm>
          <a:prstGeom prst="rect">
            <a:avLst/>
          </a:prstGeom>
          <a:solidFill>
            <a:srgbClr val="F7F471"/>
          </a:solidFill>
          <a:ln/>
        </p:spPr>
      </p:sp>
      <p:sp>
        <p:nvSpPr>
          <p:cNvPr id="4" name="Shape 2"/>
          <p:cNvSpPr/>
          <p:nvPr/>
        </p:nvSpPr>
        <p:spPr>
          <a:xfrm>
            <a:off x="1371600" y="1371600"/>
            <a:ext cx="548640" cy="36576"/>
          </a:xfrm>
          <a:prstGeom prst="rect">
            <a:avLst/>
          </a:prstGeom>
          <a:solidFill>
            <a:srgbClr val="F7F471"/>
          </a:solidFill>
          <a:ln/>
        </p:spPr>
      </p:sp>
      <p:sp>
        <p:nvSpPr>
          <p:cNvPr id="5" name="Text 3"/>
          <p:cNvSpPr/>
          <p:nvPr/>
        </p:nvSpPr>
        <p:spPr>
          <a:xfrm>
            <a:off x="1371600" y="1481328"/>
            <a:ext cx="73152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SUMMARY  ·  SAVE AS BASELINE</a:t>
            </a:r>
            <a:endParaRPr lang="en-US" sz="1100" dirty="0"/>
          </a:p>
        </p:txBody>
      </p:sp>
      <p:sp>
        <p:nvSpPr>
          <p:cNvPr id="6" name="Text 4"/>
          <p:cNvSpPr/>
          <p:nvPr/>
        </p:nvSpPr>
        <p:spPr>
          <a:xfrm>
            <a:off x="1371600" y="2103120"/>
            <a:ext cx="9144000" cy="1097280"/>
          </a:xfrm>
          <a:prstGeom prst="rect">
            <a:avLst/>
          </a:prstGeom>
          <a:noFill/>
          <a:ln/>
        </p:spPr>
        <p:txBody>
          <a:bodyPr wrap="square" lIns="0" tIns="0" rIns="0" bIns="0" rtlCol="0" anchor="t"/>
          <a:lstStyle/>
          <a:p>
            <a:pPr indent="0" marL="0">
              <a:buNone/>
            </a:pPr>
            <a:r>
              <a:rPr lang="en-US" sz="4000" spc="-50" kern="0" dirty="0">
                <a:solidFill>
                  <a:srgbClr val="18160F"/>
                </a:solidFill>
                <a:latin typeface="Playfair Display" pitchFamily="34" charset="0"/>
                <a:ea typeface="Playfair Display" pitchFamily="34" charset="-122"/>
                <a:cs typeface="Playfair Display" pitchFamily="34" charset="-120"/>
              </a:rPr>
              <a:t>The portfolio at a glance.</a:t>
            </a:r>
            <a:endParaRPr lang="en-US" sz="4000" dirty="0"/>
          </a:p>
        </p:txBody>
      </p:sp>
      <p:sp>
        <p:nvSpPr>
          <p:cNvPr id="7" name="Text 5"/>
          <p:cNvSpPr/>
          <p:nvPr/>
        </p:nvSpPr>
        <p:spPr>
          <a:xfrm>
            <a:off x="1371600" y="3200400"/>
            <a:ext cx="9144000" cy="1463040"/>
          </a:xfrm>
          <a:prstGeom prst="rect">
            <a:avLst/>
          </a:prstGeom>
          <a:noFill/>
          <a:ln/>
        </p:spPr>
        <p:txBody>
          <a:bodyPr wrap="square" lIns="0" tIns="0" rIns="0" bIns="0" rtlCol="0" anchor="t"/>
          <a:lstStyle/>
          <a:p>
            <a:pPr indent="0" marL="0">
              <a:lnSpc>
                <a:spcPct val="145000"/>
              </a:lnSpc>
              <a:buNone/>
            </a:pPr>
            <a:r>
              <a:rPr lang="en-US" sz="1400" dirty="0">
                <a:solidFill>
                  <a:srgbClr val="18160F"/>
                </a:solidFill>
                <a:latin typeface="Inter" pitchFamily="34" charset="0"/>
                <a:ea typeface="Inter" pitchFamily="34" charset="-122"/>
                <a:cs typeface="Inter" pitchFamily="34" charset="-120"/>
              </a:rPr>
              <a:t>Transcribe the scores from Step 02 and the placements from Step 03. This page is the reference baseline. Every future run compares against this row.</a:t>
            </a:r>
            <a:endParaRPr lang="en-US" sz="1400" dirty="0"/>
          </a:p>
        </p:txBody>
      </p:sp>
      <p:sp>
        <p:nvSpPr>
          <p:cNvPr id="8" name="Shape 6"/>
          <p:cNvSpPr/>
          <p:nvPr/>
        </p:nvSpPr>
        <p:spPr>
          <a:xfrm>
            <a:off x="1371600" y="5120640"/>
            <a:ext cx="9144000" cy="640080"/>
          </a:xfrm>
          <a:prstGeom prst="rect">
            <a:avLst/>
          </a:prstGeom>
          <a:solidFill>
            <a:srgbClr val="2A3D2E"/>
          </a:solidFill>
          <a:ln/>
        </p:spPr>
      </p:sp>
      <p:sp>
        <p:nvSpPr>
          <p:cNvPr id="9" name="Text 7"/>
          <p:cNvSpPr/>
          <p:nvPr/>
        </p:nvSpPr>
        <p:spPr>
          <a:xfrm>
            <a:off x="1508760" y="5120640"/>
            <a:ext cx="2788920" cy="640080"/>
          </a:xfrm>
          <a:prstGeom prst="rect">
            <a:avLst/>
          </a:prstGeom>
          <a:noFill/>
          <a:ln/>
        </p:spPr>
        <p:txBody>
          <a:bodyPr wrap="square" lIns="0" tIns="0" rIns="0" bIns="0" rtlCol="0" anchor="ctr"/>
          <a:lstStyle/>
          <a:p>
            <a:pPr indent="0" marL="0">
              <a:buNone/>
            </a:pPr>
            <a:r>
              <a:rPr lang="en-US" sz="1100" b="1" spc="300" kern="0" dirty="0">
                <a:solidFill>
                  <a:srgbClr val="F7F471"/>
                </a:solidFill>
                <a:latin typeface="Inter" pitchFamily="34" charset="0"/>
                <a:ea typeface="Inter" pitchFamily="34" charset="-122"/>
                <a:cs typeface="Inter" pitchFamily="34" charset="-120"/>
              </a:rPr>
              <a:t>ITEM</a:t>
            </a:r>
            <a:endParaRPr lang="en-US" sz="1100" dirty="0"/>
          </a:p>
        </p:txBody>
      </p:sp>
      <p:sp>
        <p:nvSpPr>
          <p:cNvPr id="10" name="Text 8"/>
          <p:cNvSpPr/>
          <p:nvPr/>
        </p:nvSpPr>
        <p:spPr>
          <a:xfrm>
            <a:off x="4434840" y="5120640"/>
            <a:ext cx="1234440" cy="640080"/>
          </a:xfrm>
          <a:prstGeom prst="rect">
            <a:avLst/>
          </a:prstGeom>
          <a:noFill/>
          <a:ln/>
        </p:spPr>
        <p:txBody>
          <a:bodyPr wrap="square" lIns="0" tIns="0" rIns="0" bIns="0" rtlCol="0" anchor="ctr"/>
          <a:lstStyle/>
          <a:p>
            <a:pPr indent="0" marL="0">
              <a:buNone/>
            </a:pPr>
            <a:r>
              <a:rPr lang="en-US" sz="1100" b="1" spc="300" kern="0" dirty="0">
                <a:solidFill>
                  <a:srgbClr val="F7F471"/>
                </a:solidFill>
                <a:latin typeface="Inter" pitchFamily="34" charset="0"/>
                <a:ea typeface="Inter" pitchFamily="34" charset="-122"/>
                <a:cs typeface="Inter" pitchFamily="34" charset="-120"/>
              </a:rPr>
              <a:t>FLYWHEEL</a:t>
            </a:r>
            <a:endParaRPr lang="en-US" sz="1100" dirty="0"/>
          </a:p>
        </p:txBody>
      </p:sp>
      <p:sp>
        <p:nvSpPr>
          <p:cNvPr id="11" name="Text 9"/>
          <p:cNvSpPr/>
          <p:nvPr/>
        </p:nvSpPr>
        <p:spPr>
          <a:xfrm>
            <a:off x="5806440" y="5120640"/>
            <a:ext cx="1051560" cy="640080"/>
          </a:xfrm>
          <a:prstGeom prst="rect">
            <a:avLst/>
          </a:prstGeom>
          <a:noFill/>
          <a:ln/>
        </p:spPr>
        <p:txBody>
          <a:bodyPr wrap="square" lIns="0" tIns="0" rIns="0" bIns="0" rtlCol="0" anchor="ctr"/>
          <a:lstStyle/>
          <a:p>
            <a:pPr indent="0" marL="0">
              <a:buNone/>
            </a:pPr>
            <a:r>
              <a:rPr lang="en-US" sz="1100" b="1" spc="300" kern="0" dirty="0">
                <a:solidFill>
                  <a:srgbClr val="F7F471"/>
                </a:solidFill>
                <a:latin typeface="Inter" pitchFamily="34" charset="0"/>
                <a:ea typeface="Inter" pitchFamily="34" charset="-122"/>
                <a:cs typeface="Inter" pitchFamily="34" charset="-120"/>
              </a:rPr>
              <a:t>ATTN</a:t>
            </a:r>
            <a:endParaRPr lang="en-US" sz="1100" dirty="0"/>
          </a:p>
        </p:txBody>
      </p:sp>
      <p:sp>
        <p:nvSpPr>
          <p:cNvPr id="12" name="Text 10"/>
          <p:cNvSpPr/>
          <p:nvPr/>
        </p:nvSpPr>
        <p:spPr>
          <a:xfrm>
            <a:off x="6995160" y="5120640"/>
            <a:ext cx="1783080" cy="640080"/>
          </a:xfrm>
          <a:prstGeom prst="rect">
            <a:avLst/>
          </a:prstGeom>
          <a:noFill/>
          <a:ln/>
        </p:spPr>
        <p:txBody>
          <a:bodyPr wrap="square" lIns="0" tIns="0" rIns="0" bIns="0" rtlCol="0" anchor="ctr"/>
          <a:lstStyle/>
          <a:p>
            <a:pPr indent="0" marL="0">
              <a:buNone/>
            </a:pPr>
            <a:r>
              <a:rPr lang="en-US" sz="1100" b="1" spc="300" kern="0" dirty="0">
                <a:solidFill>
                  <a:srgbClr val="F7F471"/>
                </a:solidFill>
                <a:latin typeface="Inter" pitchFamily="34" charset="0"/>
                <a:ea typeface="Inter" pitchFamily="34" charset="-122"/>
                <a:cs typeface="Inter" pitchFamily="34" charset="-120"/>
              </a:rPr>
              <a:t>QUADRANT</a:t>
            </a:r>
            <a:endParaRPr lang="en-US" sz="1100" dirty="0"/>
          </a:p>
        </p:txBody>
      </p:sp>
      <p:sp>
        <p:nvSpPr>
          <p:cNvPr id="13" name="Text 11"/>
          <p:cNvSpPr/>
          <p:nvPr/>
        </p:nvSpPr>
        <p:spPr>
          <a:xfrm>
            <a:off x="8915400" y="5120640"/>
            <a:ext cx="1600200" cy="640080"/>
          </a:xfrm>
          <a:prstGeom prst="rect">
            <a:avLst/>
          </a:prstGeom>
          <a:noFill/>
          <a:ln/>
        </p:spPr>
        <p:txBody>
          <a:bodyPr wrap="square" lIns="0" tIns="0" rIns="0" bIns="0" rtlCol="0" anchor="ctr"/>
          <a:lstStyle/>
          <a:p>
            <a:pPr indent="0" marL="0">
              <a:buNone/>
            </a:pPr>
            <a:r>
              <a:rPr lang="en-US" sz="1100" b="1" spc="300" kern="0" dirty="0">
                <a:solidFill>
                  <a:srgbClr val="F7F471"/>
                </a:solidFill>
                <a:latin typeface="Inter" pitchFamily="34" charset="0"/>
                <a:ea typeface="Inter" pitchFamily="34" charset="-122"/>
                <a:cs typeface="Inter" pitchFamily="34" charset="-120"/>
              </a:rPr>
              <a:t>MIGRATION</a:t>
            </a:r>
            <a:endParaRPr lang="en-US" sz="1100" dirty="0"/>
          </a:p>
        </p:txBody>
      </p:sp>
      <p:sp>
        <p:nvSpPr>
          <p:cNvPr id="14" name="Shape 12"/>
          <p:cNvSpPr/>
          <p:nvPr/>
        </p:nvSpPr>
        <p:spPr>
          <a:xfrm>
            <a:off x="1371600" y="5760720"/>
            <a:ext cx="9144000" cy="640080"/>
          </a:xfrm>
          <a:prstGeom prst="rect">
            <a:avLst/>
          </a:prstGeom>
          <a:solidFill>
            <a:srgbClr val="D6CEBF">
              <a:alpha val="50000"/>
            </a:srgbClr>
          </a:solidFill>
          <a:ln/>
        </p:spPr>
      </p:sp>
      <p:sp>
        <p:nvSpPr>
          <p:cNvPr id="15" name="Text 13"/>
          <p:cNvSpPr/>
          <p:nvPr/>
        </p:nvSpPr>
        <p:spPr>
          <a:xfrm>
            <a:off x="1508760" y="5760720"/>
            <a:ext cx="457200" cy="640080"/>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01</a:t>
            </a:r>
            <a:endParaRPr lang="en-US" sz="1100" dirty="0"/>
          </a:p>
        </p:txBody>
      </p:sp>
      <p:sp>
        <p:nvSpPr>
          <p:cNvPr id="16" name="Shape 14"/>
          <p:cNvSpPr/>
          <p:nvPr/>
        </p:nvSpPr>
        <p:spPr>
          <a:xfrm>
            <a:off x="4297680" y="5760720"/>
            <a:ext cx="0" cy="640080"/>
          </a:xfrm>
          <a:prstGeom prst="line">
            <a:avLst/>
          </a:prstGeom>
          <a:noFill/>
          <a:ln w="3810">
            <a:solidFill>
              <a:srgbClr val="8A8280">
                <a:alpha val="40000"/>
              </a:srgbClr>
            </a:solidFill>
            <a:prstDash val="solid"/>
          </a:ln>
        </p:spPr>
      </p:sp>
      <p:sp>
        <p:nvSpPr>
          <p:cNvPr id="17" name="Shape 15"/>
          <p:cNvSpPr/>
          <p:nvPr/>
        </p:nvSpPr>
        <p:spPr>
          <a:xfrm>
            <a:off x="5669280" y="5760720"/>
            <a:ext cx="0" cy="640080"/>
          </a:xfrm>
          <a:prstGeom prst="line">
            <a:avLst/>
          </a:prstGeom>
          <a:noFill/>
          <a:ln w="3810">
            <a:solidFill>
              <a:srgbClr val="8A8280">
                <a:alpha val="40000"/>
              </a:srgbClr>
            </a:solidFill>
            <a:prstDash val="solid"/>
          </a:ln>
        </p:spPr>
      </p:sp>
      <p:sp>
        <p:nvSpPr>
          <p:cNvPr id="18" name="Shape 16"/>
          <p:cNvSpPr/>
          <p:nvPr/>
        </p:nvSpPr>
        <p:spPr>
          <a:xfrm>
            <a:off x="6858000" y="5760720"/>
            <a:ext cx="0" cy="640080"/>
          </a:xfrm>
          <a:prstGeom prst="line">
            <a:avLst/>
          </a:prstGeom>
          <a:noFill/>
          <a:ln w="3810">
            <a:solidFill>
              <a:srgbClr val="8A8280">
                <a:alpha val="40000"/>
              </a:srgbClr>
            </a:solidFill>
            <a:prstDash val="solid"/>
          </a:ln>
        </p:spPr>
      </p:sp>
      <p:sp>
        <p:nvSpPr>
          <p:cNvPr id="19" name="Shape 17"/>
          <p:cNvSpPr/>
          <p:nvPr/>
        </p:nvSpPr>
        <p:spPr>
          <a:xfrm>
            <a:off x="8778240" y="5760720"/>
            <a:ext cx="0" cy="640080"/>
          </a:xfrm>
          <a:prstGeom prst="line">
            <a:avLst/>
          </a:prstGeom>
          <a:noFill/>
          <a:ln w="3810">
            <a:solidFill>
              <a:srgbClr val="8A8280">
                <a:alpha val="40000"/>
              </a:srgbClr>
            </a:solidFill>
            <a:prstDash val="solid"/>
          </a:ln>
        </p:spPr>
      </p:sp>
      <p:sp>
        <p:nvSpPr>
          <p:cNvPr id="20" name="Shape 18"/>
          <p:cNvSpPr/>
          <p:nvPr/>
        </p:nvSpPr>
        <p:spPr>
          <a:xfrm>
            <a:off x="10515600" y="5760720"/>
            <a:ext cx="0" cy="640080"/>
          </a:xfrm>
          <a:prstGeom prst="line">
            <a:avLst/>
          </a:prstGeom>
          <a:noFill/>
          <a:ln w="3810">
            <a:solidFill>
              <a:srgbClr val="8A8280">
                <a:alpha val="40000"/>
              </a:srgbClr>
            </a:solidFill>
            <a:prstDash val="solid"/>
          </a:ln>
        </p:spPr>
      </p:sp>
      <p:sp>
        <p:nvSpPr>
          <p:cNvPr id="21" name="Shape 19"/>
          <p:cNvSpPr/>
          <p:nvPr/>
        </p:nvSpPr>
        <p:spPr>
          <a:xfrm>
            <a:off x="1371600" y="6400800"/>
            <a:ext cx="9144000" cy="0"/>
          </a:xfrm>
          <a:prstGeom prst="line">
            <a:avLst/>
          </a:prstGeom>
          <a:noFill/>
          <a:ln w="5080">
            <a:solidFill>
              <a:srgbClr val="8A8280">
                <a:alpha val="60000"/>
              </a:srgbClr>
            </a:solidFill>
            <a:prstDash val="solid"/>
          </a:ln>
        </p:spPr>
      </p:sp>
      <p:sp>
        <p:nvSpPr>
          <p:cNvPr id="22" name="Text 20"/>
          <p:cNvSpPr/>
          <p:nvPr/>
        </p:nvSpPr>
        <p:spPr>
          <a:xfrm>
            <a:off x="1508760" y="6400800"/>
            <a:ext cx="457200" cy="640080"/>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02</a:t>
            </a:r>
            <a:endParaRPr lang="en-US" sz="1100" dirty="0"/>
          </a:p>
        </p:txBody>
      </p:sp>
      <p:sp>
        <p:nvSpPr>
          <p:cNvPr id="23" name="Shape 21"/>
          <p:cNvSpPr/>
          <p:nvPr/>
        </p:nvSpPr>
        <p:spPr>
          <a:xfrm>
            <a:off x="4297680" y="6400800"/>
            <a:ext cx="0" cy="640080"/>
          </a:xfrm>
          <a:prstGeom prst="line">
            <a:avLst/>
          </a:prstGeom>
          <a:noFill/>
          <a:ln w="3810">
            <a:solidFill>
              <a:srgbClr val="8A8280">
                <a:alpha val="40000"/>
              </a:srgbClr>
            </a:solidFill>
            <a:prstDash val="solid"/>
          </a:ln>
        </p:spPr>
      </p:sp>
      <p:sp>
        <p:nvSpPr>
          <p:cNvPr id="24" name="Shape 22"/>
          <p:cNvSpPr/>
          <p:nvPr/>
        </p:nvSpPr>
        <p:spPr>
          <a:xfrm>
            <a:off x="5669280" y="6400800"/>
            <a:ext cx="0" cy="640080"/>
          </a:xfrm>
          <a:prstGeom prst="line">
            <a:avLst/>
          </a:prstGeom>
          <a:noFill/>
          <a:ln w="3810">
            <a:solidFill>
              <a:srgbClr val="8A8280">
                <a:alpha val="40000"/>
              </a:srgbClr>
            </a:solidFill>
            <a:prstDash val="solid"/>
          </a:ln>
        </p:spPr>
      </p:sp>
      <p:sp>
        <p:nvSpPr>
          <p:cNvPr id="25" name="Shape 23"/>
          <p:cNvSpPr/>
          <p:nvPr/>
        </p:nvSpPr>
        <p:spPr>
          <a:xfrm>
            <a:off x="6858000" y="6400800"/>
            <a:ext cx="0" cy="640080"/>
          </a:xfrm>
          <a:prstGeom prst="line">
            <a:avLst/>
          </a:prstGeom>
          <a:noFill/>
          <a:ln w="3810">
            <a:solidFill>
              <a:srgbClr val="8A8280">
                <a:alpha val="40000"/>
              </a:srgbClr>
            </a:solidFill>
            <a:prstDash val="solid"/>
          </a:ln>
        </p:spPr>
      </p:sp>
      <p:sp>
        <p:nvSpPr>
          <p:cNvPr id="26" name="Shape 24"/>
          <p:cNvSpPr/>
          <p:nvPr/>
        </p:nvSpPr>
        <p:spPr>
          <a:xfrm>
            <a:off x="8778240" y="6400800"/>
            <a:ext cx="0" cy="640080"/>
          </a:xfrm>
          <a:prstGeom prst="line">
            <a:avLst/>
          </a:prstGeom>
          <a:noFill/>
          <a:ln w="3810">
            <a:solidFill>
              <a:srgbClr val="8A8280">
                <a:alpha val="40000"/>
              </a:srgbClr>
            </a:solidFill>
            <a:prstDash val="solid"/>
          </a:ln>
        </p:spPr>
      </p:sp>
      <p:sp>
        <p:nvSpPr>
          <p:cNvPr id="27" name="Shape 25"/>
          <p:cNvSpPr/>
          <p:nvPr/>
        </p:nvSpPr>
        <p:spPr>
          <a:xfrm>
            <a:off x="10515600" y="6400800"/>
            <a:ext cx="0" cy="640080"/>
          </a:xfrm>
          <a:prstGeom prst="line">
            <a:avLst/>
          </a:prstGeom>
          <a:noFill/>
          <a:ln w="3810">
            <a:solidFill>
              <a:srgbClr val="8A8280">
                <a:alpha val="40000"/>
              </a:srgbClr>
            </a:solidFill>
            <a:prstDash val="solid"/>
          </a:ln>
        </p:spPr>
      </p:sp>
      <p:sp>
        <p:nvSpPr>
          <p:cNvPr id="28" name="Shape 26"/>
          <p:cNvSpPr/>
          <p:nvPr/>
        </p:nvSpPr>
        <p:spPr>
          <a:xfrm>
            <a:off x="1371600" y="7040880"/>
            <a:ext cx="9144000" cy="0"/>
          </a:xfrm>
          <a:prstGeom prst="line">
            <a:avLst/>
          </a:prstGeom>
          <a:noFill/>
          <a:ln w="5080">
            <a:solidFill>
              <a:srgbClr val="8A8280">
                <a:alpha val="60000"/>
              </a:srgbClr>
            </a:solidFill>
            <a:prstDash val="solid"/>
          </a:ln>
        </p:spPr>
      </p:sp>
      <p:sp>
        <p:nvSpPr>
          <p:cNvPr id="29" name="Shape 27"/>
          <p:cNvSpPr/>
          <p:nvPr/>
        </p:nvSpPr>
        <p:spPr>
          <a:xfrm>
            <a:off x="1371600" y="7040880"/>
            <a:ext cx="9144000" cy="640080"/>
          </a:xfrm>
          <a:prstGeom prst="rect">
            <a:avLst/>
          </a:prstGeom>
          <a:solidFill>
            <a:srgbClr val="D6CEBF">
              <a:alpha val="50000"/>
            </a:srgbClr>
          </a:solidFill>
          <a:ln/>
        </p:spPr>
      </p:sp>
      <p:sp>
        <p:nvSpPr>
          <p:cNvPr id="30" name="Text 28"/>
          <p:cNvSpPr/>
          <p:nvPr/>
        </p:nvSpPr>
        <p:spPr>
          <a:xfrm>
            <a:off x="1508760" y="7040880"/>
            <a:ext cx="457200" cy="640080"/>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03</a:t>
            </a:r>
            <a:endParaRPr lang="en-US" sz="1100" dirty="0"/>
          </a:p>
        </p:txBody>
      </p:sp>
      <p:sp>
        <p:nvSpPr>
          <p:cNvPr id="31" name="Shape 29"/>
          <p:cNvSpPr/>
          <p:nvPr/>
        </p:nvSpPr>
        <p:spPr>
          <a:xfrm>
            <a:off x="4297680" y="7040880"/>
            <a:ext cx="0" cy="640080"/>
          </a:xfrm>
          <a:prstGeom prst="line">
            <a:avLst/>
          </a:prstGeom>
          <a:noFill/>
          <a:ln w="3810">
            <a:solidFill>
              <a:srgbClr val="8A8280">
                <a:alpha val="40000"/>
              </a:srgbClr>
            </a:solidFill>
            <a:prstDash val="solid"/>
          </a:ln>
        </p:spPr>
      </p:sp>
      <p:sp>
        <p:nvSpPr>
          <p:cNvPr id="32" name="Shape 30"/>
          <p:cNvSpPr/>
          <p:nvPr/>
        </p:nvSpPr>
        <p:spPr>
          <a:xfrm>
            <a:off x="5669280" y="7040880"/>
            <a:ext cx="0" cy="640080"/>
          </a:xfrm>
          <a:prstGeom prst="line">
            <a:avLst/>
          </a:prstGeom>
          <a:noFill/>
          <a:ln w="3810">
            <a:solidFill>
              <a:srgbClr val="8A8280">
                <a:alpha val="40000"/>
              </a:srgbClr>
            </a:solidFill>
            <a:prstDash val="solid"/>
          </a:ln>
        </p:spPr>
      </p:sp>
      <p:sp>
        <p:nvSpPr>
          <p:cNvPr id="33" name="Shape 31"/>
          <p:cNvSpPr/>
          <p:nvPr/>
        </p:nvSpPr>
        <p:spPr>
          <a:xfrm>
            <a:off x="6858000" y="7040880"/>
            <a:ext cx="0" cy="640080"/>
          </a:xfrm>
          <a:prstGeom prst="line">
            <a:avLst/>
          </a:prstGeom>
          <a:noFill/>
          <a:ln w="3810">
            <a:solidFill>
              <a:srgbClr val="8A8280">
                <a:alpha val="40000"/>
              </a:srgbClr>
            </a:solidFill>
            <a:prstDash val="solid"/>
          </a:ln>
        </p:spPr>
      </p:sp>
      <p:sp>
        <p:nvSpPr>
          <p:cNvPr id="34" name="Shape 32"/>
          <p:cNvSpPr/>
          <p:nvPr/>
        </p:nvSpPr>
        <p:spPr>
          <a:xfrm>
            <a:off x="8778240" y="7040880"/>
            <a:ext cx="0" cy="640080"/>
          </a:xfrm>
          <a:prstGeom prst="line">
            <a:avLst/>
          </a:prstGeom>
          <a:noFill/>
          <a:ln w="3810">
            <a:solidFill>
              <a:srgbClr val="8A8280">
                <a:alpha val="40000"/>
              </a:srgbClr>
            </a:solidFill>
            <a:prstDash val="solid"/>
          </a:ln>
        </p:spPr>
      </p:sp>
      <p:sp>
        <p:nvSpPr>
          <p:cNvPr id="35" name="Shape 33"/>
          <p:cNvSpPr/>
          <p:nvPr/>
        </p:nvSpPr>
        <p:spPr>
          <a:xfrm>
            <a:off x="10515600" y="7040880"/>
            <a:ext cx="0" cy="640080"/>
          </a:xfrm>
          <a:prstGeom prst="line">
            <a:avLst/>
          </a:prstGeom>
          <a:noFill/>
          <a:ln w="3810">
            <a:solidFill>
              <a:srgbClr val="8A8280">
                <a:alpha val="40000"/>
              </a:srgbClr>
            </a:solidFill>
            <a:prstDash val="solid"/>
          </a:ln>
        </p:spPr>
      </p:sp>
      <p:sp>
        <p:nvSpPr>
          <p:cNvPr id="36" name="Shape 34"/>
          <p:cNvSpPr/>
          <p:nvPr/>
        </p:nvSpPr>
        <p:spPr>
          <a:xfrm>
            <a:off x="1371600" y="7680960"/>
            <a:ext cx="9144000" cy="0"/>
          </a:xfrm>
          <a:prstGeom prst="line">
            <a:avLst/>
          </a:prstGeom>
          <a:noFill/>
          <a:ln w="5080">
            <a:solidFill>
              <a:srgbClr val="8A8280">
                <a:alpha val="60000"/>
              </a:srgbClr>
            </a:solidFill>
            <a:prstDash val="solid"/>
          </a:ln>
        </p:spPr>
      </p:sp>
      <p:sp>
        <p:nvSpPr>
          <p:cNvPr id="37" name="Text 35"/>
          <p:cNvSpPr/>
          <p:nvPr/>
        </p:nvSpPr>
        <p:spPr>
          <a:xfrm>
            <a:off x="1508760" y="7680960"/>
            <a:ext cx="457200" cy="640080"/>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04</a:t>
            </a:r>
            <a:endParaRPr lang="en-US" sz="1100" dirty="0"/>
          </a:p>
        </p:txBody>
      </p:sp>
      <p:sp>
        <p:nvSpPr>
          <p:cNvPr id="38" name="Shape 36"/>
          <p:cNvSpPr/>
          <p:nvPr/>
        </p:nvSpPr>
        <p:spPr>
          <a:xfrm>
            <a:off x="4297680" y="7680960"/>
            <a:ext cx="0" cy="640080"/>
          </a:xfrm>
          <a:prstGeom prst="line">
            <a:avLst/>
          </a:prstGeom>
          <a:noFill/>
          <a:ln w="3810">
            <a:solidFill>
              <a:srgbClr val="8A8280">
                <a:alpha val="40000"/>
              </a:srgbClr>
            </a:solidFill>
            <a:prstDash val="solid"/>
          </a:ln>
        </p:spPr>
      </p:sp>
      <p:sp>
        <p:nvSpPr>
          <p:cNvPr id="39" name="Shape 37"/>
          <p:cNvSpPr/>
          <p:nvPr/>
        </p:nvSpPr>
        <p:spPr>
          <a:xfrm>
            <a:off x="5669280" y="7680960"/>
            <a:ext cx="0" cy="640080"/>
          </a:xfrm>
          <a:prstGeom prst="line">
            <a:avLst/>
          </a:prstGeom>
          <a:noFill/>
          <a:ln w="3810">
            <a:solidFill>
              <a:srgbClr val="8A8280">
                <a:alpha val="40000"/>
              </a:srgbClr>
            </a:solidFill>
            <a:prstDash val="solid"/>
          </a:ln>
        </p:spPr>
      </p:sp>
      <p:sp>
        <p:nvSpPr>
          <p:cNvPr id="40" name="Shape 38"/>
          <p:cNvSpPr/>
          <p:nvPr/>
        </p:nvSpPr>
        <p:spPr>
          <a:xfrm>
            <a:off x="6858000" y="7680960"/>
            <a:ext cx="0" cy="640080"/>
          </a:xfrm>
          <a:prstGeom prst="line">
            <a:avLst/>
          </a:prstGeom>
          <a:noFill/>
          <a:ln w="3810">
            <a:solidFill>
              <a:srgbClr val="8A8280">
                <a:alpha val="40000"/>
              </a:srgbClr>
            </a:solidFill>
            <a:prstDash val="solid"/>
          </a:ln>
        </p:spPr>
      </p:sp>
      <p:sp>
        <p:nvSpPr>
          <p:cNvPr id="41" name="Shape 39"/>
          <p:cNvSpPr/>
          <p:nvPr/>
        </p:nvSpPr>
        <p:spPr>
          <a:xfrm>
            <a:off x="8778240" y="7680960"/>
            <a:ext cx="0" cy="640080"/>
          </a:xfrm>
          <a:prstGeom prst="line">
            <a:avLst/>
          </a:prstGeom>
          <a:noFill/>
          <a:ln w="3810">
            <a:solidFill>
              <a:srgbClr val="8A8280">
                <a:alpha val="40000"/>
              </a:srgbClr>
            </a:solidFill>
            <a:prstDash val="solid"/>
          </a:ln>
        </p:spPr>
      </p:sp>
      <p:sp>
        <p:nvSpPr>
          <p:cNvPr id="42" name="Shape 40"/>
          <p:cNvSpPr/>
          <p:nvPr/>
        </p:nvSpPr>
        <p:spPr>
          <a:xfrm>
            <a:off x="10515600" y="7680960"/>
            <a:ext cx="0" cy="640080"/>
          </a:xfrm>
          <a:prstGeom prst="line">
            <a:avLst/>
          </a:prstGeom>
          <a:noFill/>
          <a:ln w="3810">
            <a:solidFill>
              <a:srgbClr val="8A8280">
                <a:alpha val="40000"/>
              </a:srgbClr>
            </a:solidFill>
            <a:prstDash val="solid"/>
          </a:ln>
        </p:spPr>
      </p:sp>
      <p:sp>
        <p:nvSpPr>
          <p:cNvPr id="43" name="Shape 41"/>
          <p:cNvSpPr/>
          <p:nvPr/>
        </p:nvSpPr>
        <p:spPr>
          <a:xfrm>
            <a:off x="1371600" y="8321040"/>
            <a:ext cx="9144000" cy="0"/>
          </a:xfrm>
          <a:prstGeom prst="line">
            <a:avLst/>
          </a:prstGeom>
          <a:noFill/>
          <a:ln w="5080">
            <a:solidFill>
              <a:srgbClr val="8A8280">
                <a:alpha val="60000"/>
              </a:srgbClr>
            </a:solidFill>
            <a:prstDash val="solid"/>
          </a:ln>
        </p:spPr>
      </p:sp>
      <p:sp>
        <p:nvSpPr>
          <p:cNvPr id="44" name="Shape 42"/>
          <p:cNvSpPr/>
          <p:nvPr/>
        </p:nvSpPr>
        <p:spPr>
          <a:xfrm>
            <a:off x="1371600" y="8321040"/>
            <a:ext cx="9144000" cy="640080"/>
          </a:xfrm>
          <a:prstGeom prst="rect">
            <a:avLst/>
          </a:prstGeom>
          <a:solidFill>
            <a:srgbClr val="D6CEBF">
              <a:alpha val="50000"/>
            </a:srgbClr>
          </a:solidFill>
          <a:ln/>
        </p:spPr>
      </p:sp>
      <p:sp>
        <p:nvSpPr>
          <p:cNvPr id="45" name="Text 43"/>
          <p:cNvSpPr/>
          <p:nvPr/>
        </p:nvSpPr>
        <p:spPr>
          <a:xfrm>
            <a:off x="1508760" y="8321040"/>
            <a:ext cx="457200" cy="640080"/>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05</a:t>
            </a:r>
            <a:endParaRPr lang="en-US" sz="1100" dirty="0"/>
          </a:p>
        </p:txBody>
      </p:sp>
      <p:sp>
        <p:nvSpPr>
          <p:cNvPr id="46" name="Shape 44"/>
          <p:cNvSpPr/>
          <p:nvPr/>
        </p:nvSpPr>
        <p:spPr>
          <a:xfrm>
            <a:off x="4297680" y="8321040"/>
            <a:ext cx="0" cy="640080"/>
          </a:xfrm>
          <a:prstGeom prst="line">
            <a:avLst/>
          </a:prstGeom>
          <a:noFill/>
          <a:ln w="3810">
            <a:solidFill>
              <a:srgbClr val="8A8280">
                <a:alpha val="40000"/>
              </a:srgbClr>
            </a:solidFill>
            <a:prstDash val="solid"/>
          </a:ln>
        </p:spPr>
      </p:sp>
      <p:sp>
        <p:nvSpPr>
          <p:cNvPr id="47" name="Shape 45"/>
          <p:cNvSpPr/>
          <p:nvPr/>
        </p:nvSpPr>
        <p:spPr>
          <a:xfrm>
            <a:off x="5669280" y="8321040"/>
            <a:ext cx="0" cy="640080"/>
          </a:xfrm>
          <a:prstGeom prst="line">
            <a:avLst/>
          </a:prstGeom>
          <a:noFill/>
          <a:ln w="3810">
            <a:solidFill>
              <a:srgbClr val="8A8280">
                <a:alpha val="40000"/>
              </a:srgbClr>
            </a:solidFill>
            <a:prstDash val="solid"/>
          </a:ln>
        </p:spPr>
      </p:sp>
      <p:sp>
        <p:nvSpPr>
          <p:cNvPr id="48" name="Shape 46"/>
          <p:cNvSpPr/>
          <p:nvPr/>
        </p:nvSpPr>
        <p:spPr>
          <a:xfrm>
            <a:off x="6858000" y="8321040"/>
            <a:ext cx="0" cy="640080"/>
          </a:xfrm>
          <a:prstGeom prst="line">
            <a:avLst/>
          </a:prstGeom>
          <a:noFill/>
          <a:ln w="3810">
            <a:solidFill>
              <a:srgbClr val="8A8280">
                <a:alpha val="40000"/>
              </a:srgbClr>
            </a:solidFill>
            <a:prstDash val="solid"/>
          </a:ln>
        </p:spPr>
      </p:sp>
      <p:sp>
        <p:nvSpPr>
          <p:cNvPr id="49" name="Shape 47"/>
          <p:cNvSpPr/>
          <p:nvPr/>
        </p:nvSpPr>
        <p:spPr>
          <a:xfrm>
            <a:off x="8778240" y="8321040"/>
            <a:ext cx="0" cy="640080"/>
          </a:xfrm>
          <a:prstGeom prst="line">
            <a:avLst/>
          </a:prstGeom>
          <a:noFill/>
          <a:ln w="3810">
            <a:solidFill>
              <a:srgbClr val="8A8280">
                <a:alpha val="40000"/>
              </a:srgbClr>
            </a:solidFill>
            <a:prstDash val="solid"/>
          </a:ln>
        </p:spPr>
      </p:sp>
      <p:sp>
        <p:nvSpPr>
          <p:cNvPr id="50" name="Shape 48"/>
          <p:cNvSpPr/>
          <p:nvPr/>
        </p:nvSpPr>
        <p:spPr>
          <a:xfrm>
            <a:off x="10515600" y="8321040"/>
            <a:ext cx="0" cy="640080"/>
          </a:xfrm>
          <a:prstGeom prst="line">
            <a:avLst/>
          </a:prstGeom>
          <a:noFill/>
          <a:ln w="3810">
            <a:solidFill>
              <a:srgbClr val="8A8280">
                <a:alpha val="40000"/>
              </a:srgbClr>
            </a:solidFill>
            <a:prstDash val="solid"/>
          </a:ln>
        </p:spPr>
      </p:sp>
      <p:sp>
        <p:nvSpPr>
          <p:cNvPr id="51" name="Shape 49"/>
          <p:cNvSpPr/>
          <p:nvPr/>
        </p:nvSpPr>
        <p:spPr>
          <a:xfrm>
            <a:off x="1371600" y="8961120"/>
            <a:ext cx="9144000" cy="0"/>
          </a:xfrm>
          <a:prstGeom prst="line">
            <a:avLst/>
          </a:prstGeom>
          <a:noFill/>
          <a:ln w="5080">
            <a:solidFill>
              <a:srgbClr val="8A8280">
                <a:alpha val="60000"/>
              </a:srgbClr>
            </a:solidFill>
            <a:prstDash val="solid"/>
          </a:ln>
        </p:spPr>
      </p:sp>
      <p:sp>
        <p:nvSpPr>
          <p:cNvPr id="52" name="Text 50"/>
          <p:cNvSpPr/>
          <p:nvPr/>
        </p:nvSpPr>
        <p:spPr>
          <a:xfrm>
            <a:off x="1508760" y="8961120"/>
            <a:ext cx="457200" cy="640080"/>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06</a:t>
            </a:r>
            <a:endParaRPr lang="en-US" sz="1100" dirty="0"/>
          </a:p>
        </p:txBody>
      </p:sp>
      <p:sp>
        <p:nvSpPr>
          <p:cNvPr id="53" name="Shape 51"/>
          <p:cNvSpPr/>
          <p:nvPr/>
        </p:nvSpPr>
        <p:spPr>
          <a:xfrm>
            <a:off x="4297680" y="8961120"/>
            <a:ext cx="0" cy="640080"/>
          </a:xfrm>
          <a:prstGeom prst="line">
            <a:avLst/>
          </a:prstGeom>
          <a:noFill/>
          <a:ln w="3810">
            <a:solidFill>
              <a:srgbClr val="8A8280">
                <a:alpha val="40000"/>
              </a:srgbClr>
            </a:solidFill>
            <a:prstDash val="solid"/>
          </a:ln>
        </p:spPr>
      </p:sp>
      <p:sp>
        <p:nvSpPr>
          <p:cNvPr id="54" name="Shape 52"/>
          <p:cNvSpPr/>
          <p:nvPr/>
        </p:nvSpPr>
        <p:spPr>
          <a:xfrm>
            <a:off x="5669280" y="8961120"/>
            <a:ext cx="0" cy="640080"/>
          </a:xfrm>
          <a:prstGeom prst="line">
            <a:avLst/>
          </a:prstGeom>
          <a:noFill/>
          <a:ln w="3810">
            <a:solidFill>
              <a:srgbClr val="8A8280">
                <a:alpha val="40000"/>
              </a:srgbClr>
            </a:solidFill>
            <a:prstDash val="solid"/>
          </a:ln>
        </p:spPr>
      </p:sp>
      <p:sp>
        <p:nvSpPr>
          <p:cNvPr id="55" name="Shape 53"/>
          <p:cNvSpPr/>
          <p:nvPr/>
        </p:nvSpPr>
        <p:spPr>
          <a:xfrm>
            <a:off x="6858000" y="8961120"/>
            <a:ext cx="0" cy="640080"/>
          </a:xfrm>
          <a:prstGeom prst="line">
            <a:avLst/>
          </a:prstGeom>
          <a:noFill/>
          <a:ln w="3810">
            <a:solidFill>
              <a:srgbClr val="8A8280">
                <a:alpha val="40000"/>
              </a:srgbClr>
            </a:solidFill>
            <a:prstDash val="solid"/>
          </a:ln>
        </p:spPr>
      </p:sp>
      <p:sp>
        <p:nvSpPr>
          <p:cNvPr id="56" name="Shape 54"/>
          <p:cNvSpPr/>
          <p:nvPr/>
        </p:nvSpPr>
        <p:spPr>
          <a:xfrm>
            <a:off x="8778240" y="8961120"/>
            <a:ext cx="0" cy="640080"/>
          </a:xfrm>
          <a:prstGeom prst="line">
            <a:avLst/>
          </a:prstGeom>
          <a:noFill/>
          <a:ln w="3810">
            <a:solidFill>
              <a:srgbClr val="8A8280">
                <a:alpha val="40000"/>
              </a:srgbClr>
            </a:solidFill>
            <a:prstDash val="solid"/>
          </a:ln>
        </p:spPr>
      </p:sp>
      <p:sp>
        <p:nvSpPr>
          <p:cNvPr id="57" name="Shape 55"/>
          <p:cNvSpPr/>
          <p:nvPr/>
        </p:nvSpPr>
        <p:spPr>
          <a:xfrm>
            <a:off x="10515600" y="8961120"/>
            <a:ext cx="0" cy="640080"/>
          </a:xfrm>
          <a:prstGeom prst="line">
            <a:avLst/>
          </a:prstGeom>
          <a:noFill/>
          <a:ln w="3810">
            <a:solidFill>
              <a:srgbClr val="8A8280">
                <a:alpha val="40000"/>
              </a:srgbClr>
            </a:solidFill>
            <a:prstDash val="solid"/>
          </a:ln>
        </p:spPr>
      </p:sp>
      <p:sp>
        <p:nvSpPr>
          <p:cNvPr id="58" name="Shape 56"/>
          <p:cNvSpPr/>
          <p:nvPr/>
        </p:nvSpPr>
        <p:spPr>
          <a:xfrm>
            <a:off x="1371600" y="9601200"/>
            <a:ext cx="9144000" cy="0"/>
          </a:xfrm>
          <a:prstGeom prst="line">
            <a:avLst/>
          </a:prstGeom>
          <a:noFill/>
          <a:ln w="5080">
            <a:solidFill>
              <a:srgbClr val="8A8280">
                <a:alpha val="60000"/>
              </a:srgbClr>
            </a:solidFill>
            <a:prstDash val="solid"/>
          </a:ln>
        </p:spPr>
      </p:sp>
      <p:sp>
        <p:nvSpPr>
          <p:cNvPr id="59" name="Shape 57"/>
          <p:cNvSpPr/>
          <p:nvPr/>
        </p:nvSpPr>
        <p:spPr>
          <a:xfrm>
            <a:off x="1371600" y="10424160"/>
            <a:ext cx="365760" cy="36576"/>
          </a:xfrm>
          <a:prstGeom prst="rect">
            <a:avLst/>
          </a:prstGeom>
          <a:solidFill>
            <a:srgbClr val="F7F471"/>
          </a:solidFill>
          <a:ln/>
        </p:spPr>
      </p:sp>
      <p:sp>
        <p:nvSpPr>
          <p:cNvPr id="60" name="Text 58"/>
          <p:cNvSpPr/>
          <p:nvPr/>
        </p:nvSpPr>
        <p:spPr>
          <a:xfrm>
            <a:off x="1371600" y="10515600"/>
            <a:ext cx="86868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RUN DATE  ·  VERSION  ·  COMPARED AGAINST</a:t>
            </a:r>
            <a:endParaRPr lang="en-US" sz="1100" dirty="0"/>
          </a:p>
        </p:txBody>
      </p:sp>
      <p:sp>
        <p:nvSpPr>
          <p:cNvPr id="61" name="Shape 59"/>
          <p:cNvSpPr/>
          <p:nvPr/>
        </p:nvSpPr>
        <p:spPr>
          <a:xfrm>
            <a:off x="1371600" y="10972800"/>
            <a:ext cx="8961120" cy="0"/>
          </a:xfrm>
          <a:prstGeom prst="line">
            <a:avLst/>
          </a:prstGeom>
          <a:noFill/>
          <a:ln w="6350">
            <a:solidFill>
              <a:srgbClr val="18160F">
                <a:alpha val="50000"/>
              </a:srgbClr>
            </a:solidFill>
            <a:prstDash val="solid"/>
          </a:ln>
        </p:spPr>
      </p:sp>
      <p:sp>
        <p:nvSpPr>
          <p:cNvPr id="62" name="Shape 60"/>
          <p:cNvSpPr/>
          <p:nvPr/>
        </p:nvSpPr>
        <p:spPr>
          <a:xfrm>
            <a:off x="1371600" y="11384280"/>
            <a:ext cx="8961120" cy="0"/>
          </a:xfrm>
          <a:prstGeom prst="line">
            <a:avLst/>
          </a:prstGeom>
          <a:noFill/>
          <a:ln w="6350">
            <a:solidFill>
              <a:srgbClr val="18160F">
                <a:alpha val="50000"/>
              </a:srgbClr>
            </a:solidFill>
            <a:prstDash val="solid"/>
          </a:ln>
        </p:spPr>
      </p:sp>
      <p:sp>
        <p:nvSpPr>
          <p:cNvPr id="63" name="Text 61"/>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by John Brewton  ·  Worksheet  ·  BCG Growth-Share Matrix</a:t>
            </a:r>
            <a:endParaRPr lang="en-US" sz="1000" dirty="0"/>
          </a:p>
        </p:txBody>
      </p:sp>
      <p:sp>
        <p:nvSpPr>
          <p:cNvPr id="64" name="Text 62"/>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400" spc="100" kern="0" dirty="0">
                <a:solidFill>
                  <a:srgbClr val="F7F471"/>
                </a:solidFill>
                <a:latin typeface="Playfair Display" pitchFamily="34" charset="0"/>
                <a:ea typeface="Playfair Display" pitchFamily="34" charset="-122"/>
                <a:cs typeface="Playfair Display" pitchFamily="34" charset="-120"/>
              </a:rPr>
              <a:t>JB</a:t>
            </a:r>
            <a:endParaRPr lang="en-US" sz="2400" dirty="0"/>
          </a:p>
        </p:txBody>
      </p:sp>
      <p:sp>
        <p:nvSpPr>
          <p:cNvPr id="65" name="Text 63"/>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09 / 10</a:t>
            </a:r>
            <a:endParaRPr lang="en-US" sz="11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BCG Growth-Share Matrix — Worksheet</dc:title>
  <dc:subject>PptxGenJS Presentation</dc:subject>
  <dc:creator>John Brewton</dc:creator>
  <cp:lastModifiedBy>John Brewton</cp:lastModifiedBy>
  <cp:revision>1</cp:revision>
  <dcterms:created xsi:type="dcterms:W3CDTF">2026-04-27T16:02:06Z</dcterms:created>
  <dcterms:modified xsi:type="dcterms:W3CDTF">2026-04-27T16:02:06Z</dcterms:modified>
</cp:coreProperties>
</file>