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77724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OPERATING · WORKSHEET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400" b="0" i="0">
                <a:solidFill>
                  <a:srgbClr val="2A3D2E"/>
                </a:solidFill>
                <a:latin typeface="Playfair Display"/>
              </a:rPr>
              <a:t>Three Horizons of Growth.</a:t>
            </a:r>
          </a:p>
          <a:p>
            <a:pPr algn="l">
              <a:lnSpc>
                <a:spcPct val="105000"/>
              </a:lnSpc>
            </a:pPr>
            <a:r>
              <a:rPr sz="3400" b="0" i="0">
                <a:solidFill>
                  <a:srgbClr val="2A3D2E"/>
                </a:solidFill>
                <a:latin typeface="Playfair Display"/>
              </a:rPr>
              <a:t>The Growth Audit.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75488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06349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537210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68071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598932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629793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660654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691515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722376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4754880" y="5486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754880" y="7315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9144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10972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4754880" y="12801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4754880" y="14630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16459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18288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4754880" y="20116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4754880" y="21945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754880" y="23774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 rot="720000">
            <a:off x="5001768" y="731520"/>
            <a:ext cx="740664" cy="329184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>
            <a:off x="5186934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372100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57266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075834" y="896112"/>
            <a:ext cx="592531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98033" y="830275"/>
            <a:ext cx="133319" cy="6583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 rot="21120000">
            <a:off x="6112764" y="1097280"/>
            <a:ext cx="790041" cy="36576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631027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650778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670529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191768" y="1280160"/>
            <a:ext cx="632032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428780" y="1207008"/>
            <a:ext cx="142207" cy="7315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 rot="300000">
            <a:off x="5248656" y="1554480"/>
            <a:ext cx="691286" cy="402336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5421477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94298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767119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317784" y="1755648"/>
            <a:ext cx="553029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25170" y="1675180"/>
            <a:ext cx="124431" cy="80467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4927702" y="1567282"/>
            <a:ext cx="888796" cy="88879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5001768" y="1641348"/>
            <a:ext cx="740664" cy="74066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5075834" y="1715414"/>
            <a:ext cx="592532" cy="59253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6260897" y="568757"/>
            <a:ext cx="691286" cy="69128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6334963" y="642823"/>
            <a:ext cx="543154" cy="54315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6409029" y="716889"/>
            <a:ext cx="395022" cy="39502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6606540" y="1856232"/>
            <a:ext cx="493776" cy="49377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6680606" y="1930298"/>
            <a:ext cx="345644" cy="34564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754672" y="2004364"/>
            <a:ext cx="197512" cy="19751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4916578" y="11486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5358579" y="15186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6306257" y="195718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5158726" y="14990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6844785" y="1825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4835230" y="16267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6568450" y="17579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6316732" y="18583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7049096" y="213265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6575493" y="13747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5493866" y="6696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5204947" y="22687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5277288" y="13368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5398571" y="7494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5428550" y="16232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6835159" y="8185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377454" y="18010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6880033" y="11189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7167271" y="92998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335818" y="6818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4960064" y="17634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5011616" y="9400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5012447" y="23083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5449985" y="11697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5909485" y="7102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945366" y="185626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5187064" y="23431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7205935" y="19201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5010897" y="7459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673443" y="21988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6144348" y="12410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6973211" y="19413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6595295" y="8984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5284780" y="23277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5091059" y="21862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6095136" y="6537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5879486" y="13205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5535054" y="19576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5049953" y="17062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5230102" y="11715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6830758" y="21825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6271422" y="204847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6575180" y="63534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6739049" y="14187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5105725" y="12996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5288213" y="19012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5116545" y="19428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5401241" y="17525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6044725" y="7771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6999624" y="14393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4903012" y="1901952"/>
            <a:ext cx="592532" cy="365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5495544" y="1463040"/>
            <a:ext cx="543153" cy="43891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6038697" y="914400"/>
            <a:ext cx="543154" cy="5486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4855387" y="2220087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4979212" y="2210562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H0 STACK</a:t>
            </a:r>
          </a:p>
        </p:txBody>
      </p:sp>
      <p:sp>
        <p:nvSpPr>
          <p:cNvPr id="107" name="Oval 106"/>
          <p:cNvSpPr/>
          <p:nvPr/>
        </p:nvSpPr>
        <p:spPr>
          <a:xfrm>
            <a:off x="5447919" y="1854327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5571744" y="1844802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H1 CORE</a:t>
            </a:r>
          </a:p>
        </p:txBody>
      </p:sp>
      <p:sp>
        <p:nvSpPr>
          <p:cNvPr id="109" name="Oval 108"/>
          <p:cNvSpPr/>
          <p:nvPr/>
        </p:nvSpPr>
        <p:spPr>
          <a:xfrm>
            <a:off x="5991072" y="141541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4209897" y="140589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H2 EMERGE</a:t>
            </a:r>
          </a:p>
        </p:txBody>
      </p:sp>
      <p:sp>
        <p:nvSpPr>
          <p:cNvPr id="111" name="Oval 110"/>
          <p:cNvSpPr/>
          <p:nvPr/>
        </p:nvSpPr>
        <p:spPr>
          <a:xfrm>
            <a:off x="6534226" y="8667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4753051" y="8572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H3 TRANSFORM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864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RUN BY</a:t>
            </a:r>
          </a:p>
        </p:txBody>
      </p:sp>
      <p:cxnSp>
        <p:nvCxnSpPr>
          <p:cNvPr id="114" name="Connector 113"/>
          <p:cNvCxnSpPr/>
          <p:nvPr/>
        </p:nvCxnSpPr>
        <p:spPr>
          <a:xfrm>
            <a:off x="548640" y="3749039"/>
            <a:ext cx="265176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384048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DATE</a:t>
            </a:r>
          </a:p>
        </p:txBody>
      </p:sp>
      <p:cxnSp>
        <p:nvCxnSpPr>
          <p:cNvPr id="116" name="Connector 115"/>
          <p:cNvCxnSpPr/>
          <p:nvPr/>
        </p:nvCxnSpPr>
        <p:spPr>
          <a:xfrm>
            <a:off x="3840480" y="3749039"/>
            <a:ext cx="33832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Rectangle 116"/>
          <p:cNvSpPr/>
          <p:nvPr/>
        </p:nvSpPr>
        <p:spPr>
          <a:xfrm>
            <a:off x="548640" y="4389120"/>
            <a:ext cx="6675120" cy="475488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Rectangle 117"/>
          <p:cNvSpPr/>
          <p:nvPr/>
        </p:nvSpPr>
        <p:spPr>
          <a:xfrm>
            <a:off x="914400" y="47548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9" name="TextBox 118"/>
          <p:cNvSpPr txBox="1"/>
          <p:nvPr/>
        </p:nvSpPr>
        <p:spPr>
          <a:xfrm>
            <a:off x="914400" y="4846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THE QUESTION THIS AUDIT ANSWERS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914400" y="5303520"/>
            <a:ext cx="59436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0" i="0">
                <a:solidFill>
                  <a:srgbClr val="EDE8DF"/>
                </a:solidFill>
                <a:latin typeface="Playfair Display"/>
              </a:rPr>
              <a:t>Which of my active bets the AI stack now compresses across the four horizons.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914400" y="7498079"/>
            <a:ext cx="5943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Run the seven steps. Inventory ten bets. Tag each horizon. Score the stack. Pick one compression. Set the cadence.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264408" y="548640"/>
            <a:ext cx="23812" cy="896112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Run the card.</a:t>
            </a:r>
          </a:p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Every Friday.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The audit runs in 60 minutes. The cadence runs in 30 minutes every Friday.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303520"/>
            <a:ext cx="3291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0168" y="7315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0168" y="12801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RUN THE CARD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0168" y="164592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Every Friday. Thirty minutes.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630168" y="228600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0168" y="2560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TEACH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292608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Walk one teammate through it.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630168" y="356616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0168" y="38404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READ THE PIECE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0168" y="42062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 Stories on the fourth horizon.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630168" y="484632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0168" y="5120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SUBSCRIBE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0168" y="5486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Operating. Every Friday.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630168" y="612648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C4B9AE"/>
                </a:solidFill>
                <a:latin typeface="Inter"/>
              </a:rPr>
              <a:t>JOHN BREWTON · 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ORIENTATION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How to run this.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TIME REQUIRED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60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0632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53512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INPUTS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3512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Active investment list. Stack inventory. Quarterly plan.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92624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75504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75504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 four-horizon card with one named compression.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8404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9319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SEVEN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3891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4348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Inventory ten active bets.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48640" y="48463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40" y="48920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9377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Tag each bet H0, H1, H2, or H3.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8640" y="53492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539496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544068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Score the stack across data, models, prompts, agents.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585216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89788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594360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Mark each bet ALIGNED, DRIFTED, or REFRESH.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548640" y="635508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640080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644652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Map the four-layer H0 stack.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548640" y="685800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69037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97280" y="69494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Pick one compression. Name the trade-off.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48640" y="73609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" y="74066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74523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Set cadence and the quarterly refresh date.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" y="78638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Inventory ten active bets.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Ten rows. One bet per row. The bet, the owner, the resource line.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B1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1097280" y="320040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88720" y="29718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52044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B2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097280" y="379476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88720" y="3566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411480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B3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097280" y="438912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88720" y="4160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470916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B4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097280" y="498348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88720" y="47548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30352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B5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097280" y="557784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88720" y="53492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589788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B6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1097280" y="617220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88720" y="59436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649224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B7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97280" y="676656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88720" y="65379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708660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B8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1097280" y="736092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88720" y="71323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768096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B9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1097280" y="795528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188720" y="77266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8640" y="8275320"/>
            <a:ext cx="5486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B10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1097280" y="8549640"/>
            <a:ext cx="61264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188720" y="83210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BET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Tag each bet H0, H1, H2, or H3.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tag per bet. Tick the box that fits.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BET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6080" y="292608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23360" y="292608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20640" y="292608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292608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3375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5468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25196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34924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44652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548640" y="37033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8640" y="38404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5468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25196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34924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44652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548640" y="42062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8640" y="434340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B3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15468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25196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534924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44652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548640" y="47091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48640" y="484632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15468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425196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34924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44652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52120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534924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B5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15468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425196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534924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644652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548640" y="57150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48640" y="58521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B6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15468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425196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534924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644652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48640" y="63550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B7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15468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425196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534924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644652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548640" y="67208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640" y="685800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B8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15468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ectangle 57"/>
          <p:cNvSpPr/>
          <p:nvPr/>
        </p:nvSpPr>
        <p:spPr>
          <a:xfrm>
            <a:off x="425196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534924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644652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61" name="Connector 60"/>
          <p:cNvCxnSpPr/>
          <p:nvPr/>
        </p:nvCxnSpPr>
        <p:spPr>
          <a:xfrm>
            <a:off x="548640" y="72237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48640" y="736092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B9</a:t>
            </a:r>
          </a:p>
        </p:txBody>
      </p:sp>
      <p:sp>
        <p:nvSpPr>
          <p:cNvPr id="63" name="Rectangle 62"/>
          <p:cNvSpPr/>
          <p:nvPr/>
        </p:nvSpPr>
        <p:spPr>
          <a:xfrm>
            <a:off x="315468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Rectangle 63"/>
          <p:cNvSpPr/>
          <p:nvPr/>
        </p:nvSpPr>
        <p:spPr>
          <a:xfrm>
            <a:off x="425196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Rectangle 64"/>
          <p:cNvSpPr/>
          <p:nvPr/>
        </p:nvSpPr>
        <p:spPr>
          <a:xfrm>
            <a:off x="534924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ectangle 65"/>
          <p:cNvSpPr/>
          <p:nvPr/>
        </p:nvSpPr>
        <p:spPr>
          <a:xfrm>
            <a:off x="644652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67" name="Connector 66"/>
          <p:cNvCxnSpPr/>
          <p:nvPr/>
        </p:nvCxnSpPr>
        <p:spPr>
          <a:xfrm>
            <a:off x="548640" y="77266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48640" y="786384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B10</a:t>
            </a:r>
          </a:p>
        </p:txBody>
      </p:sp>
      <p:sp>
        <p:nvSpPr>
          <p:cNvPr id="69" name="Rectangle 68"/>
          <p:cNvSpPr/>
          <p:nvPr/>
        </p:nvSpPr>
        <p:spPr>
          <a:xfrm>
            <a:off x="315468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425196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Rectangle 70"/>
          <p:cNvSpPr/>
          <p:nvPr/>
        </p:nvSpPr>
        <p:spPr>
          <a:xfrm>
            <a:off x="534924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ectangle 71"/>
          <p:cNvSpPr/>
          <p:nvPr/>
        </p:nvSpPr>
        <p:spPr>
          <a:xfrm>
            <a:off x="644652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73" name="Connector 72"/>
          <p:cNvCxnSpPr/>
          <p:nvPr/>
        </p:nvCxnSpPr>
        <p:spPr>
          <a:xfrm>
            <a:off x="548640" y="82296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Score the stack across data, models, prompts, agents.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Four scores. One to ten each. State the named owner per layer.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017520"/>
            <a:ext cx="667512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20040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L1 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08960" y="3383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108960" y="3429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08960" y="3749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3474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754880" y="3931920"/>
            <a:ext cx="22860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526280"/>
            <a:ext cx="667512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L2 MODELS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08960" y="48920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108960" y="49377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08960" y="52578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9834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OWNER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4754880" y="5440680"/>
            <a:ext cx="22860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48640" y="6035040"/>
            <a:ext cx="667512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621792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L3 PROMPTS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108960" y="64008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108960" y="64465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08960" y="6766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54880" y="64922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OWNER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4754880" y="6949440"/>
            <a:ext cx="22860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48640" y="7543800"/>
            <a:ext cx="667512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31520" y="772668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L4 AGENTS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108960" y="79095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3108960" y="79552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0896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754880" y="80010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OWNER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4754880" y="8458200"/>
            <a:ext cx="22860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Mark each bet ALIGNED, DRIFTED, or REFRESH.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status per bet. Tick the box.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BET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40480" y="29260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ALIGNED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29260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DRIFTED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29260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REFRESH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3375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1480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21208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60" y="33375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7" name="Connector 16"/>
          <p:cNvCxnSpPr/>
          <p:nvPr/>
        </p:nvCxnSpPr>
        <p:spPr>
          <a:xfrm>
            <a:off x="548640" y="37033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38404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1480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21208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09360" y="38404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2" name="Connector 21"/>
          <p:cNvCxnSpPr/>
          <p:nvPr/>
        </p:nvCxnSpPr>
        <p:spPr>
          <a:xfrm>
            <a:off x="548640" y="42062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" y="43434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21208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309360" y="43434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7" name="Connector 26"/>
          <p:cNvCxnSpPr/>
          <p:nvPr/>
        </p:nvCxnSpPr>
        <p:spPr>
          <a:xfrm>
            <a:off x="548640" y="47091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48463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1480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21208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48463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548640" y="52120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8640" y="53492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11480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21208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309360" y="5349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57150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58521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B6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11480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21208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6309360" y="5852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2" name="Connector 41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48640" y="63550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B7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11480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ectangle 44"/>
          <p:cNvSpPr/>
          <p:nvPr/>
        </p:nvSpPr>
        <p:spPr>
          <a:xfrm>
            <a:off x="521208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6309360" y="63550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7" name="Connector 46"/>
          <p:cNvCxnSpPr/>
          <p:nvPr/>
        </p:nvCxnSpPr>
        <p:spPr>
          <a:xfrm>
            <a:off x="548640" y="67208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48640" y="68580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B8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11480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521208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6309360" y="68580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2" name="Connector 51"/>
          <p:cNvCxnSpPr/>
          <p:nvPr/>
        </p:nvCxnSpPr>
        <p:spPr>
          <a:xfrm>
            <a:off x="548640" y="72237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48640" y="73609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B9</a:t>
            </a:r>
          </a:p>
        </p:txBody>
      </p:sp>
      <p:sp>
        <p:nvSpPr>
          <p:cNvPr id="54" name="Rectangle 53"/>
          <p:cNvSpPr/>
          <p:nvPr/>
        </p:nvSpPr>
        <p:spPr>
          <a:xfrm>
            <a:off x="411480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521208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6309360" y="73609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7" name="Connector 56"/>
          <p:cNvCxnSpPr/>
          <p:nvPr/>
        </p:nvCxnSpPr>
        <p:spPr>
          <a:xfrm>
            <a:off x="548640" y="77266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8640" y="78638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B10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11480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521208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6309360" y="78638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62" name="Connector 61"/>
          <p:cNvCxnSpPr/>
          <p:nvPr/>
        </p:nvCxnSpPr>
        <p:spPr>
          <a:xfrm>
            <a:off x="548640" y="82296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STEP 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Map the four-layer H0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01168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103120"/>
            <a:ext cx="66751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4B9AE"/>
                </a:solidFill>
                <a:latin typeface="Playfair Display"/>
              </a:rPr>
              <a:t>Name the tool. Name the owner.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74320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92608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24612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The proprietary signal that compounds. Owned, named, dated.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468880" y="384048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63440" y="36576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12080" y="384048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20624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38912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MODELS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70916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The model rotation. Frontier and open. Tested weekly.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51206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468880" y="530352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63440" y="51206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212080" y="530352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" y="566928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585216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PROMPTS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617220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The prompt library. Versioned. Reviewed every Friday.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65836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468880" y="676656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63440" y="65836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5212080" y="676656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48640" y="713232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31520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63040" y="73152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63040" y="763524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The autonomous workflows. Bounded by guardrails. Audited monthly.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63040" y="80467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2468880" y="822960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663440" y="8046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5212080" y="822960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C4B9AE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Pick one compression. Name the trade-off.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H3 to compress this quarter. State the trade-off in one sentence.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34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91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STARTUP FOUNDER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577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SMB STRATEGIST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4023360"/>
            <a:ext cx="6675120" cy="51206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COMPRESSION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5720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One sentence. Name the H3 bet and the new H1 timeline.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84632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9436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TRADE-OFF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2179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you are letting go to make this compression.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2960" y="649224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7589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PROOF METRIC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78638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tells you it worked within ninety days.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813816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Set cadence and write the quarterly refresh date.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8A8280"/>
                </a:solidFill>
                <a:latin typeface="Playfair Display"/>
              </a:rPr>
              <a:t>Pick the cadence. Set the next refresh. Write four refresh triggers.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CADENCE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02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860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BIWEEKLY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918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576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MONTHLY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634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QUARTERLY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350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ON TRIGGER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0233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NEXT FULL REFRESH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560320" y="4297680"/>
            <a:ext cx="46634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47548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TRIGGERS THAT FORCE A CARD REFRESH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52120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5840" y="54864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6692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05840" y="59436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61264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05840" y="64008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8640" y="65836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1005840" y="68580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7315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BETS TO MONITOR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1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3152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93192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2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11480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THREE HORIZONS · GROWTH AUDIT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