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Lst>
  <p:sldSz cx="7772400" cy="100584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548640"/>
            <a:ext cx="3657600" cy="274320"/>
          </a:xfrm>
          <a:prstGeom prst="rect">
            <a:avLst/>
          </a:prstGeom>
          <a:noFill/>
        </p:spPr>
        <p:txBody>
          <a:bodyPr wrap="square" lIns="0" rIns="0" tIns="0" bIns="0" anchor="t">
            <a:spAutoFit/>
          </a:bodyPr>
          <a:lstStyle/>
          <a:p>
            <a:pPr algn="l"/>
            <a:r>
              <a:rPr sz="1000" b="1" i="0" spc="400">
                <a:solidFill>
                  <a:srgbClr val="8A8280"/>
                </a:solidFill>
                <a:latin typeface="Inter"/>
              </a:rPr>
              <a:t>OPERATING · PROMPT PACK</a:t>
            </a:r>
          </a:p>
        </p:txBody>
      </p:sp>
      <p:sp>
        <p:nvSpPr>
          <p:cNvPr id="4" name="TextBox 3"/>
          <p:cNvSpPr txBox="1"/>
          <p:nvPr/>
        </p:nvSpPr>
        <p:spPr>
          <a:xfrm>
            <a:off x="548640" y="1005840"/>
            <a:ext cx="6675120" cy="1828800"/>
          </a:xfrm>
          <a:prstGeom prst="rect">
            <a:avLst/>
          </a:prstGeom>
          <a:noFill/>
        </p:spPr>
        <p:txBody>
          <a:bodyPr wrap="square" lIns="0" rIns="0" tIns="0" bIns="0" anchor="t">
            <a:spAutoFit/>
          </a:bodyPr>
          <a:lstStyle/>
          <a:p>
            <a:pPr algn="l">
              <a:lnSpc>
                <a:spcPct val="110000"/>
              </a:lnSpc>
            </a:pPr>
            <a:r>
              <a:rPr sz="3000" b="0" i="0">
                <a:solidFill>
                  <a:srgbClr val="2A3D2E"/>
                </a:solidFill>
                <a:latin typeface="Playfair Display"/>
              </a:rPr>
              <a:t>Three Horizons of Growth.</a:t>
            </a:r>
          </a:p>
          <a:p>
            <a:pPr algn="l">
              <a:lnSpc>
                <a:spcPct val="110000"/>
              </a:lnSpc>
            </a:pPr>
            <a:r>
              <a:rPr sz="3000" b="0" i="0">
                <a:solidFill>
                  <a:srgbClr val="2A3D2E"/>
                </a:solidFill>
                <a:latin typeface="Playfair Display"/>
              </a:rPr>
              <a:t>Five prompts for the new card.</a:t>
            </a:r>
          </a:p>
        </p:txBody>
      </p:sp>
      <p:cxnSp>
        <p:nvCxnSpPr>
          <p:cNvPr id="5" name="Connector 4"/>
          <p:cNvCxnSpPr/>
          <p:nvPr/>
        </p:nvCxnSpPr>
        <p:spPr>
          <a:xfrm>
            <a:off x="475488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6" name="Connector 5"/>
          <p:cNvCxnSpPr/>
          <p:nvPr/>
        </p:nvCxnSpPr>
        <p:spPr>
          <a:xfrm>
            <a:off x="506349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7" name="Connector 6"/>
          <p:cNvCxnSpPr/>
          <p:nvPr/>
        </p:nvCxnSpPr>
        <p:spPr>
          <a:xfrm>
            <a:off x="537210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8" name="Connector 7"/>
          <p:cNvCxnSpPr/>
          <p:nvPr/>
        </p:nvCxnSpPr>
        <p:spPr>
          <a:xfrm>
            <a:off x="568071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9" name="Connector 8"/>
          <p:cNvCxnSpPr/>
          <p:nvPr/>
        </p:nvCxnSpPr>
        <p:spPr>
          <a:xfrm>
            <a:off x="598932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0" name="Connector 9"/>
          <p:cNvCxnSpPr/>
          <p:nvPr/>
        </p:nvCxnSpPr>
        <p:spPr>
          <a:xfrm>
            <a:off x="629793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1" name="Connector 10"/>
          <p:cNvCxnSpPr/>
          <p:nvPr/>
        </p:nvCxnSpPr>
        <p:spPr>
          <a:xfrm>
            <a:off x="660654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2" name="Connector 11"/>
          <p:cNvCxnSpPr/>
          <p:nvPr/>
        </p:nvCxnSpPr>
        <p:spPr>
          <a:xfrm>
            <a:off x="691515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3" name="Connector 12"/>
          <p:cNvCxnSpPr/>
          <p:nvPr/>
        </p:nvCxnSpPr>
        <p:spPr>
          <a:xfrm>
            <a:off x="722376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4" name="Connector 13"/>
          <p:cNvCxnSpPr/>
          <p:nvPr/>
        </p:nvCxnSpPr>
        <p:spPr>
          <a:xfrm>
            <a:off x="4754880" y="5486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5" name="Connector 14"/>
          <p:cNvCxnSpPr/>
          <p:nvPr/>
        </p:nvCxnSpPr>
        <p:spPr>
          <a:xfrm>
            <a:off x="4754880" y="7315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6" name="Connector 15"/>
          <p:cNvCxnSpPr/>
          <p:nvPr/>
        </p:nvCxnSpPr>
        <p:spPr>
          <a:xfrm>
            <a:off x="4754880" y="9144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7" name="Connector 16"/>
          <p:cNvCxnSpPr/>
          <p:nvPr/>
        </p:nvCxnSpPr>
        <p:spPr>
          <a:xfrm>
            <a:off x="4754880" y="10972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8" name="Connector 17"/>
          <p:cNvCxnSpPr/>
          <p:nvPr/>
        </p:nvCxnSpPr>
        <p:spPr>
          <a:xfrm>
            <a:off x="4754880" y="12801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9" name="Connector 18"/>
          <p:cNvCxnSpPr/>
          <p:nvPr/>
        </p:nvCxnSpPr>
        <p:spPr>
          <a:xfrm>
            <a:off x="4754880" y="14630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0" name="Connector 19"/>
          <p:cNvCxnSpPr/>
          <p:nvPr/>
        </p:nvCxnSpPr>
        <p:spPr>
          <a:xfrm>
            <a:off x="4754880" y="16459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1" name="Connector 20"/>
          <p:cNvCxnSpPr/>
          <p:nvPr/>
        </p:nvCxnSpPr>
        <p:spPr>
          <a:xfrm>
            <a:off x="4754880" y="18288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2" name="Connector 21"/>
          <p:cNvCxnSpPr/>
          <p:nvPr/>
        </p:nvCxnSpPr>
        <p:spPr>
          <a:xfrm>
            <a:off x="4754880" y="20116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3" name="Connector 22"/>
          <p:cNvCxnSpPr/>
          <p:nvPr/>
        </p:nvCxnSpPr>
        <p:spPr>
          <a:xfrm>
            <a:off x="4754880" y="21945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4" name="Connector 23"/>
          <p:cNvCxnSpPr/>
          <p:nvPr/>
        </p:nvCxnSpPr>
        <p:spPr>
          <a:xfrm>
            <a:off x="4754880" y="23774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rot="720000">
            <a:off x="5001768" y="731520"/>
            <a:ext cx="740664" cy="329184"/>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26" name="Connector 25"/>
          <p:cNvCxnSpPr/>
          <p:nvPr/>
        </p:nvCxnSpPr>
        <p:spPr>
          <a:xfrm>
            <a:off x="5186934"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7" name="Connector 26"/>
          <p:cNvCxnSpPr/>
          <p:nvPr/>
        </p:nvCxnSpPr>
        <p:spPr>
          <a:xfrm>
            <a:off x="5372100"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8" name="Connector 27"/>
          <p:cNvCxnSpPr/>
          <p:nvPr/>
        </p:nvCxnSpPr>
        <p:spPr>
          <a:xfrm>
            <a:off x="5557266"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9" name="Connector 28"/>
          <p:cNvCxnSpPr/>
          <p:nvPr/>
        </p:nvCxnSpPr>
        <p:spPr>
          <a:xfrm>
            <a:off x="5075834" y="896112"/>
            <a:ext cx="592531"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5298033" y="830275"/>
            <a:ext cx="133319" cy="65836"/>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ectangle 30"/>
          <p:cNvSpPr/>
          <p:nvPr/>
        </p:nvSpPr>
        <p:spPr>
          <a:xfrm rot="21120000">
            <a:off x="6112764" y="1097280"/>
            <a:ext cx="790041" cy="365760"/>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2" name="Connector 31"/>
          <p:cNvCxnSpPr/>
          <p:nvPr/>
        </p:nvCxnSpPr>
        <p:spPr>
          <a:xfrm>
            <a:off x="631027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3" name="Connector 32"/>
          <p:cNvCxnSpPr/>
          <p:nvPr/>
        </p:nvCxnSpPr>
        <p:spPr>
          <a:xfrm>
            <a:off x="650778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4" name="Connector 33"/>
          <p:cNvCxnSpPr/>
          <p:nvPr/>
        </p:nvCxnSpPr>
        <p:spPr>
          <a:xfrm>
            <a:off x="670529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5" name="Connector 34"/>
          <p:cNvCxnSpPr/>
          <p:nvPr/>
        </p:nvCxnSpPr>
        <p:spPr>
          <a:xfrm>
            <a:off x="6191768" y="1280160"/>
            <a:ext cx="632032"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6428780" y="1207008"/>
            <a:ext cx="142207" cy="73152"/>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300000">
            <a:off x="5248656" y="1554480"/>
            <a:ext cx="691286" cy="402336"/>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8" name="Connector 37"/>
          <p:cNvCxnSpPr/>
          <p:nvPr/>
        </p:nvCxnSpPr>
        <p:spPr>
          <a:xfrm>
            <a:off x="5421477"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9" name="Connector 38"/>
          <p:cNvCxnSpPr/>
          <p:nvPr/>
        </p:nvCxnSpPr>
        <p:spPr>
          <a:xfrm>
            <a:off x="5594298"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0" name="Connector 39"/>
          <p:cNvCxnSpPr/>
          <p:nvPr/>
        </p:nvCxnSpPr>
        <p:spPr>
          <a:xfrm>
            <a:off x="5767119"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1" name="Connector 40"/>
          <p:cNvCxnSpPr/>
          <p:nvPr/>
        </p:nvCxnSpPr>
        <p:spPr>
          <a:xfrm>
            <a:off x="5317784" y="1755648"/>
            <a:ext cx="553029"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42" name="Rectangle 41"/>
          <p:cNvSpPr/>
          <p:nvPr/>
        </p:nvSpPr>
        <p:spPr>
          <a:xfrm>
            <a:off x="5525170" y="1675180"/>
            <a:ext cx="124431" cy="80467"/>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Oval 42"/>
          <p:cNvSpPr/>
          <p:nvPr/>
        </p:nvSpPr>
        <p:spPr>
          <a:xfrm>
            <a:off x="4927702" y="1567282"/>
            <a:ext cx="888796" cy="88879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Oval 43"/>
          <p:cNvSpPr/>
          <p:nvPr/>
        </p:nvSpPr>
        <p:spPr>
          <a:xfrm>
            <a:off x="5001768" y="1641348"/>
            <a:ext cx="740664" cy="74066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Oval 44"/>
          <p:cNvSpPr/>
          <p:nvPr/>
        </p:nvSpPr>
        <p:spPr>
          <a:xfrm>
            <a:off x="5075834" y="1715414"/>
            <a:ext cx="592532" cy="59253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Oval 45"/>
          <p:cNvSpPr/>
          <p:nvPr/>
        </p:nvSpPr>
        <p:spPr>
          <a:xfrm>
            <a:off x="6260897" y="568757"/>
            <a:ext cx="691286" cy="69128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Oval 46"/>
          <p:cNvSpPr/>
          <p:nvPr/>
        </p:nvSpPr>
        <p:spPr>
          <a:xfrm>
            <a:off x="6334963" y="642823"/>
            <a:ext cx="543154" cy="54315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8" name="Oval 47"/>
          <p:cNvSpPr/>
          <p:nvPr/>
        </p:nvSpPr>
        <p:spPr>
          <a:xfrm>
            <a:off x="6409029" y="716889"/>
            <a:ext cx="395022" cy="39502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Oval 48"/>
          <p:cNvSpPr/>
          <p:nvPr/>
        </p:nvSpPr>
        <p:spPr>
          <a:xfrm>
            <a:off x="6606540" y="1856232"/>
            <a:ext cx="493776" cy="49377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Oval 49"/>
          <p:cNvSpPr/>
          <p:nvPr/>
        </p:nvSpPr>
        <p:spPr>
          <a:xfrm>
            <a:off x="6680606" y="1930298"/>
            <a:ext cx="345644" cy="34564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Oval 50"/>
          <p:cNvSpPr/>
          <p:nvPr/>
        </p:nvSpPr>
        <p:spPr>
          <a:xfrm>
            <a:off x="6754672" y="2004364"/>
            <a:ext cx="197512" cy="19751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2" name="Oval 51"/>
          <p:cNvSpPr/>
          <p:nvPr/>
        </p:nvSpPr>
        <p:spPr>
          <a:xfrm>
            <a:off x="4916578" y="114860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Oval 52"/>
          <p:cNvSpPr/>
          <p:nvPr/>
        </p:nvSpPr>
        <p:spPr>
          <a:xfrm>
            <a:off x="5358579" y="151864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Oval 53"/>
          <p:cNvSpPr/>
          <p:nvPr/>
        </p:nvSpPr>
        <p:spPr>
          <a:xfrm>
            <a:off x="6306257" y="195718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Oval 54"/>
          <p:cNvSpPr/>
          <p:nvPr/>
        </p:nvSpPr>
        <p:spPr>
          <a:xfrm>
            <a:off x="5158726" y="149904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Oval 55"/>
          <p:cNvSpPr/>
          <p:nvPr/>
        </p:nvSpPr>
        <p:spPr>
          <a:xfrm>
            <a:off x="6844785" y="182578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Oval 56"/>
          <p:cNvSpPr/>
          <p:nvPr/>
        </p:nvSpPr>
        <p:spPr>
          <a:xfrm>
            <a:off x="4835230" y="162674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Oval 57"/>
          <p:cNvSpPr/>
          <p:nvPr/>
        </p:nvSpPr>
        <p:spPr>
          <a:xfrm>
            <a:off x="6568450" y="175790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Oval 58"/>
          <p:cNvSpPr/>
          <p:nvPr/>
        </p:nvSpPr>
        <p:spPr>
          <a:xfrm>
            <a:off x="6316732" y="185833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0" name="Oval 59"/>
          <p:cNvSpPr/>
          <p:nvPr/>
        </p:nvSpPr>
        <p:spPr>
          <a:xfrm>
            <a:off x="7049096" y="213265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Oval 60"/>
          <p:cNvSpPr/>
          <p:nvPr/>
        </p:nvSpPr>
        <p:spPr>
          <a:xfrm>
            <a:off x="6575493" y="137478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Oval 61"/>
          <p:cNvSpPr/>
          <p:nvPr/>
        </p:nvSpPr>
        <p:spPr>
          <a:xfrm>
            <a:off x="5493866" y="66968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Oval 62"/>
          <p:cNvSpPr/>
          <p:nvPr/>
        </p:nvSpPr>
        <p:spPr>
          <a:xfrm>
            <a:off x="5204947" y="226876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4" name="Oval 63"/>
          <p:cNvSpPr/>
          <p:nvPr/>
        </p:nvSpPr>
        <p:spPr>
          <a:xfrm>
            <a:off x="5277288" y="133687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5" name="Oval 64"/>
          <p:cNvSpPr/>
          <p:nvPr/>
        </p:nvSpPr>
        <p:spPr>
          <a:xfrm>
            <a:off x="5398571" y="74942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6" name="Oval 65"/>
          <p:cNvSpPr/>
          <p:nvPr/>
        </p:nvSpPr>
        <p:spPr>
          <a:xfrm>
            <a:off x="5428550" y="162328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7" name="Oval 66"/>
          <p:cNvSpPr/>
          <p:nvPr/>
        </p:nvSpPr>
        <p:spPr>
          <a:xfrm>
            <a:off x="6835159" y="81855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8" name="Oval 67"/>
          <p:cNvSpPr/>
          <p:nvPr/>
        </p:nvSpPr>
        <p:spPr>
          <a:xfrm>
            <a:off x="6377454" y="180109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9" name="Oval 68"/>
          <p:cNvSpPr/>
          <p:nvPr/>
        </p:nvSpPr>
        <p:spPr>
          <a:xfrm>
            <a:off x="6880033" y="111893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0" name="Oval 69"/>
          <p:cNvSpPr/>
          <p:nvPr/>
        </p:nvSpPr>
        <p:spPr>
          <a:xfrm>
            <a:off x="7167271" y="92998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1" name="Oval 70"/>
          <p:cNvSpPr/>
          <p:nvPr/>
        </p:nvSpPr>
        <p:spPr>
          <a:xfrm>
            <a:off x="6335818" y="68187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2" name="Oval 71"/>
          <p:cNvSpPr/>
          <p:nvPr/>
        </p:nvSpPr>
        <p:spPr>
          <a:xfrm>
            <a:off x="4960064" y="176345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3" name="Oval 72"/>
          <p:cNvSpPr/>
          <p:nvPr/>
        </p:nvSpPr>
        <p:spPr>
          <a:xfrm>
            <a:off x="5011616" y="94000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4" name="Oval 73"/>
          <p:cNvSpPr/>
          <p:nvPr/>
        </p:nvSpPr>
        <p:spPr>
          <a:xfrm>
            <a:off x="5012447" y="230835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5" name="Oval 74"/>
          <p:cNvSpPr/>
          <p:nvPr/>
        </p:nvSpPr>
        <p:spPr>
          <a:xfrm>
            <a:off x="5449985" y="116973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6" name="Oval 75"/>
          <p:cNvSpPr/>
          <p:nvPr/>
        </p:nvSpPr>
        <p:spPr>
          <a:xfrm>
            <a:off x="5909485" y="71021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7" name="Oval 76"/>
          <p:cNvSpPr/>
          <p:nvPr/>
        </p:nvSpPr>
        <p:spPr>
          <a:xfrm>
            <a:off x="6945366" y="185626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8" name="Oval 77"/>
          <p:cNvSpPr/>
          <p:nvPr/>
        </p:nvSpPr>
        <p:spPr>
          <a:xfrm>
            <a:off x="5187064" y="234314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9" name="Oval 78"/>
          <p:cNvSpPr/>
          <p:nvPr/>
        </p:nvSpPr>
        <p:spPr>
          <a:xfrm>
            <a:off x="7205935" y="192015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0" name="Oval 79"/>
          <p:cNvSpPr/>
          <p:nvPr/>
        </p:nvSpPr>
        <p:spPr>
          <a:xfrm>
            <a:off x="5010897" y="74597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1" name="Oval 80"/>
          <p:cNvSpPr/>
          <p:nvPr/>
        </p:nvSpPr>
        <p:spPr>
          <a:xfrm>
            <a:off x="6673443" y="219885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2" name="Oval 81"/>
          <p:cNvSpPr/>
          <p:nvPr/>
        </p:nvSpPr>
        <p:spPr>
          <a:xfrm>
            <a:off x="6144348" y="124108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3" name="Oval 82"/>
          <p:cNvSpPr/>
          <p:nvPr/>
        </p:nvSpPr>
        <p:spPr>
          <a:xfrm>
            <a:off x="6973211" y="194138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4" name="Oval 83"/>
          <p:cNvSpPr/>
          <p:nvPr/>
        </p:nvSpPr>
        <p:spPr>
          <a:xfrm>
            <a:off x="6595295" y="89848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5" name="Oval 84"/>
          <p:cNvSpPr/>
          <p:nvPr/>
        </p:nvSpPr>
        <p:spPr>
          <a:xfrm>
            <a:off x="5284780" y="232777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6" name="Oval 85"/>
          <p:cNvSpPr/>
          <p:nvPr/>
        </p:nvSpPr>
        <p:spPr>
          <a:xfrm>
            <a:off x="5091059" y="218623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7" name="Oval 86"/>
          <p:cNvSpPr/>
          <p:nvPr/>
        </p:nvSpPr>
        <p:spPr>
          <a:xfrm>
            <a:off x="6095136" y="65370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8" name="Oval 87"/>
          <p:cNvSpPr/>
          <p:nvPr/>
        </p:nvSpPr>
        <p:spPr>
          <a:xfrm>
            <a:off x="5879486" y="132050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9" name="Oval 88"/>
          <p:cNvSpPr/>
          <p:nvPr/>
        </p:nvSpPr>
        <p:spPr>
          <a:xfrm>
            <a:off x="5535054" y="195767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0" name="Oval 89"/>
          <p:cNvSpPr/>
          <p:nvPr/>
        </p:nvSpPr>
        <p:spPr>
          <a:xfrm>
            <a:off x="5049953" y="170620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1" name="Oval 90"/>
          <p:cNvSpPr/>
          <p:nvPr/>
        </p:nvSpPr>
        <p:spPr>
          <a:xfrm>
            <a:off x="5230102" y="117150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2" name="Oval 91"/>
          <p:cNvSpPr/>
          <p:nvPr/>
        </p:nvSpPr>
        <p:spPr>
          <a:xfrm>
            <a:off x="6830758" y="21825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3" name="Oval 92"/>
          <p:cNvSpPr/>
          <p:nvPr/>
        </p:nvSpPr>
        <p:spPr>
          <a:xfrm>
            <a:off x="6271422" y="204847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4" name="Oval 93"/>
          <p:cNvSpPr/>
          <p:nvPr/>
        </p:nvSpPr>
        <p:spPr>
          <a:xfrm>
            <a:off x="6575180" y="63534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5" name="Oval 94"/>
          <p:cNvSpPr/>
          <p:nvPr/>
        </p:nvSpPr>
        <p:spPr>
          <a:xfrm>
            <a:off x="6739049" y="14187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6" name="Oval 95"/>
          <p:cNvSpPr/>
          <p:nvPr/>
        </p:nvSpPr>
        <p:spPr>
          <a:xfrm>
            <a:off x="5105725" y="129967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7" name="Oval 96"/>
          <p:cNvSpPr/>
          <p:nvPr/>
        </p:nvSpPr>
        <p:spPr>
          <a:xfrm>
            <a:off x="5288213" y="190122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8" name="Oval 97"/>
          <p:cNvSpPr/>
          <p:nvPr/>
        </p:nvSpPr>
        <p:spPr>
          <a:xfrm>
            <a:off x="5116545" y="194283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9" name="Oval 98"/>
          <p:cNvSpPr/>
          <p:nvPr/>
        </p:nvSpPr>
        <p:spPr>
          <a:xfrm>
            <a:off x="5401241" y="175259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0" name="Oval 99"/>
          <p:cNvSpPr/>
          <p:nvPr/>
        </p:nvSpPr>
        <p:spPr>
          <a:xfrm>
            <a:off x="6044725" y="77710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1" name="Oval 100"/>
          <p:cNvSpPr/>
          <p:nvPr/>
        </p:nvSpPr>
        <p:spPr>
          <a:xfrm>
            <a:off x="6999624" y="143939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102" name="Connector 101"/>
          <p:cNvCxnSpPr/>
          <p:nvPr/>
        </p:nvCxnSpPr>
        <p:spPr>
          <a:xfrm flipV="1">
            <a:off x="4903012" y="1901952"/>
            <a:ext cx="592532" cy="365760"/>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3" name="Connector 102"/>
          <p:cNvCxnSpPr/>
          <p:nvPr/>
        </p:nvCxnSpPr>
        <p:spPr>
          <a:xfrm flipV="1">
            <a:off x="5495544" y="1463040"/>
            <a:ext cx="543153" cy="438912"/>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4" name="Connector 103"/>
          <p:cNvCxnSpPr/>
          <p:nvPr/>
        </p:nvCxnSpPr>
        <p:spPr>
          <a:xfrm flipV="1">
            <a:off x="6038697" y="914400"/>
            <a:ext cx="543154" cy="548640"/>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sp>
        <p:nvSpPr>
          <p:cNvPr id="105" name="Oval 104"/>
          <p:cNvSpPr/>
          <p:nvPr/>
        </p:nvSpPr>
        <p:spPr>
          <a:xfrm>
            <a:off x="4855387" y="2220087"/>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6" name="TextBox 105"/>
          <p:cNvSpPr txBox="1"/>
          <p:nvPr/>
        </p:nvSpPr>
        <p:spPr>
          <a:xfrm>
            <a:off x="4979212" y="2210562"/>
            <a:ext cx="1714500" cy="133350"/>
          </a:xfrm>
          <a:prstGeom prst="rect">
            <a:avLst/>
          </a:prstGeom>
          <a:noFill/>
        </p:spPr>
        <p:txBody>
          <a:bodyPr wrap="square" lIns="0" rIns="0" tIns="0" bIns="0" anchor="t">
            <a:spAutoFit/>
          </a:bodyPr>
          <a:lstStyle/>
          <a:p>
            <a:pPr algn="l"/>
            <a:r>
              <a:rPr sz="800" b="1" i="0" spc="80">
                <a:solidFill>
                  <a:srgbClr val="18160F"/>
                </a:solidFill>
                <a:latin typeface="Inter"/>
              </a:rPr>
              <a:t>H0 STACK</a:t>
            </a:r>
          </a:p>
        </p:txBody>
      </p:sp>
      <p:sp>
        <p:nvSpPr>
          <p:cNvPr id="107" name="Oval 106"/>
          <p:cNvSpPr/>
          <p:nvPr/>
        </p:nvSpPr>
        <p:spPr>
          <a:xfrm>
            <a:off x="5447919" y="1854327"/>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8" name="TextBox 107"/>
          <p:cNvSpPr txBox="1"/>
          <p:nvPr/>
        </p:nvSpPr>
        <p:spPr>
          <a:xfrm>
            <a:off x="5571744" y="1844802"/>
            <a:ext cx="1714500" cy="133350"/>
          </a:xfrm>
          <a:prstGeom prst="rect">
            <a:avLst/>
          </a:prstGeom>
          <a:noFill/>
        </p:spPr>
        <p:txBody>
          <a:bodyPr wrap="square" lIns="0" rIns="0" tIns="0" bIns="0" anchor="t">
            <a:spAutoFit/>
          </a:bodyPr>
          <a:lstStyle/>
          <a:p>
            <a:pPr algn="l"/>
            <a:r>
              <a:rPr sz="800" b="1" i="0" spc="80">
                <a:solidFill>
                  <a:srgbClr val="18160F"/>
                </a:solidFill>
                <a:latin typeface="Inter"/>
              </a:rPr>
              <a:t>H1 CORE</a:t>
            </a:r>
          </a:p>
        </p:txBody>
      </p:sp>
      <p:sp>
        <p:nvSpPr>
          <p:cNvPr id="109" name="Oval 108"/>
          <p:cNvSpPr/>
          <p:nvPr/>
        </p:nvSpPr>
        <p:spPr>
          <a:xfrm>
            <a:off x="5991072" y="1415415"/>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0" name="TextBox 109"/>
          <p:cNvSpPr txBox="1"/>
          <p:nvPr/>
        </p:nvSpPr>
        <p:spPr>
          <a:xfrm>
            <a:off x="4209897" y="1405890"/>
            <a:ext cx="1714500" cy="133350"/>
          </a:xfrm>
          <a:prstGeom prst="rect">
            <a:avLst/>
          </a:prstGeom>
          <a:noFill/>
        </p:spPr>
        <p:txBody>
          <a:bodyPr wrap="square" lIns="0" rIns="0" tIns="0" bIns="0" anchor="t">
            <a:spAutoFit/>
          </a:bodyPr>
          <a:lstStyle/>
          <a:p>
            <a:pPr algn="r"/>
            <a:r>
              <a:rPr sz="800" b="1" i="0" spc="80">
                <a:solidFill>
                  <a:srgbClr val="18160F"/>
                </a:solidFill>
                <a:latin typeface="Inter"/>
              </a:rPr>
              <a:t>H2 EMERGE</a:t>
            </a:r>
          </a:p>
        </p:txBody>
      </p:sp>
      <p:sp>
        <p:nvSpPr>
          <p:cNvPr id="111" name="Oval 110"/>
          <p:cNvSpPr/>
          <p:nvPr/>
        </p:nvSpPr>
        <p:spPr>
          <a:xfrm>
            <a:off x="6534226" y="866775"/>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2" name="TextBox 111"/>
          <p:cNvSpPr txBox="1"/>
          <p:nvPr/>
        </p:nvSpPr>
        <p:spPr>
          <a:xfrm>
            <a:off x="4753051" y="857250"/>
            <a:ext cx="1714500" cy="133350"/>
          </a:xfrm>
          <a:prstGeom prst="rect">
            <a:avLst/>
          </a:prstGeom>
          <a:noFill/>
        </p:spPr>
        <p:txBody>
          <a:bodyPr wrap="square" lIns="0" rIns="0" tIns="0" bIns="0" anchor="t">
            <a:spAutoFit/>
          </a:bodyPr>
          <a:lstStyle/>
          <a:p>
            <a:pPr algn="r"/>
            <a:r>
              <a:rPr sz="800" b="1" i="0" spc="80">
                <a:solidFill>
                  <a:srgbClr val="18160F"/>
                </a:solidFill>
                <a:latin typeface="Inter"/>
              </a:rPr>
              <a:t>H3 TRANSFORM</a:t>
            </a:r>
          </a:p>
        </p:txBody>
      </p:sp>
      <p:sp>
        <p:nvSpPr>
          <p:cNvPr id="113" name="Rectangle 112"/>
          <p:cNvSpPr/>
          <p:nvPr/>
        </p:nvSpPr>
        <p:spPr>
          <a:xfrm>
            <a:off x="548640" y="4206240"/>
            <a:ext cx="6675120" cy="475488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4" name="Rectangle 113"/>
          <p:cNvSpPr/>
          <p:nvPr/>
        </p:nvSpPr>
        <p:spPr>
          <a:xfrm>
            <a:off x="914400" y="45720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5" name="TextBox 114"/>
          <p:cNvSpPr txBox="1"/>
          <p:nvPr/>
        </p:nvSpPr>
        <p:spPr>
          <a:xfrm>
            <a:off x="914400" y="4754880"/>
            <a:ext cx="5943600" cy="365760"/>
          </a:xfrm>
          <a:prstGeom prst="rect">
            <a:avLst/>
          </a:prstGeom>
          <a:noFill/>
        </p:spPr>
        <p:txBody>
          <a:bodyPr wrap="square" lIns="0" rIns="0" tIns="0" bIns="0" anchor="t">
            <a:spAutoFit/>
          </a:bodyPr>
          <a:lstStyle/>
          <a:p>
            <a:pPr algn="l"/>
            <a:r>
              <a:rPr sz="1100" b="1" i="0" spc="400">
                <a:solidFill>
                  <a:srgbClr val="F7F471"/>
                </a:solidFill>
                <a:latin typeface="Inter"/>
              </a:rPr>
              <a:t>THE AI-ERA INVERSION</a:t>
            </a:r>
          </a:p>
        </p:txBody>
      </p:sp>
      <p:sp>
        <p:nvSpPr>
          <p:cNvPr id="116" name="TextBox 115"/>
          <p:cNvSpPr txBox="1"/>
          <p:nvPr/>
        </p:nvSpPr>
        <p:spPr>
          <a:xfrm>
            <a:off x="914400" y="5120640"/>
            <a:ext cx="5943600" cy="219456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Three became four.</a:t>
            </a:r>
          </a:p>
        </p:txBody>
      </p:sp>
      <p:sp>
        <p:nvSpPr>
          <p:cNvPr id="117" name="TextBox 116"/>
          <p:cNvSpPr txBox="1"/>
          <p:nvPr/>
        </p:nvSpPr>
        <p:spPr>
          <a:xfrm>
            <a:off x="914400" y="6035040"/>
            <a:ext cx="5943600" cy="2743200"/>
          </a:xfrm>
          <a:prstGeom prst="rect">
            <a:avLst/>
          </a:prstGeom>
          <a:noFill/>
        </p:spPr>
        <p:txBody>
          <a:bodyPr wrap="square" lIns="0" rIns="0" tIns="0" bIns="0" anchor="t">
            <a:spAutoFit/>
          </a:bodyPr>
          <a:lstStyle/>
          <a:p>
            <a:pPr algn="l">
              <a:lnSpc>
                <a:spcPct val="150000"/>
              </a:lnSpc>
            </a:pPr>
            <a:r>
              <a:rPr sz="1100" b="0" i="0">
                <a:solidFill>
                  <a:srgbClr val="EDE8DF"/>
                </a:solidFill>
                <a:latin typeface="Inter"/>
              </a:rPr>
              <a:t>Mehrdad Baghai, Stephen Coley, and David White published The Alchemy of Growth in 1999. The book named three horizons. H1 defends the earning engine. H2 builds the next business over months and quarters. H3 plants the long bet on a five to seven year horizon. Capital, talent, and time were the three scarce inputs. Each horizon waited its turn.</a:t>
            </a:r>
          </a:p>
          <a:p>
            <a:pPr algn="l">
              <a:lnSpc>
                <a:spcPct val="150000"/>
              </a:lnSpc>
            </a:pPr>
            <a:r>
              <a:rPr sz="1100" b="0" i="0">
                <a:solidFill>
                  <a:srgbClr val="EDE8DF"/>
                </a:solidFill>
                <a:latin typeface="Inter"/>
              </a:rPr>
              <a:t/>
            </a:r>
          </a:p>
          <a:p>
            <a:pPr algn="l">
              <a:lnSpc>
                <a:spcPct val="150000"/>
              </a:lnSpc>
            </a:pPr>
            <a:r>
              <a:rPr sz="1100" b="0" i="0">
                <a:solidFill>
                  <a:srgbClr val="EDE8DF"/>
                </a:solidFill>
                <a:latin typeface="Inter"/>
              </a:rPr>
              <a:t>AI compresses the time bands. What was a five-year H3 bet becomes an eighteen-month H1 reality. A fourth horizon enters the card. H0 STACK names the always-on capability layer. Data, models, prompts, agents. The stack runs underneath the other three and compounds. Three horizons becomes four.</a:t>
            </a:r>
          </a:p>
        </p:txBody>
      </p:sp>
      <p:sp>
        <p:nvSpPr>
          <p:cNvPr id="118" name="TextBox 117"/>
          <p:cNvSpPr txBox="1"/>
          <p:nvPr/>
        </p:nvSpPr>
        <p:spPr>
          <a:xfrm>
            <a:off x="914400" y="8503920"/>
            <a:ext cx="5943600" cy="365760"/>
          </a:xfrm>
          <a:prstGeom prst="rect">
            <a:avLst/>
          </a:prstGeom>
          <a:noFill/>
        </p:spPr>
        <p:txBody>
          <a:bodyPr wrap="square" lIns="0" rIns="0" tIns="0" bIns="0" anchor="t">
            <a:spAutoFit/>
          </a:bodyPr>
          <a:lstStyle/>
          <a:p>
            <a:pPr algn="l"/>
            <a:r>
              <a:rPr sz="1000" b="0" i="1">
                <a:solidFill>
                  <a:srgbClr val="C4B9AE"/>
                </a:solidFill>
                <a:latin typeface="Inter"/>
              </a:rPr>
              <a:t>McKinsey. Baghai, Coley, White. The Alchemy of Growth. 1999.</a:t>
            </a:r>
          </a:p>
        </p:txBody>
      </p:sp>
      <p:sp>
        <p:nvSpPr>
          <p:cNvPr id="119" name="TextBox 118"/>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20" name="TextBox 119"/>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THREE HORIZONS · PROMPT PACK</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01</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TAG THE HORIZON</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Place each active bet on H0, H1, H2, or H3.</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List ten active investments my business is making this quarter. Place each on H0 STACK, H1 CORE, H2 EMERGE, or H3 TRANSFORM. State the time band each one previously sat in. State whether the AI stack has compressed the time band. Output a four-column table.</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The list grounds every other prompt in the pack. Run it first.</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THREE HORIZONS · PROMPT PACK</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02</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SCORE THE STACK</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Rate H0 against the four layers.</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For my H0 STACK today, score one to ten the maturity of each of the four layers. Data. Models. Prompts. Agents. State the named owner of each layer. State the named tool. Output a five-line score sheet with a one-sentence note on the weakest layer.</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H0 powers the other three. A weak layer ceilings every horizon.</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THREE HORIZONS · PROMPT PACK</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03</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COMPRESS THE H3</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Pick the H3 bet that AI now compresses.</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From the list of H3 bets in prompt 01, pick the single bet that AI now compresses to under eighteen months. State why. Name the stack layers that do the compressing. Write a 90-day plan with three weekly checkpoints.</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One H3 compression per quarter. Pick on purpose.</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THREE HORIZONS · PROMPT PACK</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04</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PICK THE MOVE</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Force one move. Name the trade-off.</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Pick one move for the quarter across the four horizons. State the horizon. State the move in one sentence. State the trade-off in one sentence. State the proof metric in one sentence. Output four lines.</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One move per quarter. The trade-off is the test.</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THREE HORIZONS · PROMPT PACK</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05</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LOOP</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Schedule the weekly review and the quarterly refresh.</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Build a Friday cadence that walks the four horizons in thirty minutes. List the inputs. Name the one human decision the cadence forces. Set the quarterly card refresh date. Output a calendar entry, a checklist, and the refresh date.</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The card runs the operator. The operator runs the card.</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THREE HORIZONS · PROMPT PACK</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548640" y="64008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731520"/>
            <a:ext cx="6675120" cy="365760"/>
          </a:xfrm>
          <a:prstGeom prst="rect">
            <a:avLst/>
          </a:prstGeom>
          <a:noFill/>
        </p:spPr>
        <p:txBody>
          <a:bodyPr wrap="square" lIns="0" rIns="0" tIns="0" bIns="0" anchor="t">
            <a:spAutoFit/>
          </a:bodyPr>
          <a:lstStyle/>
          <a:p>
            <a:pPr algn="l"/>
            <a:r>
              <a:rPr sz="1100" b="1" i="0" spc="400">
                <a:solidFill>
                  <a:srgbClr val="F7F471"/>
                </a:solidFill>
                <a:latin typeface="Inter"/>
              </a:rPr>
              <a:t>HOW TO RUN THE PACK</a:t>
            </a:r>
          </a:p>
        </p:txBody>
      </p:sp>
      <p:sp>
        <p:nvSpPr>
          <p:cNvPr id="5" name="TextBox 4"/>
          <p:cNvSpPr txBox="1"/>
          <p:nvPr/>
        </p:nvSpPr>
        <p:spPr>
          <a:xfrm>
            <a:off x="548640" y="1097280"/>
            <a:ext cx="6675120" cy="1280160"/>
          </a:xfrm>
          <a:prstGeom prst="rect">
            <a:avLst/>
          </a:prstGeom>
          <a:noFill/>
        </p:spPr>
        <p:txBody>
          <a:bodyPr wrap="square" lIns="0" rIns="0" tIns="0" bIns="0" anchor="t">
            <a:spAutoFit/>
          </a:bodyPr>
          <a:lstStyle/>
          <a:p>
            <a:pPr algn="l"/>
            <a:r>
              <a:rPr sz="4000" b="0" i="0">
                <a:solidFill>
                  <a:srgbClr val="EDE8DF"/>
                </a:solidFill>
                <a:latin typeface="Playfair Display"/>
              </a:rPr>
              <a:t>Five prompts. One Friday.</a:t>
            </a:r>
          </a:p>
        </p:txBody>
      </p:sp>
      <p:sp>
        <p:nvSpPr>
          <p:cNvPr id="6" name="Rectangle 5"/>
          <p:cNvSpPr/>
          <p:nvPr/>
        </p:nvSpPr>
        <p:spPr>
          <a:xfrm>
            <a:off x="548640" y="274320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31520" y="297180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01</a:t>
            </a:r>
          </a:p>
        </p:txBody>
      </p:sp>
      <p:sp>
        <p:nvSpPr>
          <p:cNvPr id="8" name="TextBox 7"/>
          <p:cNvSpPr txBox="1"/>
          <p:nvPr/>
        </p:nvSpPr>
        <p:spPr>
          <a:xfrm>
            <a:off x="1645920" y="297180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TAG THE HORIZON</a:t>
            </a:r>
          </a:p>
        </p:txBody>
      </p:sp>
      <p:sp>
        <p:nvSpPr>
          <p:cNvPr id="9" name="TextBox 8"/>
          <p:cNvSpPr txBox="1"/>
          <p:nvPr/>
        </p:nvSpPr>
        <p:spPr>
          <a:xfrm>
            <a:off x="1645920" y="329184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Place each active bet on H0, H1, H2, H3.</a:t>
            </a:r>
          </a:p>
        </p:txBody>
      </p:sp>
      <p:sp>
        <p:nvSpPr>
          <p:cNvPr id="10" name="Rectangle 9"/>
          <p:cNvSpPr/>
          <p:nvPr/>
        </p:nvSpPr>
        <p:spPr>
          <a:xfrm>
            <a:off x="548640" y="397764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731520" y="420624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02</a:t>
            </a:r>
          </a:p>
        </p:txBody>
      </p:sp>
      <p:sp>
        <p:nvSpPr>
          <p:cNvPr id="12" name="TextBox 11"/>
          <p:cNvSpPr txBox="1"/>
          <p:nvPr/>
        </p:nvSpPr>
        <p:spPr>
          <a:xfrm>
            <a:off x="1645920" y="420624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SCORE THE STACK</a:t>
            </a:r>
          </a:p>
        </p:txBody>
      </p:sp>
      <p:sp>
        <p:nvSpPr>
          <p:cNvPr id="13" name="TextBox 12"/>
          <p:cNvSpPr txBox="1"/>
          <p:nvPr/>
        </p:nvSpPr>
        <p:spPr>
          <a:xfrm>
            <a:off x="1645920" y="452628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Rate H0 across data, models, prompts, agents.</a:t>
            </a:r>
          </a:p>
        </p:txBody>
      </p:sp>
      <p:sp>
        <p:nvSpPr>
          <p:cNvPr id="14" name="Rectangle 13"/>
          <p:cNvSpPr/>
          <p:nvPr/>
        </p:nvSpPr>
        <p:spPr>
          <a:xfrm>
            <a:off x="548640" y="521208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31520" y="544068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03</a:t>
            </a:r>
          </a:p>
        </p:txBody>
      </p:sp>
      <p:sp>
        <p:nvSpPr>
          <p:cNvPr id="16" name="TextBox 15"/>
          <p:cNvSpPr txBox="1"/>
          <p:nvPr/>
        </p:nvSpPr>
        <p:spPr>
          <a:xfrm>
            <a:off x="1645920" y="544068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COMPRESS THE H3</a:t>
            </a:r>
          </a:p>
        </p:txBody>
      </p:sp>
      <p:sp>
        <p:nvSpPr>
          <p:cNvPr id="17" name="TextBox 16"/>
          <p:cNvSpPr txBox="1"/>
          <p:nvPr/>
        </p:nvSpPr>
        <p:spPr>
          <a:xfrm>
            <a:off x="1645920" y="576072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Pick the long bet AI now compresses.</a:t>
            </a:r>
          </a:p>
        </p:txBody>
      </p:sp>
      <p:sp>
        <p:nvSpPr>
          <p:cNvPr id="18" name="Rectangle 17"/>
          <p:cNvSpPr/>
          <p:nvPr/>
        </p:nvSpPr>
        <p:spPr>
          <a:xfrm>
            <a:off x="548640" y="644652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31520" y="667512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04</a:t>
            </a:r>
          </a:p>
        </p:txBody>
      </p:sp>
      <p:sp>
        <p:nvSpPr>
          <p:cNvPr id="20" name="TextBox 19"/>
          <p:cNvSpPr txBox="1"/>
          <p:nvPr/>
        </p:nvSpPr>
        <p:spPr>
          <a:xfrm>
            <a:off x="1645920" y="667512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PICK THE MOVE</a:t>
            </a:r>
          </a:p>
        </p:txBody>
      </p:sp>
      <p:sp>
        <p:nvSpPr>
          <p:cNvPr id="21" name="TextBox 20"/>
          <p:cNvSpPr txBox="1"/>
          <p:nvPr/>
        </p:nvSpPr>
        <p:spPr>
          <a:xfrm>
            <a:off x="1645920" y="699516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Force one move. Name the trade-off.</a:t>
            </a:r>
          </a:p>
        </p:txBody>
      </p:sp>
      <p:sp>
        <p:nvSpPr>
          <p:cNvPr id="22" name="Rectangle 21"/>
          <p:cNvSpPr/>
          <p:nvPr/>
        </p:nvSpPr>
        <p:spPr>
          <a:xfrm>
            <a:off x="548640" y="768096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31520" y="790956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05</a:t>
            </a:r>
          </a:p>
        </p:txBody>
      </p:sp>
      <p:sp>
        <p:nvSpPr>
          <p:cNvPr id="24" name="TextBox 23"/>
          <p:cNvSpPr txBox="1"/>
          <p:nvPr/>
        </p:nvSpPr>
        <p:spPr>
          <a:xfrm>
            <a:off x="1645920" y="790956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LOOP</a:t>
            </a:r>
          </a:p>
        </p:txBody>
      </p:sp>
      <p:sp>
        <p:nvSpPr>
          <p:cNvPr id="25" name="TextBox 24"/>
          <p:cNvSpPr txBox="1"/>
          <p:nvPr/>
        </p:nvSpPr>
        <p:spPr>
          <a:xfrm>
            <a:off x="1645920" y="822960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Schedule weekly review and quarterly refresh.</a:t>
            </a:r>
          </a:p>
        </p:txBody>
      </p:sp>
      <p:sp>
        <p:nvSpPr>
          <p:cNvPr id="26" name="TextBox 25"/>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C4B9AE"/>
                </a:solidFill>
                <a:latin typeface="Inter"/>
              </a:rPr>
              <a:t>Operating · 6AEP</a:t>
            </a:r>
          </a:p>
        </p:txBody>
      </p:sp>
      <p:sp>
        <p:nvSpPr>
          <p:cNvPr id="27" name="TextBox 26"/>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C4B9AE"/>
                </a:solidFill>
                <a:latin typeface="Inter"/>
              </a:rPr>
              <a:t>THREE HORIZONS · PROMPT PACK</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3264408" y="548640"/>
            <a:ext cx="23812" cy="896112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731520"/>
            <a:ext cx="3291840" cy="365760"/>
          </a:xfrm>
          <a:prstGeom prst="rect">
            <a:avLst/>
          </a:prstGeom>
          <a:noFill/>
        </p:spPr>
        <p:txBody>
          <a:bodyPr wrap="square" lIns="0" rIns="0" tIns="0" bIns="0" anchor="t">
            <a:spAutoFit/>
          </a:bodyPr>
          <a:lstStyle/>
          <a:p>
            <a:pPr algn="l"/>
            <a:r>
              <a:rPr sz="1100" b="1" i="0" spc="400">
                <a:solidFill>
                  <a:srgbClr val="F7F471"/>
                </a:solidFill>
                <a:latin typeface="Inter"/>
              </a:rPr>
              <a:t>SUBSCRIBE</a:t>
            </a:r>
          </a:p>
        </p:txBody>
      </p:sp>
      <p:sp>
        <p:nvSpPr>
          <p:cNvPr id="5" name="TextBox 4"/>
          <p:cNvSpPr txBox="1"/>
          <p:nvPr/>
        </p:nvSpPr>
        <p:spPr>
          <a:xfrm>
            <a:off x="548640" y="1188720"/>
            <a:ext cx="3291840" cy="146304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More like this.</a:t>
            </a:r>
          </a:p>
          <a:p>
            <a:pPr algn="l">
              <a:lnSpc>
                <a:spcPct val="105000"/>
              </a:lnSpc>
            </a:pPr>
            <a:r>
              <a:rPr sz="3200" b="0" i="0">
                <a:solidFill>
                  <a:srgbClr val="EDE8DF"/>
                </a:solidFill>
                <a:latin typeface="Playfair Display"/>
              </a:rPr>
              <a:t>Every week.</a:t>
            </a:r>
          </a:p>
        </p:txBody>
      </p:sp>
      <p:sp>
        <p:nvSpPr>
          <p:cNvPr id="6" name="TextBox 5"/>
          <p:cNvSpPr txBox="1"/>
          <p:nvPr/>
        </p:nvSpPr>
        <p:spPr>
          <a:xfrm>
            <a:off x="548640" y="3108960"/>
            <a:ext cx="3291840" cy="1828800"/>
          </a:xfrm>
          <a:prstGeom prst="rect">
            <a:avLst/>
          </a:prstGeom>
          <a:noFill/>
        </p:spPr>
        <p:txBody>
          <a:bodyPr wrap="square" lIns="0" rIns="0" tIns="0" bIns="0" anchor="t">
            <a:spAutoFit/>
          </a:bodyPr>
          <a:lstStyle/>
          <a:p>
            <a:pPr algn="l">
              <a:lnSpc>
                <a:spcPct val="150000"/>
              </a:lnSpc>
            </a:pPr>
            <a:r>
              <a:rPr sz="1200" b="0" i="0">
                <a:solidFill>
                  <a:srgbClr val="C4B9AE"/>
                </a:solidFill>
                <a:latin typeface="Inter"/>
              </a:rPr>
              <a:t>Operating is John's bestselling Substack. Frameworks, field notes, prompt packs, every Friday.</a:t>
            </a:r>
          </a:p>
        </p:txBody>
      </p:sp>
      <p:sp>
        <p:nvSpPr>
          <p:cNvPr id="7" name="TextBox 6"/>
          <p:cNvSpPr txBox="1"/>
          <p:nvPr/>
        </p:nvSpPr>
        <p:spPr>
          <a:xfrm>
            <a:off x="548640" y="4754880"/>
            <a:ext cx="3291840" cy="365760"/>
          </a:xfrm>
          <a:prstGeom prst="rect">
            <a:avLst/>
          </a:prstGeom>
          <a:noFill/>
        </p:spPr>
        <p:txBody>
          <a:bodyPr wrap="square" lIns="0" rIns="0" tIns="0" bIns="0" anchor="t">
            <a:spAutoFit/>
          </a:bodyPr>
          <a:lstStyle/>
          <a:p>
            <a:pPr algn="l"/>
            <a:r>
              <a:rPr sz="1100" b="1" i="0" spc="400">
                <a:solidFill>
                  <a:srgbClr val="EDE8DF"/>
                </a:solidFill>
                <a:latin typeface="Inter"/>
              </a:rPr>
              <a:t>OPERATING</a:t>
            </a:r>
          </a:p>
        </p:txBody>
      </p:sp>
      <p:sp>
        <p:nvSpPr>
          <p:cNvPr id="8" name="TextBox 7"/>
          <p:cNvSpPr txBox="1"/>
          <p:nvPr/>
        </p:nvSpPr>
        <p:spPr>
          <a:xfrm>
            <a:off x="548640" y="5120640"/>
            <a:ext cx="3291840" cy="548640"/>
          </a:xfrm>
          <a:prstGeom prst="rect">
            <a:avLst/>
          </a:prstGeom>
          <a:noFill/>
        </p:spPr>
        <p:txBody>
          <a:bodyPr wrap="square" lIns="0" rIns="0" tIns="0" bIns="0" anchor="t">
            <a:spAutoFit/>
          </a:bodyPr>
          <a:lstStyle/>
          <a:p>
            <a:pPr algn="l"/>
            <a:r>
              <a:rPr sz="1800" b="0" i="0">
                <a:solidFill>
                  <a:srgbClr val="F7F471"/>
                </a:solidFill>
                <a:latin typeface="Playfair Display"/>
              </a:rPr>
              <a:t>www.operatingbyjohnbrewton.com</a:t>
            </a:r>
          </a:p>
        </p:txBody>
      </p:sp>
      <p:sp>
        <p:nvSpPr>
          <p:cNvPr id="9" name="TextBox 8"/>
          <p:cNvSpPr txBox="1"/>
          <p:nvPr/>
        </p:nvSpPr>
        <p:spPr>
          <a:xfrm>
            <a:off x="3630168" y="731520"/>
            <a:ext cx="3657600" cy="365760"/>
          </a:xfrm>
          <a:prstGeom prst="rect">
            <a:avLst/>
          </a:prstGeom>
          <a:noFill/>
        </p:spPr>
        <p:txBody>
          <a:bodyPr wrap="square" lIns="0" rIns="0" tIns="0" bIns="0" anchor="t">
            <a:spAutoFit/>
          </a:bodyPr>
          <a:lstStyle/>
          <a:p>
            <a:pPr algn="l"/>
            <a:r>
              <a:rPr sz="1100" b="1" i="0" spc="400">
                <a:solidFill>
                  <a:srgbClr val="F7F471"/>
                </a:solidFill>
                <a:latin typeface="Inter"/>
              </a:rPr>
              <a:t>THE COMPANION SET</a:t>
            </a:r>
          </a:p>
        </p:txBody>
      </p:sp>
      <p:sp>
        <p:nvSpPr>
          <p:cNvPr id="10" name="TextBox 9"/>
          <p:cNvSpPr txBox="1"/>
          <p:nvPr/>
        </p:nvSpPr>
        <p:spPr>
          <a:xfrm>
            <a:off x="3630168" y="128016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CAROUSEL</a:t>
            </a:r>
          </a:p>
        </p:txBody>
      </p:sp>
      <p:sp>
        <p:nvSpPr>
          <p:cNvPr id="11" name="TextBox 10"/>
          <p:cNvSpPr txBox="1"/>
          <p:nvPr/>
        </p:nvSpPr>
        <p:spPr>
          <a:xfrm>
            <a:off x="3630168" y="164592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13 slides for the feed.</a:t>
            </a:r>
          </a:p>
        </p:txBody>
      </p:sp>
      <p:cxnSp>
        <p:nvCxnSpPr>
          <p:cNvPr id="12" name="Connector 11"/>
          <p:cNvCxnSpPr/>
          <p:nvPr/>
        </p:nvCxnSpPr>
        <p:spPr>
          <a:xfrm>
            <a:off x="3630168" y="228600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630168" y="256032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INFOGRAPHIC</a:t>
            </a:r>
          </a:p>
        </p:txBody>
      </p:sp>
      <p:sp>
        <p:nvSpPr>
          <p:cNvPr id="14" name="TextBox 13"/>
          <p:cNvSpPr txBox="1"/>
          <p:nvPr/>
        </p:nvSpPr>
        <p:spPr>
          <a:xfrm>
            <a:off x="3630168" y="292608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One canvas. Magazine spread.</a:t>
            </a:r>
          </a:p>
        </p:txBody>
      </p:sp>
      <p:cxnSp>
        <p:nvCxnSpPr>
          <p:cNvPr id="15" name="Connector 14"/>
          <p:cNvCxnSpPr/>
          <p:nvPr/>
        </p:nvCxnSpPr>
        <p:spPr>
          <a:xfrm>
            <a:off x="3630168" y="356616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630168" y="384048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WORKSHEET</a:t>
            </a:r>
          </a:p>
        </p:txBody>
      </p:sp>
      <p:sp>
        <p:nvSpPr>
          <p:cNvPr id="17" name="TextBox 16"/>
          <p:cNvSpPr txBox="1"/>
          <p:nvPr/>
        </p:nvSpPr>
        <p:spPr>
          <a:xfrm>
            <a:off x="3630168" y="420624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10 pages. Run the audit.</a:t>
            </a:r>
          </a:p>
        </p:txBody>
      </p:sp>
      <p:cxnSp>
        <p:nvCxnSpPr>
          <p:cNvPr id="18" name="Connector 17"/>
          <p:cNvCxnSpPr/>
          <p:nvPr/>
        </p:nvCxnSpPr>
        <p:spPr>
          <a:xfrm>
            <a:off x="3630168" y="484632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630168" y="512064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SUBSTACK</a:t>
            </a:r>
          </a:p>
        </p:txBody>
      </p:sp>
      <p:sp>
        <p:nvSpPr>
          <p:cNvPr id="20" name="TextBox 19"/>
          <p:cNvSpPr txBox="1"/>
          <p:nvPr/>
        </p:nvSpPr>
        <p:spPr>
          <a:xfrm>
            <a:off x="3630168" y="548640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Operating. Every Friday.</a:t>
            </a:r>
          </a:p>
        </p:txBody>
      </p:sp>
      <p:cxnSp>
        <p:nvCxnSpPr>
          <p:cNvPr id="21" name="Connector 20"/>
          <p:cNvCxnSpPr/>
          <p:nvPr/>
        </p:nvCxnSpPr>
        <p:spPr>
          <a:xfrm>
            <a:off x="3630168" y="612648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548640" y="9601200"/>
            <a:ext cx="6675120" cy="274320"/>
          </a:xfrm>
          <a:prstGeom prst="rect">
            <a:avLst/>
          </a:prstGeom>
          <a:noFill/>
        </p:spPr>
        <p:txBody>
          <a:bodyPr wrap="square" lIns="0" rIns="0" tIns="0" bIns="0" anchor="t">
            <a:spAutoFit/>
          </a:bodyPr>
          <a:lstStyle/>
          <a:p>
            <a:pPr algn="l"/>
            <a:r>
              <a:rPr sz="1000" b="1" i="0" spc="400">
                <a:solidFill>
                  <a:srgbClr val="C4B9AE"/>
                </a:solidFill>
                <a:latin typeface="Inter"/>
              </a:rPr>
              <a:t>JOHN BREWTON · OPERATING · 6AEP</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