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1430000" cy="142875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62000" y="571500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8A8280"/>
                </a:solidFill>
                <a:latin typeface="Inter"/>
              </a:rPr>
              <a:t>OPERATING STORIES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2000" y="952500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000" b="0" i="0">
                <a:solidFill>
                  <a:srgbClr val="2A3D2E"/>
                </a:solidFill>
                <a:latin typeface="Playfair Display"/>
              </a:rPr>
              <a:t>Three horizons became</a:t>
            </a:r>
          </a:p>
        </p:txBody>
      </p:sp>
      <p:sp>
        <p:nvSpPr>
          <p:cNvPr id="5" name="Rectangle 4"/>
          <p:cNvSpPr/>
          <p:nvPr/>
        </p:nvSpPr>
        <p:spPr>
          <a:xfrm>
            <a:off x="762000" y="1524000"/>
            <a:ext cx="1143000" cy="4762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62000" y="1476375"/>
            <a:ext cx="6667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000" b="0" i="1">
                <a:solidFill>
                  <a:srgbClr val="2A3D2E"/>
                </a:solidFill>
                <a:latin typeface="Playfair Display"/>
              </a:rPr>
              <a:t>four in 2026.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2095500"/>
            <a:ext cx="762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8A8280"/>
                </a:solidFill>
                <a:latin typeface="Playfair Display"/>
              </a:rPr>
              <a:t>McKinsey's growth horizons add a fourth for the stack layer.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781050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823912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866775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909637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952500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995362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1038225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10810875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11239500" y="571500"/>
            <a:ext cx="0" cy="20955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7810500" y="5715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7810500" y="7810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7810500" y="9906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7810500" y="12001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7810500" y="14097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7810500" y="16192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7810500" y="18288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>
            <a:off x="7810500" y="20383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/>
          <p:nvPr/>
        </p:nvCxnSpPr>
        <p:spPr>
          <a:xfrm>
            <a:off x="7810500" y="22479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7810500" y="245745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7810500" y="2667000"/>
            <a:ext cx="3429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 rot="720000">
            <a:off x="8153400" y="781050"/>
            <a:ext cx="1028700" cy="37719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9" name="Connector 28"/>
          <p:cNvCxnSpPr/>
          <p:nvPr/>
        </p:nvCxnSpPr>
        <p:spPr>
          <a:xfrm>
            <a:off x="8410575" y="818769"/>
            <a:ext cx="0" cy="301752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/>
          <p:nvPr/>
        </p:nvCxnSpPr>
        <p:spPr>
          <a:xfrm>
            <a:off x="8667750" y="818769"/>
            <a:ext cx="0" cy="301752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or 30"/>
          <p:cNvCxnSpPr/>
          <p:nvPr/>
        </p:nvCxnSpPr>
        <p:spPr>
          <a:xfrm>
            <a:off x="8924925" y="818769"/>
            <a:ext cx="0" cy="301752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8256270" y="969645"/>
            <a:ext cx="82296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8564880" y="894207"/>
            <a:ext cx="185166" cy="75438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 rot="21120000">
            <a:off x="9696450" y="1200150"/>
            <a:ext cx="1097280" cy="4191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5" name="Connector 34"/>
          <p:cNvCxnSpPr/>
          <p:nvPr/>
        </p:nvCxnSpPr>
        <p:spPr>
          <a:xfrm>
            <a:off x="9970770" y="1242060"/>
            <a:ext cx="0" cy="33528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or 35"/>
          <p:cNvCxnSpPr/>
          <p:nvPr/>
        </p:nvCxnSpPr>
        <p:spPr>
          <a:xfrm>
            <a:off x="10245090" y="1242060"/>
            <a:ext cx="0" cy="33528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or 36"/>
          <p:cNvCxnSpPr/>
          <p:nvPr/>
        </p:nvCxnSpPr>
        <p:spPr>
          <a:xfrm>
            <a:off x="10519410" y="1242060"/>
            <a:ext cx="0" cy="33528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/>
          <p:nvPr/>
        </p:nvCxnSpPr>
        <p:spPr>
          <a:xfrm>
            <a:off x="9806178" y="1409700"/>
            <a:ext cx="877824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10135362" y="1325880"/>
            <a:ext cx="197510" cy="83820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 rot="300000">
            <a:off x="8496300" y="1724025"/>
            <a:ext cx="960120" cy="46101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1" name="Connector 40"/>
          <p:cNvCxnSpPr/>
          <p:nvPr/>
        </p:nvCxnSpPr>
        <p:spPr>
          <a:xfrm>
            <a:off x="8736330" y="1770126"/>
            <a:ext cx="0" cy="3688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Connector 41"/>
          <p:cNvCxnSpPr/>
          <p:nvPr/>
        </p:nvCxnSpPr>
        <p:spPr>
          <a:xfrm>
            <a:off x="8976360" y="1770126"/>
            <a:ext cx="0" cy="3688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nector 42"/>
          <p:cNvCxnSpPr/>
          <p:nvPr/>
        </p:nvCxnSpPr>
        <p:spPr>
          <a:xfrm>
            <a:off x="9216390" y="1770126"/>
            <a:ext cx="0" cy="368808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Connector 43"/>
          <p:cNvCxnSpPr/>
          <p:nvPr/>
        </p:nvCxnSpPr>
        <p:spPr>
          <a:xfrm>
            <a:off x="8592312" y="1954530"/>
            <a:ext cx="768096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8880348" y="1862328"/>
            <a:ext cx="172821" cy="92202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8050530" y="1630680"/>
            <a:ext cx="1234440" cy="12344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8153400" y="1733550"/>
            <a:ext cx="1028700" cy="10287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8256270" y="1836420"/>
            <a:ext cx="822960" cy="8229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9902190" y="510540"/>
            <a:ext cx="960120" cy="9601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10005060" y="613410"/>
            <a:ext cx="754380" cy="75438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10107930" y="716280"/>
            <a:ext cx="548640" cy="5486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10382250" y="2009775"/>
            <a:ext cx="685800" cy="6858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10485120" y="2112645"/>
            <a:ext cx="480060" cy="4800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Oval 53"/>
          <p:cNvSpPr/>
          <p:nvPr/>
        </p:nvSpPr>
        <p:spPr>
          <a:xfrm>
            <a:off x="10587990" y="2215515"/>
            <a:ext cx="274320" cy="2743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Oval 54"/>
          <p:cNvSpPr/>
          <p:nvPr/>
        </p:nvSpPr>
        <p:spPr>
          <a:xfrm>
            <a:off x="7972198" y="117146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Oval 55"/>
          <p:cNvSpPr/>
          <p:nvPr/>
        </p:nvSpPr>
        <p:spPr>
          <a:xfrm>
            <a:off x="10730676" y="217096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Oval 56"/>
          <p:cNvSpPr/>
          <p:nvPr/>
        </p:nvSpPr>
        <p:spPr>
          <a:xfrm>
            <a:off x="8414199" y="258352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Oval 57"/>
          <p:cNvSpPr/>
          <p:nvPr/>
        </p:nvSpPr>
        <p:spPr>
          <a:xfrm>
            <a:off x="9750500" y="134718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Oval 58"/>
          <p:cNvSpPr/>
          <p:nvPr/>
        </p:nvSpPr>
        <p:spPr>
          <a:xfrm>
            <a:off x="10627590" y="203623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Oval 59"/>
          <p:cNvSpPr/>
          <p:nvPr/>
        </p:nvSpPr>
        <p:spPr>
          <a:xfrm>
            <a:off x="11136378" y="77342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Oval 60"/>
          <p:cNvSpPr/>
          <p:nvPr/>
        </p:nvSpPr>
        <p:spPr>
          <a:xfrm>
            <a:off x="9711313" y="182729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9900405" y="184864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Oval 62"/>
          <p:cNvSpPr/>
          <p:nvPr/>
        </p:nvSpPr>
        <p:spPr>
          <a:xfrm>
            <a:off x="7890850" y="164960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Oval 63"/>
          <p:cNvSpPr/>
          <p:nvPr/>
        </p:nvSpPr>
        <p:spPr>
          <a:xfrm>
            <a:off x="9624070" y="178076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Oval 64"/>
          <p:cNvSpPr/>
          <p:nvPr/>
        </p:nvSpPr>
        <p:spPr>
          <a:xfrm>
            <a:off x="9372352" y="188119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Oval 65"/>
          <p:cNvSpPr/>
          <p:nvPr/>
        </p:nvSpPr>
        <p:spPr>
          <a:xfrm>
            <a:off x="10104716" y="243064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Oval 66"/>
          <p:cNvSpPr/>
          <p:nvPr/>
        </p:nvSpPr>
        <p:spPr>
          <a:xfrm>
            <a:off x="10978528" y="256531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Oval 67"/>
          <p:cNvSpPr/>
          <p:nvPr/>
        </p:nvSpPr>
        <p:spPr>
          <a:xfrm>
            <a:off x="9631113" y="139764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Oval 68"/>
          <p:cNvSpPr/>
          <p:nvPr/>
        </p:nvSpPr>
        <p:spPr>
          <a:xfrm>
            <a:off x="8549486" y="69254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Oval 69"/>
          <p:cNvSpPr/>
          <p:nvPr/>
        </p:nvSpPr>
        <p:spPr>
          <a:xfrm>
            <a:off x="8260567" y="229162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Oval 70"/>
          <p:cNvSpPr/>
          <p:nvPr/>
        </p:nvSpPr>
        <p:spPr>
          <a:xfrm>
            <a:off x="8332908" y="135973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Oval 71"/>
          <p:cNvSpPr/>
          <p:nvPr/>
        </p:nvSpPr>
        <p:spPr>
          <a:xfrm>
            <a:off x="8454191" y="77228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Oval 72"/>
          <p:cNvSpPr/>
          <p:nvPr/>
        </p:nvSpPr>
        <p:spPr>
          <a:xfrm>
            <a:off x="8484170" y="164614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Oval 73"/>
          <p:cNvSpPr/>
          <p:nvPr/>
        </p:nvSpPr>
        <p:spPr>
          <a:xfrm>
            <a:off x="9890779" y="84141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Oval 74"/>
          <p:cNvSpPr/>
          <p:nvPr/>
        </p:nvSpPr>
        <p:spPr>
          <a:xfrm>
            <a:off x="11049765" y="138278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Oval 75"/>
          <p:cNvSpPr/>
          <p:nvPr/>
        </p:nvSpPr>
        <p:spPr>
          <a:xfrm>
            <a:off x="10315409" y="262293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Oval 76"/>
          <p:cNvSpPr/>
          <p:nvPr/>
        </p:nvSpPr>
        <p:spPr>
          <a:xfrm>
            <a:off x="9935653" y="114179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Oval 77"/>
          <p:cNvSpPr/>
          <p:nvPr/>
        </p:nvSpPr>
        <p:spPr>
          <a:xfrm>
            <a:off x="10222891" y="95284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Oval 78"/>
          <p:cNvSpPr/>
          <p:nvPr/>
        </p:nvSpPr>
        <p:spPr>
          <a:xfrm>
            <a:off x="9391438" y="70473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Oval 79"/>
          <p:cNvSpPr/>
          <p:nvPr/>
        </p:nvSpPr>
        <p:spPr>
          <a:xfrm>
            <a:off x="8015684" y="178631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Oval 80"/>
          <p:cNvSpPr/>
          <p:nvPr/>
        </p:nvSpPr>
        <p:spPr>
          <a:xfrm>
            <a:off x="8067236" y="96286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Oval 81"/>
          <p:cNvSpPr/>
          <p:nvPr/>
        </p:nvSpPr>
        <p:spPr>
          <a:xfrm>
            <a:off x="8068067" y="233121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Oval 82"/>
          <p:cNvSpPr/>
          <p:nvPr/>
        </p:nvSpPr>
        <p:spPr>
          <a:xfrm>
            <a:off x="8505605" y="119259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Oval 83"/>
          <p:cNvSpPr/>
          <p:nvPr/>
        </p:nvSpPr>
        <p:spPr>
          <a:xfrm>
            <a:off x="8965105" y="243534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Oval 84"/>
          <p:cNvSpPr/>
          <p:nvPr/>
        </p:nvSpPr>
        <p:spPr>
          <a:xfrm>
            <a:off x="8133649" y="166674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Oval 85"/>
          <p:cNvSpPr/>
          <p:nvPr/>
        </p:nvSpPr>
        <p:spPr>
          <a:xfrm>
            <a:off x="10425741" y="78759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Oval 86"/>
          <p:cNvSpPr/>
          <p:nvPr/>
        </p:nvSpPr>
        <p:spPr>
          <a:xfrm>
            <a:off x="11222889" y="179702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Oval 87"/>
          <p:cNvSpPr/>
          <p:nvPr/>
        </p:nvSpPr>
        <p:spPr>
          <a:xfrm>
            <a:off x="10553522" y="252769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Oval 88"/>
          <p:cNvSpPr/>
          <p:nvPr/>
        </p:nvSpPr>
        <p:spPr>
          <a:xfrm>
            <a:off x="10535754" y="199599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Oval 89"/>
          <p:cNvSpPr/>
          <p:nvPr/>
        </p:nvSpPr>
        <p:spPr>
          <a:xfrm>
            <a:off x="8066517" y="76883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Oval 90"/>
          <p:cNvSpPr/>
          <p:nvPr/>
        </p:nvSpPr>
        <p:spPr>
          <a:xfrm>
            <a:off x="10422493" y="153078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Oval 91"/>
          <p:cNvSpPr/>
          <p:nvPr/>
        </p:nvSpPr>
        <p:spPr>
          <a:xfrm>
            <a:off x="11110939" y="192866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Oval 92"/>
          <p:cNvSpPr/>
          <p:nvPr/>
        </p:nvSpPr>
        <p:spPr>
          <a:xfrm>
            <a:off x="10844642" y="12662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Oval 93"/>
          <p:cNvSpPr/>
          <p:nvPr/>
        </p:nvSpPr>
        <p:spPr>
          <a:xfrm>
            <a:off x="9195385" y="168066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Oval 94"/>
          <p:cNvSpPr/>
          <p:nvPr/>
        </p:nvSpPr>
        <p:spPr>
          <a:xfrm>
            <a:off x="10595980" y="204192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Oval 95"/>
          <p:cNvSpPr/>
          <p:nvPr/>
        </p:nvSpPr>
        <p:spPr>
          <a:xfrm>
            <a:off x="9650915" y="92134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Oval 96"/>
          <p:cNvSpPr/>
          <p:nvPr/>
        </p:nvSpPr>
        <p:spPr>
          <a:xfrm>
            <a:off x="8340400" y="235063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Oval 97"/>
          <p:cNvSpPr/>
          <p:nvPr/>
        </p:nvSpPr>
        <p:spPr>
          <a:xfrm>
            <a:off x="8146679" y="220909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Oval 98"/>
          <p:cNvSpPr/>
          <p:nvPr/>
        </p:nvSpPr>
        <p:spPr>
          <a:xfrm>
            <a:off x="9150756" y="67656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Oval 99"/>
          <p:cNvSpPr/>
          <p:nvPr/>
        </p:nvSpPr>
        <p:spPr>
          <a:xfrm>
            <a:off x="10291046" y="113380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1" name="Oval 100"/>
          <p:cNvSpPr/>
          <p:nvPr/>
        </p:nvSpPr>
        <p:spPr>
          <a:xfrm>
            <a:off x="9354222" y="209883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2" name="Oval 101"/>
          <p:cNvSpPr/>
          <p:nvPr/>
        </p:nvSpPr>
        <p:spPr>
          <a:xfrm>
            <a:off x="8590674" y="198053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3" name="Oval 102"/>
          <p:cNvSpPr/>
          <p:nvPr/>
        </p:nvSpPr>
        <p:spPr>
          <a:xfrm>
            <a:off x="10345874" y="71903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4" name="Oval 103"/>
          <p:cNvSpPr/>
          <p:nvPr/>
        </p:nvSpPr>
        <p:spPr>
          <a:xfrm>
            <a:off x="10125629" y="196119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5" name="Connector 104"/>
          <p:cNvCxnSpPr/>
          <p:nvPr/>
        </p:nvCxnSpPr>
        <p:spPr>
          <a:xfrm flipV="1">
            <a:off x="8016240" y="2122170"/>
            <a:ext cx="822960" cy="41910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Connector 105"/>
          <p:cNvCxnSpPr/>
          <p:nvPr/>
        </p:nvCxnSpPr>
        <p:spPr>
          <a:xfrm flipV="1">
            <a:off x="8839200" y="1619250"/>
            <a:ext cx="754380" cy="50292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Connector 106"/>
          <p:cNvCxnSpPr/>
          <p:nvPr/>
        </p:nvCxnSpPr>
        <p:spPr>
          <a:xfrm flipV="1">
            <a:off x="9593580" y="990600"/>
            <a:ext cx="754380" cy="62865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Oval 107"/>
          <p:cNvSpPr/>
          <p:nvPr/>
        </p:nvSpPr>
        <p:spPr>
          <a:xfrm>
            <a:off x="7968615" y="249364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9" name="TextBox 108"/>
          <p:cNvSpPr txBox="1"/>
          <p:nvPr/>
        </p:nvSpPr>
        <p:spPr>
          <a:xfrm>
            <a:off x="8092440" y="248412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H0 STACK</a:t>
            </a:r>
          </a:p>
        </p:txBody>
      </p:sp>
      <p:sp>
        <p:nvSpPr>
          <p:cNvPr id="110" name="Oval 109"/>
          <p:cNvSpPr/>
          <p:nvPr/>
        </p:nvSpPr>
        <p:spPr>
          <a:xfrm>
            <a:off x="8791575" y="207454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1" name="TextBox 110"/>
          <p:cNvSpPr txBox="1"/>
          <p:nvPr/>
        </p:nvSpPr>
        <p:spPr>
          <a:xfrm>
            <a:off x="8915400" y="206502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H1 CORE</a:t>
            </a:r>
          </a:p>
        </p:txBody>
      </p:sp>
      <p:sp>
        <p:nvSpPr>
          <p:cNvPr id="112" name="Oval 111"/>
          <p:cNvSpPr/>
          <p:nvPr/>
        </p:nvSpPr>
        <p:spPr>
          <a:xfrm>
            <a:off x="9545955" y="157162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3" name="TextBox 112"/>
          <p:cNvSpPr txBox="1"/>
          <p:nvPr/>
        </p:nvSpPr>
        <p:spPr>
          <a:xfrm>
            <a:off x="7764780" y="156210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H2 EMERGE</a:t>
            </a:r>
          </a:p>
        </p:txBody>
      </p:sp>
      <p:sp>
        <p:nvSpPr>
          <p:cNvPr id="114" name="Oval 113"/>
          <p:cNvSpPr/>
          <p:nvPr/>
        </p:nvSpPr>
        <p:spPr>
          <a:xfrm>
            <a:off x="10300335" y="94297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5" name="TextBox 114"/>
          <p:cNvSpPr txBox="1"/>
          <p:nvPr/>
        </p:nvSpPr>
        <p:spPr>
          <a:xfrm>
            <a:off x="8519160" y="93345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H3 TRANSFORM</a:t>
            </a:r>
          </a:p>
        </p:txBody>
      </p:sp>
      <p:sp>
        <p:nvSpPr>
          <p:cNvPr id="116" name="Rectangle 115"/>
          <p:cNvSpPr/>
          <p:nvPr/>
        </p:nvSpPr>
        <p:spPr>
          <a:xfrm>
            <a:off x="762000" y="2762250"/>
            <a:ext cx="104775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7" name="TextBox 116"/>
          <p:cNvSpPr txBox="1"/>
          <p:nvPr/>
        </p:nvSpPr>
        <p:spPr>
          <a:xfrm>
            <a:off x="7620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3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7620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original horizons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27432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4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27432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new total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47244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1999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47244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Alchemy of Growth published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67056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2023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67056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stack compounds at scale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8686800" y="2952750"/>
            <a:ext cx="17907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27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8686800" y="3619500"/>
            <a:ext cx="17907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200">
                <a:solidFill>
                  <a:srgbClr val="8A8280"/>
                </a:solidFill>
                <a:latin typeface="Inter"/>
              </a:rPr>
              <a:t>years of doctrine</a:t>
            </a:r>
          </a:p>
        </p:txBody>
      </p:sp>
      <p:sp>
        <p:nvSpPr>
          <p:cNvPr id="127" name="Rectangle 126"/>
          <p:cNvSpPr/>
          <p:nvPr/>
        </p:nvSpPr>
        <p:spPr>
          <a:xfrm>
            <a:off x="762000" y="4191000"/>
            <a:ext cx="1047750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8" name="TextBox 127"/>
          <p:cNvSpPr txBox="1"/>
          <p:nvPr/>
        </p:nvSpPr>
        <p:spPr>
          <a:xfrm>
            <a:off x="762000" y="43815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01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1333500" y="442912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THE FRAMEWORK</a:t>
            </a:r>
          </a:p>
        </p:txBody>
      </p:sp>
      <p:sp>
        <p:nvSpPr>
          <p:cNvPr id="130" name="Rectangle 129"/>
          <p:cNvSpPr/>
          <p:nvPr/>
        </p:nvSpPr>
        <p:spPr>
          <a:xfrm>
            <a:off x="762000" y="4762500"/>
            <a:ext cx="3429000" cy="1714500"/>
          </a:xfrm>
          <a:prstGeom prst="rect">
            <a:avLst/>
          </a:prstGeom>
          <a:solidFill>
            <a:srgbClr val="EDE8DF"/>
          </a:solidFill>
          <a:ln w="5715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1" name="Rectangle 130"/>
          <p:cNvSpPr/>
          <p:nvPr/>
        </p:nvSpPr>
        <p:spPr>
          <a:xfrm>
            <a:off x="857250" y="4857750"/>
            <a:ext cx="3238500" cy="488950"/>
          </a:xfrm>
          <a:prstGeom prst="rect">
            <a:avLst/>
          </a:prstGeom>
          <a:solidFill>
            <a:srgbClr val="F7F471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2" name="TextBox 131"/>
          <p:cNvSpPr txBox="1"/>
          <p:nvPr/>
        </p:nvSpPr>
        <p:spPr>
          <a:xfrm>
            <a:off x="952500" y="4953000"/>
            <a:ext cx="3048000" cy="508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H1 CORE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857250" y="5365750"/>
            <a:ext cx="3238500" cy="4889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4" name="TextBox 133"/>
          <p:cNvSpPr txBox="1"/>
          <p:nvPr/>
        </p:nvSpPr>
        <p:spPr>
          <a:xfrm>
            <a:off x="952500" y="5461000"/>
            <a:ext cx="3048000" cy="508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H2 EMERGE</a:t>
            </a:r>
          </a:p>
        </p:txBody>
      </p:sp>
      <p:sp>
        <p:nvSpPr>
          <p:cNvPr id="135" name="Rectangle 134"/>
          <p:cNvSpPr/>
          <p:nvPr/>
        </p:nvSpPr>
        <p:spPr>
          <a:xfrm>
            <a:off x="857250" y="5873750"/>
            <a:ext cx="3238500" cy="4889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6" name="TextBox 135"/>
          <p:cNvSpPr txBox="1"/>
          <p:nvPr/>
        </p:nvSpPr>
        <p:spPr>
          <a:xfrm>
            <a:off x="952500" y="5969000"/>
            <a:ext cx="3048000" cy="508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H3 TRANSFORM</a:t>
            </a:r>
          </a:p>
        </p:txBody>
      </p:sp>
      <p:sp>
        <p:nvSpPr>
          <p:cNvPr id="137" name="Rectangle 136"/>
          <p:cNvSpPr/>
          <p:nvPr/>
        </p:nvSpPr>
        <p:spPr>
          <a:xfrm>
            <a:off x="4286250" y="4762500"/>
            <a:ext cx="3429000" cy="1714500"/>
          </a:xfrm>
          <a:prstGeom prst="rect">
            <a:avLst/>
          </a:prstGeom>
          <a:solidFill>
            <a:srgbClr val="EDE8DF"/>
          </a:solidFill>
          <a:ln w="5715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8" name="Rectangle 137"/>
          <p:cNvSpPr/>
          <p:nvPr/>
        </p:nvSpPr>
        <p:spPr>
          <a:xfrm>
            <a:off x="4381500" y="4857750"/>
            <a:ext cx="3238500" cy="361950"/>
          </a:xfrm>
          <a:prstGeom prst="rect">
            <a:avLst/>
          </a:prstGeom>
          <a:solidFill>
            <a:srgbClr val="F7F471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9" name="TextBox 138"/>
          <p:cNvSpPr txBox="1"/>
          <p:nvPr/>
        </p:nvSpPr>
        <p:spPr>
          <a:xfrm>
            <a:off x="4476750" y="4933950"/>
            <a:ext cx="3048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H0 STACK</a:t>
            </a:r>
          </a:p>
        </p:txBody>
      </p:sp>
      <p:sp>
        <p:nvSpPr>
          <p:cNvPr id="140" name="Rectangle 139"/>
          <p:cNvSpPr/>
          <p:nvPr/>
        </p:nvSpPr>
        <p:spPr>
          <a:xfrm>
            <a:off x="4381500" y="5238750"/>
            <a:ext cx="3238500" cy="3619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1" name="TextBox 140"/>
          <p:cNvSpPr txBox="1"/>
          <p:nvPr/>
        </p:nvSpPr>
        <p:spPr>
          <a:xfrm>
            <a:off x="4476750" y="5314950"/>
            <a:ext cx="3048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H1 CORE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4381500" y="5619750"/>
            <a:ext cx="3238500" cy="3619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3" name="TextBox 142"/>
          <p:cNvSpPr txBox="1"/>
          <p:nvPr/>
        </p:nvSpPr>
        <p:spPr>
          <a:xfrm>
            <a:off x="4476750" y="5695950"/>
            <a:ext cx="3048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H2 EMERGE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4381500" y="6000750"/>
            <a:ext cx="3238500" cy="361950"/>
          </a:xfrm>
          <a:prstGeom prst="rect">
            <a:avLst/>
          </a:prstGeom>
          <a:solidFill>
            <a:srgbClr val="EDE8DF"/>
          </a:solidFill>
          <a:ln w="381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5" name="TextBox 144"/>
          <p:cNvSpPr txBox="1"/>
          <p:nvPr/>
        </p:nvSpPr>
        <p:spPr>
          <a:xfrm>
            <a:off x="4476750" y="6076950"/>
            <a:ext cx="3048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18160F"/>
                </a:solidFill>
                <a:latin typeface="Inter"/>
              </a:rPr>
              <a:t>H3 TRANSFORM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7810500" y="4762500"/>
            <a:ext cx="3429000" cy="1714500"/>
          </a:xfrm>
          <a:prstGeom prst="rect">
            <a:avLst/>
          </a:prstGeom>
          <a:solidFill>
            <a:srgbClr val="EDE8DF"/>
          </a:solidFill>
          <a:ln w="5715">
            <a:solidFill>
              <a:srgbClr val="C4B9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47" name="Connector 146"/>
          <p:cNvCxnSpPr/>
          <p:nvPr/>
        </p:nvCxnSpPr>
        <p:spPr>
          <a:xfrm>
            <a:off x="8001000" y="6286500"/>
            <a:ext cx="304800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8" name="Connector 147"/>
          <p:cNvCxnSpPr/>
          <p:nvPr/>
        </p:nvCxnSpPr>
        <p:spPr>
          <a:xfrm>
            <a:off x="8001000" y="4953000"/>
            <a:ext cx="0" cy="133350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9" name="Connector 148"/>
          <p:cNvCxnSpPr/>
          <p:nvPr/>
        </p:nvCxnSpPr>
        <p:spPr>
          <a:xfrm flipV="1">
            <a:off x="8001000" y="5419725"/>
            <a:ext cx="914400" cy="13335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0" name="Connector 149"/>
          <p:cNvCxnSpPr/>
          <p:nvPr/>
        </p:nvCxnSpPr>
        <p:spPr>
          <a:xfrm>
            <a:off x="8915400" y="5419725"/>
            <a:ext cx="914400" cy="13335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1" name="Connector 150"/>
          <p:cNvCxnSpPr/>
          <p:nvPr/>
        </p:nvCxnSpPr>
        <p:spPr>
          <a:xfrm>
            <a:off x="9829800" y="5553075"/>
            <a:ext cx="1219200" cy="333375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2" name="Connector 151"/>
          <p:cNvCxnSpPr/>
          <p:nvPr/>
        </p:nvCxnSpPr>
        <p:spPr>
          <a:xfrm flipV="1">
            <a:off x="8610600" y="5886450"/>
            <a:ext cx="914400" cy="26670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3" name="Connector 152"/>
          <p:cNvCxnSpPr/>
          <p:nvPr/>
        </p:nvCxnSpPr>
        <p:spPr>
          <a:xfrm flipV="1">
            <a:off x="9525000" y="5553075"/>
            <a:ext cx="914400" cy="333375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4" name="Connector 153"/>
          <p:cNvCxnSpPr/>
          <p:nvPr/>
        </p:nvCxnSpPr>
        <p:spPr>
          <a:xfrm>
            <a:off x="10439400" y="5553075"/>
            <a:ext cx="609600" cy="0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5" name="Connector 154"/>
          <p:cNvCxnSpPr/>
          <p:nvPr/>
        </p:nvCxnSpPr>
        <p:spPr>
          <a:xfrm flipV="1">
            <a:off x="9525000" y="6019800"/>
            <a:ext cx="762000" cy="200025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6" name="Connector 155"/>
          <p:cNvCxnSpPr/>
          <p:nvPr/>
        </p:nvCxnSpPr>
        <p:spPr>
          <a:xfrm flipV="1">
            <a:off x="10287000" y="5686425"/>
            <a:ext cx="762000" cy="333375"/>
          </a:xfrm>
          <a:prstGeom prst="line">
            <a:avLst/>
          </a:prstGeom>
          <a:ln w="571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7" name="Oval 156"/>
          <p:cNvSpPr/>
          <p:nvPr/>
        </p:nvSpPr>
        <p:spPr>
          <a:xfrm>
            <a:off x="8867775" y="5372100"/>
            <a:ext cx="95250" cy="95250"/>
          </a:xfrm>
          <a:prstGeom prst="ellipse">
            <a:avLst/>
          </a:prstGeom>
          <a:solidFill>
            <a:srgbClr val="F7F4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8" name="TextBox 157"/>
          <p:cNvSpPr txBox="1"/>
          <p:nvPr/>
        </p:nvSpPr>
        <p:spPr>
          <a:xfrm>
            <a:off x="762000" y="6553200"/>
            <a:ext cx="342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ORIGINAL THREE HORIZONS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4286250" y="6553200"/>
            <a:ext cx="342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NEW 4-ROW STACK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7810500" y="6553200"/>
            <a:ext cx="3429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300">
                <a:solidFill>
                  <a:srgbClr val="8A8280"/>
                </a:solidFill>
                <a:latin typeface="Inter"/>
              </a:rPr>
              <a:t>PROFIT TRAJECTORY</a:t>
            </a:r>
          </a:p>
        </p:txBody>
      </p:sp>
      <p:sp>
        <p:nvSpPr>
          <p:cNvPr id="161" name="TextBox 160"/>
          <p:cNvSpPr txBox="1"/>
          <p:nvPr/>
        </p:nvSpPr>
        <p:spPr>
          <a:xfrm>
            <a:off x="762000" y="68580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02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1333500" y="690562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THE FOUR HORIZONS</a:t>
            </a:r>
          </a:p>
        </p:txBody>
      </p:sp>
      <p:sp>
        <p:nvSpPr>
          <p:cNvPr id="163" name="Rectangle 162"/>
          <p:cNvSpPr/>
          <p:nvPr/>
        </p:nvSpPr>
        <p:spPr>
          <a:xfrm>
            <a:off x="762000" y="7239000"/>
            <a:ext cx="3429000" cy="13335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4" name="TextBox 163"/>
          <p:cNvSpPr txBox="1"/>
          <p:nvPr/>
        </p:nvSpPr>
        <p:spPr>
          <a:xfrm>
            <a:off x="914400" y="737235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H0 STACK</a:t>
            </a:r>
          </a:p>
        </p:txBody>
      </p:sp>
      <p:sp>
        <p:nvSpPr>
          <p:cNvPr id="165" name="TextBox 164"/>
          <p:cNvSpPr txBox="1"/>
          <p:nvPr/>
        </p:nvSpPr>
        <p:spPr>
          <a:xfrm>
            <a:off x="914400" y="7715250"/>
            <a:ext cx="31242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Always-on capability layer. Data, models, prompts, agents. Compounds under the other three.</a:t>
            </a:r>
          </a:p>
        </p:txBody>
      </p:sp>
      <p:sp>
        <p:nvSpPr>
          <p:cNvPr id="166" name="Rectangle 165"/>
          <p:cNvSpPr/>
          <p:nvPr/>
        </p:nvSpPr>
        <p:spPr>
          <a:xfrm>
            <a:off x="4286250" y="7239000"/>
            <a:ext cx="3429000" cy="13335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7" name="TextBox 166"/>
          <p:cNvSpPr txBox="1"/>
          <p:nvPr/>
        </p:nvSpPr>
        <p:spPr>
          <a:xfrm>
            <a:off x="4438650" y="737235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H1 CORE &amp; H2 EMERGE</a:t>
            </a:r>
          </a:p>
        </p:txBody>
      </p:sp>
      <p:sp>
        <p:nvSpPr>
          <p:cNvPr id="168" name="TextBox 167"/>
          <p:cNvSpPr txBox="1"/>
          <p:nvPr/>
        </p:nvSpPr>
        <p:spPr>
          <a:xfrm>
            <a:off x="4438650" y="7715250"/>
            <a:ext cx="31242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H1 defends the earning engine. H2 builds the next business in months, not years.</a:t>
            </a:r>
          </a:p>
        </p:txBody>
      </p:sp>
      <p:sp>
        <p:nvSpPr>
          <p:cNvPr id="169" name="Rectangle 168"/>
          <p:cNvSpPr/>
          <p:nvPr/>
        </p:nvSpPr>
        <p:spPr>
          <a:xfrm>
            <a:off x="7810500" y="7239000"/>
            <a:ext cx="3429000" cy="13335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0" name="TextBox 169"/>
          <p:cNvSpPr txBox="1"/>
          <p:nvPr/>
        </p:nvSpPr>
        <p:spPr>
          <a:xfrm>
            <a:off x="7962900" y="737235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2A3D2E"/>
                </a:solidFill>
                <a:latin typeface="Inter"/>
              </a:rPr>
              <a:t>H3 TRANSFORM</a:t>
            </a:r>
          </a:p>
        </p:txBody>
      </p:sp>
      <p:sp>
        <p:nvSpPr>
          <p:cNvPr id="171" name="TextBox 170"/>
          <p:cNvSpPr txBox="1"/>
          <p:nvPr/>
        </p:nvSpPr>
        <p:spPr>
          <a:xfrm>
            <a:off x="7962900" y="7715250"/>
            <a:ext cx="31242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1">
                <a:solidFill>
                  <a:srgbClr val="18160F"/>
                </a:solidFill>
                <a:latin typeface="Playfair Display"/>
              </a:rPr>
              <a:t>Long-bet options. Now testable in eighteen months because the stack carries the build.</a:t>
            </a:r>
          </a:p>
        </p:txBody>
      </p:sp>
      <p:sp>
        <p:nvSpPr>
          <p:cNvPr id="172" name="TextBox 171"/>
          <p:cNvSpPr txBox="1"/>
          <p:nvPr/>
        </p:nvSpPr>
        <p:spPr>
          <a:xfrm>
            <a:off x="762000" y="866775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03</a:t>
            </a:r>
          </a:p>
        </p:txBody>
      </p:sp>
      <p:sp>
        <p:nvSpPr>
          <p:cNvPr id="173" name="TextBox 172"/>
          <p:cNvSpPr txBox="1"/>
          <p:nvPr/>
        </p:nvSpPr>
        <p:spPr>
          <a:xfrm>
            <a:off x="1333500" y="871537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THE PRECEDENT</a:t>
            </a:r>
          </a:p>
        </p:txBody>
      </p:sp>
      <p:sp>
        <p:nvSpPr>
          <p:cNvPr id="174" name="Rectangle 173"/>
          <p:cNvSpPr/>
          <p:nvPr/>
        </p:nvSpPr>
        <p:spPr>
          <a:xfrm>
            <a:off x="762000" y="9048750"/>
            <a:ext cx="3429000" cy="1333500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5" name="TextBox 174"/>
          <p:cNvSpPr txBox="1"/>
          <p:nvPr/>
        </p:nvSpPr>
        <p:spPr>
          <a:xfrm>
            <a:off x="914400" y="9182100"/>
            <a:ext cx="31242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2A3D2E"/>
                </a:solidFill>
                <a:latin typeface="Inter"/>
              </a:rPr>
              <a:t>1999 NEW YORK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914400" y="9429750"/>
            <a:ext cx="31242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Baghai, Coley, White publish.</a:t>
            </a:r>
          </a:p>
        </p:txBody>
      </p:sp>
      <p:sp>
        <p:nvSpPr>
          <p:cNvPr id="177" name="TextBox 176"/>
          <p:cNvSpPr txBox="1"/>
          <p:nvPr/>
        </p:nvSpPr>
        <p:spPr>
          <a:xfrm>
            <a:off x="914400" y="9810750"/>
            <a:ext cx="31242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18160F"/>
                </a:solidFill>
                <a:latin typeface="Inter"/>
              </a:rPr>
              <a:t>The Alchemy of Growth names the three horizons. McKinsey codifies the model.</a:t>
            </a:r>
          </a:p>
        </p:txBody>
      </p:sp>
      <p:sp>
        <p:nvSpPr>
          <p:cNvPr id="178" name="Rectangle 177"/>
          <p:cNvSpPr/>
          <p:nvPr/>
        </p:nvSpPr>
        <p:spPr>
          <a:xfrm>
            <a:off x="4286250" y="9048750"/>
            <a:ext cx="3429000" cy="1333500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9" name="TextBox 178"/>
          <p:cNvSpPr txBox="1"/>
          <p:nvPr/>
        </p:nvSpPr>
        <p:spPr>
          <a:xfrm>
            <a:off x="4438650" y="9182100"/>
            <a:ext cx="31242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2A3D2E"/>
                </a:solidFill>
                <a:latin typeface="Inter"/>
              </a:rPr>
              <a:t>2009 GLOBAL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4438650" y="9429750"/>
            <a:ext cx="31242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The model enters the curriculum.</a:t>
            </a:r>
          </a:p>
        </p:txBody>
      </p:sp>
      <p:sp>
        <p:nvSpPr>
          <p:cNvPr id="181" name="TextBox 180"/>
          <p:cNvSpPr txBox="1"/>
          <p:nvPr/>
        </p:nvSpPr>
        <p:spPr>
          <a:xfrm>
            <a:off x="4438650" y="9810750"/>
            <a:ext cx="31242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18160F"/>
                </a:solidFill>
                <a:latin typeface="Inter"/>
              </a:rPr>
              <a:t>Three Horizons becomes standard at HBS, Stanford, and inside Fortune 500 strategy.</a:t>
            </a:r>
          </a:p>
        </p:txBody>
      </p:sp>
      <p:sp>
        <p:nvSpPr>
          <p:cNvPr id="182" name="Rectangle 181"/>
          <p:cNvSpPr/>
          <p:nvPr/>
        </p:nvSpPr>
        <p:spPr>
          <a:xfrm>
            <a:off x="7810500" y="9048750"/>
            <a:ext cx="3429000" cy="1333500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3" name="TextBox 182"/>
          <p:cNvSpPr txBox="1"/>
          <p:nvPr/>
        </p:nvSpPr>
        <p:spPr>
          <a:xfrm>
            <a:off x="7962900" y="9182100"/>
            <a:ext cx="31242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2A3D2E"/>
                </a:solidFill>
                <a:latin typeface="Inter"/>
              </a:rPr>
              <a:t>2023 GLOBAL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7962900" y="9429750"/>
            <a:ext cx="31242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18160F"/>
                </a:solidFill>
                <a:latin typeface="Playfair Display"/>
              </a:rPr>
              <a:t>The stack compounds at scale.</a:t>
            </a:r>
          </a:p>
        </p:txBody>
      </p:sp>
      <p:sp>
        <p:nvSpPr>
          <p:cNvPr id="185" name="TextBox 184"/>
          <p:cNvSpPr txBox="1"/>
          <p:nvPr/>
        </p:nvSpPr>
        <p:spPr>
          <a:xfrm>
            <a:off x="7962900" y="9810750"/>
            <a:ext cx="31242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100" b="0" i="0">
                <a:solidFill>
                  <a:srgbClr val="18160F"/>
                </a:solidFill>
                <a:latin typeface="Inter"/>
              </a:rPr>
              <a:t>Models compress H3 into H1. A fourth horizon enters the card.</a:t>
            </a:r>
          </a:p>
        </p:txBody>
      </p:sp>
      <p:sp>
        <p:nvSpPr>
          <p:cNvPr id="186" name="TextBox 185"/>
          <p:cNvSpPr txBox="1"/>
          <p:nvPr/>
        </p:nvSpPr>
        <p:spPr>
          <a:xfrm>
            <a:off x="762000" y="104775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2A3D2E"/>
                </a:solidFill>
                <a:latin typeface="Playfair Display"/>
              </a:rPr>
              <a:t>04</a:t>
            </a:r>
          </a:p>
        </p:txBody>
      </p:sp>
      <p:sp>
        <p:nvSpPr>
          <p:cNvPr id="187" name="TextBox 186"/>
          <p:cNvSpPr txBox="1"/>
          <p:nvPr/>
        </p:nvSpPr>
        <p:spPr>
          <a:xfrm>
            <a:off x="1333500" y="10525125"/>
            <a:ext cx="571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FOUR OPERATING PRINCIPLES</a:t>
            </a:r>
          </a:p>
        </p:txBody>
      </p:sp>
      <p:sp>
        <p:nvSpPr>
          <p:cNvPr id="188" name="TextBox 187"/>
          <p:cNvSpPr txBox="1"/>
          <p:nvPr/>
        </p:nvSpPr>
        <p:spPr>
          <a:xfrm>
            <a:off x="762000" y="108585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01</a:t>
            </a:r>
          </a:p>
        </p:txBody>
      </p:sp>
      <p:sp>
        <p:nvSpPr>
          <p:cNvPr id="189" name="TextBox 188"/>
          <p:cNvSpPr txBox="1"/>
          <p:nvPr/>
        </p:nvSpPr>
        <p:spPr>
          <a:xfrm>
            <a:off x="1333500" y="1091565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ADD H0 STACK AS THE FOURTH HORIZON.</a:t>
            </a:r>
          </a:p>
        </p:txBody>
      </p:sp>
      <p:cxnSp>
        <p:nvCxnSpPr>
          <p:cNvPr id="190" name="Connector 189"/>
          <p:cNvCxnSpPr/>
          <p:nvPr/>
        </p:nvCxnSpPr>
        <p:spPr>
          <a:xfrm>
            <a:off x="762000" y="1123950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1" name="TextBox 190"/>
          <p:cNvSpPr txBox="1"/>
          <p:nvPr/>
        </p:nvSpPr>
        <p:spPr>
          <a:xfrm>
            <a:off x="762000" y="112966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02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1333500" y="1135380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RUN ALL FOUR EVERY QUARTER. NOT IN SEQUENCE.</a:t>
            </a:r>
          </a:p>
        </p:txBody>
      </p:sp>
      <p:cxnSp>
        <p:nvCxnSpPr>
          <p:cNvPr id="193" name="Connector 192"/>
          <p:cNvCxnSpPr/>
          <p:nvPr/>
        </p:nvCxnSpPr>
        <p:spPr>
          <a:xfrm>
            <a:off x="762000" y="1167765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4" name="TextBox 193"/>
          <p:cNvSpPr txBox="1"/>
          <p:nvPr/>
        </p:nvSpPr>
        <p:spPr>
          <a:xfrm>
            <a:off x="762000" y="117348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03</a:t>
            </a:r>
          </a:p>
        </p:txBody>
      </p:sp>
      <p:sp>
        <p:nvSpPr>
          <p:cNvPr id="195" name="TextBox 194"/>
          <p:cNvSpPr txBox="1"/>
          <p:nvPr/>
        </p:nvSpPr>
        <p:spPr>
          <a:xfrm>
            <a:off x="1333500" y="1179195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SCORE THE STACK ACROSS DATA, MODELS, PROMPTS, AGENTS.</a:t>
            </a:r>
          </a:p>
        </p:txBody>
      </p:sp>
      <p:cxnSp>
        <p:nvCxnSpPr>
          <p:cNvPr id="196" name="Connector 195"/>
          <p:cNvCxnSpPr/>
          <p:nvPr/>
        </p:nvCxnSpPr>
        <p:spPr>
          <a:xfrm>
            <a:off x="762000" y="1211580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7" name="TextBox 196"/>
          <p:cNvSpPr txBox="1"/>
          <p:nvPr/>
        </p:nvSpPr>
        <p:spPr>
          <a:xfrm>
            <a:off x="762000" y="121729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 i="0">
                <a:solidFill>
                  <a:srgbClr val="F7F471"/>
                </a:solidFill>
                <a:latin typeface="Playfair Display"/>
              </a:rPr>
              <a:t>04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1333500" y="12230100"/>
            <a:ext cx="9525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2A3D2E"/>
                </a:solidFill>
                <a:latin typeface="Inter"/>
              </a:rPr>
              <a:t>RE-TAG EVERY ACTIVE BET QUARTERLY. NAME THE TRADE-OFF.</a:t>
            </a:r>
          </a:p>
        </p:txBody>
      </p:sp>
      <p:cxnSp>
        <p:nvCxnSpPr>
          <p:cNvPr id="199" name="Connector 198"/>
          <p:cNvCxnSpPr/>
          <p:nvPr/>
        </p:nvCxnSpPr>
        <p:spPr>
          <a:xfrm>
            <a:off x="762000" y="12553950"/>
            <a:ext cx="10477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0" name="Rectangle 199"/>
          <p:cNvSpPr/>
          <p:nvPr/>
        </p:nvSpPr>
        <p:spPr>
          <a:xfrm>
            <a:off x="762000" y="13144500"/>
            <a:ext cx="10477500" cy="9525"/>
          </a:xfrm>
          <a:prstGeom prst="rect">
            <a:avLst/>
          </a:prstGeom>
          <a:solidFill>
            <a:srgbClr val="C4B9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1" name="TextBox 200"/>
          <p:cNvSpPr txBox="1"/>
          <p:nvPr/>
        </p:nvSpPr>
        <p:spPr>
          <a:xfrm>
            <a:off x="762000" y="13335000"/>
            <a:ext cx="6667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400">
                <a:solidFill>
                  <a:srgbClr val="2A3D2E"/>
                </a:solidFill>
                <a:latin typeface="Inter"/>
              </a:rPr>
              <a:t>READ THE FULL OPERATING STORIES PIECE</a:t>
            </a:r>
          </a:p>
        </p:txBody>
      </p:sp>
      <p:sp>
        <p:nvSpPr>
          <p:cNvPr id="202" name="Rectangle 201"/>
          <p:cNvSpPr/>
          <p:nvPr/>
        </p:nvSpPr>
        <p:spPr>
          <a:xfrm>
            <a:off x="762000" y="13601700"/>
            <a:ext cx="3429000" cy="3429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3" name="TextBox 202"/>
          <p:cNvSpPr txBox="1"/>
          <p:nvPr/>
        </p:nvSpPr>
        <p:spPr>
          <a:xfrm>
            <a:off x="914400" y="13677900"/>
            <a:ext cx="3124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100">
                <a:solidFill>
                  <a:srgbClr val="18160F"/>
                </a:solidFill>
                <a:latin typeface="Inter"/>
              </a:rPr>
              <a:t>www.operatingbyjohnbrewton.com</a:t>
            </a:r>
          </a:p>
        </p:txBody>
      </p:sp>
      <p:sp>
        <p:nvSpPr>
          <p:cNvPr id="204" name="TextBox 203"/>
          <p:cNvSpPr txBox="1"/>
          <p:nvPr/>
        </p:nvSpPr>
        <p:spPr>
          <a:xfrm>
            <a:off x="6667500" y="13335000"/>
            <a:ext cx="457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 i="0" spc="400">
                <a:solidFill>
                  <a:srgbClr val="2A3D2E"/>
                </a:solidFill>
                <a:latin typeface="Inter"/>
              </a:rPr>
              <a:t>JOHN BREWTON</a:t>
            </a:r>
          </a:p>
        </p:txBody>
      </p:sp>
      <p:sp>
        <p:nvSpPr>
          <p:cNvPr id="205" name="TextBox 204"/>
          <p:cNvSpPr txBox="1"/>
          <p:nvPr/>
        </p:nvSpPr>
        <p:spPr>
          <a:xfrm>
            <a:off x="6667500" y="13601700"/>
            <a:ext cx="457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 spc="300">
                <a:solidFill>
                  <a:srgbClr val="8A8280"/>
                </a:solidFill>
                <a:latin typeface="Inter"/>
              </a:rPr>
              <a:t>FOUNDER · OPERATING · 6AEP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6667500" y="13792200"/>
            <a:ext cx="4572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 spc="400">
                <a:solidFill>
                  <a:srgbClr val="8A8280"/>
                </a:solidFill>
                <a:latin typeface="Inter"/>
              </a:rPr>
              <a:t>1999 TO 2026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