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1430000" cy="14287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 / 13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5905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6572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7239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7905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8572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92392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99060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057275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1239500" y="571500"/>
            <a:ext cx="0" cy="533400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5905500" y="571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905500" y="1104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5905500" y="1638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905500" y="2171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5905500" y="2705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5905500" y="3238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5905500" y="37719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5905500" y="43053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5905500" y="48387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905500" y="53721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905500" y="5905500"/>
            <a:ext cx="5334000" cy="0"/>
          </a:xfrm>
          <a:prstGeom prst="line">
            <a:avLst/>
          </a:prstGeom>
          <a:ln w="3810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720000">
            <a:off x="6438900" y="1104900"/>
            <a:ext cx="1600200" cy="96012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68389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23900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7639050" y="1200912"/>
            <a:ext cx="0" cy="768096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6598920" y="1584960"/>
            <a:ext cx="1280160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78980" y="1392936"/>
            <a:ext cx="288036" cy="192024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 rot="21120000">
            <a:off x="8839200" y="2171700"/>
            <a:ext cx="1706880" cy="10668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926592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69264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0119360" y="2278380"/>
            <a:ext cx="0" cy="85344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9009888" y="2705100"/>
            <a:ext cx="1365504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9521952" y="2491740"/>
            <a:ext cx="307238" cy="213360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 rot="300000">
            <a:off x="6972300" y="3505200"/>
            <a:ext cx="1493520" cy="117348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34568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771906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8092440" y="3622548"/>
            <a:ext cx="0" cy="938784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7121652" y="4091940"/>
            <a:ext cx="1194816" cy="0"/>
          </a:xfrm>
          <a:prstGeom prst="line">
            <a:avLst/>
          </a:prstGeom>
          <a:ln w="381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7569708" y="3857244"/>
            <a:ext cx="268833" cy="234696"/>
          </a:xfrm>
          <a:prstGeom prst="rect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6278880" y="3878580"/>
            <a:ext cx="1920240" cy="19202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6438900" y="4038600"/>
            <a:ext cx="1600200" cy="16002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6598920" y="4198620"/>
            <a:ext cx="1280160" cy="12801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9159240" y="891540"/>
            <a:ext cx="1493520" cy="14935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9319260" y="1051560"/>
            <a:ext cx="1173480" cy="117348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9479280" y="1211580"/>
            <a:ext cx="853440" cy="85344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9906000" y="4572000"/>
            <a:ext cx="1066800" cy="106680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066020" y="4732020"/>
            <a:ext cx="746760" cy="74676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226040" y="4892040"/>
            <a:ext cx="426720" cy="426720"/>
          </a:xfrm>
          <a:prstGeom prst="ellipse">
            <a:avLst/>
          </a:prstGeom>
          <a:noFill/>
          <a:ln w="2857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6228896" y="29713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7112899" y="445150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9008254" y="137919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Oval 53"/>
          <p:cNvSpPr/>
          <p:nvPr/>
        </p:nvSpPr>
        <p:spPr>
          <a:xfrm>
            <a:off x="9707126" y="5594665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Oval 54"/>
          <p:cNvSpPr/>
          <p:nvPr/>
        </p:nvSpPr>
        <p:spPr>
          <a:xfrm>
            <a:off x="10085310" y="56800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Oval 55"/>
          <p:cNvSpPr/>
          <p:nvPr/>
        </p:nvSpPr>
        <p:spPr>
          <a:xfrm>
            <a:off x="6066201" y="488390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Oval 56"/>
          <p:cNvSpPr/>
          <p:nvPr/>
        </p:nvSpPr>
        <p:spPr>
          <a:xfrm>
            <a:off x="9532640" y="540854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Oval 57"/>
          <p:cNvSpPr/>
          <p:nvPr/>
        </p:nvSpPr>
        <p:spPr>
          <a:xfrm>
            <a:off x="9029205" y="581026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10493933" y="42127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Oval 59"/>
          <p:cNvSpPr/>
          <p:nvPr/>
        </p:nvSpPr>
        <p:spPr>
          <a:xfrm>
            <a:off x="9210069" y="204947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Oval 60"/>
          <p:cNvSpPr/>
          <p:nvPr/>
        </p:nvSpPr>
        <p:spPr>
          <a:xfrm>
            <a:off x="6389674" y="14716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Oval 61"/>
          <p:cNvSpPr/>
          <p:nvPr/>
        </p:nvSpPr>
        <p:spPr>
          <a:xfrm>
            <a:off x="6950316" y="372442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Oval 62"/>
          <p:cNvSpPr/>
          <p:nvPr/>
        </p:nvSpPr>
        <p:spPr>
          <a:xfrm>
            <a:off x="7192882" y="13746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Oval 63"/>
          <p:cNvSpPr/>
          <p:nvPr/>
        </p:nvSpPr>
        <p:spPr>
          <a:xfrm>
            <a:off x="7252841" y="487007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Oval 64"/>
          <p:cNvSpPr/>
          <p:nvPr/>
        </p:nvSpPr>
        <p:spPr>
          <a:xfrm>
            <a:off x="10066058" y="165114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Oval 65"/>
          <p:cNvSpPr/>
          <p:nvPr/>
        </p:nvSpPr>
        <p:spPr>
          <a:xfrm>
            <a:off x="9150648" y="558131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10155806" y="285266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Oval 67"/>
          <p:cNvSpPr/>
          <p:nvPr/>
        </p:nvSpPr>
        <p:spPr>
          <a:xfrm>
            <a:off x="10730282" y="209688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Oval 68"/>
          <p:cNvSpPr/>
          <p:nvPr/>
        </p:nvSpPr>
        <p:spPr>
          <a:xfrm>
            <a:off x="9067377" y="110444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Oval 69"/>
          <p:cNvSpPr/>
          <p:nvPr/>
        </p:nvSpPr>
        <p:spPr>
          <a:xfrm>
            <a:off x="6315868" y="543075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Oval 70"/>
          <p:cNvSpPr/>
          <p:nvPr/>
        </p:nvSpPr>
        <p:spPr>
          <a:xfrm>
            <a:off x="6418972" y="213697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Oval 71"/>
          <p:cNvSpPr/>
          <p:nvPr/>
        </p:nvSpPr>
        <p:spPr>
          <a:xfrm>
            <a:off x="6420635" y="196171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Oval 72"/>
          <p:cNvSpPr/>
          <p:nvPr/>
        </p:nvSpPr>
        <p:spPr>
          <a:xfrm>
            <a:off x="8389868" y="288071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Oval 73"/>
          <p:cNvSpPr/>
          <p:nvPr/>
        </p:nvSpPr>
        <p:spPr>
          <a:xfrm>
            <a:off x="6551799" y="49524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Oval 74"/>
          <p:cNvSpPr/>
          <p:nvPr/>
        </p:nvSpPr>
        <p:spPr>
          <a:xfrm>
            <a:off x="11135982" y="143586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Oval 75"/>
          <p:cNvSpPr/>
          <p:nvPr/>
        </p:nvSpPr>
        <p:spPr>
          <a:xfrm>
            <a:off x="10807610" y="108353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Oval 76"/>
          <p:cNvSpPr/>
          <p:nvPr/>
        </p:nvSpPr>
        <p:spPr>
          <a:xfrm>
            <a:off x="6694857" y="579548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Oval 77"/>
          <p:cNvSpPr/>
          <p:nvPr/>
        </p:nvSpPr>
        <p:spPr>
          <a:xfrm>
            <a:off x="9742626" y="335043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Oval 78"/>
          <p:cNvSpPr/>
          <p:nvPr/>
        </p:nvSpPr>
        <p:spPr>
          <a:xfrm>
            <a:off x="8675270" y="500816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Oval 79"/>
          <p:cNvSpPr/>
          <p:nvPr/>
        </p:nvSpPr>
        <p:spPr>
          <a:xfrm>
            <a:off x="9586331" y="1970873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Oval 80"/>
          <p:cNvSpPr/>
          <p:nvPr/>
        </p:nvSpPr>
        <p:spPr>
          <a:xfrm>
            <a:off x="6965300" y="1243859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Oval 81"/>
          <p:cNvSpPr/>
          <p:nvPr/>
        </p:nvSpPr>
        <p:spPr>
          <a:xfrm>
            <a:off x="8586013" y="9917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Oval 82"/>
          <p:cNvSpPr/>
          <p:nvPr/>
        </p:nvSpPr>
        <p:spPr>
          <a:xfrm>
            <a:off x="10866592" y="28207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Oval 83"/>
          <p:cNvSpPr/>
          <p:nvPr/>
        </p:nvSpPr>
        <p:spPr>
          <a:xfrm>
            <a:off x="8992944" y="213184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Oval 84"/>
          <p:cNvSpPr/>
          <p:nvPr/>
        </p:nvSpPr>
        <p:spPr>
          <a:xfrm>
            <a:off x="10976248" y="116164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Oval 85"/>
          <p:cNvSpPr/>
          <p:nvPr/>
        </p:nvSpPr>
        <p:spPr>
          <a:xfrm>
            <a:off x="10535758" y="1521944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Oval 86"/>
          <p:cNvSpPr/>
          <p:nvPr/>
        </p:nvSpPr>
        <p:spPr>
          <a:xfrm>
            <a:off x="8396967" y="472325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Oval 87"/>
          <p:cNvSpPr/>
          <p:nvPr/>
        </p:nvSpPr>
        <p:spPr>
          <a:xfrm>
            <a:off x="8938585" y="421210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Oval 88"/>
          <p:cNvSpPr/>
          <p:nvPr/>
        </p:nvSpPr>
        <p:spPr>
          <a:xfrm>
            <a:off x="6252310" y="45398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Oval 89"/>
          <p:cNvSpPr/>
          <p:nvPr/>
        </p:nvSpPr>
        <p:spPr>
          <a:xfrm>
            <a:off x="9386137" y="562027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Oval 90"/>
          <p:cNvSpPr/>
          <p:nvPr/>
        </p:nvSpPr>
        <p:spPr>
          <a:xfrm>
            <a:off x="6607191" y="3575637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Oval 91"/>
          <p:cNvSpPr/>
          <p:nvPr/>
        </p:nvSpPr>
        <p:spPr>
          <a:xfrm>
            <a:off x="6972167" y="129483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Oval 92"/>
          <p:cNvSpPr/>
          <p:nvPr/>
        </p:nvSpPr>
        <p:spPr>
          <a:xfrm>
            <a:off x="7198222" y="538732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Oval 93"/>
          <p:cNvSpPr/>
          <p:nvPr/>
        </p:nvSpPr>
        <p:spPr>
          <a:xfrm>
            <a:off x="8485190" y="1485361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Oval 94"/>
          <p:cNvSpPr/>
          <p:nvPr/>
        </p:nvSpPr>
        <p:spPr>
          <a:xfrm>
            <a:off x="10394988" y="4134512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Oval 95"/>
          <p:cNvSpPr/>
          <p:nvPr/>
        </p:nvSpPr>
        <p:spPr>
          <a:xfrm>
            <a:off x="9622296" y="549679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7" name="Oval 96"/>
          <p:cNvSpPr/>
          <p:nvPr/>
        </p:nvSpPr>
        <p:spPr>
          <a:xfrm>
            <a:off x="6224049" y="180099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Oval 97"/>
          <p:cNvSpPr/>
          <p:nvPr/>
        </p:nvSpPr>
        <p:spPr>
          <a:xfrm>
            <a:off x="5926634" y="1458646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Oval 98"/>
          <p:cNvSpPr/>
          <p:nvPr/>
        </p:nvSpPr>
        <p:spPr>
          <a:xfrm>
            <a:off x="6948370" y="1628750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Oval 99"/>
          <p:cNvSpPr/>
          <p:nvPr/>
        </p:nvSpPr>
        <p:spPr>
          <a:xfrm>
            <a:off x="6048542" y="3403838"/>
            <a:ext cx="28575" cy="28575"/>
          </a:xfrm>
          <a:prstGeom prst="ellipse">
            <a:avLst/>
          </a:prstGeom>
          <a:solidFill>
            <a:srgbClr val="18160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1" name="Connector 100"/>
          <p:cNvCxnSpPr/>
          <p:nvPr/>
        </p:nvCxnSpPr>
        <p:spPr>
          <a:xfrm flipV="1">
            <a:off x="6225540" y="4518660"/>
            <a:ext cx="1280160" cy="10668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 flipV="1">
            <a:off x="7505700" y="3238500"/>
            <a:ext cx="1173480" cy="128016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8679180" y="1638300"/>
            <a:ext cx="1173480" cy="1600200"/>
          </a:xfrm>
          <a:prstGeom prst="line">
            <a:avLst/>
          </a:prstGeom>
          <a:ln w="20955">
            <a:solidFill>
              <a:srgbClr val="F7F4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6177915" y="55378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5" name="TextBox 104"/>
          <p:cNvSpPr txBox="1"/>
          <p:nvPr/>
        </p:nvSpPr>
        <p:spPr>
          <a:xfrm>
            <a:off x="6301740" y="55283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H0 STACK</a:t>
            </a:r>
          </a:p>
        </p:txBody>
      </p:sp>
      <p:sp>
        <p:nvSpPr>
          <p:cNvPr id="106" name="Oval 105"/>
          <p:cNvSpPr/>
          <p:nvPr/>
        </p:nvSpPr>
        <p:spPr>
          <a:xfrm>
            <a:off x="7458075" y="447103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7581900" y="446151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80">
                <a:solidFill>
                  <a:srgbClr val="18160F"/>
                </a:solidFill>
                <a:latin typeface="Inter"/>
              </a:rPr>
              <a:t>H1 CORE</a:t>
            </a:r>
          </a:p>
        </p:txBody>
      </p:sp>
      <p:sp>
        <p:nvSpPr>
          <p:cNvPr id="108" name="Oval 107"/>
          <p:cNvSpPr/>
          <p:nvPr/>
        </p:nvSpPr>
        <p:spPr>
          <a:xfrm>
            <a:off x="8631555" y="31908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6850380" y="31813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H2 EMERGE</a:t>
            </a:r>
          </a:p>
        </p:txBody>
      </p:sp>
      <p:sp>
        <p:nvSpPr>
          <p:cNvPr id="110" name="Oval 109"/>
          <p:cNvSpPr/>
          <p:nvPr/>
        </p:nvSpPr>
        <p:spPr>
          <a:xfrm>
            <a:off x="9805035" y="1590675"/>
            <a:ext cx="95250" cy="95250"/>
          </a:xfrm>
          <a:prstGeom prst="ellipse">
            <a:avLst/>
          </a:prstGeom>
          <a:solidFill>
            <a:srgbClr val="F7F471"/>
          </a:solidFill>
          <a:ln w="4762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8023860" y="1581150"/>
            <a:ext cx="1714500" cy="1333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1" i="0" spc="80">
                <a:solidFill>
                  <a:srgbClr val="18160F"/>
                </a:solidFill>
                <a:latin typeface="Inter"/>
              </a:rPr>
              <a:t>H3 TRANSFORM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685800" y="8001000"/>
            <a:ext cx="1524000" cy="7429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762000" y="6858000"/>
            <a:ext cx="9906000" cy="2476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6000" b="0" i="0">
                <a:solidFill>
                  <a:srgbClr val="2A3D2E"/>
                </a:solidFill>
                <a:latin typeface="Playfair Display"/>
              </a:rPr>
              <a:t>Three horizons became</a:t>
            </a:r>
          </a:p>
          <a:p>
            <a:pPr algn="l">
              <a:lnSpc>
                <a:spcPct val="105000"/>
              </a:lnSpc>
            </a:pPr>
            <a:r>
              <a:rPr sz="6000" b="0" i="0">
                <a:solidFill>
                  <a:srgbClr val="2A3D2E"/>
                </a:solidFill>
                <a:latin typeface="Playfair Display"/>
              </a:rPr>
              <a:t>four in 2026.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762000" y="95250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0" i="1">
                <a:solidFill>
                  <a:srgbClr val="8A8280"/>
                </a:solidFill>
                <a:latin typeface="Playfair Display"/>
              </a:rPr>
              <a:t>McKinsey's growth horizons add a fourth for the stack layer.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62000" y="12915900"/>
            <a:ext cx="85725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McKinsey. Baghai, Coley, White. The Alchemy of Growth. 1999.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62000" y="134112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8A8280"/>
                </a:solidFill>
                <a:latin typeface="Inter"/>
              </a:rPr>
              <a:t>JOHN BREWTON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10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STARTUP FOUNDER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0" i="0">
                <a:solidFill>
                  <a:srgbClr val="EDE8DF"/>
                </a:solidFill>
                <a:latin typeface="Playfair Display"/>
              </a:rPr>
              <a:t>Build the four-layer H0 stack first.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35242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500" y="39052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9052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00" y="42862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The proprietary signal that compounds. Owned, named, dated.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" y="51625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52500" y="55435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55435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MODELS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59245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The model rotation. Frontier and open. Tested weekly.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" y="6800850"/>
            <a:ext cx="9906000" cy="1524000"/>
          </a:xfrm>
          <a:prstGeom prst="rect">
            <a:avLst/>
          </a:prstGeom>
          <a:solidFill>
            <a:srgbClr val="F7F471"/>
          </a:solidFill>
          <a:ln w="7620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500" y="71818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8160F"/>
                </a:solidFill>
                <a:latin typeface="Playfair Display"/>
              </a:rPr>
              <a:t>L3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71818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PROMPTS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05000" y="75628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The prompt library. Versioned. Reviewed every Friday.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8439150"/>
            <a:ext cx="9906000" cy="1524000"/>
          </a:xfrm>
          <a:prstGeom prst="rect">
            <a:avLst/>
          </a:prstGeom>
          <a:noFill/>
          <a:ln w="7620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820150"/>
            <a:ext cx="762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EDE8DF"/>
                </a:solidFill>
                <a:latin typeface="Playfair Display"/>
              </a:rPr>
              <a:t>L4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05000" y="8820150"/>
            <a:ext cx="5715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EDE8DF"/>
                </a:solidFill>
                <a:latin typeface="Inter"/>
              </a:rPr>
              <a:t>AGENTS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05000" y="9201150"/>
            <a:ext cx="7810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EDE8DF"/>
                </a:solidFill>
                <a:latin typeface="Playfair Display"/>
              </a:rPr>
              <a:t>The autonomous workflows. Bounded by guardrails. Audited monthly.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2A3D2E"/>
                </a:solidFill>
                <a:latin typeface="Inter"/>
              </a:rPr>
              <a:t>90-DAY BUILD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11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SMALL BUSINESS STRATEGIST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0" i="0">
                <a:solidFill>
                  <a:srgbClr val="2A3D2E"/>
                </a:solidFill>
                <a:latin typeface="Playfair Display"/>
              </a:rPr>
              <a:t>Re-tag every active bet against the four-horizon 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429000"/>
            <a:ext cx="571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3429000"/>
            <a:ext cx="4762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ACTIVE BET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H0/H1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915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25000" y="3429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H3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43815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40005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50" y="40005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Existing service line. Stable margin.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34250" y="400050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6677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0001250" y="40005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762000" y="51244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47434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8750" y="47434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Customer self-service portal rebuild.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34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667750" y="47434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0001250" y="47434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5" name="Connector 24"/>
          <p:cNvCxnSpPr/>
          <p:nvPr/>
        </p:nvCxnSpPr>
        <p:spPr>
          <a:xfrm>
            <a:off x="762000" y="58674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62000" y="54864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50" y="54864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Internal AI copilot for the ops team.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334250" y="548640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6677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0001250" y="54864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1" name="Connector 30"/>
          <p:cNvCxnSpPr/>
          <p:nvPr/>
        </p:nvCxnSpPr>
        <p:spPr>
          <a:xfrm>
            <a:off x="762000" y="66103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000" y="62293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28750" y="62293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Subscription product test for top 50 accounts.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342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8667750" y="62293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10001250" y="62293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7" name="Connector 36"/>
          <p:cNvCxnSpPr/>
          <p:nvPr/>
        </p:nvCxnSpPr>
        <p:spPr>
          <a:xfrm>
            <a:off x="762000" y="73533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2000" y="69723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750" y="69723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New geography expansion plan.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334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8667750" y="69723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10001250" y="69723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3" name="Connector 42"/>
          <p:cNvCxnSpPr/>
          <p:nvPr/>
        </p:nvCxnSpPr>
        <p:spPr>
          <a:xfrm>
            <a:off x="762000" y="80962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62000" y="77152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06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28750" y="77152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Agent-led onboarding workflow.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334250" y="7715250"/>
            <a:ext cx="228600" cy="228600"/>
          </a:xfrm>
          <a:prstGeom prst="rect">
            <a:avLst/>
          </a:prstGeom>
          <a:solidFill>
            <a:srgbClr val="F7F471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6677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10001250" y="77152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49" name="Connector 48"/>
          <p:cNvCxnSpPr/>
          <p:nvPr/>
        </p:nvCxnSpPr>
        <p:spPr>
          <a:xfrm>
            <a:off x="762000" y="88392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000" y="845820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428750" y="845820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Acquisition target list and diligence.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42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ectangle 52"/>
          <p:cNvSpPr/>
          <p:nvPr/>
        </p:nvSpPr>
        <p:spPr>
          <a:xfrm>
            <a:off x="8667750" y="845820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ectangle 53"/>
          <p:cNvSpPr/>
          <p:nvPr/>
        </p:nvSpPr>
        <p:spPr>
          <a:xfrm>
            <a:off x="10001250" y="845820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5" name="Connector 54"/>
          <p:cNvCxnSpPr/>
          <p:nvPr/>
        </p:nvCxnSpPr>
        <p:spPr>
          <a:xfrm>
            <a:off x="762000" y="958215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62000" y="9201150"/>
            <a:ext cx="5715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2A3D2E"/>
                </a:solidFill>
                <a:latin typeface="Inter"/>
              </a:rPr>
              <a:t>08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28750" y="9201150"/>
            <a:ext cx="5334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18160F"/>
                </a:solidFill>
                <a:latin typeface="Playfair Display"/>
              </a:rPr>
              <a:t>Vertical AI product for the category.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3342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8667750" y="9201150"/>
            <a:ext cx="228600" cy="228600"/>
          </a:xfrm>
          <a:prstGeom prst="rect">
            <a:avLst/>
          </a:prstGeom>
          <a:solidFill>
            <a:srgbClr val="EDE8DF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ectangle 59"/>
          <p:cNvSpPr/>
          <p:nvPr/>
        </p:nvSpPr>
        <p:spPr>
          <a:xfrm>
            <a:off x="10001250" y="9201150"/>
            <a:ext cx="228600" cy="228600"/>
          </a:xfrm>
          <a:prstGeom prst="rect">
            <a:avLst/>
          </a:prstGeom>
          <a:solidFill>
            <a:srgbClr val="EDE8DF"/>
          </a:solidFill>
          <a:ln w="1333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QUARTERLY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12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000" b="0" i="0">
                <a:solidFill>
                  <a:srgbClr val="2A3D2E"/>
                </a:solidFill>
                <a:latin typeface="Playfair Display"/>
              </a:rPr>
              <a:t>Five prompts to run the new card.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62000" y="3429000"/>
            <a:ext cx="9906000" cy="76200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810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95500" y="3848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TAG THE HORIZON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500" y="4191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Place each active bet on H0, H1, H2, or H3.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1143000" y="4857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43000" y="5143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5500" y="5181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SCORE THE STACK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5500" y="5524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Rate H0 against the four layers. Data. Models. Prompts. Agents.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1143000" y="6191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6477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500" y="6515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COMPRESS THE H3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95500" y="6858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Pick the H3 bet that AI now compresses to under eighteen months.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1143000" y="7524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3000" y="78105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5500" y="78486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PICK THE MOVE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95500" y="81915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Force one move per quarter. Name the trade-off.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1143000" y="88582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000" y="9144000"/>
            <a:ext cx="762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2A3D2E"/>
                </a:solidFill>
                <a:latin typeface="Playfair Display"/>
              </a:rPr>
              <a:t>05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95500" y="9182100"/>
            <a:ext cx="4191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2A3D2E"/>
                </a:solidFill>
                <a:latin typeface="Inter"/>
              </a:rPr>
              <a:t>LOOP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5500" y="9525000"/>
            <a:ext cx="838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Schedule the weekly review and the quarterly card refresh.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1143000" y="10191750"/>
            <a:ext cx="9144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62000" y="11334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0" i="1">
                <a:solidFill>
                  <a:srgbClr val="2A3D2E"/>
                </a:solidFill>
                <a:latin typeface="Playfair Display"/>
              </a:rPr>
              <a:t>Full pack inside Operating Substack.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13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063740" y="762000"/>
            <a:ext cx="76200" cy="12763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SUBSCRIBE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EDE8DF"/>
                </a:solidFill>
                <a:latin typeface="Playfair Display"/>
              </a:rPr>
              <a:t>More like this.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952750"/>
            <a:ext cx="609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0" i="0">
                <a:solidFill>
                  <a:srgbClr val="F7F471"/>
                </a:solidFill>
                <a:latin typeface="Playfair Display"/>
              </a:rPr>
              <a:t>Every week.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191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EDE8DF"/>
                </a:solidFill>
                <a:latin typeface="Inter"/>
              </a:rPr>
              <a:t>Operating is John's bestselling Substack.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572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C4B9AE"/>
                </a:solidFill>
                <a:latin typeface="Inter"/>
              </a:rPr>
              <a:t>Frameworks, field notes, prompt packs, every Friday.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2000" y="5524500"/>
            <a:ext cx="8572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EDE8DF"/>
                </a:solidFill>
                <a:latin typeface="Inter"/>
              </a:rPr>
              <a:t>OPERATING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905500"/>
            <a:ext cx="9906000" cy="4762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400" b="0" i="0">
                <a:solidFill>
                  <a:srgbClr val="F7F471"/>
                </a:solidFill>
                <a:latin typeface="Playfair Display"/>
              </a:rPr>
              <a:t>www.operatingbyjohnbrewton.com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6858000"/>
            <a:ext cx="609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1">
                <a:solidFill>
                  <a:srgbClr val="C4B9AE"/>
                </a:solidFill>
                <a:latin typeface="Playfair Display"/>
              </a:rPr>
              <a:t>John's bestselling Substack.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4740" y="1524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400">
                <a:solidFill>
                  <a:srgbClr val="F7F471"/>
                </a:solidFill>
                <a:latin typeface="Inter"/>
              </a:rPr>
              <a:t>INSIDE OPERATING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4740" y="20955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A new framework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4740" y="25717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Weekly field notes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4740" y="304800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Operator prompt packs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44740" y="3524250"/>
            <a:ext cx="3810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 i="0">
                <a:solidFill>
                  <a:srgbClr val="EDE8DF"/>
                </a:solidFill>
                <a:latin typeface="Playfair Display"/>
              </a:rPr>
              <a:t>The reading list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134302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400">
                <a:solidFill>
                  <a:srgbClr val="C4B9AE"/>
                </a:solidFill>
                <a:latin typeface="Inter"/>
              </a:rPr>
              <a:t>JOHN BREWTON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1362075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77500" y="13239750"/>
            <a:ext cx="762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2800" b="1" i="0">
                <a:solidFill>
                  <a:srgbClr val="F7F471"/>
                </a:solidFill>
                <a:latin typeface="Playfair Display"/>
              </a:rPr>
              <a:t>JB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000" y="3810000"/>
            <a:ext cx="5715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2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4400" b="0" i="0">
                <a:solidFill>
                  <a:srgbClr val="EDE8DF"/>
                </a:solidFill>
                <a:latin typeface="Playfair Display"/>
              </a:rPr>
              <a:t>Baghai named the three horizons in 1999.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99060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Mehrdad Baghai, Stephen Coley, David White. McKinsey.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The Alchemy of Growth. 1999.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H1 defends the core. H2 builds the next business.</a:t>
            </a:r>
          </a:p>
          <a:p>
            <a:pPr algn="l">
              <a:lnSpc>
                <a:spcPct val="150000"/>
              </a:lnSpc>
            </a:pPr>
            <a:r>
              <a:rPr sz="2200" b="0" i="0">
                <a:solidFill>
                  <a:srgbClr val="EDE8DF"/>
                </a:solidFill>
                <a:latin typeface="Inter"/>
              </a:rPr>
              <a:t>H3 plants the long bet. Three time bands. One growth engine.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6667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334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0010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86677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933450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0001250" y="8572500"/>
            <a:ext cx="0" cy="381000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6667500" y="8572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667500" y="9239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67500" y="99060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667500" y="105727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>
            <a:off x="6667500" y="1123950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667500" y="11906250"/>
            <a:ext cx="40005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62000" y="781050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3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Three horizons. Three timelines.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8A8280"/>
                </a:solidFill>
                <a:latin typeface="Inter"/>
              </a:rPr>
              <a:t>H1 defends the core. H2 builds. H3 transforms.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429000"/>
            <a:ext cx="9906000" cy="24765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3810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0" b="1" i="0">
                <a:solidFill>
                  <a:srgbClr val="18160F"/>
                </a:solidFill>
                <a:latin typeface="Playfair Display"/>
              </a:rPr>
              <a:t>H1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0" y="4000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DEFEND THE CORE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500" y="4476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Today's earning engine. 0 to 12 months.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2000" y="6096000"/>
            <a:ext cx="9906000" cy="2476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6477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0" b="1" i="0">
                <a:solidFill>
                  <a:srgbClr val="18160F"/>
                </a:solidFill>
                <a:latin typeface="Playfair Display"/>
              </a:rPr>
              <a:t>H2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57500" y="6667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EMERGE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57500" y="7143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Adjacent extensions. 12 to 36 months.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62000" y="8763000"/>
            <a:ext cx="9906000" cy="2476500"/>
          </a:xfrm>
          <a:prstGeom prst="rect">
            <a:avLst/>
          </a:prstGeom>
          <a:noFill/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43000" y="9144000"/>
            <a:ext cx="1333500" cy="1333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0" b="1" i="0">
                <a:solidFill>
                  <a:srgbClr val="18160F"/>
                </a:solidFill>
                <a:latin typeface="Playfair Display"/>
              </a:rPr>
              <a:t>H3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57500" y="9334500"/>
            <a:ext cx="6667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TRANSFORM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7500" y="9810750"/>
            <a:ext cx="7620000" cy="1143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2200" b="0" i="1">
                <a:solidFill>
                  <a:srgbClr val="18160F"/>
                </a:solidFill>
                <a:latin typeface="Playfair Display"/>
              </a:rPr>
              <a:t>Long-bet options. 3 to 7 years.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The active marker on H1 names the horizon that pays the rent today.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4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666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EDE8DF"/>
                </a:solidFill>
                <a:latin typeface="Playfair Display"/>
              </a:rPr>
              <a:t>Seventy. Twenty. Ten.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30480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C4B9AE"/>
                </a:solidFill>
                <a:latin typeface="Playfair Display"/>
              </a:rPr>
              <a:t>Capital allocation across the three horizons.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4191000"/>
            <a:ext cx="9906000" cy="171450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62000" y="4191000"/>
            <a:ext cx="6934200" cy="17145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52500" y="4572000"/>
            <a:ext cx="1143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1" i="0">
                <a:solidFill>
                  <a:srgbClr val="18160F"/>
                </a:solidFill>
                <a:latin typeface="Playfair Display"/>
              </a:rPr>
              <a:t>H1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0" y="46672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DEFEND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0" y="50482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70 percent of capital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2000" y="6286500"/>
            <a:ext cx="9906000" cy="171450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62000" y="6286500"/>
            <a:ext cx="1981200" cy="1714500"/>
          </a:xfrm>
          <a:prstGeom prst="rect">
            <a:avLst/>
          </a:prstGeom>
          <a:solidFill>
            <a:srgbClr val="C4B9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52500" y="6667500"/>
            <a:ext cx="1143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1" i="0">
                <a:solidFill>
                  <a:srgbClr val="18160F"/>
                </a:solidFill>
                <a:latin typeface="Playfair Display"/>
              </a:rPr>
              <a:t>H2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0" y="67627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EMERGE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0" y="71437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20 percent of capital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2000" y="8382000"/>
            <a:ext cx="9906000" cy="1714500"/>
          </a:xfrm>
          <a:prstGeom prst="rect">
            <a:avLst/>
          </a:prstGeom>
          <a:noFill/>
          <a:ln w="5715">
            <a:solidFill>
              <a:srgbClr val="EDE8D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62000" y="8382000"/>
            <a:ext cx="990600" cy="1714500"/>
          </a:xfrm>
          <a:prstGeom prst="rect">
            <a:avLst/>
          </a:prstGeom>
          <a:solidFill>
            <a:srgbClr val="C4B9A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52500" y="8763000"/>
            <a:ext cx="1143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600" b="1" i="0">
                <a:solidFill>
                  <a:srgbClr val="18160F"/>
                </a:solidFill>
                <a:latin typeface="Playfair Display"/>
              </a:rPr>
              <a:t>H3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86000" y="88582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18160F"/>
                </a:solidFill>
                <a:latin typeface="Inter"/>
              </a:rPr>
              <a:t>TRANSFORM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6000" y="9239250"/>
            <a:ext cx="2667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1">
                <a:solidFill>
                  <a:srgbClr val="18160F"/>
                </a:solidFill>
                <a:latin typeface="Playfair Display"/>
              </a:rPr>
              <a:t>10 percent of capital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2000" y="11144250"/>
            <a:ext cx="9906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sz="1500" b="0" i="0">
                <a:solidFill>
                  <a:srgbClr val="C4B9AE"/>
                </a:solidFill>
                <a:latin typeface="Inter"/>
              </a:rPr>
              <a:t>The 70/20/10 split came from McKinsey's growth research. H1 carries seventy. H3 carries ten.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5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FRAMEWORK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The horizons sit in years.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0">
                <a:solidFill>
                  <a:srgbClr val="8A8280"/>
                </a:solidFill>
                <a:latin typeface="Inter"/>
              </a:rPr>
              <a:t>H1, H2, H3 build sequentially. Profit pools shift forward in time.</a:t>
            </a:r>
          </a:p>
        </p:txBody>
      </p:sp>
      <p:sp>
        <p:nvSpPr>
          <p:cNvPr id="9" name="Rectangle 8"/>
          <p:cNvSpPr/>
          <p:nvPr/>
        </p:nvSpPr>
        <p:spPr>
          <a:xfrm>
            <a:off x="1333500" y="3619500"/>
            <a:ext cx="9144000" cy="6667500"/>
          </a:xfrm>
          <a:prstGeom prst="rect">
            <a:avLst/>
          </a:prstGeom>
          <a:solidFill>
            <a:srgbClr val="D6CE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" name="Connector 9"/>
          <p:cNvCxnSpPr/>
          <p:nvPr/>
        </p:nvCxnSpPr>
        <p:spPr>
          <a:xfrm>
            <a:off x="1905000" y="9715500"/>
            <a:ext cx="8191500" cy="0"/>
          </a:xfrm>
          <a:prstGeom prst="line">
            <a:avLst/>
          </a:prstGeom>
          <a:ln w="762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1905000" y="4000500"/>
            <a:ext cx="0" cy="5715000"/>
          </a:xfrm>
          <a:prstGeom prst="line">
            <a:avLst/>
          </a:prstGeom>
          <a:ln w="7620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1905000" y="6290310"/>
            <a:ext cx="1600200" cy="386715"/>
          </a:xfrm>
          <a:prstGeom prst="line">
            <a:avLst/>
          </a:prstGeom>
          <a:ln w="1333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3505200" y="6290310"/>
            <a:ext cx="1600200" cy="0"/>
          </a:xfrm>
          <a:prstGeom prst="line">
            <a:avLst/>
          </a:prstGeom>
          <a:ln w="1333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5105400" y="6290310"/>
            <a:ext cx="1600200" cy="386715"/>
          </a:xfrm>
          <a:prstGeom prst="line">
            <a:avLst/>
          </a:prstGeom>
          <a:ln w="1333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705600" y="6677025"/>
            <a:ext cx="1600200" cy="718185"/>
          </a:xfrm>
          <a:prstGeom prst="line">
            <a:avLst/>
          </a:prstGeom>
          <a:ln w="1333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8305800" y="7395210"/>
            <a:ext cx="1600200" cy="662940"/>
          </a:xfrm>
          <a:prstGeom prst="line">
            <a:avLst/>
          </a:prstGeom>
          <a:ln w="13335">
            <a:solidFill>
              <a:srgbClr val="1816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2705100" y="8721090"/>
            <a:ext cx="1600200" cy="718185"/>
          </a:xfrm>
          <a:prstGeom prst="line">
            <a:avLst/>
          </a:prstGeom>
          <a:ln w="1333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4305300" y="7505700"/>
            <a:ext cx="1600200" cy="1215390"/>
          </a:xfrm>
          <a:prstGeom prst="line">
            <a:avLst/>
          </a:prstGeom>
          <a:ln w="1333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5905500" y="6677025"/>
            <a:ext cx="1600200" cy="828675"/>
          </a:xfrm>
          <a:prstGeom prst="line">
            <a:avLst/>
          </a:prstGeom>
          <a:ln w="1333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7505700" y="6290310"/>
            <a:ext cx="1600200" cy="386715"/>
          </a:xfrm>
          <a:prstGeom prst="line">
            <a:avLst/>
          </a:prstGeom>
          <a:ln w="1333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9105900" y="6290310"/>
            <a:ext cx="800100" cy="110490"/>
          </a:xfrm>
          <a:prstGeom prst="line">
            <a:avLst/>
          </a:prstGeom>
          <a:ln w="13335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4305300" y="9384030"/>
            <a:ext cx="1600200" cy="220980"/>
          </a:xfrm>
          <a:prstGeom prst="line">
            <a:avLst/>
          </a:prstGeom>
          <a:ln w="1333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5905500" y="8721090"/>
            <a:ext cx="1600200" cy="662940"/>
          </a:xfrm>
          <a:prstGeom prst="line">
            <a:avLst/>
          </a:prstGeom>
          <a:ln w="1333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7505700" y="7947660"/>
            <a:ext cx="1200150" cy="773430"/>
          </a:xfrm>
          <a:prstGeom prst="line">
            <a:avLst/>
          </a:prstGeom>
          <a:ln w="1333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8705850" y="6953250"/>
            <a:ext cx="1200150" cy="994410"/>
          </a:xfrm>
          <a:prstGeom prst="line">
            <a:avLst/>
          </a:prstGeom>
          <a:ln w="1333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3429000" y="6214110"/>
            <a:ext cx="152400" cy="152400"/>
          </a:xfrm>
          <a:prstGeom prst="ellipse">
            <a:avLst/>
          </a:prstGeom>
          <a:solidFill>
            <a:srgbClr val="F7F471"/>
          </a:solidFill>
          <a:ln w="5715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638550" y="6195060"/>
            <a:ext cx="17145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2A3D2E"/>
                </a:solidFill>
                <a:latin typeface="Inter"/>
              </a:rPr>
              <a:t>H1 PEAK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82000" y="7962900"/>
            <a:ext cx="1524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2A3D2E"/>
                </a:solidFill>
                <a:latin typeface="Inter"/>
              </a:rPr>
              <a:t>H1 CORE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82000" y="6305550"/>
            <a:ext cx="1524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2A3D2E"/>
                </a:solidFill>
                <a:latin typeface="Inter"/>
              </a:rPr>
              <a:t>H2 EMERGE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2000" y="6858000"/>
            <a:ext cx="1524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2A3D2E"/>
                </a:solidFill>
                <a:latin typeface="Inter"/>
              </a:rPr>
              <a:t>H3 TRANSFORM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34000" y="99060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1" i="0" spc="300">
                <a:solidFill>
                  <a:srgbClr val="8A8280"/>
                </a:solidFill>
                <a:latin typeface="Inter"/>
              </a:rPr>
              <a:t>TIME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24000" y="4000500"/>
            <a:ext cx="1143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300">
                <a:solidFill>
                  <a:srgbClr val="8A8280"/>
                </a:solidFill>
                <a:latin typeface="Inter"/>
              </a:rPr>
              <a:t>PROFIT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2000" y="117157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 i="0">
                <a:solidFill>
                  <a:srgbClr val="8A8280"/>
                </a:solidFill>
                <a:latin typeface="Inter"/>
              </a:rPr>
              <a:t>Each horizon picks up as the previous one matures. Time does the work.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6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ASSUMPTION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095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Horizons sat in years.</a:t>
            </a:r>
          </a:p>
          <a:p>
            <a:pPr algn="l">
              <a:lnSpc>
                <a:spcPct val="115000"/>
              </a:lnSpc>
            </a:pPr>
            <a:r>
              <a:rPr sz="4400" b="0" i="0">
                <a:solidFill>
                  <a:srgbClr val="2A3D2E"/>
                </a:solidFill>
                <a:latin typeface="Playfair Display"/>
              </a:rPr>
              <a:t>Years did the work.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334000"/>
            <a:ext cx="5905500" cy="3429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H1 paid the rent. H2 built the next business over years.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H3 was a five to seven year option on the future.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Capital, talent, and time were the three scarce inputs.</a:t>
            </a:r>
          </a:p>
          <a:p>
            <a:pPr algn="l">
              <a:lnSpc>
                <a:spcPct val="170000"/>
              </a:lnSpc>
            </a:pPr>
            <a:r>
              <a:rPr sz="2200" b="0" i="0">
                <a:solidFill>
                  <a:srgbClr val="18160F"/>
                </a:solidFill>
                <a:latin typeface="Inter"/>
              </a:rPr>
              <a:t>The growth engine was sequential. Each horizon waited its turn.</a:t>
            </a:r>
          </a:p>
        </p:txBody>
      </p:sp>
      <p:sp>
        <p:nvSpPr>
          <p:cNvPr id="8" name="Rectangle 7"/>
          <p:cNvSpPr/>
          <p:nvPr/>
        </p:nvSpPr>
        <p:spPr>
          <a:xfrm>
            <a:off x="7063740" y="1143000"/>
            <a:ext cx="76200" cy="1219200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54240" y="6667500"/>
            <a:ext cx="36195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 i="0">
                <a:solidFill>
                  <a:srgbClr val="2A3D2E"/>
                </a:solidFill>
                <a:latin typeface="Playfair Display"/>
              </a:rPr>
              <a:t>1999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4240" y="7334250"/>
            <a:ext cx="3619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TIME-BAND FLOOR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2240" y="190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92240" y="571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92240" y="95250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12382500"/>
            <a:ext cx="381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8A8280"/>
                </a:solidFill>
                <a:latin typeface="Inter"/>
              </a:rPr>
              <a:t>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7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EDE8DF"/>
                </a:solidFill>
                <a:latin typeface="Inter"/>
              </a:rPr>
              <a:t>THE INVERSION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2667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AI compresses years to months.</a:t>
            </a:r>
          </a:p>
          <a:p>
            <a:pPr algn="l">
              <a:lnSpc>
                <a:spcPct val="110000"/>
              </a:lnSpc>
            </a:pPr>
            <a:r>
              <a:rPr sz="5200" b="0" i="0">
                <a:solidFill>
                  <a:srgbClr val="EDE8DF"/>
                </a:solidFill>
                <a:latin typeface="Playfair Display"/>
              </a:rPr>
              <a:t>H3 lands in H1.</a:t>
            </a:r>
          </a:p>
        </p:txBody>
      </p:sp>
      <p:cxnSp>
        <p:nvCxnSpPr>
          <p:cNvPr id="7" name="Connector 6"/>
          <p:cNvCxnSpPr/>
          <p:nvPr/>
        </p:nvCxnSpPr>
        <p:spPr>
          <a:xfrm flipV="1">
            <a:off x="762000" y="1040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 flipV="1">
            <a:off x="1422400" y="1014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 flipV="1">
            <a:off x="2082800" y="9893300"/>
            <a:ext cx="198119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2743200" y="963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V="1">
            <a:off x="3403600" y="938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4064000" y="913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724400" y="8877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V="1">
            <a:off x="5384800" y="862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6045200" y="836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6705600" y="811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7366000" y="7861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V="1">
            <a:off x="8026399" y="7607300"/>
            <a:ext cx="198121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8686800" y="7353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V="1">
            <a:off x="9347200" y="7099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 flipV="1">
            <a:off x="10007600" y="6845300"/>
            <a:ext cx="198120" cy="76200"/>
          </a:xfrm>
          <a:prstGeom prst="line">
            <a:avLst/>
          </a:prstGeom>
          <a:ln w="9525">
            <a:solidFill>
              <a:srgbClr val="8A828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 flipV="1">
            <a:off x="762000" y="10858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V="1">
            <a:off x="2667000" y="10477500"/>
            <a:ext cx="19050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 flipV="1">
            <a:off x="4572000" y="10096500"/>
            <a:ext cx="952500" cy="3810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V="1">
            <a:off x="5524500" y="8382000"/>
            <a:ext cx="1905000" cy="1714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 flipV="1">
            <a:off x="7429500" y="6286500"/>
            <a:ext cx="3048000" cy="2095500"/>
          </a:xfrm>
          <a:prstGeom prst="line">
            <a:avLst/>
          </a:prstGeom>
          <a:ln w="15240">
            <a:solidFill>
              <a:srgbClr val="EDE8D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5524500" y="5143500"/>
            <a:ext cx="0" cy="7239000"/>
          </a:xfrm>
          <a:prstGeom prst="line">
            <a:avLst/>
          </a:prstGeom>
          <a:ln w="9525">
            <a:solidFill>
              <a:srgbClr val="E824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419725" y="9991725"/>
            <a:ext cx="209550" cy="209550"/>
          </a:xfrm>
          <a:prstGeom prst="ellipse">
            <a:avLst/>
          </a:prstGeom>
          <a:solidFill>
            <a:srgbClr val="E824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715000" y="5143500"/>
            <a:ext cx="40005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300">
                <a:solidFill>
                  <a:srgbClr val="E8241A"/>
                </a:solidFill>
                <a:latin typeface="Inter"/>
              </a:rPr>
              <a:t>TIME BANDS COLLAPSE · 2023</a:t>
            </a:r>
          </a:p>
        </p:txBody>
      </p:sp>
      <p:sp>
        <p:nvSpPr>
          <p:cNvPr id="30" name="Oval 29"/>
          <p:cNvSpPr/>
          <p:nvPr/>
        </p:nvSpPr>
        <p:spPr>
          <a:xfrm>
            <a:off x="7343775" y="82962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0" y="80010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HORIZONS RUN IN PARALLEL</a:t>
            </a:r>
          </a:p>
        </p:txBody>
      </p:sp>
      <p:sp>
        <p:nvSpPr>
          <p:cNvPr id="32" name="Oval 31"/>
          <p:cNvSpPr/>
          <p:nvPr/>
        </p:nvSpPr>
        <p:spPr>
          <a:xfrm>
            <a:off x="10391775" y="6200775"/>
            <a:ext cx="171450" cy="171450"/>
          </a:xfrm>
          <a:prstGeom prst="ellipse">
            <a:avLst/>
          </a:prstGeom>
          <a:solidFill>
            <a:srgbClr val="F7F4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0" y="59055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 i="0" spc="300">
                <a:solidFill>
                  <a:srgbClr val="F7F471"/>
                </a:solidFill>
                <a:latin typeface="Inter"/>
              </a:rPr>
              <a:t>STACK COMPOUNDS UNDERNEATH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C4B9AE"/>
                </a:solidFill>
                <a:latin typeface="Inter"/>
              </a:rPr>
              <a:t>Operating · 6AEP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C4B9AE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8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THE NEW CARD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80975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0" i="0">
                <a:solidFill>
                  <a:srgbClr val="2A3D2E"/>
                </a:solidFill>
                <a:latin typeface="Playfair Display"/>
              </a:rPr>
              <a:t>Three became four.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571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2762250"/>
            <a:ext cx="9906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0">
                <a:solidFill>
                  <a:srgbClr val="8A8280"/>
                </a:solidFill>
                <a:latin typeface="Inter"/>
              </a:rPr>
              <a:t>The Stack joins as the foundational horizon. It compounds under the other three.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0" y="3429000"/>
            <a:ext cx="9906000" cy="2057400"/>
          </a:xfrm>
          <a:prstGeom prst="rect">
            <a:avLst/>
          </a:prstGeom>
          <a:solidFill>
            <a:srgbClr val="F7F471"/>
          </a:solidFill>
          <a:ln w="9525">
            <a:solidFill>
              <a:srgbClr val="1816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7750" y="3905250"/>
            <a:ext cx="13335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 i="0">
                <a:solidFill>
                  <a:srgbClr val="18160F"/>
                </a:solidFill>
                <a:latin typeface="Playfair Display"/>
              </a:rPr>
              <a:t>H0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67000" y="3905250"/>
            <a:ext cx="53340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STACK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67000" y="4343400"/>
            <a:ext cx="6858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The always-on capability layer. Data, models, prompts, agents.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82000" y="5048250"/>
            <a:ext cx="228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18160F"/>
                </a:solidFill>
                <a:latin typeface="Inter"/>
              </a:rPr>
              <a:t>NEW · ARRIVES 2023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000" y="5600700"/>
            <a:ext cx="9906000" cy="20574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47750" y="6076950"/>
            <a:ext cx="13335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 i="0">
                <a:solidFill>
                  <a:srgbClr val="18160F"/>
                </a:solidFill>
                <a:latin typeface="Playfair Display"/>
              </a:rPr>
              <a:t>H1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7000" y="6076950"/>
            <a:ext cx="53340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DEFEND THE CORE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67000" y="6515100"/>
            <a:ext cx="6858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Today's earning engine. Now compounded by the stack.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2000" y="7219950"/>
            <a:ext cx="228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1999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2000" y="7772400"/>
            <a:ext cx="9906000" cy="20574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47750" y="8248650"/>
            <a:ext cx="13335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 i="0">
                <a:solidFill>
                  <a:srgbClr val="18160F"/>
                </a:solidFill>
                <a:latin typeface="Playfair Display"/>
              </a:rPr>
              <a:t>H2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67000" y="8248650"/>
            <a:ext cx="53340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EMERGE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67000" y="8686800"/>
            <a:ext cx="6858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Adjacent extensions. Now built in months, not years.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82000" y="9391650"/>
            <a:ext cx="228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1999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62000" y="9944100"/>
            <a:ext cx="9906000" cy="2057400"/>
          </a:xfrm>
          <a:prstGeom prst="rect">
            <a:avLst/>
          </a:prstGeom>
          <a:solidFill>
            <a:srgbClr val="EDE8DF"/>
          </a:solidFill>
          <a:ln w="7620">
            <a:solidFill>
              <a:srgbClr val="18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47750" y="10420350"/>
            <a:ext cx="1333500" cy="952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400" b="1" i="0">
                <a:solidFill>
                  <a:srgbClr val="18160F"/>
                </a:solidFill>
                <a:latin typeface="Playfair Display"/>
              </a:rPr>
              <a:t>H3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67000" y="10420350"/>
            <a:ext cx="5334000" cy="3429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300">
                <a:solidFill>
                  <a:srgbClr val="18160F"/>
                </a:solidFill>
                <a:latin typeface="Inter"/>
              </a:rPr>
              <a:t>TRANSFORM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67000" y="10858500"/>
            <a:ext cx="6858000" cy="7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Long-bet options. Now testable in eighteen months.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82000" y="11563350"/>
            <a:ext cx="2286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1" i="0" spc="300">
                <a:solidFill>
                  <a:srgbClr val="8A8280"/>
                </a:solidFill>
                <a:latin typeface="Inter"/>
              </a:rPr>
              <a:t>SINCE 1999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1430000" cy="14287500"/>
          </a:xfrm>
          <a:prstGeom prst="rect">
            <a:avLst/>
          </a:prstGeom>
          <a:solidFill>
            <a:srgbClr val="EDE8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287000" y="3810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9 / 13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381000" cy="19050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62000" y="1276350"/>
            <a:ext cx="3810000" cy="2095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 spc="200">
                <a:solidFill>
                  <a:srgbClr val="18160F"/>
                </a:solidFill>
                <a:latin typeface="Inter"/>
              </a:rPr>
              <a:t>SOLO OPERATOR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2095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600" b="0" i="0">
                <a:solidFill>
                  <a:srgbClr val="2A3D2E"/>
                </a:solidFill>
                <a:latin typeface="Playfair Display"/>
              </a:rPr>
              <a:t>Run all four horizons every quarter.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952750"/>
            <a:ext cx="762000" cy="28575"/>
          </a:xfrm>
          <a:prstGeom prst="rect">
            <a:avLst/>
          </a:prstGeom>
          <a:solidFill>
            <a:srgbClr val="F7F4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3619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H0 STACK BUILD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4000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Add one new agent or model to the rotation. Replace one tool that no longer compounds.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762000" y="4953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5143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H1 CORE DEFEND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2000" y="5524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Ship the weekly piece. Hold the existing client and audience cadence.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762000" y="6477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000" y="6667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H2 EMERGE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7048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Run one new offer test. Sell three pilots at half price to validate.</a:t>
            </a:r>
          </a:p>
        </p:txBody>
      </p:sp>
      <p:cxnSp>
        <p:nvCxnSpPr>
          <p:cNvPr id="16" name="Connector 15"/>
          <p:cNvCxnSpPr/>
          <p:nvPr/>
        </p:nvCxnSpPr>
        <p:spPr>
          <a:xfrm>
            <a:off x="762000" y="8001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2000" y="8191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H3 TRANSFORM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" y="8572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Spend four hours per week on the next product. Build for ninety days, then test.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762000" y="9525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62000" y="9715500"/>
            <a:ext cx="3429000" cy="381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 spc="300">
                <a:solidFill>
                  <a:srgbClr val="2A3D2E"/>
                </a:solidFill>
                <a:latin typeface="Inter"/>
              </a:rPr>
              <a:t>THE LOOP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2000" y="10096500"/>
            <a:ext cx="9906000" cy="571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800" b="0" i="1">
                <a:solidFill>
                  <a:srgbClr val="18160F"/>
                </a:solidFill>
                <a:latin typeface="Playfair Display"/>
              </a:rPr>
              <a:t>Every Friday, score H0 build hours and H3 hours against the target.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762000" y="11049000"/>
            <a:ext cx="9906000" cy="0"/>
          </a:xfrm>
          <a:prstGeom prst="line">
            <a:avLst/>
          </a:prstGeom>
          <a:ln w="3810">
            <a:solidFill>
              <a:srgbClr val="C4B9A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62000" y="12192000"/>
            <a:ext cx="9906000" cy="571500"/>
          </a:xfrm>
          <a:prstGeom prst="rect">
            <a:avLst/>
          </a:prstGeom>
          <a:solidFill>
            <a:srgbClr val="2A3D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52500" y="12344400"/>
            <a:ext cx="9525000" cy="28575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 spc="400">
                <a:solidFill>
                  <a:srgbClr val="F7F471"/>
                </a:solidFill>
                <a:latin typeface="Inter"/>
              </a:rPr>
              <a:t>WEEKLY · 30 MIN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2000" y="13868400"/>
            <a:ext cx="381000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 spc="100">
                <a:solidFill>
                  <a:srgbClr val="8A8280"/>
                </a:solidFill>
                <a:latin typeface="Inter"/>
              </a:rPr>
              <a:t>Operating · 6AEP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287000" y="13868400"/>
            <a:ext cx="1047750" cy="1905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0" i="0">
                <a:solidFill>
                  <a:srgbClr val="8A8280"/>
                </a:solidFill>
                <a:latin typeface="Inter"/>
              </a:rPr>
              <a:t>NEXT 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