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7772400" cy="10058400"/>
  <p:notesSz cx="10058400" cy="77724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548640" y="548640"/>
            <a:ext cx="0" cy="8961120"/>
          </a:xfrm>
          <a:prstGeom prst="line">
            <a:avLst/>
          </a:prstGeom>
          <a:noFill/>
          <a:ln w="3810">
            <a:solidFill>
              <a:srgbClr val="C4B9AE">
                <a:alpha val="18000"/>
              </a:srgbClr>
            </a:solidFill>
            <a:prstDash val="solid"/>
          </a:ln>
        </p:spPr>
      </p:sp>
      <p:sp>
        <p:nvSpPr>
          <p:cNvPr id="3" name="Shape 1"/>
          <p:cNvSpPr/>
          <p:nvPr/>
        </p:nvSpPr>
        <p:spPr>
          <a:xfrm>
            <a:off x="1005840" y="548640"/>
            <a:ext cx="0" cy="8961120"/>
          </a:xfrm>
          <a:prstGeom prst="line">
            <a:avLst/>
          </a:prstGeom>
          <a:noFill/>
          <a:ln w="3810">
            <a:solidFill>
              <a:srgbClr val="C4B9AE">
                <a:alpha val="18000"/>
              </a:srgbClr>
            </a:solidFill>
            <a:prstDash val="solid"/>
          </a:ln>
        </p:spPr>
      </p:sp>
      <p:sp>
        <p:nvSpPr>
          <p:cNvPr id="4" name="Shape 2"/>
          <p:cNvSpPr/>
          <p:nvPr/>
        </p:nvSpPr>
        <p:spPr>
          <a:xfrm>
            <a:off x="1463040" y="548640"/>
            <a:ext cx="0" cy="8961120"/>
          </a:xfrm>
          <a:prstGeom prst="line">
            <a:avLst/>
          </a:prstGeom>
          <a:noFill/>
          <a:ln w="3810">
            <a:solidFill>
              <a:srgbClr val="C4B9AE">
                <a:alpha val="18000"/>
              </a:srgbClr>
            </a:solidFill>
            <a:prstDash val="solid"/>
          </a:ln>
        </p:spPr>
      </p:sp>
      <p:sp>
        <p:nvSpPr>
          <p:cNvPr id="5" name="Shape 3"/>
          <p:cNvSpPr/>
          <p:nvPr/>
        </p:nvSpPr>
        <p:spPr>
          <a:xfrm>
            <a:off x="1920240" y="548640"/>
            <a:ext cx="0" cy="8961120"/>
          </a:xfrm>
          <a:prstGeom prst="line">
            <a:avLst/>
          </a:prstGeom>
          <a:noFill/>
          <a:ln w="3810">
            <a:solidFill>
              <a:srgbClr val="C4B9AE">
                <a:alpha val="18000"/>
              </a:srgbClr>
            </a:solidFill>
            <a:prstDash val="solid"/>
          </a:ln>
        </p:spPr>
      </p:sp>
      <p:sp>
        <p:nvSpPr>
          <p:cNvPr id="6" name="Shape 4"/>
          <p:cNvSpPr/>
          <p:nvPr/>
        </p:nvSpPr>
        <p:spPr>
          <a:xfrm>
            <a:off x="2377440" y="548640"/>
            <a:ext cx="0" cy="8961120"/>
          </a:xfrm>
          <a:prstGeom prst="line">
            <a:avLst/>
          </a:prstGeom>
          <a:noFill/>
          <a:ln w="3810">
            <a:solidFill>
              <a:srgbClr val="C4B9AE">
                <a:alpha val="18000"/>
              </a:srgbClr>
            </a:solidFill>
            <a:prstDash val="solid"/>
          </a:ln>
        </p:spPr>
      </p:sp>
      <p:sp>
        <p:nvSpPr>
          <p:cNvPr id="7" name="Shape 5"/>
          <p:cNvSpPr/>
          <p:nvPr/>
        </p:nvSpPr>
        <p:spPr>
          <a:xfrm>
            <a:off x="2834640" y="548640"/>
            <a:ext cx="0" cy="8961120"/>
          </a:xfrm>
          <a:prstGeom prst="line">
            <a:avLst/>
          </a:prstGeom>
          <a:noFill/>
          <a:ln w="3810">
            <a:solidFill>
              <a:srgbClr val="C4B9AE">
                <a:alpha val="18000"/>
              </a:srgbClr>
            </a:solidFill>
            <a:prstDash val="solid"/>
          </a:ln>
        </p:spPr>
      </p:sp>
      <p:sp>
        <p:nvSpPr>
          <p:cNvPr id="8" name="Shape 6"/>
          <p:cNvSpPr/>
          <p:nvPr/>
        </p:nvSpPr>
        <p:spPr>
          <a:xfrm>
            <a:off x="3291840" y="548640"/>
            <a:ext cx="0" cy="8961120"/>
          </a:xfrm>
          <a:prstGeom prst="line">
            <a:avLst/>
          </a:prstGeom>
          <a:noFill/>
          <a:ln w="3810">
            <a:solidFill>
              <a:srgbClr val="C4B9AE">
                <a:alpha val="18000"/>
              </a:srgbClr>
            </a:solidFill>
            <a:prstDash val="solid"/>
          </a:ln>
        </p:spPr>
      </p:sp>
      <p:sp>
        <p:nvSpPr>
          <p:cNvPr id="9" name="Shape 7"/>
          <p:cNvSpPr/>
          <p:nvPr/>
        </p:nvSpPr>
        <p:spPr>
          <a:xfrm>
            <a:off x="3749040" y="548640"/>
            <a:ext cx="0" cy="8961120"/>
          </a:xfrm>
          <a:prstGeom prst="line">
            <a:avLst/>
          </a:prstGeom>
          <a:noFill/>
          <a:ln w="3810">
            <a:solidFill>
              <a:srgbClr val="C4B9AE">
                <a:alpha val="18000"/>
              </a:srgbClr>
            </a:solidFill>
            <a:prstDash val="solid"/>
          </a:ln>
        </p:spPr>
      </p:sp>
      <p:sp>
        <p:nvSpPr>
          <p:cNvPr id="10" name="Shape 8"/>
          <p:cNvSpPr/>
          <p:nvPr/>
        </p:nvSpPr>
        <p:spPr>
          <a:xfrm>
            <a:off x="4206240" y="548640"/>
            <a:ext cx="0" cy="8961120"/>
          </a:xfrm>
          <a:prstGeom prst="line">
            <a:avLst/>
          </a:prstGeom>
          <a:noFill/>
          <a:ln w="3810">
            <a:solidFill>
              <a:srgbClr val="C4B9AE">
                <a:alpha val="18000"/>
              </a:srgbClr>
            </a:solidFill>
            <a:prstDash val="solid"/>
          </a:ln>
        </p:spPr>
      </p:sp>
      <p:sp>
        <p:nvSpPr>
          <p:cNvPr id="11" name="Shape 9"/>
          <p:cNvSpPr/>
          <p:nvPr/>
        </p:nvSpPr>
        <p:spPr>
          <a:xfrm>
            <a:off x="4663440" y="548640"/>
            <a:ext cx="0" cy="8961120"/>
          </a:xfrm>
          <a:prstGeom prst="line">
            <a:avLst/>
          </a:prstGeom>
          <a:noFill/>
          <a:ln w="3810">
            <a:solidFill>
              <a:srgbClr val="C4B9AE">
                <a:alpha val="18000"/>
              </a:srgbClr>
            </a:solidFill>
            <a:prstDash val="solid"/>
          </a:ln>
        </p:spPr>
      </p:sp>
      <p:sp>
        <p:nvSpPr>
          <p:cNvPr id="12" name="Shape 10"/>
          <p:cNvSpPr/>
          <p:nvPr/>
        </p:nvSpPr>
        <p:spPr>
          <a:xfrm>
            <a:off x="5120640" y="548640"/>
            <a:ext cx="0" cy="8961120"/>
          </a:xfrm>
          <a:prstGeom prst="line">
            <a:avLst/>
          </a:prstGeom>
          <a:noFill/>
          <a:ln w="3810">
            <a:solidFill>
              <a:srgbClr val="C4B9AE">
                <a:alpha val="18000"/>
              </a:srgbClr>
            </a:solidFill>
            <a:prstDash val="solid"/>
          </a:ln>
        </p:spPr>
      </p:sp>
      <p:sp>
        <p:nvSpPr>
          <p:cNvPr id="13" name="Shape 11"/>
          <p:cNvSpPr/>
          <p:nvPr/>
        </p:nvSpPr>
        <p:spPr>
          <a:xfrm>
            <a:off x="5577840" y="548640"/>
            <a:ext cx="0" cy="8961120"/>
          </a:xfrm>
          <a:prstGeom prst="line">
            <a:avLst/>
          </a:prstGeom>
          <a:noFill/>
          <a:ln w="3810">
            <a:solidFill>
              <a:srgbClr val="C4B9AE">
                <a:alpha val="18000"/>
              </a:srgbClr>
            </a:solidFill>
            <a:prstDash val="solid"/>
          </a:ln>
        </p:spPr>
      </p:sp>
      <p:sp>
        <p:nvSpPr>
          <p:cNvPr id="14" name="Shape 12"/>
          <p:cNvSpPr/>
          <p:nvPr/>
        </p:nvSpPr>
        <p:spPr>
          <a:xfrm>
            <a:off x="6035040" y="548640"/>
            <a:ext cx="0" cy="8961120"/>
          </a:xfrm>
          <a:prstGeom prst="line">
            <a:avLst/>
          </a:prstGeom>
          <a:noFill/>
          <a:ln w="3810">
            <a:solidFill>
              <a:srgbClr val="C4B9AE">
                <a:alpha val="18000"/>
              </a:srgbClr>
            </a:solidFill>
            <a:prstDash val="solid"/>
          </a:ln>
        </p:spPr>
      </p:sp>
      <p:sp>
        <p:nvSpPr>
          <p:cNvPr id="15" name="Shape 13"/>
          <p:cNvSpPr/>
          <p:nvPr/>
        </p:nvSpPr>
        <p:spPr>
          <a:xfrm>
            <a:off x="6492240" y="548640"/>
            <a:ext cx="0" cy="8961120"/>
          </a:xfrm>
          <a:prstGeom prst="line">
            <a:avLst/>
          </a:prstGeom>
          <a:noFill/>
          <a:ln w="3810">
            <a:solidFill>
              <a:srgbClr val="C4B9AE">
                <a:alpha val="18000"/>
              </a:srgbClr>
            </a:solidFill>
            <a:prstDash val="solid"/>
          </a:ln>
        </p:spPr>
      </p:sp>
      <p:sp>
        <p:nvSpPr>
          <p:cNvPr id="16" name="Shape 14"/>
          <p:cNvSpPr/>
          <p:nvPr/>
        </p:nvSpPr>
        <p:spPr>
          <a:xfrm>
            <a:off x="6949440" y="548640"/>
            <a:ext cx="0" cy="8961120"/>
          </a:xfrm>
          <a:prstGeom prst="line">
            <a:avLst/>
          </a:prstGeom>
          <a:noFill/>
          <a:ln w="3810">
            <a:solidFill>
              <a:srgbClr val="C4B9AE">
                <a:alpha val="18000"/>
              </a:srgbClr>
            </a:solidFill>
            <a:prstDash val="solid"/>
          </a:ln>
        </p:spPr>
      </p:sp>
      <p:sp>
        <p:nvSpPr>
          <p:cNvPr id="17" name="Shape 15"/>
          <p:cNvSpPr/>
          <p:nvPr/>
        </p:nvSpPr>
        <p:spPr>
          <a:xfrm>
            <a:off x="548640" y="548640"/>
            <a:ext cx="6675120" cy="0"/>
          </a:xfrm>
          <a:prstGeom prst="line">
            <a:avLst/>
          </a:prstGeom>
          <a:noFill/>
          <a:ln w="3810">
            <a:solidFill>
              <a:srgbClr val="C4B9AE">
                <a:alpha val="18000"/>
              </a:srgbClr>
            </a:solidFill>
            <a:prstDash val="solid"/>
          </a:ln>
        </p:spPr>
      </p:sp>
      <p:sp>
        <p:nvSpPr>
          <p:cNvPr id="18" name="Shape 16"/>
          <p:cNvSpPr/>
          <p:nvPr/>
        </p:nvSpPr>
        <p:spPr>
          <a:xfrm>
            <a:off x="548640" y="1005840"/>
            <a:ext cx="6675120" cy="0"/>
          </a:xfrm>
          <a:prstGeom prst="line">
            <a:avLst/>
          </a:prstGeom>
          <a:noFill/>
          <a:ln w="3810">
            <a:solidFill>
              <a:srgbClr val="C4B9AE">
                <a:alpha val="18000"/>
              </a:srgbClr>
            </a:solidFill>
            <a:prstDash val="solid"/>
          </a:ln>
        </p:spPr>
      </p:sp>
      <p:sp>
        <p:nvSpPr>
          <p:cNvPr id="19" name="Shape 17"/>
          <p:cNvSpPr/>
          <p:nvPr/>
        </p:nvSpPr>
        <p:spPr>
          <a:xfrm>
            <a:off x="548640" y="1463040"/>
            <a:ext cx="6675120" cy="0"/>
          </a:xfrm>
          <a:prstGeom prst="line">
            <a:avLst/>
          </a:prstGeom>
          <a:noFill/>
          <a:ln w="3810">
            <a:solidFill>
              <a:srgbClr val="C4B9AE">
                <a:alpha val="18000"/>
              </a:srgbClr>
            </a:solidFill>
            <a:prstDash val="solid"/>
          </a:ln>
        </p:spPr>
      </p:sp>
      <p:sp>
        <p:nvSpPr>
          <p:cNvPr id="20" name="Shape 18"/>
          <p:cNvSpPr/>
          <p:nvPr/>
        </p:nvSpPr>
        <p:spPr>
          <a:xfrm>
            <a:off x="548640" y="1920240"/>
            <a:ext cx="6675120" cy="0"/>
          </a:xfrm>
          <a:prstGeom prst="line">
            <a:avLst/>
          </a:prstGeom>
          <a:noFill/>
          <a:ln w="3810">
            <a:solidFill>
              <a:srgbClr val="C4B9AE">
                <a:alpha val="18000"/>
              </a:srgbClr>
            </a:solidFill>
            <a:prstDash val="solid"/>
          </a:ln>
        </p:spPr>
      </p:sp>
      <p:sp>
        <p:nvSpPr>
          <p:cNvPr id="21" name="Shape 19"/>
          <p:cNvSpPr/>
          <p:nvPr/>
        </p:nvSpPr>
        <p:spPr>
          <a:xfrm>
            <a:off x="548640" y="2377440"/>
            <a:ext cx="6675120" cy="0"/>
          </a:xfrm>
          <a:prstGeom prst="line">
            <a:avLst/>
          </a:prstGeom>
          <a:noFill/>
          <a:ln w="3810">
            <a:solidFill>
              <a:srgbClr val="C4B9AE">
                <a:alpha val="18000"/>
              </a:srgbClr>
            </a:solidFill>
            <a:prstDash val="solid"/>
          </a:ln>
        </p:spPr>
      </p:sp>
      <p:sp>
        <p:nvSpPr>
          <p:cNvPr id="22" name="Shape 20"/>
          <p:cNvSpPr/>
          <p:nvPr/>
        </p:nvSpPr>
        <p:spPr>
          <a:xfrm>
            <a:off x="548640" y="2834640"/>
            <a:ext cx="6675120" cy="0"/>
          </a:xfrm>
          <a:prstGeom prst="line">
            <a:avLst/>
          </a:prstGeom>
          <a:noFill/>
          <a:ln w="3810">
            <a:solidFill>
              <a:srgbClr val="C4B9AE">
                <a:alpha val="18000"/>
              </a:srgbClr>
            </a:solidFill>
            <a:prstDash val="solid"/>
          </a:ln>
        </p:spPr>
      </p:sp>
      <p:sp>
        <p:nvSpPr>
          <p:cNvPr id="23" name="Shape 21"/>
          <p:cNvSpPr/>
          <p:nvPr/>
        </p:nvSpPr>
        <p:spPr>
          <a:xfrm>
            <a:off x="548640" y="3291840"/>
            <a:ext cx="6675120" cy="0"/>
          </a:xfrm>
          <a:prstGeom prst="line">
            <a:avLst/>
          </a:prstGeom>
          <a:noFill/>
          <a:ln w="3810">
            <a:solidFill>
              <a:srgbClr val="C4B9AE">
                <a:alpha val="18000"/>
              </a:srgbClr>
            </a:solidFill>
            <a:prstDash val="solid"/>
          </a:ln>
        </p:spPr>
      </p:sp>
      <p:sp>
        <p:nvSpPr>
          <p:cNvPr id="24" name="Shape 22"/>
          <p:cNvSpPr/>
          <p:nvPr/>
        </p:nvSpPr>
        <p:spPr>
          <a:xfrm>
            <a:off x="548640" y="3749040"/>
            <a:ext cx="6675120" cy="0"/>
          </a:xfrm>
          <a:prstGeom prst="line">
            <a:avLst/>
          </a:prstGeom>
          <a:noFill/>
          <a:ln w="3810">
            <a:solidFill>
              <a:srgbClr val="C4B9AE">
                <a:alpha val="18000"/>
              </a:srgbClr>
            </a:solidFill>
            <a:prstDash val="solid"/>
          </a:ln>
        </p:spPr>
      </p:sp>
      <p:sp>
        <p:nvSpPr>
          <p:cNvPr id="25" name="Shape 23"/>
          <p:cNvSpPr/>
          <p:nvPr/>
        </p:nvSpPr>
        <p:spPr>
          <a:xfrm>
            <a:off x="548640" y="4206240"/>
            <a:ext cx="6675120" cy="0"/>
          </a:xfrm>
          <a:prstGeom prst="line">
            <a:avLst/>
          </a:prstGeom>
          <a:noFill/>
          <a:ln w="3810">
            <a:solidFill>
              <a:srgbClr val="C4B9AE">
                <a:alpha val="18000"/>
              </a:srgbClr>
            </a:solidFill>
            <a:prstDash val="solid"/>
          </a:ln>
        </p:spPr>
      </p:sp>
      <p:sp>
        <p:nvSpPr>
          <p:cNvPr id="26" name="Shape 24"/>
          <p:cNvSpPr/>
          <p:nvPr/>
        </p:nvSpPr>
        <p:spPr>
          <a:xfrm>
            <a:off x="548640" y="4663440"/>
            <a:ext cx="6675120" cy="0"/>
          </a:xfrm>
          <a:prstGeom prst="line">
            <a:avLst/>
          </a:prstGeom>
          <a:noFill/>
          <a:ln w="3810">
            <a:solidFill>
              <a:srgbClr val="C4B9AE">
                <a:alpha val="18000"/>
              </a:srgbClr>
            </a:solidFill>
            <a:prstDash val="solid"/>
          </a:ln>
        </p:spPr>
      </p:sp>
      <p:sp>
        <p:nvSpPr>
          <p:cNvPr id="27" name="Shape 25"/>
          <p:cNvSpPr/>
          <p:nvPr/>
        </p:nvSpPr>
        <p:spPr>
          <a:xfrm>
            <a:off x="548640" y="5120640"/>
            <a:ext cx="6675120" cy="0"/>
          </a:xfrm>
          <a:prstGeom prst="line">
            <a:avLst/>
          </a:prstGeom>
          <a:noFill/>
          <a:ln w="3810">
            <a:solidFill>
              <a:srgbClr val="C4B9AE">
                <a:alpha val="18000"/>
              </a:srgbClr>
            </a:solidFill>
            <a:prstDash val="solid"/>
          </a:ln>
        </p:spPr>
      </p:sp>
      <p:sp>
        <p:nvSpPr>
          <p:cNvPr id="28" name="Shape 26"/>
          <p:cNvSpPr/>
          <p:nvPr/>
        </p:nvSpPr>
        <p:spPr>
          <a:xfrm>
            <a:off x="548640" y="5577840"/>
            <a:ext cx="6675120" cy="0"/>
          </a:xfrm>
          <a:prstGeom prst="line">
            <a:avLst/>
          </a:prstGeom>
          <a:noFill/>
          <a:ln w="3810">
            <a:solidFill>
              <a:srgbClr val="C4B9AE">
                <a:alpha val="18000"/>
              </a:srgbClr>
            </a:solidFill>
            <a:prstDash val="solid"/>
          </a:ln>
        </p:spPr>
      </p:sp>
      <p:sp>
        <p:nvSpPr>
          <p:cNvPr id="29" name="Shape 27"/>
          <p:cNvSpPr/>
          <p:nvPr/>
        </p:nvSpPr>
        <p:spPr>
          <a:xfrm>
            <a:off x="548640" y="6035040"/>
            <a:ext cx="6675120" cy="0"/>
          </a:xfrm>
          <a:prstGeom prst="line">
            <a:avLst/>
          </a:prstGeom>
          <a:noFill/>
          <a:ln w="3810">
            <a:solidFill>
              <a:srgbClr val="C4B9AE">
                <a:alpha val="18000"/>
              </a:srgbClr>
            </a:solidFill>
            <a:prstDash val="solid"/>
          </a:ln>
        </p:spPr>
      </p:sp>
      <p:sp>
        <p:nvSpPr>
          <p:cNvPr id="30" name="Shape 28"/>
          <p:cNvSpPr/>
          <p:nvPr/>
        </p:nvSpPr>
        <p:spPr>
          <a:xfrm>
            <a:off x="548640" y="6492240"/>
            <a:ext cx="6675120" cy="0"/>
          </a:xfrm>
          <a:prstGeom prst="line">
            <a:avLst/>
          </a:prstGeom>
          <a:noFill/>
          <a:ln w="3810">
            <a:solidFill>
              <a:srgbClr val="C4B9AE">
                <a:alpha val="18000"/>
              </a:srgbClr>
            </a:solidFill>
            <a:prstDash val="solid"/>
          </a:ln>
        </p:spPr>
      </p:sp>
      <p:sp>
        <p:nvSpPr>
          <p:cNvPr id="31" name="Shape 29"/>
          <p:cNvSpPr/>
          <p:nvPr/>
        </p:nvSpPr>
        <p:spPr>
          <a:xfrm>
            <a:off x="548640" y="6949440"/>
            <a:ext cx="6675120" cy="0"/>
          </a:xfrm>
          <a:prstGeom prst="line">
            <a:avLst/>
          </a:prstGeom>
          <a:noFill/>
          <a:ln w="3810">
            <a:solidFill>
              <a:srgbClr val="C4B9AE">
                <a:alpha val="18000"/>
              </a:srgbClr>
            </a:solidFill>
            <a:prstDash val="solid"/>
          </a:ln>
        </p:spPr>
      </p:sp>
      <p:sp>
        <p:nvSpPr>
          <p:cNvPr id="32" name="Shape 30"/>
          <p:cNvSpPr/>
          <p:nvPr/>
        </p:nvSpPr>
        <p:spPr>
          <a:xfrm>
            <a:off x="548640" y="7406640"/>
            <a:ext cx="6675120" cy="0"/>
          </a:xfrm>
          <a:prstGeom prst="line">
            <a:avLst/>
          </a:prstGeom>
          <a:noFill/>
          <a:ln w="3810">
            <a:solidFill>
              <a:srgbClr val="C4B9AE">
                <a:alpha val="18000"/>
              </a:srgbClr>
            </a:solidFill>
            <a:prstDash val="solid"/>
          </a:ln>
        </p:spPr>
      </p:sp>
      <p:sp>
        <p:nvSpPr>
          <p:cNvPr id="33" name="Shape 31"/>
          <p:cNvSpPr/>
          <p:nvPr/>
        </p:nvSpPr>
        <p:spPr>
          <a:xfrm>
            <a:off x="548640" y="7863840"/>
            <a:ext cx="6675120" cy="0"/>
          </a:xfrm>
          <a:prstGeom prst="line">
            <a:avLst/>
          </a:prstGeom>
          <a:noFill/>
          <a:ln w="3810">
            <a:solidFill>
              <a:srgbClr val="C4B9AE">
                <a:alpha val="18000"/>
              </a:srgbClr>
            </a:solidFill>
            <a:prstDash val="solid"/>
          </a:ln>
        </p:spPr>
      </p:sp>
      <p:sp>
        <p:nvSpPr>
          <p:cNvPr id="34" name="Shape 32"/>
          <p:cNvSpPr/>
          <p:nvPr/>
        </p:nvSpPr>
        <p:spPr>
          <a:xfrm>
            <a:off x="548640" y="8321040"/>
            <a:ext cx="6675120" cy="0"/>
          </a:xfrm>
          <a:prstGeom prst="line">
            <a:avLst/>
          </a:prstGeom>
          <a:noFill/>
          <a:ln w="3810">
            <a:solidFill>
              <a:srgbClr val="C4B9AE">
                <a:alpha val="18000"/>
              </a:srgbClr>
            </a:solidFill>
            <a:prstDash val="solid"/>
          </a:ln>
        </p:spPr>
      </p:sp>
      <p:sp>
        <p:nvSpPr>
          <p:cNvPr id="35" name="Shape 33"/>
          <p:cNvSpPr/>
          <p:nvPr/>
        </p:nvSpPr>
        <p:spPr>
          <a:xfrm>
            <a:off x="548640" y="8778240"/>
            <a:ext cx="6675120" cy="0"/>
          </a:xfrm>
          <a:prstGeom prst="line">
            <a:avLst/>
          </a:prstGeom>
          <a:noFill/>
          <a:ln w="3810">
            <a:solidFill>
              <a:srgbClr val="C4B9AE">
                <a:alpha val="18000"/>
              </a:srgbClr>
            </a:solidFill>
            <a:prstDash val="solid"/>
          </a:ln>
        </p:spPr>
      </p:sp>
      <p:sp>
        <p:nvSpPr>
          <p:cNvPr id="36" name="Shape 34"/>
          <p:cNvSpPr/>
          <p:nvPr/>
        </p:nvSpPr>
        <p:spPr>
          <a:xfrm>
            <a:off x="548640" y="9235440"/>
            <a:ext cx="6675120" cy="0"/>
          </a:xfrm>
          <a:prstGeom prst="line">
            <a:avLst/>
          </a:prstGeom>
          <a:noFill/>
          <a:ln w="3810">
            <a:solidFill>
              <a:srgbClr val="C4B9AE">
                <a:alpha val="18000"/>
              </a:srgbClr>
            </a:solidFill>
            <a:prstDash val="solid"/>
          </a:ln>
        </p:spPr>
      </p:sp>
      <p:sp>
        <p:nvSpPr>
          <p:cNvPr id="37" name="Shape 35"/>
          <p:cNvSpPr/>
          <p:nvPr/>
        </p:nvSpPr>
        <p:spPr>
          <a:xfrm>
            <a:off x="5120640" y="777240"/>
            <a:ext cx="1234440" cy="914400"/>
          </a:xfrm>
          <a:prstGeom prst="rect">
            <a:avLst/>
          </a:prstGeom>
          <a:ln w="6350">
            <a:solidFill>
              <a:srgbClr val="C4B9AE">
                <a:alpha val="45000"/>
              </a:srgbClr>
            </a:solidFill>
            <a:prstDash val="solid"/>
          </a:ln>
        </p:spPr>
      </p:sp>
      <p:sp>
        <p:nvSpPr>
          <p:cNvPr id="38" name="Shape 36"/>
          <p:cNvSpPr/>
          <p:nvPr/>
        </p:nvSpPr>
        <p:spPr>
          <a:xfrm>
            <a:off x="5212080" y="868680"/>
            <a:ext cx="493776" cy="365760"/>
          </a:xfrm>
          <a:prstGeom prst="rect">
            <a:avLst/>
          </a:prstGeom>
          <a:ln w="5080">
            <a:solidFill>
              <a:srgbClr val="8A8280">
                <a:alpha val="30000"/>
              </a:srgbClr>
            </a:solidFill>
            <a:prstDash val="solid"/>
          </a:ln>
        </p:spPr>
      </p:sp>
      <p:sp>
        <p:nvSpPr>
          <p:cNvPr id="39" name="Shape 37"/>
          <p:cNvSpPr/>
          <p:nvPr/>
        </p:nvSpPr>
        <p:spPr>
          <a:xfrm>
            <a:off x="6217920" y="1371600"/>
            <a:ext cx="914400" cy="640080"/>
          </a:xfrm>
          <a:prstGeom prst="rect">
            <a:avLst/>
          </a:prstGeom>
          <a:ln w="6350">
            <a:solidFill>
              <a:srgbClr val="C4B9AE">
                <a:alpha val="45000"/>
              </a:srgbClr>
            </a:solidFill>
            <a:prstDash val="solid"/>
          </a:ln>
        </p:spPr>
      </p:sp>
      <p:sp>
        <p:nvSpPr>
          <p:cNvPr id="40" name="Shape 38"/>
          <p:cNvSpPr/>
          <p:nvPr/>
        </p:nvSpPr>
        <p:spPr>
          <a:xfrm>
            <a:off x="6309360" y="1463040"/>
            <a:ext cx="365760" cy="256032"/>
          </a:xfrm>
          <a:prstGeom prst="rect">
            <a:avLst/>
          </a:prstGeom>
          <a:ln w="5080">
            <a:solidFill>
              <a:srgbClr val="8A8280">
                <a:alpha val="30000"/>
              </a:srgbClr>
            </a:solidFill>
            <a:prstDash val="solid"/>
          </a:ln>
        </p:spPr>
      </p:sp>
      <p:sp>
        <p:nvSpPr>
          <p:cNvPr id="41" name="Shape 39"/>
          <p:cNvSpPr/>
          <p:nvPr/>
        </p:nvSpPr>
        <p:spPr>
          <a:xfrm>
            <a:off x="6400800" y="2103120"/>
            <a:ext cx="548640" cy="548640"/>
          </a:xfrm>
          <a:prstGeom prst="ellipse">
            <a:avLst/>
          </a:prstGeom>
          <a:ln w="5080">
            <a:solidFill>
              <a:srgbClr val="8A8280">
                <a:alpha val="30000"/>
              </a:srgbClr>
            </a:solidFill>
            <a:prstDash val="solid"/>
          </a:ln>
        </p:spPr>
      </p:sp>
      <p:sp>
        <p:nvSpPr>
          <p:cNvPr id="42" name="Shape 40"/>
          <p:cNvSpPr/>
          <p:nvPr/>
        </p:nvSpPr>
        <p:spPr>
          <a:xfrm>
            <a:off x="6236208" y="1938528"/>
            <a:ext cx="877824" cy="877824"/>
          </a:xfrm>
          <a:prstGeom prst="ellipse">
            <a:avLst/>
          </a:prstGeom>
          <a:ln w="5080">
            <a:solidFill>
              <a:srgbClr val="8A8280">
                <a:alpha val="30000"/>
              </a:srgbClr>
            </a:solidFill>
            <a:prstDash val="solid"/>
          </a:ln>
        </p:spPr>
      </p:sp>
      <p:sp>
        <p:nvSpPr>
          <p:cNvPr id="43" name="Shape 41"/>
          <p:cNvSpPr/>
          <p:nvPr/>
        </p:nvSpPr>
        <p:spPr>
          <a:xfrm>
            <a:off x="6071616" y="1773936"/>
            <a:ext cx="1207008" cy="1207008"/>
          </a:xfrm>
          <a:prstGeom prst="ellipse">
            <a:avLst/>
          </a:prstGeom>
          <a:ln w="5080">
            <a:solidFill>
              <a:srgbClr val="8A8280">
                <a:alpha val="30000"/>
              </a:srgbClr>
            </a:solidFill>
            <a:prstDash val="solid"/>
          </a:ln>
        </p:spPr>
      </p:sp>
      <p:sp>
        <p:nvSpPr>
          <p:cNvPr id="44" name="Shape 42"/>
          <p:cNvSpPr/>
          <p:nvPr/>
        </p:nvSpPr>
        <p:spPr>
          <a:xfrm>
            <a:off x="5907024" y="1609344"/>
            <a:ext cx="1536192" cy="1536192"/>
          </a:xfrm>
          <a:prstGeom prst="ellipse">
            <a:avLst/>
          </a:prstGeom>
          <a:ln w="5080">
            <a:solidFill>
              <a:srgbClr val="8A8280">
                <a:alpha val="30000"/>
              </a:srgbClr>
            </a:solidFill>
            <a:prstDash val="solid"/>
          </a:ln>
        </p:spPr>
      </p:sp>
      <p:sp>
        <p:nvSpPr>
          <p:cNvPr id="45" name="Shape 43"/>
          <p:cNvSpPr/>
          <p:nvPr/>
        </p:nvSpPr>
        <p:spPr>
          <a:xfrm>
            <a:off x="548640" y="822960"/>
            <a:ext cx="411480" cy="22860"/>
          </a:xfrm>
          <a:prstGeom prst="rect">
            <a:avLst/>
          </a:prstGeom>
          <a:solidFill>
            <a:srgbClr val="F7F471"/>
          </a:solidFill>
          <a:ln/>
        </p:spPr>
      </p:sp>
      <p:sp>
        <p:nvSpPr>
          <p:cNvPr id="46" name="Text 44"/>
          <p:cNvSpPr/>
          <p:nvPr/>
        </p:nvSpPr>
        <p:spPr>
          <a:xfrm>
            <a:off x="548640" y="896112"/>
            <a:ext cx="6400800" cy="228600"/>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OPERATOR'S WORKSHEET  ·  KOTLER / 1969</a:t>
            </a:r>
            <a:endParaRPr lang="en-US" sz="900" dirty="0"/>
          </a:p>
        </p:txBody>
      </p:sp>
      <p:sp>
        <p:nvSpPr>
          <p:cNvPr id="47" name="Text 45"/>
          <p:cNvSpPr/>
          <p:nvPr/>
        </p:nvSpPr>
        <p:spPr>
          <a:xfrm>
            <a:off x="548640" y="1325880"/>
            <a:ext cx="5303520" cy="1005840"/>
          </a:xfrm>
          <a:prstGeom prst="rect">
            <a:avLst/>
          </a:prstGeom>
          <a:noFill/>
          <a:ln/>
        </p:spPr>
        <p:txBody>
          <a:bodyPr wrap="square" lIns="0" tIns="0" rIns="0" bIns="0" rtlCol="0" anchor="t"/>
          <a:lstStyle/>
          <a:p>
            <a:pPr indent="0" marL="0">
              <a:buNone/>
            </a:pPr>
            <a:r>
              <a:rPr lang="en-US" sz="4800" spc="-100" kern="0" dirty="0">
                <a:solidFill>
                  <a:srgbClr val="EDE8DF"/>
                </a:solidFill>
                <a:latin typeface="Playfair Display" pitchFamily="34" charset="0"/>
                <a:ea typeface="Playfair Display" pitchFamily="34" charset="-122"/>
                <a:cs typeface="Playfair Display" pitchFamily="34" charset="-120"/>
              </a:rPr>
              <a:t>Kotler's STP.</a:t>
            </a:r>
            <a:endParaRPr lang="en-US" sz="4800" dirty="0"/>
          </a:p>
        </p:txBody>
      </p:sp>
      <p:sp>
        <p:nvSpPr>
          <p:cNvPr id="48" name="Text 46"/>
          <p:cNvSpPr/>
          <p:nvPr/>
        </p:nvSpPr>
        <p:spPr>
          <a:xfrm>
            <a:off x="548640" y="2331720"/>
            <a:ext cx="6217920" cy="914400"/>
          </a:xfrm>
          <a:prstGeom prst="rect">
            <a:avLst/>
          </a:prstGeom>
          <a:noFill/>
          <a:ln/>
        </p:spPr>
        <p:txBody>
          <a:bodyPr wrap="square" lIns="0" tIns="0" rIns="0" bIns="0" rtlCol="0" anchor="t"/>
          <a:lstStyle/>
          <a:p>
            <a:pPr indent="0" marL="0">
              <a:buNone/>
            </a:pPr>
            <a:r>
              <a:rPr lang="en-US" sz="3600" i="1" spc="-100" kern="0" dirty="0">
                <a:solidFill>
                  <a:srgbClr val="F7F471"/>
                </a:solidFill>
                <a:latin typeface="Playfair Display" pitchFamily="34" charset="0"/>
                <a:ea typeface="Playfair Display" pitchFamily="34" charset="-122"/>
                <a:cs typeface="Playfair Display" pitchFamily="34" charset="-120"/>
              </a:rPr>
              <a:t>The Audit.</a:t>
            </a:r>
            <a:endParaRPr lang="en-US" sz="3600" dirty="0"/>
          </a:p>
        </p:txBody>
      </p:sp>
      <p:sp>
        <p:nvSpPr>
          <p:cNvPr id="49" name="Text 47"/>
          <p:cNvSpPr/>
          <p:nvPr/>
        </p:nvSpPr>
        <p:spPr>
          <a:xfrm>
            <a:off x="548640" y="3657600"/>
            <a:ext cx="6217920" cy="1463040"/>
          </a:xfrm>
          <a:prstGeom prst="rect">
            <a:avLst/>
          </a:prstGeom>
          <a:noFill/>
          <a:ln/>
        </p:spPr>
        <p:txBody>
          <a:bodyPr wrap="square" lIns="0" tIns="0" rIns="0" bIns="0" rtlCol="0" anchor="t"/>
          <a:lstStyle/>
          <a:p>
            <a:pPr indent="0" marL="0">
              <a:lnSpc>
                <a:spcPct val="140000"/>
              </a:lnSpc>
              <a:buNone/>
            </a:pPr>
            <a:r>
              <a:rPr lang="en-US" sz="1600" i="1" dirty="0">
                <a:solidFill>
                  <a:srgbClr val="C4B9AE"/>
                </a:solidFill>
                <a:latin typeface="Playfair Display" pitchFamily="34" charset="0"/>
                <a:ea typeface="Playfair Display" pitchFamily="34" charset="-122"/>
                <a:cs typeface="Playfair Display" pitchFamily="34" charset="-120"/>
              </a:rPr>
              <a:t>Run this audit once to mark which of your segments are real and which are personalization-cost workarounds. Then run it quarterly. The framework dies as a one-time exercise. The audit compounds.</a:t>
            </a:r>
            <a:endParaRPr lang="en-US" sz="1600" dirty="0"/>
          </a:p>
        </p:txBody>
      </p:sp>
      <p:sp>
        <p:nvSpPr>
          <p:cNvPr id="50" name="Shape 48"/>
          <p:cNvSpPr/>
          <p:nvPr/>
        </p:nvSpPr>
        <p:spPr>
          <a:xfrm>
            <a:off x="548640" y="5486400"/>
            <a:ext cx="411480" cy="22860"/>
          </a:xfrm>
          <a:prstGeom prst="rect">
            <a:avLst/>
          </a:prstGeom>
          <a:solidFill>
            <a:srgbClr val="F7F471"/>
          </a:solidFill>
          <a:ln/>
        </p:spPr>
      </p:sp>
      <p:sp>
        <p:nvSpPr>
          <p:cNvPr id="51" name="Text 49"/>
          <p:cNvSpPr/>
          <p:nvPr/>
        </p:nvSpPr>
        <p:spPr>
          <a:xfrm>
            <a:off x="548640" y="5559552"/>
            <a:ext cx="36576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RUN BY</a:t>
            </a:r>
            <a:endParaRPr lang="en-US" sz="900" dirty="0"/>
          </a:p>
        </p:txBody>
      </p:sp>
      <p:sp>
        <p:nvSpPr>
          <p:cNvPr id="52" name="Shape 50"/>
          <p:cNvSpPr/>
          <p:nvPr/>
        </p:nvSpPr>
        <p:spPr>
          <a:xfrm>
            <a:off x="548640" y="6035040"/>
            <a:ext cx="3108960" cy="0"/>
          </a:xfrm>
          <a:prstGeom prst="line">
            <a:avLst/>
          </a:prstGeom>
          <a:noFill/>
          <a:ln w="6350">
            <a:solidFill>
              <a:srgbClr val="C4B9AE">
                <a:alpha val="60000"/>
              </a:srgbClr>
            </a:solidFill>
            <a:prstDash val="solid"/>
          </a:ln>
        </p:spPr>
      </p:sp>
      <p:sp>
        <p:nvSpPr>
          <p:cNvPr id="53" name="Text 51"/>
          <p:cNvSpPr/>
          <p:nvPr/>
        </p:nvSpPr>
        <p:spPr>
          <a:xfrm>
            <a:off x="548640" y="6080760"/>
            <a:ext cx="3108960" cy="228600"/>
          </a:xfrm>
          <a:prstGeom prst="rect">
            <a:avLst/>
          </a:prstGeom>
          <a:noFill/>
          <a:ln/>
        </p:spPr>
        <p:txBody>
          <a:bodyPr wrap="square" lIns="0" tIns="0" rIns="0" bIns="0" rtlCol="0" anchor="ctr"/>
          <a:lstStyle/>
          <a:p>
            <a:pPr indent="0" marL="0">
              <a:buNone/>
            </a:pPr>
            <a:r>
              <a:rPr lang="en-US" sz="900" i="1" spc="100" kern="0" dirty="0">
                <a:solidFill>
                  <a:srgbClr val="8A8280"/>
                </a:solidFill>
                <a:latin typeface="Inter" pitchFamily="34" charset="0"/>
                <a:ea typeface="Inter" pitchFamily="34" charset="-122"/>
                <a:cs typeface="Inter" pitchFamily="34" charset="-120"/>
              </a:rPr>
              <a:t>name</a:t>
            </a:r>
            <a:endParaRPr lang="en-US" sz="900" dirty="0"/>
          </a:p>
        </p:txBody>
      </p:sp>
      <p:sp>
        <p:nvSpPr>
          <p:cNvPr id="54" name="Shape 52"/>
          <p:cNvSpPr/>
          <p:nvPr/>
        </p:nvSpPr>
        <p:spPr>
          <a:xfrm>
            <a:off x="4206240" y="5486400"/>
            <a:ext cx="411480" cy="22860"/>
          </a:xfrm>
          <a:prstGeom prst="rect">
            <a:avLst/>
          </a:prstGeom>
          <a:solidFill>
            <a:srgbClr val="F7F471"/>
          </a:solidFill>
          <a:ln/>
        </p:spPr>
      </p:sp>
      <p:sp>
        <p:nvSpPr>
          <p:cNvPr id="55" name="Text 53"/>
          <p:cNvSpPr/>
          <p:nvPr/>
        </p:nvSpPr>
        <p:spPr>
          <a:xfrm>
            <a:off x="4206240" y="5559552"/>
            <a:ext cx="27432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DATE</a:t>
            </a:r>
            <a:endParaRPr lang="en-US" sz="900" dirty="0"/>
          </a:p>
        </p:txBody>
      </p:sp>
      <p:sp>
        <p:nvSpPr>
          <p:cNvPr id="56" name="Shape 54"/>
          <p:cNvSpPr/>
          <p:nvPr/>
        </p:nvSpPr>
        <p:spPr>
          <a:xfrm>
            <a:off x="4206240" y="6035040"/>
            <a:ext cx="3017520" cy="0"/>
          </a:xfrm>
          <a:prstGeom prst="line">
            <a:avLst/>
          </a:prstGeom>
          <a:noFill/>
          <a:ln w="6350">
            <a:solidFill>
              <a:srgbClr val="C4B9AE">
                <a:alpha val="60000"/>
              </a:srgbClr>
            </a:solidFill>
            <a:prstDash val="solid"/>
          </a:ln>
        </p:spPr>
      </p:sp>
      <p:sp>
        <p:nvSpPr>
          <p:cNvPr id="57" name="Text 55"/>
          <p:cNvSpPr/>
          <p:nvPr/>
        </p:nvSpPr>
        <p:spPr>
          <a:xfrm>
            <a:off x="4206240" y="6080760"/>
            <a:ext cx="2743200" cy="228600"/>
          </a:xfrm>
          <a:prstGeom prst="rect">
            <a:avLst/>
          </a:prstGeom>
          <a:noFill/>
          <a:ln/>
        </p:spPr>
        <p:txBody>
          <a:bodyPr wrap="square" lIns="0" tIns="0" rIns="0" bIns="0" rtlCol="0" anchor="ctr"/>
          <a:lstStyle/>
          <a:p>
            <a:pPr indent="0" marL="0">
              <a:buNone/>
            </a:pPr>
            <a:r>
              <a:rPr lang="en-US" sz="900" i="1" spc="100" kern="0" dirty="0">
                <a:solidFill>
                  <a:srgbClr val="8A8280"/>
                </a:solidFill>
                <a:latin typeface="Inter" pitchFamily="34" charset="0"/>
                <a:ea typeface="Inter" pitchFamily="34" charset="-122"/>
                <a:cs typeface="Inter" pitchFamily="34" charset="-120"/>
              </a:rPr>
              <a:t>baseline run</a:t>
            </a:r>
            <a:endParaRPr lang="en-US" sz="900" dirty="0"/>
          </a:p>
        </p:txBody>
      </p:sp>
      <p:sp>
        <p:nvSpPr>
          <p:cNvPr id="58" name="Shape 56"/>
          <p:cNvSpPr/>
          <p:nvPr/>
        </p:nvSpPr>
        <p:spPr>
          <a:xfrm>
            <a:off x="548640" y="6675120"/>
            <a:ext cx="6675120" cy="1280160"/>
          </a:xfrm>
          <a:prstGeom prst="rect">
            <a:avLst/>
          </a:prstGeom>
          <a:solidFill>
            <a:srgbClr val="D6CEBF"/>
          </a:solidFill>
          <a:ln/>
        </p:spPr>
      </p:sp>
      <p:sp>
        <p:nvSpPr>
          <p:cNvPr id="59" name="Shape 57"/>
          <p:cNvSpPr/>
          <p:nvPr/>
        </p:nvSpPr>
        <p:spPr>
          <a:xfrm>
            <a:off x="548640" y="6675120"/>
            <a:ext cx="6675120" cy="36576"/>
          </a:xfrm>
          <a:prstGeom prst="rect">
            <a:avLst/>
          </a:prstGeom>
          <a:solidFill>
            <a:srgbClr val="F7F471"/>
          </a:solidFill>
          <a:ln/>
        </p:spPr>
      </p:sp>
      <p:sp>
        <p:nvSpPr>
          <p:cNvPr id="60" name="Text 58"/>
          <p:cNvSpPr/>
          <p:nvPr/>
        </p:nvSpPr>
        <p:spPr>
          <a:xfrm>
            <a:off x="822960" y="6858000"/>
            <a:ext cx="612648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QUESTION THIS AUDIT ANSWERS</a:t>
            </a:r>
            <a:endParaRPr lang="en-US" sz="1000" dirty="0"/>
          </a:p>
        </p:txBody>
      </p:sp>
      <p:sp>
        <p:nvSpPr>
          <p:cNvPr id="61" name="Text 59"/>
          <p:cNvSpPr/>
          <p:nvPr/>
        </p:nvSpPr>
        <p:spPr>
          <a:xfrm>
            <a:off x="822960" y="7178040"/>
            <a:ext cx="6126480" cy="640080"/>
          </a:xfrm>
          <a:prstGeom prst="rect">
            <a:avLst/>
          </a:prstGeom>
          <a:noFill/>
          <a:ln/>
        </p:spPr>
        <p:txBody>
          <a:bodyPr wrap="square" lIns="0" tIns="0" rIns="0" bIns="0" rtlCol="0" anchor="ctr"/>
          <a:lstStyle/>
          <a:p>
            <a:pPr indent="0" marL="0">
              <a:buNone/>
            </a:pPr>
            <a:r>
              <a:rPr lang="en-US" sz="1800" spc="-50" kern="0" dirty="0">
                <a:solidFill>
                  <a:srgbClr val="18160F"/>
                </a:solidFill>
                <a:latin typeface="Playfair Display" pitchFamily="34" charset="0"/>
                <a:ea typeface="Playfair Display" pitchFamily="34" charset="-122"/>
                <a:cs typeface="Playfair Display" pitchFamily="34" charset="-120"/>
              </a:rPr>
              <a:t>Which of my segments survive the AI-era inversion. Which dissolve.</a:t>
            </a:r>
            <a:endParaRPr lang="en-US" sz="1800" dirty="0"/>
          </a:p>
        </p:txBody>
      </p:sp>
      <p:sp>
        <p:nvSpPr>
          <p:cNvPr id="62" name="Text 60"/>
          <p:cNvSpPr/>
          <p:nvPr/>
        </p:nvSpPr>
        <p:spPr>
          <a:xfrm>
            <a:off x="548640" y="8503920"/>
            <a:ext cx="3657600" cy="411480"/>
          </a:xfrm>
          <a:prstGeom prst="rect">
            <a:avLst/>
          </a:prstGeom>
          <a:noFill/>
          <a:ln/>
        </p:spPr>
        <p:txBody>
          <a:bodyPr wrap="square" lIns="0" tIns="0" rIns="0" bIns="0" rtlCol="0" anchor="ctr"/>
          <a:lstStyle/>
          <a:p>
            <a:pPr indent="0" marL="0">
              <a:buNone/>
            </a:pPr>
            <a:r>
              <a:rPr lang="en-US" sz="2200" spc="400" kern="0" dirty="0">
                <a:solidFill>
                  <a:srgbClr val="EDE8DF"/>
                </a:solidFill>
                <a:latin typeface="Playfair Display" pitchFamily="34" charset="0"/>
                <a:ea typeface="Playfair Display" pitchFamily="34" charset="-122"/>
                <a:cs typeface="Playfair Display" pitchFamily="34" charset="-120"/>
              </a:rPr>
              <a:t>JOHN BREWTON</a:t>
            </a:r>
            <a:endParaRPr lang="en-US" sz="2200" dirty="0"/>
          </a:p>
        </p:txBody>
      </p:sp>
      <p:sp>
        <p:nvSpPr>
          <p:cNvPr id="63" name="Shape 61"/>
          <p:cNvSpPr/>
          <p:nvPr/>
        </p:nvSpPr>
        <p:spPr>
          <a:xfrm>
            <a:off x="548640" y="8915400"/>
            <a:ext cx="1097280" cy="0"/>
          </a:xfrm>
          <a:prstGeom prst="line">
            <a:avLst/>
          </a:prstGeom>
          <a:noFill/>
          <a:ln w="15240">
            <a:solidFill>
              <a:srgbClr val="F7F471"/>
            </a:solidFill>
            <a:prstDash val="solid"/>
          </a:ln>
        </p:spPr>
      </p:sp>
      <p:sp>
        <p:nvSpPr>
          <p:cNvPr id="64" name="Text 62"/>
          <p:cNvSpPr/>
          <p:nvPr/>
        </p:nvSpPr>
        <p:spPr>
          <a:xfrm>
            <a:off x="548640" y="9052560"/>
            <a:ext cx="3657600" cy="274320"/>
          </a:xfrm>
          <a:prstGeom prst="rect">
            <a:avLst/>
          </a:prstGeom>
          <a:noFill/>
          <a:ln/>
        </p:spPr>
        <p:txBody>
          <a:bodyPr wrap="square" lIns="0" tIns="0" rIns="0" bIns="0" rtlCol="0" anchor="ctr"/>
          <a:lstStyle/>
          <a:p>
            <a:pPr indent="0" marL="0">
              <a:buNone/>
            </a:pPr>
            <a:r>
              <a:rPr lang="en-US" sz="1000" dirty="0">
                <a:solidFill>
                  <a:srgbClr val="C4B9AE"/>
                </a:solidFill>
                <a:latin typeface="Inter" pitchFamily="34" charset="0"/>
                <a:ea typeface="Inter" pitchFamily="34" charset="-122"/>
                <a:cs typeface="Inter" pitchFamily="34" charset="-120"/>
              </a:rPr>
              <a:t>Operating  ·  6AEP</a:t>
            </a:r>
            <a:endParaRPr lang="en-US" sz="1000" dirty="0"/>
          </a:p>
        </p:txBody>
      </p:sp>
      <p:sp>
        <p:nvSpPr>
          <p:cNvPr id="65" name="Text 63"/>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C4B9AE"/>
                </a:solidFill>
                <a:latin typeface="Inter" pitchFamily="34" charset="0"/>
                <a:ea typeface="Inter" pitchFamily="34" charset="-122"/>
                <a:cs typeface="Inter" pitchFamily="34" charset="-120"/>
              </a:rPr>
              <a:t>01 / 10</a:t>
            </a:r>
            <a:endParaRPr lang="en-US" sz="9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4229100" y="548640"/>
            <a:ext cx="91440" cy="8961120"/>
          </a:xfrm>
          <a:prstGeom prst="rect">
            <a:avLst/>
          </a:prstGeom>
          <a:solidFill>
            <a:srgbClr val="F7F471"/>
          </a:solidFill>
          <a:ln/>
        </p:spPr>
      </p:sp>
      <p:sp>
        <p:nvSpPr>
          <p:cNvPr id="3" name="Shape 1"/>
          <p:cNvSpPr/>
          <p:nvPr/>
        </p:nvSpPr>
        <p:spPr>
          <a:xfrm>
            <a:off x="5189220" y="548640"/>
            <a:ext cx="13716" cy="8961120"/>
          </a:xfrm>
          <a:prstGeom prst="rect">
            <a:avLst/>
          </a:prstGeom>
          <a:solidFill>
            <a:srgbClr val="EDE8DF"/>
          </a:solidFill>
          <a:ln/>
        </p:spPr>
      </p:sp>
      <p:sp>
        <p:nvSpPr>
          <p:cNvPr id="4" name="Shape 2"/>
          <p:cNvSpPr/>
          <p:nvPr/>
        </p:nvSpPr>
        <p:spPr>
          <a:xfrm>
            <a:off x="4686300" y="1097280"/>
            <a:ext cx="164592" cy="0"/>
          </a:xfrm>
          <a:prstGeom prst="line">
            <a:avLst/>
          </a:prstGeom>
          <a:noFill/>
          <a:ln w="7620">
            <a:solidFill>
              <a:srgbClr val="EDE8DF">
                <a:alpha val="70000"/>
              </a:srgbClr>
            </a:solidFill>
            <a:prstDash val="solid"/>
          </a:ln>
        </p:spPr>
      </p:sp>
      <p:sp>
        <p:nvSpPr>
          <p:cNvPr id="5" name="Shape 3"/>
          <p:cNvSpPr/>
          <p:nvPr/>
        </p:nvSpPr>
        <p:spPr>
          <a:xfrm>
            <a:off x="4768596" y="1014984"/>
            <a:ext cx="0" cy="164592"/>
          </a:xfrm>
          <a:prstGeom prst="line">
            <a:avLst/>
          </a:prstGeom>
          <a:noFill/>
          <a:ln w="7620">
            <a:solidFill>
              <a:srgbClr val="EDE8DF">
                <a:alpha val="70000"/>
              </a:srgbClr>
            </a:solidFill>
            <a:prstDash val="solid"/>
          </a:ln>
        </p:spPr>
      </p:sp>
      <p:sp>
        <p:nvSpPr>
          <p:cNvPr id="6" name="Shape 4"/>
          <p:cNvSpPr/>
          <p:nvPr/>
        </p:nvSpPr>
        <p:spPr>
          <a:xfrm>
            <a:off x="4686300" y="2468880"/>
            <a:ext cx="164592" cy="0"/>
          </a:xfrm>
          <a:prstGeom prst="line">
            <a:avLst/>
          </a:prstGeom>
          <a:noFill/>
          <a:ln w="7620">
            <a:solidFill>
              <a:srgbClr val="EDE8DF">
                <a:alpha val="70000"/>
              </a:srgbClr>
            </a:solidFill>
            <a:prstDash val="solid"/>
          </a:ln>
        </p:spPr>
      </p:sp>
      <p:sp>
        <p:nvSpPr>
          <p:cNvPr id="7" name="Shape 5"/>
          <p:cNvSpPr/>
          <p:nvPr/>
        </p:nvSpPr>
        <p:spPr>
          <a:xfrm>
            <a:off x="4768596" y="2386584"/>
            <a:ext cx="0" cy="164592"/>
          </a:xfrm>
          <a:prstGeom prst="line">
            <a:avLst/>
          </a:prstGeom>
          <a:noFill/>
          <a:ln w="7620">
            <a:solidFill>
              <a:srgbClr val="EDE8DF">
                <a:alpha val="70000"/>
              </a:srgbClr>
            </a:solidFill>
            <a:prstDash val="solid"/>
          </a:ln>
        </p:spPr>
      </p:sp>
      <p:sp>
        <p:nvSpPr>
          <p:cNvPr id="8" name="Shape 6"/>
          <p:cNvSpPr/>
          <p:nvPr/>
        </p:nvSpPr>
        <p:spPr>
          <a:xfrm>
            <a:off x="4686300" y="3840480"/>
            <a:ext cx="164592" cy="0"/>
          </a:xfrm>
          <a:prstGeom prst="line">
            <a:avLst/>
          </a:prstGeom>
          <a:noFill/>
          <a:ln w="7620">
            <a:solidFill>
              <a:srgbClr val="EDE8DF">
                <a:alpha val="70000"/>
              </a:srgbClr>
            </a:solidFill>
            <a:prstDash val="solid"/>
          </a:ln>
        </p:spPr>
      </p:sp>
      <p:sp>
        <p:nvSpPr>
          <p:cNvPr id="9" name="Shape 7"/>
          <p:cNvSpPr/>
          <p:nvPr/>
        </p:nvSpPr>
        <p:spPr>
          <a:xfrm>
            <a:off x="4768596" y="3758184"/>
            <a:ext cx="0" cy="164592"/>
          </a:xfrm>
          <a:prstGeom prst="line">
            <a:avLst/>
          </a:prstGeom>
          <a:noFill/>
          <a:ln w="7620">
            <a:solidFill>
              <a:srgbClr val="EDE8DF">
                <a:alpha val="70000"/>
              </a:srgbClr>
            </a:solidFill>
            <a:prstDash val="solid"/>
          </a:ln>
        </p:spPr>
      </p:sp>
      <p:sp>
        <p:nvSpPr>
          <p:cNvPr id="10" name="Shape 8"/>
          <p:cNvSpPr/>
          <p:nvPr/>
        </p:nvSpPr>
        <p:spPr>
          <a:xfrm>
            <a:off x="4686300" y="5212080"/>
            <a:ext cx="164592" cy="0"/>
          </a:xfrm>
          <a:prstGeom prst="line">
            <a:avLst/>
          </a:prstGeom>
          <a:noFill/>
          <a:ln w="7620">
            <a:solidFill>
              <a:srgbClr val="EDE8DF">
                <a:alpha val="70000"/>
              </a:srgbClr>
            </a:solidFill>
            <a:prstDash val="solid"/>
          </a:ln>
        </p:spPr>
      </p:sp>
      <p:sp>
        <p:nvSpPr>
          <p:cNvPr id="11" name="Shape 9"/>
          <p:cNvSpPr/>
          <p:nvPr/>
        </p:nvSpPr>
        <p:spPr>
          <a:xfrm>
            <a:off x="4768596" y="5129784"/>
            <a:ext cx="0" cy="164592"/>
          </a:xfrm>
          <a:prstGeom prst="line">
            <a:avLst/>
          </a:prstGeom>
          <a:noFill/>
          <a:ln w="7620">
            <a:solidFill>
              <a:srgbClr val="EDE8DF">
                <a:alpha val="70000"/>
              </a:srgbClr>
            </a:solidFill>
            <a:prstDash val="solid"/>
          </a:ln>
        </p:spPr>
      </p:sp>
      <p:sp>
        <p:nvSpPr>
          <p:cNvPr id="12" name="Shape 10"/>
          <p:cNvSpPr/>
          <p:nvPr/>
        </p:nvSpPr>
        <p:spPr>
          <a:xfrm>
            <a:off x="4686300" y="6583680"/>
            <a:ext cx="164592" cy="0"/>
          </a:xfrm>
          <a:prstGeom prst="line">
            <a:avLst/>
          </a:prstGeom>
          <a:noFill/>
          <a:ln w="7620">
            <a:solidFill>
              <a:srgbClr val="EDE8DF">
                <a:alpha val="70000"/>
              </a:srgbClr>
            </a:solidFill>
            <a:prstDash val="solid"/>
          </a:ln>
        </p:spPr>
      </p:sp>
      <p:sp>
        <p:nvSpPr>
          <p:cNvPr id="13" name="Shape 11"/>
          <p:cNvSpPr/>
          <p:nvPr/>
        </p:nvSpPr>
        <p:spPr>
          <a:xfrm>
            <a:off x="4768596" y="6501384"/>
            <a:ext cx="0" cy="164592"/>
          </a:xfrm>
          <a:prstGeom prst="line">
            <a:avLst/>
          </a:prstGeom>
          <a:noFill/>
          <a:ln w="7620">
            <a:solidFill>
              <a:srgbClr val="EDE8DF">
                <a:alpha val="70000"/>
              </a:srgbClr>
            </a:solidFill>
            <a:prstDash val="solid"/>
          </a:ln>
        </p:spPr>
      </p:sp>
      <p:sp>
        <p:nvSpPr>
          <p:cNvPr id="14" name="Shape 12"/>
          <p:cNvSpPr/>
          <p:nvPr/>
        </p:nvSpPr>
        <p:spPr>
          <a:xfrm>
            <a:off x="4686300" y="7955280"/>
            <a:ext cx="164592" cy="0"/>
          </a:xfrm>
          <a:prstGeom prst="line">
            <a:avLst/>
          </a:prstGeom>
          <a:noFill/>
          <a:ln w="7620">
            <a:solidFill>
              <a:srgbClr val="EDE8DF">
                <a:alpha val="70000"/>
              </a:srgbClr>
            </a:solidFill>
            <a:prstDash val="solid"/>
          </a:ln>
        </p:spPr>
      </p:sp>
      <p:sp>
        <p:nvSpPr>
          <p:cNvPr id="15" name="Shape 13"/>
          <p:cNvSpPr/>
          <p:nvPr/>
        </p:nvSpPr>
        <p:spPr>
          <a:xfrm>
            <a:off x="4768596" y="7872984"/>
            <a:ext cx="0" cy="164592"/>
          </a:xfrm>
          <a:prstGeom prst="line">
            <a:avLst/>
          </a:prstGeom>
          <a:noFill/>
          <a:ln w="7620">
            <a:solidFill>
              <a:srgbClr val="EDE8DF">
                <a:alpha val="70000"/>
              </a:srgbClr>
            </a:solidFill>
            <a:prstDash val="solid"/>
          </a:ln>
        </p:spPr>
      </p:sp>
      <p:sp>
        <p:nvSpPr>
          <p:cNvPr id="16" name="Shape 14"/>
          <p:cNvSpPr/>
          <p:nvPr/>
        </p:nvSpPr>
        <p:spPr>
          <a:xfrm>
            <a:off x="548640" y="594360"/>
            <a:ext cx="411480" cy="22860"/>
          </a:xfrm>
          <a:prstGeom prst="rect">
            <a:avLst/>
          </a:prstGeom>
          <a:solidFill>
            <a:srgbClr val="F7F471"/>
          </a:solidFill>
          <a:ln/>
        </p:spPr>
      </p:sp>
      <p:sp>
        <p:nvSpPr>
          <p:cNvPr id="17" name="Text 15"/>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AUDIT COMPLETE</a:t>
            </a:r>
            <a:endParaRPr lang="en-US" sz="900" dirty="0"/>
          </a:p>
        </p:txBody>
      </p:sp>
      <p:sp>
        <p:nvSpPr>
          <p:cNvPr id="18" name="Text 16"/>
          <p:cNvSpPr/>
          <p:nvPr/>
        </p:nvSpPr>
        <p:spPr>
          <a:xfrm>
            <a:off x="548640" y="1143000"/>
            <a:ext cx="3451860" cy="1097280"/>
          </a:xfrm>
          <a:prstGeom prst="rect">
            <a:avLst/>
          </a:prstGeom>
          <a:noFill/>
          <a:ln/>
        </p:spPr>
        <p:txBody>
          <a:bodyPr wrap="square" lIns="0" tIns="0" rIns="0" bIns="0" rtlCol="0" anchor="t"/>
          <a:lstStyle/>
          <a:p>
            <a:pPr indent="0" marL="0">
              <a:buNone/>
            </a:pPr>
            <a:r>
              <a:rPr lang="en-US" sz="4400" spc="-100" kern="0" dirty="0">
                <a:solidFill>
                  <a:srgbClr val="EDE8DF"/>
                </a:solidFill>
                <a:latin typeface="Playfair Display" pitchFamily="34" charset="0"/>
                <a:ea typeface="Playfair Display" pitchFamily="34" charset="-122"/>
                <a:cs typeface="Playfair Display" pitchFamily="34" charset="-120"/>
              </a:rPr>
              <a:t>Now run it.</a:t>
            </a:r>
            <a:endParaRPr lang="en-US" sz="4400" dirty="0"/>
          </a:p>
        </p:txBody>
      </p:sp>
      <p:sp>
        <p:nvSpPr>
          <p:cNvPr id="19" name="Text 17"/>
          <p:cNvSpPr/>
          <p:nvPr/>
        </p:nvSpPr>
        <p:spPr>
          <a:xfrm>
            <a:off x="548640" y="2240280"/>
            <a:ext cx="3451860" cy="1097280"/>
          </a:xfrm>
          <a:prstGeom prst="rect">
            <a:avLst/>
          </a:prstGeom>
          <a:noFill/>
          <a:ln/>
        </p:spPr>
        <p:txBody>
          <a:bodyPr wrap="square" lIns="0" tIns="0" rIns="0" bIns="0" rtlCol="0" anchor="t"/>
          <a:lstStyle/>
          <a:p>
            <a:pPr indent="0" marL="0">
              <a:buNone/>
            </a:pPr>
            <a:r>
              <a:rPr lang="en-US" sz="4400" spc="-100" kern="0" dirty="0">
                <a:solidFill>
                  <a:srgbClr val="F7F471"/>
                </a:solidFill>
                <a:latin typeface="Playfair Display" pitchFamily="34" charset="0"/>
                <a:ea typeface="Playfair Display" pitchFamily="34" charset="-122"/>
                <a:cs typeface="Playfair Display" pitchFamily="34" charset="-120"/>
              </a:rPr>
              <a:t>Then run it again.</a:t>
            </a:r>
            <a:endParaRPr lang="en-US" sz="4400" dirty="0"/>
          </a:p>
        </p:txBody>
      </p:sp>
      <p:sp>
        <p:nvSpPr>
          <p:cNvPr id="20" name="Text 18"/>
          <p:cNvSpPr/>
          <p:nvPr/>
        </p:nvSpPr>
        <p:spPr>
          <a:xfrm>
            <a:off x="548640" y="4206240"/>
            <a:ext cx="3451860" cy="2926080"/>
          </a:xfrm>
          <a:prstGeom prst="rect">
            <a:avLst/>
          </a:prstGeom>
          <a:noFill/>
          <a:ln/>
        </p:spPr>
        <p:txBody>
          <a:bodyPr wrap="square" lIns="0" tIns="0" rIns="0" bIns="0" rtlCol="0" anchor="t"/>
          <a:lstStyle/>
          <a:p>
            <a:pPr indent="0" marL="0">
              <a:lnSpc>
                <a:spcPct val="155000"/>
              </a:lnSpc>
              <a:buNone/>
            </a:pPr>
            <a:r>
              <a:rPr lang="en-US" sz="1200" dirty="0">
                <a:solidFill>
                  <a:srgbClr val="EDE8DF"/>
                </a:solidFill>
                <a:latin typeface="Inter" pitchFamily="34" charset="0"/>
                <a:ea typeface="Inter" pitchFamily="34" charset="-122"/>
                <a:cs typeface="Inter" pitchFamily="34" charset="-120"/>
              </a:rPr>
              <a:t>The audit you just completed is your baseline. Every quarter, run it again. Compare against the previous version. The deltas are the operating signal. Subscribe to Operating to see how other operators are translating their segment vocabularies in real time.</a:t>
            </a:r>
            <a:endParaRPr lang="en-US" sz="1200" dirty="0"/>
          </a:p>
        </p:txBody>
      </p:sp>
      <p:sp>
        <p:nvSpPr>
          <p:cNvPr id="21" name="Shape 19"/>
          <p:cNvSpPr/>
          <p:nvPr/>
        </p:nvSpPr>
        <p:spPr>
          <a:xfrm>
            <a:off x="548640" y="7818120"/>
            <a:ext cx="3451860" cy="0"/>
          </a:xfrm>
          <a:prstGeom prst="line">
            <a:avLst/>
          </a:prstGeom>
          <a:noFill/>
          <a:ln w="15240">
            <a:solidFill>
              <a:srgbClr val="F7F471"/>
            </a:solidFill>
            <a:prstDash val="solid"/>
          </a:ln>
        </p:spPr>
      </p:sp>
      <p:sp>
        <p:nvSpPr>
          <p:cNvPr id="22" name="Text 20"/>
          <p:cNvSpPr/>
          <p:nvPr/>
        </p:nvSpPr>
        <p:spPr>
          <a:xfrm>
            <a:off x="548640" y="7955280"/>
            <a:ext cx="3451860" cy="365760"/>
          </a:xfrm>
          <a:prstGeom prst="rect">
            <a:avLst/>
          </a:prstGeom>
          <a:noFill/>
          <a:ln/>
        </p:spPr>
        <p:txBody>
          <a:bodyPr wrap="square" lIns="0" tIns="0" rIns="0" bIns="0" rtlCol="0" anchor="ctr"/>
          <a:lstStyle/>
          <a:p>
            <a:pPr indent="0" marL="0">
              <a:buNone/>
            </a:pPr>
            <a:r>
              <a:rPr lang="en-US" sz="1200" b="1" spc="300" kern="0" dirty="0">
                <a:solidFill>
                  <a:srgbClr val="F7F471"/>
                </a:solidFill>
                <a:latin typeface="Inter" pitchFamily="34" charset="0"/>
                <a:ea typeface="Inter" pitchFamily="34" charset="-122"/>
                <a:cs typeface="Inter" pitchFamily="34" charset="-120"/>
              </a:rPr>
              <a:t>Subscribe to Operating.  ·  Link in profile.</a:t>
            </a:r>
            <a:endParaRPr lang="en-US" sz="1200" dirty="0"/>
          </a:p>
        </p:txBody>
      </p:sp>
      <p:sp>
        <p:nvSpPr>
          <p:cNvPr id="23" name="Text 21"/>
          <p:cNvSpPr/>
          <p:nvPr/>
        </p:nvSpPr>
        <p:spPr>
          <a:xfrm>
            <a:off x="5417820" y="1143000"/>
            <a:ext cx="1805940" cy="27432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WHAT TO DO NEXT</a:t>
            </a:r>
            <a:endParaRPr lang="en-US" sz="1000" dirty="0"/>
          </a:p>
        </p:txBody>
      </p:sp>
      <p:sp>
        <p:nvSpPr>
          <p:cNvPr id="24" name="Text 22"/>
          <p:cNvSpPr/>
          <p:nvPr/>
        </p:nvSpPr>
        <p:spPr>
          <a:xfrm>
            <a:off x="5417820" y="1554480"/>
            <a:ext cx="640080" cy="457200"/>
          </a:xfrm>
          <a:prstGeom prst="rect">
            <a:avLst/>
          </a:prstGeom>
          <a:noFill/>
          <a:ln/>
        </p:spPr>
        <p:txBody>
          <a:bodyPr wrap="square" lIns="0" tIns="0" rIns="0" bIns="0" rtlCol="0" anchor="ctr"/>
          <a:lstStyle/>
          <a:p>
            <a:pPr indent="0" marL="0">
              <a:buNone/>
            </a:pPr>
            <a:r>
              <a:rPr lang="en-US" sz="2200" b="1" spc="-100" kern="0" dirty="0">
                <a:solidFill>
                  <a:srgbClr val="F7F471"/>
                </a:solidFill>
                <a:latin typeface="Playfair Display" pitchFamily="34" charset="0"/>
                <a:ea typeface="Playfair Display" pitchFamily="34" charset="-122"/>
                <a:cs typeface="Playfair Display" pitchFamily="34" charset="-120"/>
              </a:rPr>
              <a:t>01</a:t>
            </a:r>
            <a:endParaRPr lang="en-US" sz="2200" dirty="0"/>
          </a:p>
        </p:txBody>
      </p:sp>
      <p:sp>
        <p:nvSpPr>
          <p:cNvPr id="25" name="Text 23"/>
          <p:cNvSpPr/>
          <p:nvPr/>
        </p:nvSpPr>
        <p:spPr>
          <a:xfrm>
            <a:off x="5417820" y="1965960"/>
            <a:ext cx="1805940" cy="822960"/>
          </a:xfrm>
          <a:prstGeom prst="rect">
            <a:avLst/>
          </a:prstGeom>
          <a:noFill/>
          <a:ln/>
        </p:spPr>
        <p:txBody>
          <a:bodyPr wrap="square" lIns="0" tIns="0" rIns="0" bIns="0" rtlCol="0" anchor="t"/>
          <a:lstStyle/>
          <a:p>
            <a:pPr indent="0" marL="0">
              <a:lnSpc>
                <a:spcPct val="125000"/>
              </a:lnSpc>
              <a:buNone/>
            </a:pPr>
            <a:r>
              <a:rPr lang="en-US" sz="1400" spc="-100" kern="0" dirty="0">
                <a:solidFill>
                  <a:srgbClr val="EDE8DF"/>
                </a:solidFill>
                <a:latin typeface="Playfair Display" pitchFamily="34" charset="0"/>
                <a:ea typeface="Playfair Display" pitchFamily="34" charset="-122"/>
                <a:cs typeface="Playfair Display" pitchFamily="34" charset="-120"/>
              </a:rPr>
              <a:t>Email the OBSOLETE list to your team.</a:t>
            </a:r>
            <a:endParaRPr lang="en-US" sz="1400" dirty="0"/>
          </a:p>
        </p:txBody>
      </p:sp>
      <p:sp>
        <p:nvSpPr>
          <p:cNvPr id="26" name="Text 24"/>
          <p:cNvSpPr/>
          <p:nvPr/>
        </p:nvSpPr>
        <p:spPr>
          <a:xfrm>
            <a:off x="5417820" y="2926080"/>
            <a:ext cx="640080" cy="457200"/>
          </a:xfrm>
          <a:prstGeom prst="rect">
            <a:avLst/>
          </a:prstGeom>
          <a:noFill/>
          <a:ln/>
        </p:spPr>
        <p:txBody>
          <a:bodyPr wrap="square" lIns="0" tIns="0" rIns="0" bIns="0" rtlCol="0" anchor="ctr"/>
          <a:lstStyle/>
          <a:p>
            <a:pPr indent="0" marL="0">
              <a:buNone/>
            </a:pPr>
            <a:r>
              <a:rPr lang="en-US" sz="2200" b="1" spc="-100" kern="0" dirty="0">
                <a:solidFill>
                  <a:srgbClr val="F7F471"/>
                </a:solidFill>
                <a:latin typeface="Playfair Display" pitchFamily="34" charset="0"/>
                <a:ea typeface="Playfair Display" pitchFamily="34" charset="-122"/>
                <a:cs typeface="Playfair Display" pitchFamily="34" charset="-120"/>
              </a:rPr>
              <a:t>02</a:t>
            </a:r>
            <a:endParaRPr lang="en-US" sz="2200" dirty="0"/>
          </a:p>
        </p:txBody>
      </p:sp>
      <p:sp>
        <p:nvSpPr>
          <p:cNvPr id="27" name="Text 25"/>
          <p:cNvSpPr/>
          <p:nvPr/>
        </p:nvSpPr>
        <p:spPr>
          <a:xfrm>
            <a:off x="5417820" y="3337560"/>
            <a:ext cx="1805940" cy="822960"/>
          </a:xfrm>
          <a:prstGeom prst="rect">
            <a:avLst/>
          </a:prstGeom>
          <a:noFill/>
          <a:ln/>
        </p:spPr>
        <p:txBody>
          <a:bodyPr wrap="square" lIns="0" tIns="0" rIns="0" bIns="0" rtlCol="0" anchor="t"/>
          <a:lstStyle/>
          <a:p>
            <a:pPr indent="0" marL="0">
              <a:lnSpc>
                <a:spcPct val="125000"/>
              </a:lnSpc>
              <a:buNone/>
            </a:pPr>
            <a:r>
              <a:rPr lang="en-US" sz="1400" spc="-100" kern="0" dirty="0">
                <a:solidFill>
                  <a:srgbClr val="EDE8DF"/>
                </a:solidFill>
                <a:latin typeface="Playfair Display" pitchFamily="34" charset="0"/>
                <a:ea typeface="Playfair Display" pitchFamily="34" charset="-122"/>
                <a:cs typeface="Playfair Display" pitchFamily="34" charset="-120"/>
              </a:rPr>
              <a:t>Run the move from Step 6 this week.</a:t>
            </a:r>
            <a:endParaRPr lang="en-US" sz="1400" dirty="0"/>
          </a:p>
        </p:txBody>
      </p:sp>
      <p:sp>
        <p:nvSpPr>
          <p:cNvPr id="28" name="Text 26"/>
          <p:cNvSpPr/>
          <p:nvPr/>
        </p:nvSpPr>
        <p:spPr>
          <a:xfrm>
            <a:off x="5417820" y="4297680"/>
            <a:ext cx="640080" cy="457200"/>
          </a:xfrm>
          <a:prstGeom prst="rect">
            <a:avLst/>
          </a:prstGeom>
          <a:noFill/>
          <a:ln/>
        </p:spPr>
        <p:txBody>
          <a:bodyPr wrap="square" lIns="0" tIns="0" rIns="0" bIns="0" rtlCol="0" anchor="ctr"/>
          <a:lstStyle/>
          <a:p>
            <a:pPr indent="0" marL="0">
              <a:buNone/>
            </a:pPr>
            <a:r>
              <a:rPr lang="en-US" sz="2200" b="1" spc="-100" kern="0" dirty="0">
                <a:solidFill>
                  <a:srgbClr val="F7F471"/>
                </a:solidFill>
                <a:latin typeface="Playfair Display" pitchFamily="34" charset="0"/>
                <a:ea typeface="Playfair Display" pitchFamily="34" charset="-122"/>
                <a:cs typeface="Playfair Display" pitchFamily="34" charset="-120"/>
              </a:rPr>
              <a:t>03</a:t>
            </a:r>
            <a:endParaRPr lang="en-US" sz="2200" dirty="0"/>
          </a:p>
        </p:txBody>
      </p:sp>
      <p:sp>
        <p:nvSpPr>
          <p:cNvPr id="29" name="Text 27"/>
          <p:cNvSpPr/>
          <p:nvPr/>
        </p:nvSpPr>
        <p:spPr>
          <a:xfrm>
            <a:off x="5417820" y="4709160"/>
            <a:ext cx="1805940" cy="822960"/>
          </a:xfrm>
          <a:prstGeom prst="rect">
            <a:avLst/>
          </a:prstGeom>
          <a:noFill/>
          <a:ln/>
        </p:spPr>
        <p:txBody>
          <a:bodyPr wrap="square" lIns="0" tIns="0" rIns="0" bIns="0" rtlCol="0" anchor="t"/>
          <a:lstStyle/>
          <a:p>
            <a:pPr indent="0" marL="0">
              <a:lnSpc>
                <a:spcPct val="125000"/>
              </a:lnSpc>
              <a:buNone/>
            </a:pPr>
            <a:r>
              <a:rPr lang="en-US" sz="1400" spc="-100" kern="0" dirty="0">
                <a:solidFill>
                  <a:srgbClr val="EDE8DF"/>
                </a:solidFill>
                <a:latin typeface="Playfair Display" pitchFamily="34" charset="0"/>
                <a:ea typeface="Playfair Display" pitchFamily="34" charset="-122"/>
                <a:cs typeface="Playfair Display" pitchFamily="34" charset="-120"/>
              </a:rPr>
              <a:t>Calendar the next audit.</a:t>
            </a:r>
            <a:endParaRPr lang="en-US" sz="1400" dirty="0"/>
          </a:p>
        </p:txBody>
      </p:sp>
      <p:sp>
        <p:nvSpPr>
          <p:cNvPr id="30" name="Text 28"/>
          <p:cNvSpPr/>
          <p:nvPr/>
        </p:nvSpPr>
        <p:spPr>
          <a:xfrm>
            <a:off x="5417820" y="5669280"/>
            <a:ext cx="640080" cy="457200"/>
          </a:xfrm>
          <a:prstGeom prst="rect">
            <a:avLst/>
          </a:prstGeom>
          <a:noFill/>
          <a:ln/>
        </p:spPr>
        <p:txBody>
          <a:bodyPr wrap="square" lIns="0" tIns="0" rIns="0" bIns="0" rtlCol="0" anchor="ctr"/>
          <a:lstStyle/>
          <a:p>
            <a:pPr indent="0" marL="0">
              <a:buNone/>
            </a:pPr>
            <a:r>
              <a:rPr lang="en-US" sz="2200" b="1" spc="-100" kern="0" dirty="0">
                <a:solidFill>
                  <a:srgbClr val="F7F471"/>
                </a:solidFill>
                <a:latin typeface="Playfair Display" pitchFamily="34" charset="0"/>
                <a:ea typeface="Playfair Display" pitchFamily="34" charset="-122"/>
                <a:cs typeface="Playfair Display" pitchFamily="34" charset="-120"/>
              </a:rPr>
              <a:t>04</a:t>
            </a:r>
            <a:endParaRPr lang="en-US" sz="2200" dirty="0"/>
          </a:p>
        </p:txBody>
      </p:sp>
      <p:sp>
        <p:nvSpPr>
          <p:cNvPr id="31" name="Text 29"/>
          <p:cNvSpPr/>
          <p:nvPr/>
        </p:nvSpPr>
        <p:spPr>
          <a:xfrm>
            <a:off x="5417820" y="6080760"/>
            <a:ext cx="1805940" cy="822960"/>
          </a:xfrm>
          <a:prstGeom prst="rect">
            <a:avLst/>
          </a:prstGeom>
          <a:noFill/>
          <a:ln/>
        </p:spPr>
        <p:txBody>
          <a:bodyPr wrap="square" lIns="0" tIns="0" rIns="0" bIns="0" rtlCol="0" anchor="t"/>
          <a:lstStyle/>
          <a:p>
            <a:pPr indent="0" marL="0">
              <a:lnSpc>
                <a:spcPct val="125000"/>
              </a:lnSpc>
              <a:buNone/>
            </a:pPr>
            <a:r>
              <a:rPr lang="en-US" sz="1400" spc="-100" kern="0" dirty="0">
                <a:solidFill>
                  <a:srgbClr val="EDE8DF"/>
                </a:solidFill>
                <a:latin typeface="Playfair Display" pitchFamily="34" charset="0"/>
                <a:ea typeface="Playfair Display" pitchFamily="34" charset="-122"/>
                <a:cs typeface="Playfair Display" pitchFamily="34" charset="-120"/>
              </a:rPr>
              <a:t>Run the prompt pack monthly.</a:t>
            </a:r>
            <a:endParaRPr lang="en-US" sz="1400" dirty="0"/>
          </a:p>
        </p:txBody>
      </p:sp>
      <p:sp>
        <p:nvSpPr>
          <p:cNvPr id="32" name="Text 30"/>
          <p:cNvSpPr/>
          <p:nvPr/>
        </p:nvSpPr>
        <p:spPr>
          <a:xfrm>
            <a:off x="548640" y="8823960"/>
            <a:ext cx="3657600" cy="365760"/>
          </a:xfrm>
          <a:prstGeom prst="rect">
            <a:avLst/>
          </a:prstGeom>
          <a:noFill/>
          <a:ln/>
        </p:spPr>
        <p:txBody>
          <a:bodyPr wrap="square" lIns="0" tIns="0" rIns="0" bIns="0" rtlCol="0" anchor="ctr"/>
          <a:lstStyle/>
          <a:p>
            <a:pPr indent="0" marL="0">
              <a:buNone/>
            </a:pPr>
            <a:r>
              <a:rPr lang="en-US" sz="2000" spc="400" kern="0" dirty="0">
                <a:solidFill>
                  <a:srgbClr val="EDE8DF"/>
                </a:solidFill>
                <a:latin typeface="Playfair Display" pitchFamily="34" charset="0"/>
                <a:ea typeface="Playfair Display" pitchFamily="34" charset="-122"/>
                <a:cs typeface="Playfair Display" pitchFamily="34" charset="-120"/>
              </a:rPr>
              <a:t>JOHN BREWTON</a:t>
            </a:r>
            <a:endParaRPr lang="en-US" sz="2000" dirty="0"/>
          </a:p>
        </p:txBody>
      </p:sp>
      <p:sp>
        <p:nvSpPr>
          <p:cNvPr id="33" name="Text 31"/>
          <p:cNvSpPr/>
          <p:nvPr/>
        </p:nvSpPr>
        <p:spPr>
          <a:xfrm>
            <a:off x="548640" y="9144000"/>
            <a:ext cx="3657600" cy="274320"/>
          </a:xfrm>
          <a:prstGeom prst="rect">
            <a:avLst/>
          </a:prstGeom>
          <a:noFill/>
          <a:ln/>
        </p:spPr>
        <p:txBody>
          <a:bodyPr wrap="square" lIns="0" tIns="0" rIns="0" bIns="0" rtlCol="0" anchor="ctr"/>
          <a:lstStyle/>
          <a:p>
            <a:pPr indent="0" marL="0">
              <a:buNone/>
            </a:pPr>
            <a:r>
              <a:rPr lang="en-US" sz="900" dirty="0">
                <a:solidFill>
                  <a:srgbClr val="C4B9AE"/>
                </a:solidFill>
                <a:latin typeface="Inter" pitchFamily="34" charset="0"/>
                <a:ea typeface="Inter" pitchFamily="34" charset="-122"/>
                <a:cs typeface="Inter" pitchFamily="34" charset="-120"/>
              </a:rPr>
              <a:t>Operating  ·  6AEP</a:t>
            </a:r>
            <a:endParaRPr lang="en-US" sz="900" dirty="0"/>
          </a:p>
        </p:txBody>
      </p:sp>
      <p:sp>
        <p:nvSpPr>
          <p:cNvPr id="34" name="Text 32"/>
          <p:cNvSpPr/>
          <p:nvPr/>
        </p:nvSpPr>
        <p:spPr>
          <a:xfrm>
            <a:off x="5852160" y="8229600"/>
            <a:ext cx="1371600" cy="1097280"/>
          </a:xfrm>
          <a:prstGeom prst="rect">
            <a:avLst/>
          </a:prstGeom>
          <a:noFill/>
          <a:ln/>
        </p:spPr>
        <p:txBody>
          <a:bodyPr wrap="square" lIns="0" tIns="0" rIns="0" bIns="0" rtlCol="0" anchor="b"/>
          <a:lstStyle/>
          <a:p>
            <a:pPr algn="r" indent="0" marL="0">
              <a:buNone/>
            </a:pPr>
            <a:r>
              <a:rPr lang="en-US" sz="6400" spc="200" kern="0" dirty="0">
                <a:solidFill>
                  <a:srgbClr val="F7F471"/>
                </a:solidFill>
                <a:latin typeface="Playfair Display" pitchFamily="34" charset="0"/>
                <a:ea typeface="Playfair Display" pitchFamily="34" charset="-122"/>
                <a:cs typeface="Playfair Display" pitchFamily="34" charset="-120"/>
              </a:rPr>
              <a:t>JB</a:t>
            </a:r>
            <a:endParaRPr lang="en-US" sz="6400" dirty="0"/>
          </a:p>
        </p:txBody>
      </p:sp>
      <p:sp>
        <p:nvSpPr>
          <p:cNvPr id="35" name="Text 33"/>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C4B9AE"/>
                </a:solidFill>
                <a:latin typeface="Inter" pitchFamily="34" charset="0"/>
                <a:ea typeface="Inter" pitchFamily="34" charset="-122"/>
                <a:cs typeface="Inter" pitchFamily="34" charset="-120"/>
              </a:rPr>
              <a:t>10 / 10</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WHY THIS AUDIT  ·  WHY NOW</a:t>
            </a:r>
            <a:endParaRPr lang="en-US" sz="900" dirty="0"/>
          </a:p>
        </p:txBody>
      </p:sp>
      <p:sp>
        <p:nvSpPr>
          <p:cNvPr id="4" name="Text 2"/>
          <p:cNvSpPr/>
          <p:nvPr/>
        </p:nvSpPr>
        <p:spPr>
          <a:xfrm>
            <a:off x="548640" y="1051560"/>
            <a:ext cx="6675120" cy="1280160"/>
          </a:xfrm>
          <a:prstGeom prst="rect">
            <a:avLst/>
          </a:prstGeom>
          <a:noFill/>
          <a:ln/>
        </p:spPr>
        <p:txBody>
          <a:bodyPr wrap="square" lIns="0" tIns="0" rIns="0" bIns="0" rtlCol="0" anchor="t"/>
          <a:lstStyle/>
          <a:p>
            <a:pPr indent="0" marL="0">
              <a:lnSpc>
                <a:spcPct val="110000"/>
              </a:lnSpc>
              <a:buNone/>
            </a:pPr>
            <a:r>
              <a:rPr lang="en-US" sz="2800" spc="-100" kern="0" dirty="0">
                <a:solidFill>
                  <a:srgbClr val="18160F"/>
                </a:solidFill>
                <a:latin typeface="Playfair Display" pitchFamily="34" charset="0"/>
                <a:ea typeface="Playfair Display" pitchFamily="34" charset="-122"/>
                <a:cs typeface="Playfair Display" pitchFamily="34" charset="-120"/>
              </a:rPr>
              <a:t>Most segment vocabulary is older than your stack.</a:t>
            </a:r>
            <a:endParaRPr lang="en-US" sz="2800" dirty="0"/>
          </a:p>
        </p:txBody>
      </p:sp>
      <p:sp>
        <p:nvSpPr>
          <p:cNvPr id="5" name="Text 3"/>
          <p:cNvSpPr/>
          <p:nvPr/>
        </p:nvSpPr>
        <p:spPr>
          <a:xfrm>
            <a:off x="548640" y="2423160"/>
            <a:ext cx="6675120" cy="1463040"/>
          </a:xfrm>
          <a:prstGeom prst="rect">
            <a:avLst/>
          </a:prstGeom>
          <a:noFill/>
          <a:ln/>
        </p:spPr>
        <p:txBody>
          <a:bodyPr wrap="square" lIns="0" tIns="0" rIns="0" bIns="0" rtlCol="0" anchor="t"/>
          <a:lstStyle/>
          <a:p>
            <a:pPr indent="0" marL="0">
              <a:lnSpc>
                <a:spcPct val="155000"/>
              </a:lnSpc>
              <a:buNone/>
            </a:pPr>
            <a:r>
              <a:rPr lang="en-US" sz="1200" dirty="0">
                <a:solidFill>
                  <a:srgbClr val="18160F"/>
                </a:solidFill>
                <a:latin typeface="Inter" pitchFamily="34" charset="0"/>
                <a:ea typeface="Inter" pitchFamily="34" charset="-122"/>
                <a:cs typeface="Inter" pitchFamily="34" charset="-120"/>
              </a:rPr>
              <a:t>Walk through any CRM, marketing automation tool, or product analytics dashboard and you will find segment labels created when personalization was a budget line. The economics that produced those segments have collapsed. The segments remain.</a:t>
            </a:r>
            <a:endParaRPr lang="en-US" sz="1200" dirty="0"/>
          </a:p>
        </p:txBody>
      </p:sp>
      <p:sp>
        <p:nvSpPr>
          <p:cNvPr id="6" name="Text 4"/>
          <p:cNvSpPr/>
          <p:nvPr/>
        </p:nvSpPr>
        <p:spPr>
          <a:xfrm>
            <a:off x="548640" y="4069080"/>
            <a:ext cx="6675120" cy="1463040"/>
          </a:xfrm>
          <a:prstGeom prst="rect">
            <a:avLst/>
          </a:prstGeom>
          <a:noFill/>
          <a:ln/>
        </p:spPr>
        <p:txBody>
          <a:bodyPr wrap="square" lIns="0" tIns="0" rIns="0" bIns="0" rtlCol="0" anchor="t"/>
          <a:lstStyle/>
          <a:p>
            <a:pPr indent="0" marL="0">
              <a:lnSpc>
                <a:spcPct val="155000"/>
              </a:lnSpc>
              <a:buNone/>
            </a:pPr>
            <a:r>
              <a:rPr lang="en-US" sz="1200" dirty="0">
                <a:solidFill>
                  <a:srgbClr val="18160F"/>
                </a:solidFill>
                <a:latin typeface="Inter" pitchFamily="34" charset="0"/>
                <a:ea typeface="Inter" pitchFamily="34" charset="-122"/>
                <a:cs typeface="Inter" pitchFamily="34" charset="-120"/>
              </a:rPr>
              <a:t>This worksheet runs a 90-minute audit that names which of your segments still earn their place and which are accounting fictions left over from human-era marketing economics. The output is a vocabulary cleaner than the one you started with.</a:t>
            </a:r>
            <a:endParaRPr lang="en-US" sz="1200" dirty="0"/>
          </a:p>
        </p:txBody>
      </p:sp>
      <p:sp>
        <p:nvSpPr>
          <p:cNvPr id="7" name="Shape 5"/>
          <p:cNvSpPr/>
          <p:nvPr/>
        </p:nvSpPr>
        <p:spPr>
          <a:xfrm>
            <a:off x="548640" y="5760720"/>
            <a:ext cx="411480" cy="22860"/>
          </a:xfrm>
          <a:prstGeom prst="rect">
            <a:avLst/>
          </a:prstGeom>
          <a:solidFill>
            <a:srgbClr val="F7F471"/>
          </a:solidFill>
          <a:ln/>
        </p:spPr>
      </p:sp>
      <p:sp>
        <p:nvSpPr>
          <p:cNvPr id="8" name="Text 6"/>
          <p:cNvSpPr/>
          <p:nvPr/>
        </p:nvSpPr>
        <p:spPr>
          <a:xfrm>
            <a:off x="548640" y="5833872"/>
            <a:ext cx="210312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TIME REQUIRED</a:t>
            </a:r>
            <a:endParaRPr lang="en-US" sz="1000" dirty="0"/>
          </a:p>
        </p:txBody>
      </p:sp>
      <p:sp>
        <p:nvSpPr>
          <p:cNvPr id="9" name="Text 7"/>
          <p:cNvSpPr/>
          <p:nvPr/>
        </p:nvSpPr>
        <p:spPr>
          <a:xfrm>
            <a:off x="548640" y="6126480"/>
            <a:ext cx="2103120" cy="1463040"/>
          </a:xfrm>
          <a:prstGeom prst="rect">
            <a:avLst/>
          </a:prstGeom>
          <a:noFill/>
          <a:ln/>
        </p:spPr>
        <p:txBody>
          <a:bodyPr wrap="square" lIns="0" tIns="0" rIns="0" bIns="0" rtlCol="0" anchor="t"/>
          <a:lstStyle/>
          <a:p>
            <a:pPr indent="0" marL="0">
              <a:lnSpc>
                <a:spcPct val="130000"/>
              </a:lnSpc>
              <a:buNone/>
            </a:pPr>
            <a:r>
              <a:rPr lang="en-US" sz="1400" spc="-50" kern="0" dirty="0">
                <a:solidFill>
                  <a:srgbClr val="18160F"/>
                </a:solidFill>
                <a:latin typeface="Playfair Display" pitchFamily="34" charset="0"/>
                <a:ea typeface="Playfair Display" pitchFamily="34" charset="-122"/>
                <a:cs typeface="Playfair Display" pitchFamily="34" charset="-120"/>
              </a:rPr>
              <a:t>90 minutes</a:t>
            </a:r>
            <a:endParaRPr lang="en-US" sz="1400" dirty="0"/>
          </a:p>
        </p:txBody>
      </p:sp>
      <p:sp>
        <p:nvSpPr>
          <p:cNvPr id="10" name="Shape 8"/>
          <p:cNvSpPr/>
          <p:nvPr/>
        </p:nvSpPr>
        <p:spPr>
          <a:xfrm>
            <a:off x="2834640" y="5760720"/>
            <a:ext cx="411480" cy="22860"/>
          </a:xfrm>
          <a:prstGeom prst="rect">
            <a:avLst/>
          </a:prstGeom>
          <a:solidFill>
            <a:srgbClr val="F7F471"/>
          </a:solidFill>
          <a:ln/>
        </p:spPr>
      </p:sp>
      <p:sp>
        <p:nvSpPr>
          <p:cNvPr id="11" name="Text 9"/>
          <p:cNvSpPr/>
          <p:nvPr/>
        </p:nvSpPr>
        <p:spPr>
          <a:xfrm>
            <a:off x="2834640" y="5833872"/>
            <a:ext cx="210312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INPUTS</a:t>
            </a:r>
            <a:endParaRPr lang="en-US" sz="1000" dirty="0"/>
          </a:p>
        </p:txBody>
      </p:sp>
      <p:sp>
        <p:nvSpPr>
          <p:cNvPr id="12" name="Text 10"/>
          <p:cNvSpPr/>
          <p:nvPr/>
        </p:nvSpPr>
        <p:spPr>
          <a:xfrm>
            <a:off x="2834640" y="6126480"/>
            <a:ext cx="2103120" cy="1463040"/>
          </a:xfrm>
          <a:prstGeom prst="rect">
            <a:avLst/>
          </a:prstGeom>
          <a:noFill/>
          <a:ln/>
        </p:spPr>
        <p:txBody>
          <a:bodyPr wrap="square" lIns="0" tIns="0" rIns="0" bIns="0" rtlCol="0" anchor="t"/>
          <a:lstStyle/>
          <a:p>
            <a:pPr indent="0" marL="0">
              <a:lnSpc>
                <a:spcPct val="130000"/>
              </a:lnSpc>
              <a:buNone/>
            </a:pPr>
            <a:r>
              <a:rPr lang="en-US" sz="1400" spc="-50" kern="0" dirty="0">
                <a:solidFill>
                  <a:srgbClr val="18160F"/>
                </a:solidFill>
                <a:latin typeface="Playfair Display" pitchFamily="34" charset="0"/>
                <a:ea typeface="Playfair Display" pitchFamily="34" charset="-122"/>
                <a:cs typeface="Playfair Display" pitchFamily="34" charset="-120"/>
              </a:rPr>
              <a:t>Segment list. CRM access. One quiet office hour.</a:t>
            </a:r>
            <a:endParaRPr lang="en-US" sz="1400" dirty="0"/>
          </a:p>
        </p:txBody>
      </p:sp>
      <p:sp>
        <p:nvSpPr>
          <p:cNvPr id="13" name="Shape 11"/>
          <p:cNvSpPr/>
          <p:nvPr/>
        </p:nvSpPr>
        <p:spPr>
          <a:xfrm>
            <a:off x="5120640" y="5760720"/>
            <a:ext cx="411480" cy="22860"/>
          </a:xfrm>
          <a:prstGeom prst="rect">
            <a:avLst/>
          </a:prstGeom>
          <a:solidFill>
            <a:srgbClr val="F7F471"/>
          </a:solidFill>
          <a:ln/>
        </p:spPr>
      </p:sp>
      <p:sp>
        <p:nvSpPr>
          <p:cNvPr id="14" name="Text 12"/>
          <p:cNvSpPr/>
          <p:nvPr/>
        </p:nvSpPr>
        <p:spPr>
          <a:xfrm>
            <a:off x="5120640" y="5833872"/>
            <a:ext cx="210312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OUTPUT</a:t>
            </a:r>
            <a:endParaRPr lang="en-US" sz="1000" dirty="0"/>
          </a:p>
        </p:txBody>
      </p:sp>
      <p:sp>
        <p:nvSpPr>
          <p:cNvPr id="15" name="Text 13"/>
          <p:cNvSpPr/>
          <p:nvPr/>
        </p:nvSpPr>
        <p:spPr>
          <a:xfrm>
            <a:off x="5120640" y="6126480"/>
            <a:ext cx="2103120" cy="1463040"/>
          </a:xfrm>
          <a:prstGeom prst="rect">
            <a:avLst/>
          </a:prstGeom>
          <a:noFill/>
          <a:ln/>
        </p:spPr>
        <p:txBody>
          <a:bodyPr wrap="square" lIns="0" tIns="0" rIns="0" bIns="0" rtlCol="0" anchor="t"/>
          <a:lstStyle/>
          <a:p>
            <a:pPr indent="0" marL="0">
              <a:lnSpc>
                <a:spcPct val="130000"/>
              </a:lnSpc>
              <a:buNone/>
            </a:pPr>
            <a:r>
              <a:rPr lang="en-US" sz="1400" spc="-50" kern="0" dirty="0">
                <a:solidFill>
                  <a:srgbClr val="18160F"/>
                </a:solidFill>
                <a:latin typeface="Playfair Display" pitchFamily="34" charset="0"/>
                <a:ea typeface="Playfair Display" pitchFamily="34" charset="-122"/>
                <a:cs typeface="Playfair Display" pitchFamily="34" charset="-120"/>
              </a:rPr>
              <a:t>A clean segment vocabulary. One move per tier.</a:t>
            </a:r>
            <a:endParaRPr lang="en-US" sz="1400" dirty="0"/>
          </a:p>
        </p:txBody>
      </p:sp>
      <p:sp>
        <p:nvSpPr>
          <p:cNvPr id="16" name="Shape 14"/>
          <p:cNvSpPr/>
          <p:nvPr/>
        </p:nvSpPr>
        <p:spPr>
          <a:xfrm>
            <a:off x="548640" y="7315200"/>
            <a:ext cx="411480" cy="22860"/>
          </a:xfrm>
          <a:prstGeom prst="rect">
            <a:avLst/>
          </a:prstGeom>
          <a:solidFill>
            <a:srgbClr val="F7F471"/>
          </a:solidFill>
          <a:ln/>
        </p:spPr>
      </p:sp>
      <p:sp>
        <p:nvSpPr>
          <p:cNvPr id="17" name="Text 15"/>
          <p:cNvSpPr/>
          <p:nvPr/>
        </p:nvSpPr>
        <p:spPr>
          <a:xfrm>
            <a:off x="548640" y="7388352"/>
            <a:ext cx="548640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SEVEN STEPS</a:t>
            </a:r>
            <a:endParaRPr lang="en-US" sz="1000" dirty="0"/>
          </a:p>
        </p:txBody>
      </p:sp>
      <p:sp>
        <p:nvSpPr>
          <p:cNvPr id="18" name="Text 16"/>
          <p:cNvSpPr/>
          <p:nvPr/>
        </p:nvSpPr>
        <p:spPr>
          <a:xfrm>
            <a:off x="548640" y="7772400"/>
            <a:ext cx="457200" cy="274320"/>
          </a:xfrm>
          <a:prstGeom prst="rect">
            <a:avLst/>
          </a:prstGeom>
          <a:noFill/>
          <a:ln/>
        </p:spPr>
        <p:txBody>
          <a:bodyPr wrap="square" lIns="0" tIns="0" rIns="0" bIns="0" rtlCol="0" anchor="ctr"/>
          <a:lstStyle/>
          <a:p>
            <a:pPr indent="0" marL="0">
              <a:buNone/>
            </a:pPr>
            <a:r>
              <a:rPr lang="en-US" sz="1000" b="1" spc="200" kern="0" dirty="0">
                <a:solidFill>
                  <a:srgbClr val="2A3D2E"/>
                </a:solidFill>
                <a:latin typeface="Inter" pitchFamily="34" charset="0"/>
                <a:ea typeface="Inter" pitchFamily="34" charset="-122"/>
                <a:cs typeface="Inter" pitchFamily="34" charset="-120"/>
              </a:rPr>
              <a:t>01</a:t>
            </a:r>
            <a:endParaRPr lang="en-US" sz="1000" dirty="0"/>
          </a:p>
        </p:txBody>
      </p:sp>
      <p:sp>
        <p:nvSpPr>
          <p:cNvPr id="19" name="Text 17"/>
          <p:cNvSpPr/>
          <p:nvPr/>
        </p:nvSpPr>
        <p:spPr>
          <a:xfrm>
            <a:off x="1051560" y="7772400"/>
            <a:ext cx="61722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Inventory current segments</a:t>
            </a:r>
            <a:endParaRPr lang="en-US" sz="1100" dirty="0"/>
          </a:p>
        </p:txBody>
      </p:sp>
      <p:sp>
        <p:nvSpPr>
          <p:cNvPr id="20" name="Text 18"/>
          <p:cNvSpPr/>
          <p:nvPr/>
        </p:nvSpPr>
        <p:spPr>
          <a:xfrm>
            <a:off x="548640" y="8065008"/>
            <a:ext cx="457200" cy="274320"/>
          </a:xfrm>
          <a:prstGeom prst="rect">
            <a:avLst/>
          </a:prstGeom>
          <a:noFill/>
          <a:ln/>
        </p:spPr>
        <p:txBody>
          <a:bodyPr wrap="square" lIns="0" tIns="0" rIns="0" bIns="0" rtlCol="0" anchor="ctr"/>
          <a:lstStyle/>
          <a:p>
            <a:pPr indent="0" marL="0">
              <a:buNone/>
            </a:pPr>
            <a:r>
              <a:rPr lang="en-US" sz="1000" b="1" spc="200" kern="0" dirty="0">
                <a:solidFill>
                  <a:srgbClr val="2A3D2E"/>
                </a:solidFill>
                <a:latin typeface="Inter" pitchFamily="34" charset="0"/>
                <a:ea typeface="Inter" pitchFamily="34" charset="-122"/>
                <a:cs typeface="Inter" pitchFamily="34" charset="-120"/>
              </a:rPr>
              <a:t>02</a:t>
            </a:r>
            <a:endParaRPr lang="en-US" sz="1000" dirty="0"/>
          </a:p>
        </p:txBody>
      </p:sp>
      <p:sp>
        <p:nvSpPr>
          <p:cNvPr id="21" name="Text 19"/>
          <p:cNvSpPr/>
          <p:nvPr/>
        </p:nvSpPr>
        <p:spPr>
          <a:xfrm>
            <a:off x="1051560" y="8065008"/>
            <a:ext cx="61722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Year and assumption audit</a:t>
            </a:r>
            <a:endParaRPr lang="en-US" sz="1100" dirty="0"/>
          </a:p>
        </p:txBody>
      </p:sp>
      <p:sp>
        <p:nvSpPr>
          <p:cNvPr id="22" name="Text 20"/>
          <p:cNvSpPr/>
          <p:nvPr/>
        </p:nvSpPr>
        <p:spPr>
          <a:xfrm>
            <a:off x="548640" y="8357616"/>
            <a:ext cx="457200" cy="274320"/>
          </a:xfrm>
          <a:prstGeom prst="rect">
            <a:avLst/>
          </a:prstGeom>
          <a:noFill/>
          <a:ln/>
        </p:spPr>
        <p:txBody>
          <a:bodyPr wrap="square" lIns="0" tIns="0" rIns="0" bIns="0" rtlCol="0" anchor="ctr"/>
          <a:lstStyle/>
          <a:p>
            <a:pPr indent="0" marL="0">
              <a:buNone/>
            </a:pPr>
            <a:r>
              <a:rPr lang="en-US" sz="1000" b="1" spc="200" kern="0" dirty="0">
                <a:solidFill>
                  <a:srgbClr val="2A3D2E"/>
                </a:solidFill>
                <a:latin typeface="Inter" pitchFamily="34" charset="0"/>
                <a:ea typeface="Inter" pitchFamily="34" charset="-122"/>
                <a:cs typeface="Inter" pitchFamily="34" charset="-120"/>
              </a:rPr>
              <a:t>03</a:t>
            </a:r>
            <a:endParaRPr lang="en-US" sz="1000" dirty="0"/>
          </a:p>
        </p:txBody>
      </p:sp>
      <p:sp>
        <p:nvSpPr>
          <p:cNvPr id="23" name="Text 21"/>
          <p:cNvSpPr/>
          <p:nvPr/>
        </p:nvSpPr>
        <p:spPr>
          <a:xfrm>
            <a:off x="1051560" y="8357616"/>
            <a:ext cx="61722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Score the four bases</a:t>
            </a:r>
            <a:endParaRPr lang="en-US" sz="1100" dirty="0"/>
          </a:p>
        </p:txBody>
      </p:sp>
      <p:sp>
        <p:nvSpPr>
          <p:cNvPr id="24" name="Text 22"/>
          <p:cNvSpPr/>
          <p:nvPr/>
        </p:nvSpPr>
        <p:spPr>
          <a:xfrm>
            <a:off x="548640" y="8650224"/>
            <a:ext cx="457200" cy="274320"/>
          </a:xfrm>
          <a:prstGeom prst="rect">
            <a:avLst/>
          </a:prstGeom>
          <a:noFill/>
          <a:ln/>
        </p:spPr>
        <p:txBody>
          <a:bodyPr wrap="square" lIns="0" tIns="0" rIns="0" bIns="0" rtlCol="0" anchor="ctr"/>
          <a:lstStyle/>
          <a:p>
            <a:pPr indent="0" marL="0">
              <a:buNone/>
            </a:pPr>
            <a:r>
              <a:rPr lang="en-US" sz="1000" b="1" spc="200" kern="0" dirty="0">
                <a:solidFill>
                  <a:srgbClr val="2A3D2E"/>
                </a:solidFill>
                <a:latin typeface="Inter" pitchFamily="34" charset="0"/>
                <a:ea typeface="Inter" pitchFamily="34" charset="-122"/>
                <a:cs typeface="Inter" pitchFamily="34" charset="-120"/>
              </a:rPr>
              <a:t>04</a:t>
            </a:r>
            <a:endParaRPr lang="en-US" sz="1000" dirty="0"/>
          </a:p>
        </p:txBody>
      </p:sp>
      <p:sp>
        <p:nvSpPr>
          <p:cNvPr id="25" name="Text 23"/>
          <p:cNvSpPr/>
          <p:nvPr/>
        </p:nvSpPr>
        <p:spPr>
          <a:xfrm>
            <a:off x="1051560" y="8650224"/>
            <a:ext cx="61722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Mark obsolete vs. surviving</a:t>
            </a:r>
            <a:endParaRPr lang="en-US" sz="1100" dirty="0"/>
          </a:p>
        </p:txBody>
      </p:sp>
      <p:sp>
        <p:nvSpPr>
          <p:cNvPr id="26" name="Text 24"/>
          <p:cNvSpPr/>
          <p:nvPr/>
        </p:nvSpPr>
        <p:spPr>
          <a:xfrm>
            <a:off x="548640" y="8942832"/>
            <a:ext cx="457200" cy="274320"/>
          </a:xfrm>
          <a:prstGeom prst="rect">
            <a:avLst/>
          </a:prstGeom>
          <a:noFill/>
          <a:ln/>
        </p:spPr>
        <p:txBody>
          <a:bodyPr wrap="square" lIns="0" tIns="0" rIns="0" bIns="0" rtlCol="0" anchor="ctr"/>
          <a:lstStyle/>
          <a:p>
            <a:pPr indent="0" marL="0">
              <a:buNone/>
            </a:pPr>
            <a:r>
              <a:rPr lang="en-US" sz="1000" b="1" spc="200" kern="0" dirty="0">
                <a:solidFill>
                  <a:srgbClr val="2A3D2E"/>
                </a:solidFill>
                <a:latin typeface="Inter" pitchFamily="34" charset="0"/>
                <a:ea typeface="Inter" pitchFamily="34" charset="-122"/>
                <a:cs typeface="Inter" pitchFamily="34" charset="-120"/>
              </a:rPr>
              <a:t>05</a:t>
            </a:r>
            <a:endParaRPr lang="en-US" sz="1000" dirty="0"/>
          </a:p>
        </p:txBody>
      </p:sp>
      <p:sp>
        <p:nvSpPr>
          <p:cNvPr id="27" name="Text 25"/>
          <p:cNvSpPr/>
          <p:nvPr/>
        </p:nvSpPr>
        <p:spPr>
          <a:xfrm>
            <a:off x="1051560" y="8942832"/>
            <a:ext cx="61722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Define the personalization stack</a:t>
            </a:r>
            <a:endParaRPr lang="en-US" sz="1100" dirty="0"/>
          </a:p>
        </p:txBody>
      </p:sp>
      <p:sp>
        <p:nvSpPr>
          <p:cNvPr id="28" name="Text 26"/>
          <p:cNvSpPr/>
          <p:nvPr/>
        </p:nvSpPr>
        <p:spPr>
          <a:xfrm>
            <a:off x="548640" y="9235440"/>
            <a:ext cx="457200" cy="274320"/>
          </a:xfrm>
          <a:prstGeom prst="rect">
            <a:avLst/>
          </a:prstGeom>
          <a:noFill/>
          <a:ln/>
        </p:spPr>
        <p:txBody>
          <a:bodyPr wrap="square" lIns="0" tIns="0" rIns="0" bIns="0" rtlCol="0" anchor="ctr"/>
          <a:lstStyle/>
          <a:p>
            <a:pPr indent="0" marL="0">
              <a:buNone/>
            </a:pPr>
            <a:r>
              <a:rPr lang="en-US" sz="1000" b="1" spc="200" kern="0" dirty="0">
                <a:solidFill>
                  <a:srgbClr val="2A3D2E"/>
                </a:solidFill>
                <a:latin typeface="Inter" pitchFamily="34" charset="0"/>
                <a:ea typeface="Inter" pitchFamily="34" charset="-122"/>
                <a:cs typeface="Inter" pitchFamily="34" charset="-120"/>
              </a:rPr>
              <a:t>06</a:t>
            </a:r>
            <a:endParaRPr lang="en-US" sz="1000" dirty="0"/>
          </a:p>
        </p:txBody>
      </p:sp>
      <p:sp>
        <p:nvSpPr>
          <p:cNvPr id="29" name="Text 27"/>
          <p:cNvSpPr/>
          <p:nvPr/>
        </p:nvSpPr>
        <p:spPr>
          <a:xfrm>
            <a:off x="1051560" y="9235440"/>
            <a:ext cx="61722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Pick the move</a:t>
            </a:r>
            <a:endParaRPr lang="en-US" sz="1100" dirty="0"/>
          </a:p>
        </p:txBody>
      </p:sp>
      <p:sp>
        <p:nvSpPr>
          <p:cNvPr id="30" name="Text 28"/>
          <p:cNvSpPr/>
          <p:nvPr/>
        </p:nvSpPr>
        <p:spPr>
          <a:xfrm>
            <a:off x="548640" y="9528048"/>
            <a:ext cx="457200" cy="274320"/>
          </a:xfrm>
          <a:prstGeom prst="rect">
            <a:avLst/>
          </a:prstGeom>
          <a:noFill/>
          <a:ln/>
        </p:spPr>
        <p:txBody>
          <a:bodyPr wrap="square" lIns="0" tIns="0" rIns="0" bIns="0" rtlCol="0" anchor="ctr"/>
          <a:lstStyle/>
          <a:p>
            <a:pPr indent="0" marL="0">
              <a:buNone/>
            </a:pPr>
            <a:r>
              <a:rPr lang="en-US" sz="1000" b="1" spc="200" kern="0" dirty="0">
                <a:solidFill>
                  <a:srgbClr val="2A3D2E"/>
                </a:solidFill>
                <a:latin typeface="Inter" pitchFamily="34" charset="0"/>
                <a:ea typeface="Inter" pitchFamily="34" charset="-122"/>
                <a:cs typeface="Inter" pitchFamily="34" charset="-120"/>
              </a:rPr>
              <a:t>07</a:t>
            </a:r>
            <a:endParaRPr lang="en-US" sz="1000" dirty="0"/>
          </a:p>
        </p:txBody>
      </p:sp>
      <p:sp>
        <p:nvSpPr>
          <p:cNvPr id="31" name="Text 29"/>
          <p:cNvSpPr/>
          <p:nvPr/>
        </p:nvSpPr>
        <p:spPr>
          <a:xfrm>
            <a:off x="1051560" y="9528048"/>
            <a:ext cx="61722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Schedule the loop</a:t>
            </a:r>
            <a:endParaRPr lang="en-US" sz="1100" dirty="0"/>
          </a:p>
        </p:txBody>
      </p:sp>
      <p:sp>
        <p:nvSpPr>
          <p:cNvPr id="32" name="Text 30"/>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02 / 10</a:t>
            </a:r>
            <a:endParaRPr lang="en-US" sz="900" dirty="0"/>
          </a:p>
        </p:txBody>
      </p:sp>
      <p:sp>
        <p:nvSpPr>
          <p:cNvPr id="33" name="Text 31"/>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by John Brewton  ·  STP / 1969  ·  Worksheet</a:t>
            </a:r>
            <a:endParaRPr lang="en-US" sz="800" dirty="0"/>
          </a:p>
        </p:txBody>
      </p:sp>
      <p:sp>
        <p:nvSpPr>
          <p:cNvPr id="34" name="Text 32"/>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STEP 01 OF 07</a:t>
            </a:r>
            <a:endParaRPr lang="en-US" sz="900" dirty="0"/>
          </a:p>
        </p:txBody>
      </p:sp>
      <p:sp>
        <p:nvSpPr>
          <p:cNvPr id="4" name="Text 2"/>
          <p:cNvSpPr/>
          <p:nvPr/>
        </p:nvSpPr>
        <p:spPr>
          <a:xfrm>
            <a:off x="548640" y="1005840"/>
            <a:ext cx="1188720" cy="1097280"/>
          </a:xfrm>
          <a:prstGeom prst="rect">
            <a:avLst/>
          </a:prstGeom>
          <a:noFill/>
          <a:ln/>
        </p:spPr>
        <p:txBody>
          <a:bodyPr wrap="square" lIns="0" tIns="0" rIns="0" bIns="0" rtlCol="0" anchor="t"/>
          <a:lstStyle/>
          <a:p>
            <a:pPr indent="0" marL="0">
              <a:buNone/>
            </a:pPr>
            <a:r>
              <a:rPr lang="en-US" sz="6400" b="1" spc="-200" kern="0" dirty="0">
                <a:solidFill>
                  <a:srgbClr val="2A3D2E"/>
                </a:solidFill>
                <a:latin typeface="Playfair Display" pitchFamily="34" charset="0"/>
                <a:ea typeface="Playfair Display" pitchFamily="34" charset="-122"/>
                <a:cs typeface="Playfair Display" pitchFamily="34" charset="-120"/>
              </a:rPr>
              <a:t>01</a:t>
            </a:r>
            <a:endParaRPr lang="en-US" sz="6400" dirty="0"/>
          </a:p>
        </p:txBody>
      </p:sp>
      <p:sp>
        <p:nvSpPr>
          <p:cNvPr id="5" name="Text 3"/>
          <p:cNvSpPr/>
          <p:nvPr/>
        </p:nvSpPr>
        <p:spPr>
          <a:xfrm>
            <a:off x="1828800" y="1188720"/>
            <a:ext cx="5394960" cy="1005840"/>
          </a:xfrm>
          <a:prstGeom prst="rect">
            <a:avLst/>
          </a:prstGeom>
          <a:noFill/>
          <a:ln/>
        </p:spPr>
        <p:txBody>
          <a:bodyPr wrap="square" lIns="0" tIns="0" rIns="0" bIns="0" rtlCol="0" anchor="t"/>
          <a:lstStyle/>
          <a:p>
            <a:pPr indent="0" marL="0">
              <a:lnSpc>
                <a:spcPct val="105000"/>
              </a:lnSpc>
              <a:buNone/>
            </a:pPr>
            <a:r>
              <a:rPr lang="en-US" sz="2800" spc="-100" kern="0" dirty="0">
                <a:solidFill>
                  <a:srgbClr val="18160F"/>
                </a:solidFill>
                <a:latin typeface="Playfair Display" pitchFamily="34" charset="0"/>
                <a:ea typeface="Playfair Display" pitchFamily="34" charset="-122"/>
                <a:cs typeface="Playfair Display" pitchFamily="34" charset="-120"/>
              </a:rPr>
              <a:t>Inventory the segments you actually use.</a:t>
            </a:r>
            <a:endParaRPr lang="en-US" sz="2800" dirty="0"/>
          </a:p>
        </p:txBody>
      </p:sp>
      <p:sp>
        <p:nvSpPr>
          <p:cNvPr id="6" name="Shape 4"/>
          <p:cNvSpPr/>
          <p:nvPr/>
        </p:nvSpPr>
        <p:spPr>
          <a:xfrm>
            <a:off x="548640" y="2240280"/>
            <a:ext cx="6675120" cy="0"/>
          </a:xfrm>
          <a:prstGeom prst="line">
            <a:avLst/>
          </a:prstGeom>
          <a:noFill/>
          <a:ln w="12700">
            <a:solidFill>
              <a:srgbClr val="F7F471"/>
            </a:solidFill>
            <a:prstDash val="solid"/>
          </a:ln>
        </p:spPr>
      </p:sp>
      <p:sp>
        <p:nvSpPr>
          <p:cNvPr id="7" name="Text 5"/>
          <p:cNvSpPr/>
          <p:nvPr/>
        </p:nvSpPr>
        <p:spPr>
          <a:xfrm>
            <a:off x="548640" y="2331720"/>
            <a:ext cx="365760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INSTRUCTION</a:t>
            </a:r>
            <a:endParaRPr lang="en-US" sz="1000" dirty="0"/>
          </a:p>
        </p:txBody>
      </p:sp>
      <p:sp>
        <p:nvSpPr>
          <p:cNvPr id="8" name="Text 6"/>
          <p:cNvSpPr/>
          <p:nvPr/>
        </p:nvSpPr>
        <p:spPr>
          <a:xfrm>
            <a:off x="548640" y="2606040"/>
            <a:ext cx="667512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Open your CRM, marketing automation, ad platforms, and product analytics. List every segment label you actively use. Eight to twelve is typical. If you cannot find them all in one sitting, that is itself a finding.</a:t>
            </a:r>
            <a:endParaRPr lang="en-US" sz="1200" dirty="0"/>
          </a:p>
        </p:txBody>
      </p:sp>
      <p:sp>
        <p:nvSpPr>
          <p:cNvPr id="9" name="Text 7"/>
          <p:cNvSpPr/>
          <p:nvPr/>
        </p:nvSpPr>
        <p:spPr>
          <a:xfrm>
            <a:off x="548640" y="3840480"/>
            <a:ext cx="36576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a:t>
            </a:r>
            <a:endParaRPr lang="en-US" sz="900" dirty="0"/>
          </a:p>
        </p:txBody>
      </p:sp>
      <p:sp>
        <p:nvSpPr>
          <p:cNvPr id="10" name="Text 8"/>
          <p:cNvSpPr/>
          <p:nvPr/>
        </p:nvSpPr>
        <p:spPr>
          <a:xfrm>
            <a:off x="914400" y="3840480"/>
            <a:ext cx="320040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SEGMENT NAME</a:t>
            </a:r>
            <a:endParaRPr lang="en-US" sz="900" dirty="0"/>
          </a:p>
        </p:txBody>
      </p:sp>
      <p:sp>
        <p:nvSpPr>
          <p:cNvPr id="11" name="Text 9"/>
          <p:cNvSpPr/>
          <p:nvPr/>
        </p:nvSpPr>
        <p:spPr>
          <a:xfrm>
            <a:off x="4114800" y="3840480"/>
            <a:ext cx="219456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WHERE IT LIVES</a:t>
            </a:r>
            <a:endParaRPr lang="en-US" sz="900" dirty="0"/>
          </a:p>
        </p:txBody>
      </p:sp>
      <p:sp>
        <p:nvSpPr>
          <p:cNvPr id="12" name="Text 10"/>
          <p:cNvSpPr/>
          <p:nvPr/>
        </p:nvSpPr>
        <p:spPr>
          <a:xfrm>
            <a:off x="6309360" y="3840480"/>
            <a:ext cx="91440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ROUGH SIZE</a:t>
            </a:r>
            <a:endParaRPr lang="en-US" sz="900" dirty="0"/>
          </a:p>
        </p:txBody>
      </p:sp>
      <p:sp>
        <p:nvSpPr>
          <p:cNvPr id="13" name="Shape 11"/>
          <p:cNvSpPr/>
          <p:nvPr/>
        </p:nvSpPr>
        <p:spPr>
          <a:xfrm>
            <a:off x="548640" y="4133088"/>
            <a:ext cx="6675120" cy="0"/>
          </a:xfrm>
          <a:prstGeom prst="line">
            <a:avLst/>
          </a:prstGeom>
          <a:noFill/>
          <a:ln w="8890">
            <a:solidFill>
              <a:srgbClr val="8A8280"/>
            </a:solidFill>
            <a:prstDash val="solid"/>
          </a:ln>
        </p:spPr>
      </p:sp>
      <p:sp>
        <p:nvSpPr>
          <p:cNvPr id="14" name="Text 12"/>
          <p:cNvSpPr/>
          <p:nvPr/>
        </p:nvSpPr>
        <p:spPr>
          <a:xfrm>
            <a:off x="594360" y="4297680"/>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01</a:t>
            </a:r>
            <a:endParaRPr lang="en-US" sz="1000" dirty="0"/>
          </a:p>
        </p:txBody>
      </p:sp>
      <p:sp>
        <p:nvSpPr>
          <p:cNvPr id="15" name="Shape 13"/>
          <p:cNvSpPr/>
          <p:nvPr/>
        </p:nvSpPr>
        <p:spPr>
          <a:xfrm>
            <a:off x="914400" y="4590288"/>
            <a:ext cx="6263640" cy="0"/>
          </a:xfrm>
          <a:prstGeom prst="line">
            <a:avLst/>
          </a:prstGeom>
          <a:noFill/>
          <a:ln w="5080">
            <a:solidFill>
              <a:srgbClr val="8A8280">
                <a:alpha val="60000"/>
              </a:srgbClr>
            </a:solidFill>
            <a:prstDash val="solid"/>
          </a:ln>
        </p:spPr>
      </p:sp>
      <p:sp>
        <p:nvSpPr>
          <p:cNvPr id="16" name="Text 14"/>
          <p:cNvSpPr/>
          <p:nvPr/>
        </p:nvSpPr>
        <p:spPr>
          <a:xfrm>
            <a:off x="594360" y="4681728"/>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02</a:t>
            </a:r>
            <a:endParaRPr lang="en-US" sz="1000" dirty="0"/>
          </a:p>
        </p:txBody>
      </p:sp>
      <p:sp>
        <p:nvSpPr>
          <p:cNvPr id="17" name="Shape 15"/>
          <p:cNvSpPr/>
          <p:nvPr/>
        </p:nvSpPr>
        <p:spPr>
          <a:xfrm>
            <a:off x="914400" y="4974336"/>
            <a:ext cx="6263640" cy="0"/>
          </a:xfrm>
          <a:prstGeom prst="line">
            <a:avLst/>
          </a:prstGeom>
          <a:noFill/>
          <a:ln w="5080">
            <a:solidFill>
              <a:srgbClr val="8A8280">
                <a:alpha val="60000"/>
              </a:srgbClr>
            </a:solidFill>
            <a:prstDash val="solid"/>
          </a:ln>
        </p:spPr>
      </p:sp>
      <p:sp>
        <p:nvSpPr>
          <p:cNvPr id="18" name="Text 16"/>
          <p:cNvSpPr/>
          <p:nvPr/>
        </p:nvSpPr>
        <p:spPr>
          <a:xfrm>
            <a:off x="594360" y="5065776"/>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03</a:t>
            </a:r>
            <a:endParaRPr lang="en-US" sz="1000" dirty="0"/>
          </a:p>
        </p:txBody>
      </p:sp>
      <p:sp>
        <p:nvSpPr>
          <p:cNvPr id="19" name="Shape 17"/>
          <p:cNvSpPr/>
          <p:nvPr/>
        </p:nvSpPr>
        <p:spPr>
          <a:xfrm>
            <a:off x="914400" y="5358384"/>
            <a:ext cx="6263640" cy="0"/>
          </a:xfrm>
          <a:prstGeom prst="line">
            <a:avLst/>
          </a:prstGeom>
          <a:noFill/>
          <a:ln w="5080">
            <a:solidFill>
              <a:srgbClr val="8A8280">
                <a:alpha val="60000"/>
              </a:srgbClr>
            </a:solidFill>
            <a:prstDash val="solid"/>
          </a:ln>
        </p:spPr>
      </p:sp>
      <p:sp>
        <p:nvSpPr>
          <p:cNvPr id="20" name="Text 18"/>
          <p:cNvSpPr/>
          <p:nvPr/>
        </p:nvSpPr>
        <p:spPr>
          <a:xfrm>
            <a:off x="594360" y="5449824"/>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04</a:t>
            </a:r>
            <a:endParaRPr lang="en-US" sz="1000" dirty="0"/>
          </a:p>
        </p:txBody>
      </p:sp>
      <p:sp>
        <p:nvSpPr>
          <p:cNvPr id="21" name="Shape 19"/>
          <p:cNvSpPr/>
          <p:nvPr/>
        </p:nvSpPr>
        <p:spPr>
          <a:xfrm>
            <a:off x="914400" y="5742432"/>
            <a:ext cx="6263640" cy="0"/>
          </a:xfrm>
          <a:prstGeom prst="line">
            <a:avLst/>
          </a:prstGeom>
          <a:noFill/>
          <a:ln w="5080">
            <a:solidFill>
              <a:srgbClr val="8A8280">
                <a:alpha val="60000"/>
              </a:srgbClr>
            </a:solidFill>
            <a:prstDash val="solid"/>
          </a:ln>
        </p:spPr>
      </p:sp>
      <p:sp>
        <p:nvSpPr>
          <p:cNvPr id="22" name="Text 20"/>
          <p:cNvSpPr/>
          <p:nvPr/>
        </p:nvSpPr>
        <p:spPr>
          <a:xfrm>
            <a:off x="594360" y="5833872"/>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05</a:t>
            </a:r>
            <a:endParaRPr lang="en-US" sz="1000" dirty="0"/>
          </a:p>
        </p:txBody>
      </p:sp>
      <p:sp>
        <p:nvSpPr>
          <p:cNvPr id="23" name="Shape 21"/>
          <p:cNvSpPr/>
          <p:nvPr/>
        </p:nvSpPr>
        <p:spPr>
          <a:xfrm>
            <a:off x="914400" y="6126480"/>
            <a:ext cx="6263640" cy="0"/>
          </a:xfrm>
          <a:prstGeom prst="line">
            <a:avLst/>
          </a:prstGeom>
          <a:noFill/>
          <a:ln w="5080">
            <a:solidFill>
              <a:srgbClr val="8A8280">
                <a:alpha val="60000"/>
              </a:srgbClr>
            </a:solidFill>
            <a:prstDash val="solid"/>
          </a:ln>
        </p:spPr>
      </p:sp>
      <p:sp>
        <p:nvSpPr>
          <p:cNvPr id="24" name="Text 22"/>
          <p:cNvSpPr/>
          <p:nvPr/>
        </p:nvSpPr>
        <p:spPr>
          <a:xfrm>
            <a:off x="594360" y="6217920"/>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06</a:t>
            </a:r>
            <a:endParaRPr lang="en-US" sz="1000" dirty="0"/>
          </a:p>
        </p:txBody>
      </p:sp>
      <p:sp>
        <p:nvSpPr>
          <p:cNvPr id="25" name="Shape 23"/>
          <p:cNvSpPr/>
          <p:nvPr/>
        </p:nvSpPr>
        <p:spPr>
          <a:xfrm>
            <a:off x="914400" y="6510528"/>
            <a:ext cx="6263640" cy="0"/>
          </a:xfrm>
          <a:prstGeom prst="line">
            <a:avLst/>
          </a:prstGeom>
          <a:noFill/>
          <a:ln w="5080">
            <a:solidFill>
              <a:srgbClr val="8A8280">
                <a:alpha val="60000"/>
              </a:srgbClr>
            </a:solidFill>
            <a:prstDash val="solid"/>
          </a:ln>
        </p:spPr>
      </p:sp>
      <p:sp>
        <p:nvSpPr>
          <p:cNvPr id="26" name="Text 24"/>
          <p:cNvSpPr/>
          <p:nvPr/>
        </p:nvSpPr>
        <p:spPr>
          <a:xfrm>
            <a:off x="594360" y="6601968"/>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07</a:t>
            </a:r>
            <a:endParaRPr lang="en-US" sz="1000" dirty="0"/>
          </a:p>
        </p:txBody>
      </p:sp>
      <p:sp>
        <p:nvSpPr>
          <p:cNvPr id="27" name="Shape 25"/>
          <p:cNvSpPr/>
          <p:nvPr/>
        </p:nvSpPr>
        <p:spPr>
          <a:xfrm>
            <a:off x="914400" y="6894576"/>
            <a:ext cx="6263640" cy="0"/>
          </a:xfrm>
          <a:prstGeom prst="line">
            <a:avLst/>
          </a:prstGeom>
          <a:noFill/>
          <a:ln w="5080">
            <a:solidFill>
              <a:srgbClr val="8A8280">
                <a:alpha val="60000"/>
              </a:srgbClr>
            </a:solidFill>
            <a:prstDash val="solid"/>
          </a:ln>
        </p:spPr>
      </p:sp>
      <p:sp>
        <p:nvSpPr>
          <p:cNvPr id="28" name="Text 26"/>
          <p:cNvSpPr/>
          <p:nvPr/>
        </p:nvSpPr>
        <p:spPr>
          <a:xfrm>
            <a:off x="594360" y="6986016"/>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08</a:t>
            </a:r>
            <a:endParaRPr lang="en-US" sz="1000" dirty="0"/>
          </a:p>
        </p:txBody>
      </p:sp>
      <p:sp>
        <p:nvSpPr>
          <p:cNvPr id="29" name="Shape 27"/>
          <p:cNvSpPr/>
          <p:nvPr/>
        </p:nvSpPr>
        <p:spPr>
          <a:xfrm>
            <a:off x="914400" y="7278624"/>
            <a:ext cx="6263640" cy="0"/>
          </a:xfrm>
          <a:prstGeom prst="line">
            <a:avLst/>
          </a:prstGeom>
          <a:noFill/>
          <a:ln w="5080">
            <a:solidFill>
              <a:srgbClr val="8A8280">
                <a:alpha val="60000"/>
              </a:srgbClr>
            </a:solidFill>
            <a:prstDash val="solid"/>
          </a:ln>
        </p:spPr>
      </p:sp>
      <p:sp>
        <p:nvSpPr>
          <p:cNvPr id="30" name="Text 28"/>
          <p:cNvSpPr/>
          <p:nvPr/>
        </p:nvSpPr>
        <p:spPr>
          <a:xfrm>
            <a:off x="594360" y="7370064"/>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09</a:t>
            </a:r>
            <a:endParaRPr lang="en-US" sz="1000" dirty="0"/>
          </a:p>
        </p:txBody>
      </p:sp>
      <p:sp>
        <p:nvSpPr>
          <p:cNvPr id="31" name="Shape 29"/>
          <p:cNvSpPr/>
          <p:nvPr/>
        </p:nvSpPr>
        <p:spPr>
          <a:xfrm>
            <a:off x="914400" y="7662672"/>
            <a:ext cx="6263640" cy="0"/>
          </a:xfrm>
          <a:prstGeom prst="line">
            <a:avLst/>
          </a:prstGeom>
          <a:noFill/>
          <a:ln w="5080">
            <a:solidFill>
              <a:srgbClr val="8A8280">
                <a:alpha val="60000"/>
              </a:srgbClr>
            </a:solidFill>
            <a:prstDash val="solid"/>
          </a:ln>
        </p:spPr>
      </p:sp>
      <p:sp>
        <p:nvSpPr>
          <p:cNvPr id="32" name="Text 30"/>
          <p:cNvSpPr/>
          <p:nvPr/>
        </p:nvSpPr>
        <p:spPr>
          <a:xfrm>
            <a:off x="594360" y="7754112"/>
            <a:ext cx="274320" cy="274320"/>
          </a:xfrm>
          <a:prstGeom prst="rect">
            <a:avLst/>
          </a:prstGeom>
          <a:noFill/>
          <a:ln/>
        </p:spPr>
        <p:txBody>
          <a:bodyPr wrap="square" lIns="0" tIns="0" rIns="0" bIns="0" rtlCol="0" anchor="ctr"/>
          <a:lstStyle/>
          <a:p>
            <a:pPr indent="0" marL="0">
              <a:buNone/>
            </a:pPr>
            <a:r>
              <a:rPr lang="en-US" sz="1000" b="1" dirty="0">
                <a:solidFill>
                  <a:srgbClr val="8A8280"/>
                </a:solidFill>
                <a:latin typeface="Inter" pitchFamily="34" charset="0"/>
                <a:ea typeface="Inter" pitchFamily="34" charset="-122"/>
                <a:cs typeface="Inter" pitchFamily="34" charset="-120"/>
              </a:rPr>
              <a:t>10</a:t>
            </a:r>
            <a:endParaRPr lang="en-US" sz="1000" dirty="0"/>
          </a:p>
        </p:txBody>
      </p:sp>
      <p:sp>
        <p:nvSpPr>
          <p:cNvPr id="33" name="Shape 31"/>
          <p:cNvSpPr/>
          <p:nvPr/>
        </p:nvSpPr>
        <p:spPr>
          <a:xfrm>
            <a:off x="914400" y="8046720"/>
            <a:ext cx="6263640" cy="0"/>
          </a:xfrm>
          <a:prstGeom prst="line">
            <a:avLst/>
          </a:prstGeom>
          <a:noFill/>
          <a:ln w="5080">
            <a:solidFill>
              <a:srgbClr val="8A8280">
                <a:alpha val="60000"/>
              </a:srgbClr>
            </a:solidFill>
            <a:prstDash val="solid"/>
          </a:ln>
        </p:spPr>
      </p:sp>
      <p:sp>
        <p:nvSpPr>
          <p:cNvPr id="34" name="Text 32"/>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03 / 10</a:t>
            </a:r>
            <a:endParaRPr lang="en-US" sz="900" dirty="0"/>
          </a:p>
        </p:txBody>
      </p:sp>
      <p:sp>
        <p:nvSpPr>
          <p:cNvPr id="35" name="Text 33"/>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by John Brewton  ·  STP / 1969  ·  Worksheet</a:t>
            </a:r>
            <a:endParaRPr lang="en-US" sz="800" dirty="0"/>
          </a:p>
        </p:txBody>
      </p:sp>
      <p:sp>
        <p:nvSpPr>
          <p:cNvPr id="36" name="Text 34"/>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STEP 02 OF 07</a:t>
            </a:r>
            <a:endParaRPr lang="en-US" sz="900" dirty="0"/>
          </a:p>
        </p:txBody>
      </p:sp>
      <p:sp>
        <p:nvSpPr>
          <p:cNvPr id="4" name="Text 2"/>
          <p:cNvSpPr/>
          <p:nvPr/>
        </p:nvSpPr>
        <p:spPr>
          <a:xfrm>
            <a:off x="548640" y="1005840"/>
            <a:ext cx="1188720" cy="1097280"/>
          </a:xfrm>
          <a:prstGeom prst="rect">
            <a:avLst/>
          </a:prstGeom>
          <a:noFill/>
          <a:ln/>
        </p:spPr>
        <p:txBody>
          <a:bodyPr wrap="square" lIns="0" tIns="0" rIns="0" bIns="0" rtlCol="0" anchor="t"/>
          <a:lstStyle/>
          <a:p>
            <a:pPr indent="0" marL="0">
              <a:buNone/>
            </a:pPr>
            <a:r>
              <a:rPr lang="en-US" sz="6400" b="1" spc="-200" kern="0" dirty="0">
                <a:solidFill>
                  <a:srgbClr val="2A3D2E"/>
                </a:solidFill>
                <a:latin typeface="Playfair Display" pitchFamily="34" charset="0"/>
                <a:ea typeface="Playfair Display" pitchFamily="34" charset="-122"/>
                <a:cs typeface="Playfair Display" pitchFamily="34" charset="-120"/>
              </a:rPr>
              <a:t>02</a:t>
            </a:r>
            <a:endParaRPr lang="en-US" sz="6400" dirty="0"/>
          </a:p>
        </p:txBody>
      </p:sp>
      <p:sp>
        <p:nvSpPr>
          <p:cNvPr id="5" name="Text 3"/>
          <p:cNvSpPr/>
          <p:nvPr/>
        </p:nvSpPr>
        <p:spPr>
          <a:xfrm>
            <a:off x="1828800" y="1188720"/>
            <a:ext cx="5394960" cy="1005840"/>
          </a:xfrm>
          <a:prstGeom prst="rect">
            <a:avLst/>
          </a:prstGeom>
          <a:noFill/>
          <a:ln/>
        </p:spPr>
        <p:txBody>
          <a:bodyPr wrap="square" lIns="0" tIns="0" rIns="0" bIns="0" rtlCol="0" anchor="t"/>
          <a:lstStyle/>
          <a:p>
            <a:pPr indent="0" marL="0">
              <a:lnSpc>
                <a:spcPct val="105000"/>
              </a:lnSpc>
              <a:buNone/>
            </a:pPr>
            <a:r>
              <a:rPr lang="en-US" sz="2800" spc="-100" kern="0" dirty="0">
                <a:solidFill>
                  <a:srgbClr val="18160F"/>
                </a:solidFill>
                <a:latin typeface="Playfair Display" pitchFamily="34" charset="0"/>
                <a:ea typeface="Playfair Display" pitchFamily="34" charset="-122"/>
                <a:cs typeface="Playfair Display" pitchFamily="34" charset="-120"/>
              </a:rPr>
              <a:t>For each segment, write the year created and the assumption.</a:t>
            </a:r>
            <a:endParaRPr lang="en-US" sz="2800" dirty="0"/>
          </a:p>
        </p:txBody>
      </p:sp>
      <p:sp>
        <p:nvSpPr>
          <p:cNvPr id="6" name="Shape 4"/>
          <p:cNvSpPr/>
          <p:nvPr/>
        </p:nvSpPr>
        <p:spPr>
          <a:xfrm>
            <a:off x="548640" y="2240280"/>
            <a:ext cx="6675120" cy="0"/>
          </a:xfrm>
          <a:prstGeom prst="line">
            <a:avLst/>
          </a:prstGeom>
          <a:noFill/>
          <a:ln w="12700">
            <a:solidFill>
              <a:srgbClr val="F7F471"/>
            </a:solidFill>
            <a:prstDash val="solid"/>
          </a:ln>
        </p:spPr>
      </p:sp>
      <p:sp>
        <p:nvSpPr>
          <p:cNvPr id="7" name="Text 5"/>
          <p:cNvSpPr/>
          <p:nvPr/>
        </p:nvSpPr>
        <p:spPr>
          <a:xfrm>
            <a:off x="548640" y="2331720"/>
            <a:ext cx="365760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INSTRUCTION</a:t>
            </a:r>
            <a:endParaRPr lang="en-US" sz="1000" dirty="0"/>
          </a:p>
        </p:txBody>
      </p:sp>
      <p:sp>
        <p:nvSpPr>
          <p:cNvPr id="8" name="Text 6"/>
          <p:cNvSpPr/>
          <p:nvPr/>
        </p:nvSpPr>
        <p:spPr>
          <a:xfrm>
            <a:off x="548640" y="2606040"/>
            <a:ext cx="667512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Pull the original brief, deck, or memo where the segment was first defined. Write the year. Write the one-sentence reason the segment was carved out. Most assumptions are a variant of "we cannot afford to treat them individually."</a:t>
            </a:r>
            <a:endParaRPr lang="en-US" sz="1200" dirty="0"/>
          </a:p>
        </p:txBody>
      </p:sp>
      <p:sp>
        <p:nvSpPr>
          <p:cNvPr id="9" name="Text 7"/>
          <p:cNvSpPr/>
          <p:nvPr/>
        </p:nvSpPr>
        <p:spPr>
          <a:xfrm>
            <a:off x="548640" y="3840480"/>
            <a:ext cx="210312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SEGMENT</a:t>
            </a:r>
            <a:endParaRPr lang="en-US" sz="900" dirty="0"/>
          </a:p>
        </p:txBody>
      </p:sp>
      <p:sp>
        <p:nvSpPr>
          <p:cNvPr id="10" name="Text 8"/>
          <p:cNvSpPr/>
          <p:nvPr/>
        </p:nvSpPr>
        <p:spPr>
          <a:xfrm>
            <a:off x="2651760" y="3840480"/>
            <a:ext cx="64008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YEAR</a:t>
            </a:r>
            <a:endParaRPr lang="en-US" sz="900" dirty="0"/>
          </a:p>
        </p:txBody>
      </p:sp>
      <p:sp>
        <p:nvSpPr>
          <p:cNvPr id="11" name="Text 9"/>
          <p:cNvSpPr/>
          <p:nvPr/>
        </p:nvSpPr>
        <p:spPr>
          <a:xfrm>
            <a:off x="3291840" y="3840480"/>
            <a:ext cx="393192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ORIGINAL ASSUMPTION (one sentence)</a:t>
            </a:r>
            <a:endParaRPr lang="en-US" sz="900" dirty="0"/>
          </a:p>
        </p:txBody>
      </p:sp>
      <p:sp>
        <p:nvSpPr>
          <p:cNvPr id="12" name="Shape 10"/>
          <p:cNvSpPr/>
          <p:nvPr/>
        </p:nvSpPr>
        <p:spPr>
          <a:xfrm>
            <a:off x="548640" y="4133088"/>
            <a:ext cx="6675120" cy="0"/>
          </a:xfrm>
          <a:prstGeom prst="line">
            <a:avLst/>
          </a:prstGeom>
          <a:noFill/>
          <a:ln w="8890">
            <a:solidFill>
              <a:srgbClr val="8A8280"/>
            </a:solidFill>
            <a:prstDash val="solid"/>
          </a:ln>
        </p:spPr>
      </p:sp>
      <p:sp>
        <p:nvSpPr>
          <p:cNvPr id="13" name="Shape 11"/>
          <p:cNvSpPr/>
          <p:nvPr/>
        </p:nvSpPr>
        <p:spPr>
          <a:xfrm>
            <a:off x="594360" y="4663440"/>
            <a:ext cx="1965960" cy="0"/>
          </a:xfrm>
          <a:prstGeom prst="line">
            <a:avLst/>
          </a:prstGeom>
          <a:noFill/>
          <a:ln w="5080">
            <a:solidFill>
              <a:srgbClr val="8A8280">
                <a:alpha val="60000"/>
              </a:srgbClr>
            </a:solidFill>
            <a:prstDash val="solid"/>
          </a:ln>
        </p:spPr>
      </p:sp>
      <p:sp>
        <p:nvSpPr>
          <p:cNvPr id="14" name="Shape 12"/>
          <p:cNvSpPr/>
          <p:nvPr/>
        </p:nvSpPr>
        <p:spPr>
          <a:xfrm>
            <a:off x="2697480" y="4663440"/>
            <a:ext cx="502920" cy="0"/>
          </a:xfrm>
          <a:prstGeom prst="line">
            <a:avLst/>
          </a:prstGeom>
          <a:noFill/>
          <a:ln w="5080">
            <a:solidFill>
              <a:srgbClr val="8A8280">
                <a:alpha val="60000"/>
              </a:srgbClr>
            </a:solidFill>
            <a:prstDash val="solid"/>
          </a:ln>
        </p:spPr>
      </p:sp>
      <p:sp>
        <p:nvSpPr>
          <p:cNvPr id="15" name="Shape 13"/>
          <p:cNvSpPr/>
          <p:nvPr/>
        </p:nvSpPr>
        <p:spPr>
          <a:xfrm>
            <a:off x="3337560" y="4663440"/>
            <a:ext cx="3794760" cy="0"/>
          </a:xfrm>
          <a:prstGeom prst="line">
            <a:avLst/>
          </a:prstGeom>
          <a:noFill/>
          <a:ln w="5080">
            <a:solidFill>
              <a:srgbClr val="8A8280">
                <a:alpha val="60000"/>
              </a:srgbClr>
            </a:solidFill>
            <a:prstDash val="solid"/>
          </a:ln>
        </p:spPr>
      </p:sp>
      <p:sp>
        <p:nvSpPr>
          <p:cNvPr id="16" name="Shape 14"/>
          <p:cNvSpPr/>
          <p:nvPr/>
        </p:nvSpPr>
        <p:spPr>
          <a:xfrm>
            <a:off x="594360" y="5166360"/>
            <a:ext cx="1965960" cy="0"/>
          </a:xfrm>
          <a:prstGeom prst="line">
            <a:avLst/>
          </a:prstGeom>
          <a:noFill/>
          <a:ln w="5080">
            <a:solidFill>
              <a:srgbClr val="8A8280">
                <a:alpha val="60000"/>
              </a:srgbClr>
            </a:solidFill>
            <a:prstDash val="solid"/>
          </a:ln>
        </p:spPr>
      </p:sp>
      <p:sp>
        <p:nvSpPr>
          <p:cNvPr id="17" name="Shape 15"/>
          <p:cNvSpPr/>
          <p:nvPr/>
        </p:nvSpPr>
        <p:spPr>
          <a:xfrm>
            <a:off x="2697480" y="5166360"/>
            <a:ext cx="502920" cy="0"/>
          </a:xfrm>
          <a:prstGeom prst="line">
            <a:avLst/>
          </a:prstGeom>
          <a:noFill/>
          <a:ln w="5080">
            <a:solidFill>
              <a:srgbClr val="8A8280">
                <a:alpha val="60000"/>
              </a:srgbClr>
            </a:solidFill>
            <a:prstDash val="solid"/>
          </a:ln>
        </p:spPr>
      </p:sp>
      <p:sp>
        <p:nvSpPr>
          <p:cNvPr id="18" name="Shape 16"/>
          <p:cNvSpPr/>
          <p:nvPr/>
        </p:nvSpPr>
        <p:spPr>
          <a:xfrm>
            <a:off x="3337560" y="5166360"/>
            <a:ext cx="3794760" cy="0"/>
          </a:xfrm>
          <a:prstGeom prst="line">
            <a:avLst/>
          </a:prstGeom>
          <a:noFill/>
          <a:ln w="5080">
            <a:solidFill>
              <a:srgbClr val="8A8280">
                <a:alpha val="60000"/>
              </a:srgbClr>
            </a:solidFill>
            <a:prstDash val="solid"/>
          </a:ln>
        </p:spPr>
      </p:sp>
      <p:sp>
        <p:nvSpPr>
          <p:cNvPr id="19" name="Shape 17"/>
          <p:cNvSpPr/>
          <p:nvPr/>
        </p:nvSpPr>
        <p:spPr>
          <a:xfrm>
            <a:off x="594360" y="5669280"/>
            <a:ext cx="1965960" cy="0"/>
          </a:xfrm>
          <a:prstGeom prst="line">
            <a:avLst/>
          </a:prstGeom>
          <a:noFill/>
          <a:ln w="5080">
            <a:solidFill>
              <a:srgbClr val="8A8280">
                <a:alpha val="60000"/>
              </a:srgbClr>
            </a:solidFill>
            <a:prstDash val="solid"/>
          </a:ln>
        </p:spPr>
      </p:sp>
      <p:sp>
        <p:nvSpPr>
          <p:cNvPr id="20" name="Shape 18"/>
          <p:cNvSpPr/>
          <p:nvPr/>
        </p:nvSpPr>
        <p:spPr>
          <a:xfrm>
            <a:off x="2697480" y="5669280"/>
            <a:ext cx="502920" cy="0"/>
          </a:xfrm>
          <a:prstGeom prst="line">
            <a:avLst/>
          </a:prstGeom>
          <a:noFill/>
          <a:ln w="5080">
            <a:solidFill>
              <a:srgbClr val="8A8280">
                <a:alpha val="60000"/>
              </a:srgbClr>
            </a:solidFill>
            <a:prstDash val="solid"/>
          </a:ln>
        </p:spPr>
      </p:sp>
      <p:sp>
        <p:nvSpPr>
          <p:cNvPr id="21" name="Shape 19"/>
          <p:cNvSpPr/>
          <p:nvPr/>
        </p:nvSpPr>
        <p:spPr>
          <a:xfrm>
            <a:off x="3337560" y="5669280"/>
            <a:ext cx="3794760" cy="0"/>
          </a:xfrm>
          <a:prstGeom prst="line">
            <a:avLst/>
          </a:prstGeom>
          <a:noFill/>
          <a:ln w="5080">
            <a:solidFill>
              <a:srgbClr val="8A8280">
                <a:alpha val="60000"/>
              </a:srgbClr>
            </a:solidFill>
            <a:prstDash val="solid"/>
          </a:ln>
        </p:spPr>
      </p:sp>
      <p:sp>
        <p:nvSpPr>
          <p:cNvPr id="22" name="Shape 20"/>
          <p:cNvSpPr/>
          <p:nvPr/>
        </p:nvSpPr>
        <p:spPr>
          <a:xfrm>
            <a:off x="594360" y="6172200"/>
            <a:ext cx="1965960" cy="0"/>
          </a:xfrm>
          <a:prstGeom prst="line">
            <a:avLst/>
          </a:prstGeom>
          <a:noFill/>
          <a:ln w="5080">
            <a:solidFill>
              <a:srgbClr val="8A8280">
                <a:alpha val="60000"/>
              </a:srgbClr>
            </a:solidFill>
            <a:prstDash val="solid"/>
          </a:ln>
        </p:spPr>
      </p:sp>
      <p:sp>
        <p:nvSpPr>
          <p:cNvPr id="23" name="Shape 21"/>
          <p:cNvSpPr/>
          <p:nvPr/>
        </p:nvSpPr>
        <p:spPr>
          <a:xfrm>
            <a:off x="2697480" y="6172200"/>
            <a:ext cx="502920" cy="0"/>
          </a:xfrm>
          <a:prstGeom prst="line">
            <a:avLst/>
          </a:prstGeom>
          <a:noFill/>
          <a:ln w="5080">
            <a:solidFill>
              <a:srgbClr val="8A8280">
                <a:alpha val="60000"/>
              </a:srgbClr>
            </a:solidFill>
            <a:prstDash val="solid"/>
          </a:ln>
        </p:spPr>
      </p:sp>
      <p:sp>
        <p:nvSpPr>
          <p:cNvPr id="24" name="Shape 22"/>
          <p:cNvSpPr/>
          <p:nvPr/>
        </p:nvSpPr>
        <p:spPr>
          <a:xfrm>
            <a:off x="3337560" y="6172200"/>
            <a:ext cx="3794760" cy="0"/>
          </a:xfrm>
          <a:prstGeom prst="line">
            <a:avLst/>
          </a:prstGeom>
          <a:noFill/>
          <a:ln w="5080">
            <a:solidFill>
              <a:srgbClr val="8A8280">
                <a:alpha val="60000"/>
              </a:srgbClr>
            </a:solidFill>
            <a:prstDash val="solid"/>
          </a:ln>
        </p:spPr>
      </p:sp>
      <p:sp>
        <p:nvSpPr>
          <p:cNvPr id="25" name="Shape 23"/>
          <p:cNvSpPr/>
          <p:nvPr/>
        </p:nvSpPr>
        <p:spPr>
          <a:xfrm>
            <a:off x="594360" y="6675120"/>
            <a:ext cx="1965960" cy="0"/>
          </a:xfrm>
          <a:prstGeom prst="line">
            <a:avLst/>
          </a:prstGeom>
          <a:noFill/>
          <a:ln w="5080">
            <a:solidFill>
              <a:srgbClr val="8A8280">
                <a:alpha val="60000"/>
              </a:srgbClr>
            </a:solidFill>
            <a:prstDash val="solid"/>
          </a:ln>
        </p:spPr>
      </p:sp>
      <p:sp>
        <p:nvSpPr>
          <p:cNvPr id="26" name="Shape 24"/>
          <p:cNvSpPr/>
          <p:nvPr/>
        </p:nvSpPr>
        <p:spPr>
          <a:xfrm>
            <a:off x="2697480" y="6675120"/>
            <a:ext cx="502920" cy="0"/>
          </a:xfrm>
          <a:prstGeom prst="line">
            <a:avLst/>
          </a:prstGeom>
          <a:noFill/>
          <a:ln w="5080">
            <a:solidFill>
              <a:srgbClr val="8A8280">
                <a:alpha val="60000"/>
              </a:srgbClr>
            </a:solidFill>
            <a:prstDash val="solid"/>
          </a:ln>
        </p:spPr>
      </p:sp>
      <p:sp>
        <p:nvSpPr>
          <p:cNvPr id="27" name="Shape 25"/>
          <p:cNvSpPr/>
          <p:nvPr/>
        </p:nvSpPr>
        <p:spPr>
          <a:xfrm>
            <a:off x="3337560" y="6675120"/>
            <a:ext cx="3794760" cy="0"/>
          </a:xfrm>
          <a:prstGeom prst="line">
            <a:avLst/>
          </a:prstGeom>
          <a:noFill/>
          <a:ln w="5080">
            <a:solidFill>
              <a:srgbClr val="8A8280">
                <a:alpha val="60000"/>
              </a:srgbClr>
            </a:solidFill>
            <a:prstDash val="solid"/>
          </a:ln>
        </p:spPr>
      </p:sp>
      <p:sp>
        <p:nvSpPr>
          <p:cNvPr id="28" name="Shape 26"/>
          <p:cNvSpPr/>
          <p:nvPr/>
        </p:nvSpPr>
        <p:spPr>
          <a:xfrm>
            <a:off x="594360" y="7178040"/>
            <a:ext cx="1965960" cy="0"/>
          </a:xfrm>
          <a:prstGeom prst="line">
            <a:avLst/>
          </a:prstGeom>
          <a:noFill/>
          <a:ln w="5080">
            <a:solidFill>
              <a:srgbClr val="8A8280">
                <a:alpha val="60000"/>
              </a:srgbClr>
            </a:solidFill>
            <a:prstDash val="solid"/>
          </a:ln>
        </p:spPr>
      </p:sp>
      <p:sp>
        <p:nvSpPr>
          <p:cNvPr id="29" name="Shape 27"/>
          <p:cNvSpPr/>
          <p:nvPr/>
        </p:nvSpPr>
        <p:spPr>
          <a:xfrm>
            <a:off x="2697480" y="7178040"/>
            <a:ext cx="502920" cy="0"/>
          </a:xfrm>
          <a:prstGeom prst="line">
            <a:avLst/>
          </a:prstGeom>
          <a:noFill/>
          <a:ln w="5080">
            <a:solidFill>
              <a:srgbClr val="8A8280">
                <a:alpha val="60000"/>
              </a:srgbClr>
            </a:solidFill>
            <a:prstDash val="solid"/>
          </a:ln>
        </p:spPr>
      </p:sp>
      <p:sp>
        <p:nvSpPr>
          <p:cNvPr id="30" name="Shape 28"/>
          <p:cNvSpPr/>
          <p:nvPr/>
        </p:nvSpPr>
        <p:spPr>
          <a:xfrm>
            <a:off x="3337560" y="7178040"/>
            <a:ext cx="3794760" cy="0"/>
          </a:xfrm>
          <a:prstGeom prst="line">
            <a:avLst/>
          </a:prstGeom>
          <a:noFill/>
          <a:ln w="5080">
            <a:solidFill>
              <a:srgbClr val="8A8280">
                <a:alpha val="60000"/>
              </a:srgbClr>
            </a:solidFill>
            <a:prstDash val="solid"/>
          </a:ln>
        </p:spPr>
      </p:sp>
      <p:sp>
        <p:nvSpPr>
          <p:cNvPr id="31" name="Shape 29"/>
          <p:cNvSpPr/>
          <p:nvPr/>
        </p:nvSpPr>
        <p:spPr>
          <a:xfrm>
            <a:off x="594360" y="7680960"/>
            <a:ext cx="1965960" cy="0"/>
          </a:xfrm>
          <a:prstGeom prst="line">
            <a:avLst/>
          </a:prstGeom>
          <a:noFill/>
          <a:ln w="5080">
            <a:solidFill>
              <a:srgbClr val="8A8280">
                <a:alpha val="60000"/>
              </a:srgbClr>
            </a:solidFill>
            <a:prstDash val="solid"/>
          </a:ln>
        </p:spPr>
      </p:sp>
      <p:sp>
        <p:nvSpPr>
          <p:cNvPr id="32" name="Shape 30"/>
          <p:cNvSpPr/>
          <p:nvPr/>
        </p:nvSpPr>
        <p:spPr>
          <a:xfrm>
            <a:off x="2697480" y="7680960"/>
            <a:ext cx="502920" cy="0"/>
          </a:xfrm>
          <a:prstGeom prst="line">
            <a:avLst/>
          </a:prstGeom>
          <a:noFill/>
          <a:ln w="5080">
            <a:solidFill>
              <a:srgbClr val="8A8280">
                <a:alpha val="60000"/>
              </a:srgbClr>
            </a:solidFill>
            <a:prstDash val="solid"/>
          </a:ln>
        </p:spPr>
      </p:sp>
      <p:sp>
        <p:nvSpPr>
          <p:cNvPr id="33" name="Shape 31"/>
          <p:cNvSpPr/>
          <p:nvPr/>
        </p:nvSpPr>
        <p:spPr>
          <a:xfrm>
            <a:off x="3337560" y="7680960"/>
            <a:ext cx="3794760" cy="0"/>
          </a:xfrm>
          <a:prstGeom prst="line">
            <a:avLst/>
          </a:prstGeom>
          <a:noFill/>
          <a:ln w="5080">
            <a:solidFill>
              <a:srgbClr val="8A8280">
                <a:alpha val="60000"/>
              </a:srgbClr>
            </a:solidFill>
            <a:prstDash val="solid"/>
          </a:ln>
        </p:spPr>
      </p:sp>
      <p:sp>
        <p:nvSpPr>
          <p:cNvPr id="34" name="Shape 32"/>
          <p:cNvSpPr/>
          <p:nvPr/>
        </p:nvSpPr>
        <p:spPr>
          <a:xfrm>
            <a:off x="594360" y="8183880"/>
            <a:ext cx="1965960" cy="0"/>
          </a:xfrm>
          <a:prstGeom prst="line">
            <a:avLst/>
          </a:prstGeom>
          <a:noFill/>
          <a:ln w="5080">
            <a:solidFill>
              <a:srgbClr val="8A8280">
                <a:alpha val="60000"/>
              </a:srgbClr>
            </a:solidFill>
            <a:prstDash val="solid"/>
          </a:ln>
        </p:spPr>
      </p:sp>
      <p:sp>
        <p:nvSpPr>
          <p:cNvPr id="35" name="Shape 33"/>
          <p:cNvSpPr/>
          <p:nvPr/>
        </p:nvSpPr>
        <p:spPr>
          <a:xfrm>
            <a:off x="2697480" y="8183880"/>
            <a:ext cx="502920" cy="0"/>
          </a:xfrm>
          <a:prstGeom prst="line">
            <a:avLst/>
          </a:prstGeom>
          <a:noFill/>
          <a:ln w="5080">
            <a:solidFill>
              <a:srgbClr val="8A8280">
                <a:alpha val="60000"/>
              </a:srgbClr>
            </a:solidFill>
            <a:prstDash val="solid"/>
          </a:ln>
        </p:spPr>
      </p:sp>
      <p:sp>
        <p:nvSpPr>
          <p:cNvPr id="36" name="Shape 34"/>
          <p:cNvSpPr/>
          <p:nvPr/>
        </p:nvSpPr>
        <p:spPr>
          <a:xfrm>
            <a:off x="3337560" y="8183880"/>
            <a:ext cx="3794760" cy="0"/>
          </a:xfrm>
          <a:prstGeom prst="line">
            <a:avLst/>
          </a:prstGeom>
          <a:noFill/>
          <a:ln w="5080">
            <a:solidFill>
              <a:srgbClr val="8A8280">
                <a:alpha val="60000"/>
              </a:srgbClr>
            </a:solidFill>
            <a:prstDash val="solid"/>
          </a:ln>
        </p:spPr>
      </p:sp>
      <p:sp>
        <p:nvSpPr>
          <p:cNvPr id="37" name="Text 35"/>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04 / 10</a:t>
            </a:r>
            <a:endParaRPr lang="en-US" sz="900" dirty="0"/>
          </a:p>
        </p:txBody>
      </p:sp>
      <p:sp>
        <p:nvSpPr>
          <p:cNvPr id="38" name="Text 36"/>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by John Brewton  ·  STP / 1969  ·  Worksheet</a:t>
            </a:r>
            <a:endParaRPr lang="en-US" sz="800" dirty="0"/>
          </a:p>
        </p:txBody>
      </p:sp>
      <p:sp>
        <p:nvSpPr>
          <p:cNvPr id="39" name="Text 37"/>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STEP 03 OF 07</a:t>
            </a:r>
            <a:endParaRPr lang="en-US" sz="900" dirty="0"/>
          </a:p>
        </p:txBody>
      </p:sp>
      <p:sp>
        <p:nvSpPr>
          <p:cNvPr id="4" name="Text 2"/>
          <p:cNvSpPr/>
          <p:nvPr/>
        </p:nvSpPr>
        <p:spPr>
          <a:xfrm>
            <a:off x="548640" y="1005840"/>
            <a:ext cx="1188720" cy="1097280"/>
          </a:xfrm>
          <a:prstGeom prst="rect">
            <a:avLst/>
          </a:prstGeom>
          <a:noFill/>
          <a:ln/>
        </p:spPr>
        <p:txBody>
          <a:bodyPr wrap="square" lIns="0" tIns="0" rIns="0" bIns="0" rtlCol="0" anchor="t"/>
          <a:lstStyle/>
          <a:p>
            <a:pPr indent="0" marL="0">
              <a:buNone/>
            </a:pPr>
            <a:r>
              <a:rPr lang="en-US" sz="6400" b="1" spc="-200" kern="0" dirty="0">
                <a:solidFill>
                  <a:srgbClr val="2A3D2E"/>
                </a:solidFill>
                <a:latin typeface="Playfair Display" pitchFamily="34" charset="0"/>
                <a:ea typeface="Playfair Display" pitchFamily="34" charset="-122"/>
                <a:cs typeface="Playfair Display" pitchFamily="34" charset="-120"/>
              </a:rPr>
              <a:t>03</a:t>
            </a:r>
            <a:endParaRPr lang="en-US" sz="6400" dirty="0"/>
          </a:p>
        </p:txBody>
      </p:sp>
      <p:sp>
        <p:nvSpPr>
          <p:cNvPr id="5" name="Text 3"/>
          <p:cNvSpPr/>
          <p:nvPr/>
        </p:nvSpPr>
        <p:spPr>
          <a:xfrm>
            <a:off x="1828800" y="1188720"/>
            <a:ext cx="5394960" cy="1005840"/>
          </a:xfrm>
          <a:prstGeom prst="rect">
            <a:avLst/>
          </a:prstGeom>
          <a:noFill/>
          <a:ln/>
        </p:spPr>
        <p:txBody>
          <a:bodyPr wrap="square" lIns="0" tIns="0" rIns="0" bIns="0" rtlCol="0" anchor="t"/>
          <a:lstStyle/>
          <a:p>
            <a:pPr indent="0" marL="0">
              <a:lnSpc>
                <a:spcPct val="105000"/>
              </a:lnSpc>
              <a:buNone/>
            </a:pPr>
            <a:r>
              <a:rPr lang="en-US" sz="2800" spc="-100" kern="0" dirty="0">
                <a:solidFill>
                  <a:srgbClr val="18160F"/>
                </a:solidFill>
                <a:latin typeface="Playfair Display" pitchFamily="34" charset="0"/>
                <a:ea typeface="Playfair Display" pitchFamily="34" charset="-122"/>
                <a:cs typeface="Playfair Display" pitchFamily="34" charset="-120"/>
              </a:rPr>
              <a:t>Score each base by predictive value.</a:t>
            </a:r>
            <a:endParaRPr lang="en-US" sz="2800" dirty="0"/>
          </a:p>
        </p:txBody>
      </p:sp>
      <p:sp>
        <p:nvSpPr>
          <p:cNvPr id="6" name="Shape 4"/>
          <p:cNvSpPr/>
          <p:nvPr/>
        </p:nvSpPr>
        <p:spPr>
          <a:xfrm>
            <a:off x="548640" y="2240280"/>
            <a:ext cx="6675120" cy="0"/>
          </a:xfrm>
          <a:prstGeom prst="line">
            <a:avLst/>
          </a:prstGeom>
          <a:noFill/>
          <a:ln w="12700">
            <a:solidFill>
              <a:srgbClr val="F7F471"/>
            </a:solidFill>
            <a:prstDash val="solid"/>
          </a:ln>
        </p:spPr>
      </p:sp>
      <p:sp>
        <p:nvSpPr>
          <p:cNvPr id="7" name="Text 5"/>
          <p:cNvSpPr/>
          <p:nvPr/>
        </p:nvSpPr>
        <p:spPr>
          <a:xfrm>
            <a:off x="548640" y="2331720"/>
            <a:ext cx="365760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INSTRUCTION</a:t>
            </a:r>
            <a:endParaRPr lang="en-US" sz="1000" dirty="0"/>
          </a:p>
        </p:txBody>
      </p:sp>
      <p:sp>
        <p:nvSpPr>
          <p:cNvPr id="8" name="Text 6"/>
          <p:cNvSpPr/>
          <p:nvPr/>
        </p:nvSpPr>
        <p:spPr>
          <a:xfrm>
            <a:off x="548640" y="2606040"/>
            <a:ext cx="667512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For each segmentation base, write the data source you currently use and rate the base's predictive value of purchase behavior on a 1 to 10 scale. Behavioral usually scores highest in 2026. Demographic usually scores lower than the team thinks.</a:t>
            </a:r>
            <a:endParaRPr lang="en-US" sz="1200" dirty="0"/>
          </a:p>
        </p:txBody>
      </p:sp>
      <p:sp>
        <p:nvSpPr>
          <p:cNvPr id="9" name="Shape 7"/>
          <p:cNvSpPr/>
          <p:nvPr/>
        </p:nvSpPr>
        <p:spPr>
          <a:xfrm>
            <a:off x="548640" y="3840480"/>
            <a:ext cx="6675120" cy="868680"/>
          </a:xfrm>
          <a:prstGeom prst="rect">
            <a:avLst/>
          </a:prstGeom>
          <a:ln w="6350">
            <a:solidFill>
              <a:srgbClr val="8A8280">
                <a:alpha val="70000"/>
              </a:srgbClr>
            </a:solidFill>
            <a:prstDash val="solid"/>
          </a:ln>
        </p:spPr>
      </p:sp>
      <p:sp>
        <p:nvSpPr>
          <p:cNvPr id="10" name="Text 8"/>
          <p:cNvSpPr/>
          <p:nvPr/>
        </p:nvSpPr>
        <p:spPr>
          <a:xfrm>
            <a:off x="731520" y="3977640"/>
            <a:ext cx="2286000" cy="274320"/>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GEOGRAPHIC</a:t>
            </a:r>
            <a:endParaRPr lang="en-US" sz="1100" dirty="0"/>
          </a:p>
        </p:txBody>
      </p:sp>
      <p:sp>
        <p:nvSpPr>
          <p:cNvPr id="11" name="Text 9"/>
          <p:cNvSpPr/>
          <p:nvPr/>
        </p:nvSpPr>
        <p:spPr>
          <a:xfrm>
            <a:off x="731520" y="4251960"/>
            <a:ext cx="2286000" cy="274320"/>
          </a:xfrm>
          <a:prstGeom prst="rect">
            <a:avLst/>
          </a:prstGeom>
          <a:noFill/>
          <a:ln/>
        </p:spPr>
        <p:txBody>
          <a:bodyPr wrap="square" lIns="0" tIns="0" rIns="0" bIns="0" rtlCol="0" anchor="ctr"/>
          <a:lstStyle/>
          <a:p>
            <a:pPr indent="0" marL="0">
              <a:buNone/>
            </a:pPr>
            <a:r>
              <a:rPr lang="en-US" sz="1000" spc="100" kern="0" dirty="0">
                <a:solidFill>
                  <a:srgbClr val="8A8280"/>
                </a:solidFill>
                <a:latin typeface="Inter" pitchFamily="34" charset="0"/>
                <a:ea typeface="Inter" pitchFamily="34" charset="-122"/>
                <a:cs typeface="Inter" pitchFamily="34" charset="-120"/>
              </a:rPr>
              <a:t>place / climate / density</a:t>
            </a:r>
            <a:endParaRPr lang="en-US" sz="1000" dirty="0"/>
          </a:p>
        </p:txBody>
      </p:sp>
      <p:sp>
        <p:nvSpPr>
          <p:cNvPr id="12" name="Text 10"/>
          <p:cNvSpPr/>
          <p:nvPr/>
        </p:nvSpPr>
        <p:spPr>
          <a:xfrm>
            <a:off x="3154680" y="3950208"/>
            <a:ext cx="2286000" cy="228600"/>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DATA SOURCE</a:t>
            </a:r>
            <a:endParaRPr lang="en-US" sz="800" dirty="0"/>
          </a:p>
        </p:txBody>
      </p:sp>
      <p:sp>
        <p:nvSpPr>
          <p:cNvPr id="13" name="Shape 11"/>
          <p:cNvSpPr/>
          <p:nvPr/>
        </p:nvSpPr>
        <p:spPr>
          <a:xfrm>
            <a:off x="3154680" y="4480560"/>
            <a:ext cx="2468880" cy="0"/>
          </a:xfrm>
          <a:prstGeom prst="line">
            <a:avLst/>
          </a:prstGeom>
          <a:noFill/>
          <a:ln w="5080">
            <a:solidFill>
              <a:srgbClr val="8A8280">
                <a:alpha val="60000"/>
              </a:srgbClr>
            </a:solidFill>
            <a:prstDash val="solid"/>
          </a:ln>
        </p:spPr>
      </p:sp>
      <p:sp>
        <p:nvSpPr>
          <p:cNvPr id="14" name="Text 12"/>
          <p:cNvSpPr/>
          <p:nvPr/>
        </p:nvSpPr>
        <p:spPr>
          <a:xfrm>
            <a:off x="5760720" y="3950208"/>
            <a:ext cx="1463040" cy="228600"/>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PREDICTIVE 1–10</a:t>
            </a:r>
            <a:endParaRPr lang="en-US" sz="800" dirty="0"/>
          </a:p>
        </p:txBody>
      </p:sp>
      <p:sp>
        <p:nvSpPr>
          <p:cNvPr id="15" name="Shape 13"/>
          <p:cNvSpPr/>
          <p:nvPr/>
        </p:nvSpPr>
        <p:spPr>
          <a:xfrm>
            <a:off x="5760720" y="4206240"/>
            <a:ext cx="1371600" cy="365760"/>
          </a:xfrm>
          <a:prstGeom prst="rect">
            <a:avLst/>
          </a:prstGeom>
          <a:ln w="8890">
            <a:solidFill>
              <a:srgbClr val="18160F"/>
            </a:solidFill>
            <a:prstDash val="solid"/>
          </a:ln>
        </p:spPr>
      </p:sp>
      <p:sp>
        <p:nvSpPr>
          <p:cNvPr id="16" name="Shape 14"/>
          <p:cNvSpPr/>
          <p:nvPr/>
        </p:nvSpPr>
        <p:spPr>
          <a:xfrm>
            <a:off x="548640" y="4800600"/>
            <a:ext cx="6675120" cy="868680"/>
          </a:xfrm>
          <a:prstGeom prst="rect">
            <a:avLst/>
          </a:prstGeom>
          <a:ln w="6350">
            <a:solidFill>
              <a:srgbClr val="8A8280">
                <a:alpha val="70000"/>
              </a:srgbClr>
            </a:solidFill>
            <a:prstDash val="solid"/>
          </a:ln>
        </p:spPr>
      </p:sp>
      <p:sp>
        <p:nvSpPr>
          <p:cNvPr id="17" name="Text 15"/>
          <p:cNvSpPr/>
          <p:nvPr/>
        </p:nvSpPr>
        <p:spPr>
          <a:xfrm>
            <a:off x="731520" y="4937760"/>
            <a:ext cx="2286000" cy="274320"/>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DEMOGRAPHIC</a:t>
            </a:r>
            <a:endParaRPr lang="en-US" sz="1100" dirty="0"/>
          </a:p>
        </p:txBody>
      </p:sp>
      <p:sp>
        <p:nvSpPr>
          <p:cNvPr id="18" name="Text 16"/>
          <p:cNvSpPr/>
          <p:nvPr/>
        </p:nvSpPr>
        <p:spPr>
          <a:xfrm>
            <a:off x="731520" y="5212080"/>
            <a:ext cx="2286000" cy="274320"/>
          </a:xfrm>
          <a:prstGeom prst="rect">
            <a:avLst/>
          </a:prstGeom>
          <a:noFill/>
          <a:ln/>
        </p:spPr>
        <p:txBody>
          <a:bodyPr wrap="square" lIns="0" tIns="0" rIns="0" bIns="0" rtlCol="0" anchor="ctr"/>
          <a:lstStyle/>
          <a:p>
            <a:pPr indent="0" marL="0">
              <a:buNone/>
            </a:pPr>
            <a:r>
              <a:rPr lang="en-US" sz="1000" spc="100" kern="0" dirty="0">
                <a:solidFill>
                  <a:srgbClr val="8A8280"/>
                </a:solidFill>
                <a:latin typeface="Inter" pitchFamily="34" charset="0"/>
                <a:ea typeface="Inter" pitchFamily="34" charset="-122"/>
                <a:cs typeface="Inter" pitchFamily="34" charset="-120"/>
              </a:rPr>
              <a:t>age / income / role</a:t>
            </a:r>
            <a:endParaRPr lang="en-US" sz="1000" dirty="0"/>
          </a:p>
        </p:txBody>
      </p:sp>
      <p:sp>
        <p:nvSpPr>
          <p:cNvPr id="19" name="Text 17"/>
          <p:cNvSpPr/>
          <p:nvPr/>
        </p:nvSpPr>
        <p:spPr>
          <a:xfrm>
            <a:off x="3154680" y="4910328"/>
            <a:ext cx="2286000" cy="228600"/>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DATA SOURCE</a:t>
            </a:r>
            <a:endParaRPr lang="en-US" sz="800" dirty="0"/>
          </a:p>
        </p:txBody>
      </p:sp>
      <p:sp>
        <p:nvSpPr>
          <p:cNvPr id="20" name="Shape 18"/>
          <p:cNvSpPr/>
          <p:nvPr/>
        </p:nvSpPr>
        <p:spPr>
          <a:xfrm>
            <a:off x="3154680" y="5440680"/>
            <a:ext cx="2468880" cy="0"/>
          </a:xfrm>
          <a:prstGeom prst="line">
            <a:avLst/>
          </a:prstGeom>
          <a:noFill/>
          <a:ln w="5080">
            <a:solidFill>
              <a:srgbClr val="8A8280">
                <a:alpha val="60000"/>
              </a:srgbClr>
            </a:solidFill>
            <a:prstDash val="solid"/>
          </a:ln>
        </p:spPr>
      </p:sp>
      <p:sp>
        <p:nvSpPr>
          <p:cNvPr id="21" name="Text 19"/>
          <p:cNvSpPr/>
          <p:nvPr/>
        </p:nvSpPr>
        <p:spPr>
          <a:xfrm>
            <a:off x="5760720" y="4910328"/>
            <a:ext cx="1463040" cy="228600"/>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PREDICTIVE 1–10</a:t>
            </a:r>
            <a:endParaRPr lang="en-US" sz="800" dirty="0"/>
          </a:p>
        </p:txBody>
      </p:sp>
      <p:sp>
        <p:nvSpPr>
          <p:cNvPr id="22" name="Shape 20"/>
          <p:cNvSpPr/>
          <p:nvPr/>
        </p:nvSpPr>
        <p:spPr>
          <a:xfrm>
            <a:off x="5760720" y="5166360"/>
            <a:ext cx="1371600" cy="365760"/>
          </a:xfrm>
          <a:prstGeom prst="rect">
            <a:avLst/>
          </a:prstGeom>
          <a:ln w="8890">
            <a:solidFill>
              <a:srgbClr val="18160F"/>
            </a:solidFill>
            <a:prstDash val="solid"/>
          </a:ln>
        </p:spPr>
      </p:sp>
      <p:sp>
        <p:nvSpPr>
          <p:cNvPr id="23" name="Shape 21"/>
          <p:cNvSpPr/>
          <p:nvPr/>
        </p:nvSpPr>
        <p:spPr>
          <a:xfrm>
            <a:off x="548640" y="5760720"/>
            <a:ext cx="6675120" cy="868680"/>
          </a:xfrm>
          <a:prstGeom prst="rect">
            <a:avLst/>
          </a:prstGeom>
          <a:ln w="6350">
            <a:solidFill>
              <a:srgbClr val="8A8280">
                <a:alpha val="70000"/>
              </a:srgbClr>
            </a:solidFill>
            <a:prstDash val="solid"/>
          </a:ln>
        </p:spPr>
      </p:sp>
      <p:sp>
        <p:nvSpPr>
          <p:cNvPr id="24" name="Text 22"/>
          <p:cNvSpPr/>
          <p:nvPr/>
        </p:nvSpPr>
        <p:spPr>
          <a:xfrm>
            <a:off x="731520" y="5897880"/>
            <a:ext cx="2286000" cy="274320"/>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PSYCHOGRAPHIC</a:t>
            </a:r>
            <a:endParaRPr lang="en-US" sz="1100" dirty="0"/>
          </a:p>
        </p:txBody>
      </p:sp>
      <p:sp>
        <p:nvSpPr>
          <p:cNvPr id="25" name="Text 23"/>
          <p:cNvSpPr/>
          <p:nvPr/>
        </p:nvSpPr>
        <p:spPr>
          <a:xfrm>
            <a:off x="731520" y="6172200"/>
            <a:ext cx="2286000" cy="274320"/>
          </a:xfrm>
          <a:prstGeom prst="rect">
            <a:avLst/>
          </a:prstGeom>
          <a:noFill/>
          <a:ln/>
        </p:spPr>
        <p:txBody>
          <a:bodyPr wrap="square" lIns="0" tIns="0" rIns="0" bIns="0" rtlCol="0" anchor="ctr"/>
          <a:lstStyle/>
          <a:p>
            <a:pPr indent="0" marL="0">
              <a:buNone/>
            </a:pPr>
            <a:r>
              <a:rPr lang="en-US" sz="1000" spc="100" kern="0" dirty="0">
                <a:solidFill>
                  <a:srgbClr val="8A8280"/>
                </a:solidFill>
                <a:latin typeface="Inter" pitchFamily="34" charset="0"/>
                <a:ea typeface="Inter" pitchFamily="34" charset="-122"/>
                <a:cs typeface="Inter" pitchFamily="34" charset="-120"/>
              </a:rPr>
              <a:t>value / lifestyle / posture</a:t>
            </a:r>
            <a:endParaRPr lang="en-US" sz="1000" dirty="0"/>
          </a:p>
        </p:txBody>
      </p:sp>
      <p:sp>
        <p:nvSpPr>
          <p:cNvPr id="26" name="Text 24"/>
          <p:cNvSpPr/>
          <p:nvPr/>
        </p:nvSpPr>
        <p:spPr>
          <a:xfrm>
            <a:off x="3154680" y="5870448"/>
            <a:ext cx="2286000" cy="228600"/>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DATA SOURCE</a:t>
            </a:r>
            <a:endParaRPr lang="en-US" sz="800" dirty="0"/>
          </a:p>
        </p:txBody>
      </p:sp>
      <p:sp>
        <p:nvSpPr>
          <p:cNvPr id="27" name="Shape 25"/>
          <p:cNvSpPr/>
          <p:nvPr/>
        </p:nvSpPr>
        <p:spPr>
          <a:xfrm>
            <a:off x="3154680" y="6400800"/>
            <a:ext cx="2468880" cy="0"/>
          </a:xfrm>
          <a:prstGeom prst="line">
            <a:avLst/>
          </a:prstGeom>
          <a:noFill/>
          <a:ln w="5080">
            <a:solidFill>
              <a:srgbClr val="8A8280">
                <a:alpha val="60000"/>
              </a:srgbClr>
            </a:solidFill>
            <a:prstDash val="solid"/>
          </a:ln>
        </p:spPr>
      </p:sp>
      <p:sp>
        <p:nvSpPr>
          <p:cNvPr id="28" name="Text 26"/>
          <p:cNvSpPr/>
          <p:nvPr/>
        </p:nvSpPr>
        <p:spPr>
          <a:xfrm>
            <a:off x="5760720" y="5870448"/>
            <a:ext cx="1463040" cy="228600"/>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PREDICTIVE 1–10</a:t>
            </a:r>
            <a:endParaRPr lang="en-US" sz="800" dirty="0"/>
          </a:p>
        </p:txBody>
      </p:sp>
      <p:sp>
        <p:nvSpPr>
          <p:cNvPr id="29" name="Shape 27"/>
          <p:cNvSpPr/>
          <p:nvPr/>
        </p:nvSpPr>
        <p:spPr>
          <a:xfrm>
            <a:off x="5760720" y="6126480"/>
            <a:ext cx="1371600" cy="365760"/>
          </a:xfrm>
          <a:prstGeom prst="rect">
            <a:avLst/>
          </a:prstGeom>
          <a:ln w="8890">
            <a:solidFill>
              <a:srgbClr val="18160F"/>
            </a:solidFill>
            <a:prstDash val="solid"/>
          </a:ln>
        </p:spPr>
      </p:sp>
      <p:sp>
        <p:nvSpPr>
          <p:cNvPr id="30" name="Shape 28"/>
          <p:cNvSpPr/>
          <p:nvPr/>
        </p:nvSpPr>
        <p:spPr>
          <a:xfrm>
            <a:off x="548640" y="6720840"/>
            <a:ext cx="6675120" cy="868680"/>
          </a:xfrm>
          <a:prstGeom prst="rect">
            <a:avLst/>
          </a:prstGeom>
          <a:ln w="6350">
            <a:solidFill>
              <a:srgbClr val="8A8280">
                <a:alpha val="70000"/>
              </a:srgbClr>
            </a:solidFill>
            <a:prstDash val="solid"/>
          </a:ln>
        </p:spPr>
      </p:sp>
      <p:sp>
        <p:nvSpPr>
          <p:cNvPr id="31" name="Text 29"/>
          <p:cNvSpPr/>
          <p:nvPr/>
        </p:nvSpPr>
        <p:spPr>
          <a:xfrm>
            <a:off x="731520" y="6858000"/>
            <a:ext cx="2286000" cy="274320"/>
          </a:xfrm>
          <a:prstGeom prst="rect">
            <a:avLst/>
          </a:prstGeom>
          <a:noFill/>
          <a:ln/>
        </p:spPr>
        <p:txBody>
          <a:bodyPr wrap="square" lIns="0" tIns="0" rIns="0" bIns="0" rtlCol="0" anchor="ctr"/>
          <a:lstStyle/>
          <a:p>
            <a:pPr indent="0" marL="0">
              <a:buNone/>
            </a:pPr>
            <a:r>
              <a:rPr lang="en-US" sz="1100" b="1" spc="300" kern="0" dirty="0">
                <a:solidFill>
                  <a:srgbClr val="18160F"/>
                </a:solidFill>
                <a:latin typeface="Inter" pitchFamily="34" charset="0"/>
                <a:ea typeface="Inter" pitchFamily="34" charset="-122"/>
                <a:cs typeface="Inter" pitchFamily="34" charset="-120"/>
              </a:rPr>
              <a:t>BEHAVIORAL</a:t>
            </a:r>
            <a:endParaRPr lang="en-US" sz="1100" dirty="0"/>
          </a:p>
        </p:txBody>
      </p:sp>
      <p:sp>
        <p:nvSpPr>
          <p:cNvPr id="32" name="Text 30"/>
          <p:cNvSpPr/>
          <p:nvPr/>
        </p:nvSpPr>
        <p:spPr>
          <a:xfrm>
            <a:off x="731520" y="7132320"/>
            <a:ext cx="2286000" cy="274320"/>
          </a:xfrm>
          <a:prstGeom prst="rect">
            <a:avLst/>
          </a:prstGeom>
          <a:noFill/>
          <a:ln/>
        </p:spPr>
        <p:txBody>
          <a:bodyPr wrap="square" lIns="0" tIns="0" rIns="0" bIns="0" rtlCol="0" anchor="ctr"/>
          <a:lstStyle/>
          <a:p>
            <a:pPr indent="0" marL="0">
              <a:buNone/>
            </a:pPr>
            <a:r>
              <a:rPr lang="en-US" sz="1000" spc="100" kern="0" dirty="0">
                <a:solidFill>
                  <a:srgbClr val="8A8280"/>
                </a:solidFill>
                <a:latin typeface="Inter" pitchFamily="34" charset="0"/>
                <a:ea typeface="Inter" pitchFamily="34" charset="-122"/>
                <a:cs typeface="Inter" pitchFamily="34" charset="-120"/>
              </a:rPr>
              <a:t>use / trigger / loyalty</a:t>
            </a:r>
            <a:endParaRPr lang="en-US" sz="1000" dirty="0"/>
          </a:p>
        </p:txBody>
      </p:sp>
      <p:sp>
        <p:nvSpPr>
          <p:cNvPr id="33" name="Text 31"/>
          <p:cNvSpPr/>
          <p:nvPr/>
        </p:nvSpPr>
        <p:spPr>
          <a:xfrm>
            <a:off x="3154680" y="6830568"/>
            <a:ext cx="2286000" cy="228600"/>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DATA SOURCE</a:t>
            </a:r>
            <a:endParaRPr lang="en-US" sz="800" dirty="0"/>
          </a:p>
        </p:txBody>
      </p:sp>
      <p:sp>
        <p:nvSpPr>
          <p:cNvPr id="34" name="Shape 32"/>
          <p:cNvSpPr/>
          <p:nvPr/>
        </p:nvSpPr>
        <p:spPr>
          <a:xfrm>
            <a:off x="3154680" y="7360920"/>
            <a:ext cx="2468880" cy="0"/>
          </a:xfrm>
          <a:prstGeom prst="line">
            <a:avLst/>
          </a:prstGeom>
          <a:noFill/>
          <a:ln w="5080">
            <a:solidFill>
              <a:srgbClr val="8A8280">
                <a:alpha val="60000"/>
              </a:srgbClr>
            </a:solidFill>
            <a:prstDash val="solid"/>
          </a:ln>
        </p:spPr>
      </p:sp>
      <p:sp>
        <p:nvSpPr>
          <p:cNvPr id="35" name="Text 33"/>
          <p:cNvSpPr/>
          <p:nvPr/>
        </p:nvSpPr>
        <p:spPr>
          <a:xfrm>
            <a:off x="5760720" y="6830568"/>
            <a:ext cx="1463040" cy="228600"/>
          </a:xfrm>
          <a:prstGeom prst="rect">
            <a:avLst/>
          </a:prstGeom>
          <a:noFill/>
          <a:ln/>
        </p:spPr>
        <p:txBody>
          <a:bodyPr wrap="square" lIns="0" tIns="0" rIns="0" bIns="0" rtlCol="0" anchor="ctr"/>
          <a:lstStyle/>
          <a:p>
            <a:pPr indent="0" marL="0">
              <a:buNone/>
            </a:pPr>
            <a:r>
              <a:rPr lang="en-US" sz="800" b="1" spc="300" kern="0" dirty="0">
                <a:solidFill>
                  <a:srgbClr val="8A8280"/>
                </a:solidFill>
                <a:latin typeface="Inter" pitchFamily="34" charset="0"/>
                <a:ea typeface="Inter" pitchFamily="34" charset="-122"/>
                <a:cs typeface="Inter" pitchFamily="34" charset="-120"/>
              </a:rPr>
              <a:t>PREDICTIVE 1–10</a:t>
            </a:r>
            <a:endParaRPr lang="en-US" sz="800" dirty="0"/>
          </a:p>
        </p:txBody>
      </p:sp>
      <p:sp>
        <p:nvSpPr>
          <p:cNvPr id="36" name="Shape 34"/>
          <p:cNvSpPr/>
          <p:nvPr/>
        </p:nvSpPr>
        <p:spPr>
          <a:xfrm>
            <a:off x="5760720" y="7086600"/>
            <a:ext cx="1371600" cy="365760"/>
          </a:xfrm>
          <a:prstGeom prst="rect">
            <a:avLst/>
          </a:prstGeom>
          <a:ln w="8890">
            <a:solidFill>
              <a:srgbClr val="18160F"/>
            </a:solidFill>
            <a:prstDash val="solid"/>
          </a:ln>
        </p:spPr>
      </p:sp>
      <p:sp>
        <p:nvSpPr>
          <p:cNvPr id="37" name="Text 35"/>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05 / 10</a:t>
            </a:r>
            <a:endParaRPr lang="en-US" sz="900" dirty="0"/>
          </a:p>
        </p:txBody>
      </p:sp>
      <p:sp>
        <p:nvSpPr>
          <p:cNvPr id="38" name="Text 36"/>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by John Brewton  ·  STP / 1969  ·  Worksheet</a:t>
            </a:r>
            <a:endParaRPr lang="en-US" sz="800" dirty="0"/>
          </a:p>
        </p:txBody>
      </p:sp>
      <p:sp>
        <p:nvSpPr>
          <p:cNvPr id="39" name="Text 37"/>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STEP 04 OF 07</a:t>
            </a:r>
            <a:endParaRPr lang="en-US" sz="900" dirty="0"/>
          </a:p>
        </p:txBody>
      </p:sp>
      <p:sp>
        <p:nvSpPr>
          <p:cNvPr id="4" name="Text 2"/>
          <p:cNvSpPr/>
          <p:nvPr/>
        </p:nvSpPr>
        <p:spPr>
          <a:xfrm>
            <a:off x="548640" y="1005840"/>
            <a:ext cx="1188720" cy="1097280"/>
          </a:xfrm>
          <a:prstGeom prst="rect">
            <a:avLst/>
          </a:prstGeom>
          <a:noFill/>
          <a:ln/>
        </p:spPr>
        <p:txBody>
          <a:bodyPr wrap="square" lIns="0" tIns="0" rIns="0" bIns="0" rtlCol="0" anchor="t"/>
          <a:lstStyle/>
          <a:p>
            <a:pPr indent="0" marL="0">
              <a:buNone/>
            </a:pPr>
            <a:r>
              <a:rPr lang="en-US" sz="6400" b="1" spc="-200" kern="0" dirty="0">
                <a:solidFill>
                  <a:srgbClr val="2A3D2E"/>
                </a:solidFill>
                <a:latin typeface="Playfair Display" pitchFamily="34" charset="0"/>
                <a:ea typeface="Playfair Display" pitchFamily="34" charset="-122"/>
                <a:cs typeface="Playfair Display" pitchFamily="34" charset="-120"/>
              </a:rPr>
              <a:t>04</a:t>
            </a:r>
            <a:endParaRPr lang="en-US" sz="6400" dirty="0"/>
          </a:p>
        </p:txBody>
      </p:sp>
      <p:sp>
        <p:nvSpPr>
          <p:cNvPr id="5" name="Text 3"/>
          <p:cNvSpPr/>
          <p:nvPr/>
        </p:nvSpPr>
        <p:spPr>
          <a:xfrm>
            <a:off x="1828800" y="1188720"/>
            <a:ext cx="5394960" cy="1005840"/>
          </a:xfrm>
          <a:prstGeom prst="rect">
            <a:avLst/>
          </a:prstGeom>
          <a:noFill/>
          <a:ln/>
        </p:spPr>
        <p:txBody>
          <a:bodyPr wrap="square" lIns="0" tIns="0" rIns="0" bIns="0" rtlCol="0" anchor="t"/>
          <a:lstStyle/>
          <a:p>
            <a:pPr indent="0" marL="0">
              <a:lnSpc>
                <a:spcPct val="105000"/>
              </a:lnSpc>
              <a:buNone/>
            </a:pPr>
            <a:r>
              <a:rPr lang="en-US" sz="2800" spc="-100" kern="0" dirty="0">
                <a:solidFill>
                  <a:srgbClr val="18160F"/>
                </a:solidFill>
                <a:latin typeface="Playfair Display" pitchFamily="34" charset="0"/>
                <a:ea typeface="Playfair Display" pitchFamily="34" charset="-122"/>
                <a:cs typeface="Playfair Display" pitchFamily="34" charset="-120"/>
              </a:rPr>
              <a:t>Mark each segment OBSOLETE, STANDS, or REVIEW.</a:t>
            </a:r>
            <a:endParaRPr lang="en-US" sz="2800" dirty="0"/>
          </a:p>
        </p:txBody>
      </p:sp>
      <p:sp>
        <p:nvSpPr>
          <p:cNvPr id="6" name="Shape 4"/>
          <p:cNvSpPr/>
          <p:nvPr/>
        </p:nvSpPr>
        <p:spPr>
          <a:xfrm>
            <a:off x="548640" y="2240280"/>
            <a:ext cx="6675120" cy="0"/>
          </a:xfrm>
          <a:prstGeom prst="line">
            <a:avLst/>
          </a:prstGeom>
          <a:noFill/>
          <a:ln w="12700">
            <a:solidFill>
              <a:srgbClr val="F7F471"/>
            </a:solidFill>
            <a:prstDash val="solid"/>
          </a:ln>
        </p:spPr>
      </p:sp>
      <p:sp>
        <p:nvSpPr>
          <p:cNvPr id="7" name="Text 5"/>
          <p:cNvSpPr/>
          <p:nvPr/>
        </p:nvSpPr>
        <p:spPr>
          <a:xfrm>
            <a:off x="548640" y="2331720"/>
            <a:ext cx="365760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INSTRUCTION</a:t>
            </a:r>
            <a:endParaRPr lang="en-US" sz="1000" dirty="0"/>
          </a:p>
        </p:txBody>
      </p:sp>
      <p:sp>
        <p:nvSpPr>
          <p:cNvPr id="8" name="Text 6"/>
          <p:cNvSpPr/>
          <p:nvPr/>
        </p:nvSpPr>
        <p:spPr>
          <a:xfrm>
            <a:off x="548640" y="2606040"/>
            <a:ext cx="667512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For each of your inventoried segments, decide: does the assumption still hold (STANDS), did it dissolve when AI made personalization cheap (OBSOLETE), or is it ambiguous and worth a 90-day test (REVIEW). Most segments will be OBSOLETE. That is the inversion working.</a:t>
            </a:r>
            <a:endParaRPr lang="en-US" sz="1200" dirty="0"/>
          </a:p>
        </p:txBody>
      </p:sp>
      <p:sp>
        <p:nvSpPr>
          <p:cNvPr id="9" name="Text 7"/>
          <p:cNvSpPr/>
          <p:nvPr/>
        </p:nvSpPr>
        <p:spPr>
          <a:xfrm>
            <a:off x="548640" y="3840480"/>
            <a:ext cx="237744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SEGMENT</a:t>
            </a:r>
            <a:endParaRPr lang="en-US" sz="900" dirty="0"/>
          </a:p>
        </p:txBody>
      </p:sp>
      <p:sp>
        <p:nvSpPr>
          <p:cNvPr id="10" name="Text 8"/>
          <p:cNvSpPr/>
          <p:nvPr/>
        </p:nvSpPr>
        <p:spPr>
          <a:xfrm>
            <a:off x="2926080" y="3840480"/>
            <a:ext cx="128016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STATUS</a:t>
            </a:r>
            <a:endParaRPr lang="en-US" sz="900" dirty="0"/>
          </a:p>
        </p:txBody>
      </p:sp>
      <p:sp>
        <p:nvSpPr>
          <p:cNvPr id="11" name="Text 9"/>
          <p:cNvSpPr/>
          <p:nvPr/>
        </p:nvSpPr>
        <p:spPr>
          <a:xfrm>
            <a:off x="4206240" y="3840480"/>
            <a:ext cx="3017520" cy="27432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REPLACEMENT SIGNAL (if obsolete)</a:t>
            </a:r>
            <a:endParaRPr lang="en-US" sz="900" dirty="0"/>
          </a:p>
        </p:txBody>
      </p:sp>
      <p:sp>
        <p:nvSpPr>
          <p:cNvPr id="12" name="Shape 10"/>
          <p:cNvSpPr/>
          <p:nvPr/>
        </p:nvSpPr>
        <p:spPr>
          <a:xfrm>
            <a:off x="548640" y="4133088"/>
            <a:ext cx="6675120" cy="0"/>
          </a:xfrm>
          <a:prstGeom prst="line">
            <a:avLst/>
          </a:prstGeom>
          <a:noFill/>
          <a:ln w="8890">
            <a:solidFill>
              <a:srgbClr val="8A8280"/>
            </a:solidFill>
            <a:prstDash val="solid"/>
          </a:ln>
        </p:spPr>
      </p:sp>
      <p:sp>
        <p:nvSpPr>
          <p:cNvPr id="13" name="Shape 11"/>
          <p:cNvSpPr/>
          <p:nvPr/>
        </p:nvSpPr>
        <p:spPr>
          <a:xfrm>
            <a:off x="594360" y="4663440"/>
            <a:ext cx="2240280" cy="0"/>
          </a:xfrm>
          <a:prstGeom prst="line">
            <a:avLst/>
          </a:prstGeom>
          <a:noFill/>
          <a:ln w="5080">
            <a:solidFill>
              <a:srgbClr val="8A8280">
                <a:alpha val="60000"/>
              </a:srgbClr>
            </a:solidFill>
            <a:prstDash val="solid"/>
          </a:ln>
        </p:spPr>
      </p:sp>
      <p:sp>
        <p:nvSpPr>
          <p:cNvPr id="14" name="Shape 12"/>
          <p:cNvSpPr/>
          <p:nvPr/>
        </p:nvSpPr>
        <p:spPr>
          <a:xfrm>
            <a:off x="3017520" y="4343400"/>
            <a:ext cx="274320" cy="274320"/>
          </a:xfrm>
          <a:prstGeom prst="rect">
            <a:avLst/>
          </a:prstGeom>
          <a:ln w="8890">
            <a:solidFill>
              <a:srgbClr val="18160F"/>
            </a:solidFill>
            <a:prstDash val="solid"/>
          </a:ln>
        </p:spPr>
      </p:sp>
      <p:sp>
        <p:nvSpPr>
          <p:cNvPr id="15" name="Text 13"/>
          <p:cNvSpPr/>
          <p:nvPr/>
        </p:nvSpPr>
        <p:spPr>
          <a:xfrm>
            <a:off x="3017520" y="434340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O</a:t>
            </a:r>
            <a:endParaRPr lang="en-US" sz="900" dirty="0"/>
          </a:p>
        </p:txBody>
      </p:sp>
      <p:sp>
        <p:nvSpPr>
          <p:cNvPr id="16" name="Shape 14"/>
          <p:cNvSpPr/>
          <p:nvPr/>
        </p:nvSpPr>
        <p:spPr>
          <a:xfrm>
            <a:off x="3401568" y="4343400"/>
            <a:ext cx="274320" cy="274320"/>
          </a:xfrm>
          <a:prstGeom prst="rect">
            <a:avLst/>
          </a:prstGeom>
          <a:ln w="8890">
            <a:solidFill>
              <a:srgbClr val="18160F"/>
            </a:solidFill>
            <a:prstDash val="solid"/>
          </a:ln>
        </p:spPr>
      </p:sp>
      <p:sp>
        <p:nvSpPr>
          <p:cNvPr id="17" name="Text 15"/>
          <p:cNvSpPr/>
          <p:nvPr/>
        </p:nvSpPr>
        <p:spPr>
          <a:xfrm>
            <a:off x="3401568" y="434340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S</a:t>
            </a:r>
            <a:endParaRPr lang="en-US" sz="900" dirty="0"/>
          </a:p>
        </p:txBody>
      </p:sp>
      <p:sp>
        <p:nvSpPr>
          <p:cNvPr id="18" name="Shape 16"/>
          <p:cNvSpPr/>
          <p:nvPr/>
        </p:nvSpPr>
        <p:spPr>
          <a:xfrm>
            <a:off x="3785616" y="4343400"/>
            <a:ext cx="274320" cy="274320"/>
          </a:xfrm>
          <a:prstGeom prst="rect">
            <a:avLst/>
          </a:prstGeom>
          <a:ln w="8890">
            <a:solidFill>
              <a:srgbClr val="18160F"/>
            </a:solidFill>
            <a:prstDash val="solid"/>
          </a:ln>
        </p:spPr>
      </p:sp>
      <p:sp>
        <p:nvSpPr>
          <p:cNvPr id="19" name="Text 17"/>
          <p:cNvSpPr/>
          <p:nvPr/>
        </p:nvSpPr>
        <p:spPr>
          <a:xfrm>
            <a:off x="3785616" y="434340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R</a:t>
            </a:r>
            <a:endParaRPr lang="en-US" sz="900" dirty="0"/>
          </a:p>
        </p:txBody>
      </p:sp>
      <p:sp>
        <p:nvSpPr>
          <p:cNvPr id="20" name="Shape 18"/>
          <p:cNvSpPr/>
          <p:nvPr/>
        </p:nvSpPr>
        <p:spPr>
          <a:xfrm>
            <a:off x="4251960" y="4663440"/>
            <a:ext cx="2880360" cy="0"/>
          </a:xfrm>
          <a:prstGeom prst="line">
            <a:avLst/>
          </a:prstGeom>
          <a:noFill/>
          <a:ln w="5080">
            <a:solidFill>
              <a:srgbClr val="8A8280">
                <a:alpha val="60000"/>
              </a:srgbClr>
            </a:solidFill>
            <a:prstDash val="solid"/>
          </a:ln>
        </p:spPr>
      </p:sp>
      <p:sp>
        <p:nvSpPr>
          <p:cNvPr id="21" name="Shape 19"/>
          <p:cNvSpPr/>
          <p:nvPr/>
        </p:nvSpPr>
        <p:spPr>
          <a:xfrm>
            <a:off x="594360" y="5166360"/>
            <a:ext cx="2240280" cy="0"/>
          </a:xfrm>
          <a:prstGeom prst="line">
            <a:avLst/>
          </a:prstGeom>
          <a:noFill/>
          <a:ln w="5080">
            <a:solidFill>
              <a:srgbClr val="8A8280">
                <a:alpha val="60000"/>
              </a:srgbClr>
            </a:solidFill>
            <a:prstDash val="solid"/>
          </a:ln>
        </p:spPr>
      </p:sp>
      <p:sp>
        <p:nvSpPr>
          <p:cNvPr id="22" name="Shape 20"/>
          <p:cNvSpPr/>
          <p:nvPr/>
        </p:nvSpPr>
        <p:spPr>
          <a:xfrm>
            <a:off x="3017520" y="4846320"/>
            <a:ext cx="274320" cy="274320"/>
          </a:xfrm>
          <a:prstGeom prst="rect">
            <a:avLst/>
          </a:prstGeom>
          <a:ln w="8890">
            <a:solidFill>
              <a:srgbClr val="18160F"/>
            </a:solidFill>
            <a:prstDash val="solid"/>
          </a:ln>
        </p:spPr>
      </p:sp>
      <p:sp>
        <p:nvSpPr>
          <p:cNvPr id="23" name="Text 21"/>
          <p:cNvSpPr/>
          <p:nvPr/>
        </p:nvSpPr>
        <p:spPr>
          <a:xfrm>
            <a:off x="3017520" y="484632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O</a:t>
            </a:r>
            <a:endParaRPr lang="en-US" sz="900" dirty="0"/>
          </a:p>
        </p:txBody>
      </p:sp>
      <p:sp>
        <p:nvSpPr>
          <p:cNvPr id="24" name="Shape 22"/>
          <p:cNvSpPr/>
          <p:nvPr/>
        </p:nvSpPr>
        <p:spPr>
          <a:xfrm>
            <a:off x="3401568" y="4846320"/>
            <a:ext cx="274320" cy="274320"/>
          </a:xfrm>
          <a:prstGeom prst="rect">
            <a:avLst/>
          </a:prstGeom>
          <a:ln w="8890">
            <a:solidFill>
              <a:srgbClr val="18160F"/>
            </a:solidFill>
            <a:prstDash val="solid"/>
          </a:ln>
        </p:spPr>
      </p:sp>
      <p:sp>
        <p:nvSpPr>
          <p:cNvPr id="25" name="Text 23"/>
          <p:cNvSpPr/>
          <p:nvPr/>
        </p:nvSpPr>
        <p:spPr>
          <a:xfrm>
            <a:off x="3401568" y="484632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S</a:t>
            </a:r>
            <a:endParaRPr lang="en-US" sz="900" dirty="0"/>
          </a:p>
        </p:txBody>
      </p:sp>
      <p:sp>
        <p:nvSpPr>
          <p:cNvPr id="26" name="Shape 24"/>
          <p:cNvSpPr/>
          <p:nvPr/>
        </p:nvSpPr>
        <p:spPr>
          <a:xfrm>
            <a:off x="3785616" y="4846320"/>
            <a:ext cx="274320" cy="274320"/>
          </a:xfrm>
          <a:prstGeom prst="rect">
            <a:avLst/>
          </a:prstGeom>
          <a:ln w="8890">
            <a:solidFill>
              <a:srgbClr val="18160F"/>
            </a:solidFill>
            <a:prstDash val="solid"/>
          </a:ln>
        </p:spPr>
      </p:sp>
      <p:sp>
        <p:nvSpPr>
          <p:cNvPr id="27" name="Text 25"/>
          <p:cNvSpPr/>
          <p:nvPr/>
        </p:nvSpPr>
        <p:spPr>
          <a:xfrm>
            <a:off x="3785616" y="484632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R</a:t>
            </a:r>
            <a:endParaRPr lang="en-US" sz="900" dirty="0"/>
          </a:p>
        </p:txBody>
      </p:sp>
      <p:sp>
        <p:nvSpPr>
          <p:cNvPr id="28" name="Shape 26"/>
          <p:cNvSpPr/>
          <p:nvPr/>
        </p:nvSpPr>
        <p:spPr>
          <a:xfrm>
            <a:off x="4251960" y="5166360"/>
            <a:ext cx="2880360" cy="0"/>
          </a:xfrm>
          <a:prstGeom prst="line">
            <a:avLst/>
          </a:prstGeom>
          <a:noFill/>
          <a:ln w="5080">
            <a:solidFill>
              <a:srgbClr val="8A8280">
                <a:alpha val="60000"/>
              </a:srgbClr>
            </a:solidFill>
            <a:prstDash val="solid"/>
          </a:ln>
        </p:spPr>
      </p:sp>
      <p:sp>
        <p:nvSpPr>
          <p:cNvPr id="29" name="Shape 27"/>
          <p:cNvSpPr/>
          <p:nvPr/>
        </p:nvSpPr>
        <p:spPr>
          <a:xfrm>
            <a:off x="594360" y="5669280"/>
            <a:ext cx="2240280" cy="0"/>
          </a:xfrm>
          <a:prstGeom prst="line">
            <a:avLst/>
          </a:prstGeom>
          <a:noFill/>
          <a:ln w="5080">
            <a:solidFill>
              <a:srgbClr val="8A8280">
                <a:alpha val="60000"/>
              </a:srgbClr>
            </a:solidFill>
            <a:prstDash val="solid"/>
          </a:ln>
        </p:spPr>
      </p:sp>
      <p:sp>
        <p:nvSpPr>
          <p:cNvPr id="30" name="Shape 28"/>
          <p:cNvSpPr/>
          <p:nvPr/>
        </p:nvSpPr>
        <p:spPr>
          <a:xfrm>
            <a:off x="3017520" y="5349240"/>
            <a:ext cx="274320" cy="274320"/>
          </a:xfrm>
          <a:prstGeom prst="rect">
            <a:avLst/>
          </a:prstGeom>
          <a:ln w="8890">
            <a:solidFill>
              <a:srgbClr val="18160F"/>
            </a:solidFill>
            <a:prstDash val="solid"/>
          </a:ln>
        </p:spPr>
      </p:sp>
      <p:sp>
        <p:nvSpPr>
          <p:cNvPr id="31" name="Text 29"/>
          <p:cNvSpPr/>
          <p:nvPr/>
        </p:nvSpPr>
        <p:spPr>
          <a:xfrm>
            <a:off x="3017520" y="534924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O</a:t>
            </a:r>
            <a:endParaRPr lang="en-US" sz="900" dirty="0"/>
          </a:p>
        </p:txBody>
      </p:sp>
      <p:sp>
        <p:nvSpPr>
          <p:cNvPr id="32" name="Shape 30"/>
          <p:cNvSpPr/>
          <p:nvPr/>
        </p:nvSpPr>
        <p:spPr>
          <a:xfrm>
            <a:off x="3401568" y="5349240"/>
            <a:ext cx="274320" cy="274320"/>
          </a:xfrm>
          <a:prstGeom prst="rect">
            <a:avLst/>
          </a:prstGeom>
          <a:ln w="8890">
            <a:solidFill>
              <a:srgbClr val="18160F"/>
            </a:solidFill>
            <a:prstDash val="solid"/>
          </a:ln>
        </p:spPr>
      </p:sp>
      <p:sp>
        <p:nvSpPr>
          <p:cNvPr id="33" name="Text 31"/>
          <p:cNvSpPr/>
          <p:nvPr/>
        </p:nvSpPr>
        <p:spPr>
          <a:xfrm>
            <a:off x="3401568" y="534924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S</a:t>
            </a:r>
            <a:endParaRPr lang="en-US" sz="900" dirty="0"/>
          </a:p>
        </p:txBody>
      </p:sp>
      <p:sp>
        <p:nvSpPr>
          <p:cNvPr id="34" name="Shape 32"/>
          <p:cNvSpPr/>
          <p:nvPr/>
        </p:nvSpPr>
        <p:spPr>
          <a:xfrm>
            <a:off x="3785616" y="5349240"/>
            <a:ext cx="274320" cy="274320"/>
          </a:xfrm>
          <a:prstGeom prst="rect">
            <a:avLst/>
          </a:prstGeom>
          <a:ln w="8890">
            <a:solidFill>
              <a:srgbClr val="18160F"/>
            </a:solidFill>
            <a:prstDash val="solid"/>
          </a:ln>
        </p:spPr>
      </p:sp>
      <p:sp>
        <p:nvSpPr>
          <p:cNvPr id="35" name="Text 33"/>
          <p:cNvSpPr/>
          <p:nvPr/>
        </p:nvSpPr>
        <p:spPr>
          <a:xfrm>
            <a:off x="3785616" y="534924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R</a:t>
            </a:r>
            <a:endParaRPr lang="en-US" sz="900" dirty="0"/>
          </a:p>
        </p:txBody>
      </p:sp>
      <p:sp>
        <p:nvSpPr>
          <p:cNvPr id="36" name="Shape 34"/>
          <p:cNvSpPr/>
          <p:nvPr/>
        </p:nvSpPr>
        <p:spPr>
          <a:xfrm>
            <a:off x="4251960" y="5669280"/>
            <a:ext cx="2880360" cy="0"/>
          </a:xfrm>
          <a:prstGeom prst="line">
            <a:avLst/>
          </a:prstGeom>
          <a:noFill/>
          <a:ln w="5080">
            <a:solidFill>
              <a:srgbClr val="8A8280">
                <a:alpha val="60000"/>
              </a:srgbClr>
            </a:solidFill>
            <a:prstDash val="solid"/>
          </a:ln>
        </p:spPr>
      </p:sp>
      <p:sp>
        <p:nvSpPr>
          <p:cNvPr id="37" name="Shape 35"/>
          <p:cNvSpPr/>
          <p:nvPr/>
        </p:nvSpPr>
        <p:spPr>
          <a:xfrm>
            <a:off x="594360" y="6172200"/>
            <a:ext cx="2240280" cy="0"/>
          </a:xfrm>
          <a:prstGeom prst="line">
            <a:avLst/>
          </a:prstGeom>
          <a:noFill/>
          <a:ln w="5080">
            <a:solidFill>
              <a:srgbClr val="8A8280">
                <a:alpha val="60000"/>
              </a:srgbClr>
            </a:solidFill>
            <a:prstDash val="solid"/>
          </a:ln>
        </p:spPr>
      </p:sp>
      <p:sp>
        <p:nvSpPr>
          <p:cNvPr id="38" name="Shape 36"/>
          <p:cNvSpPr/>
          <p:nvPr/>
        </p:nvSpPr>
        <p:spPr>
          <a:xfrm>
            <a:off x="3017520" y="5852160"/>
            <a:ext cx="274320" cy="274320"/>
          </a:xfrm>
          <a:prstGeom prst="rect">
            <a:avLst/>
          </a:prstGeom>
          <a:ln w="8890">
            <a:solidFill>
              <a:srgbClr val="18160F"/>
            </a:solidFill>
            <a:prstDash val="solid"/>
          </a:ln>
        </p:spPr>
      </p:sp>
      <p:sp>
        <p:nvSpPr>
          <p:cNvPr id="39" name="Text 37"/>
          <p:cNvSpPr/>
          <p:nvPr/>
        </p:nvSpPr>
        <p:spPr>
          <a:xfrm>
            <a:off x="3017520" y="585216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O</a:t>
            </a:r>
            <a:endParaRPr lang="en-US" sz="900" dirty="0"/>
          </a:p>
        </p:txBody>
      </p:sp>
      <p:sp>
        <p:nvSpPr>
          <p:cNvPr id="40" name="Shape 38"/>
          <p:cNvSpPr/>
          <p:nvPr/>
        </p:nvSpPr>
        <p:spPr>
          <a:xfrm>
            <a:off x="3401568" y="5852160"/>
            <a:ext cx="274320" cy="274320"/>
          </a:xfrm>
          <a:prstGeom prst="rect">
            <a:avLst/>
          </a:prstGeom>
          <a:ln w="8890">
            <a:solidFill>
              <a:srgbClr val="18160F"/>
            </a:solidFill>
            <a:prstDash val="solid"/>
          </a:ln>
        </p:spPr>
      </p:sp>
      <p:sp>
        <p:nvSpPr>
          <p:cNvPr id="41" name="Text 39"/>
          <p:cNvSpPr/>
          <p:nvPr/>
        </p:nvSpPr>
        <p:spPr>
          <a:xfrm>
            <a:off x="3401568" y="585216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S</a:t>
            </a:r>
            <a:endParaRPr lang="en-US" sz="900" dirty="0"/>
          </a:p>
        </p:txBody>
      </p:sp>
      <p:sp>
        <p:nvSpPr>
          <p:cNvPr id="42" name="Shape 40"/>
          <p:cNvSpPr/>
          <p:nvPr/>
        </p:nvSpPr>
        <p:spPr>
          <a:xfrm>
            <a:off x="3785616" y="5852160"/>
            <a:ext cx="274320" cy="274320"/>
          </a:xfrm>
          <a:prstGeom prst="rect">
            <a:avLst/>
          </a:prstGeom>
          <a:ln w="8890">
            <a:solidFill>
              <a:srgbClr val="18160F"/>
            </a:solidFill>
            <a:prstDash val="solid"/>
          </a:ln>
        </p:spPr>
      </p:sp>
      <p:sp>
        <p:nvSpPr>
          <p:cNvPr id="43" name="Text 41"/>
          <p:cNvSpPr/>
          <p:nvPr/>
        </p:nvSpPr>
        <p:spPr>
          <a:xfrm>
            <a:off x="3785616" y="585216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R</a:t>
            </a:r>
            <a:endParaRPr lang="en-US" sz="900" dirty="0"/>
          </a:p>
        </p:txBody>
      </p:sp>
      <p:sp>
        <p:nvSpPr>
          <p:cNvPr id="44" name="Shape 42"/>
          <p:cNvSpPr/>
          <p:nvPr/>
        </p:nvSpPr>
        <p:spPr>
          <a:xfrm>
            <a:off x="4251960" y="6172200"/>
            <a:ext cx="2880360" cy="0"/>
          </a:xfrm>
          <a:prstGeom prst="line">
            <a:avLst/>
          </a:prstGeom>
          <a:noFill/>
          <a:ln w="5080">
            <a:solidFill>
              <a:srgbClr val="8A8280">
                <a:alpha val="60000"/>
              </a:srgbClr>
            </a:solidFill>
            <a:prstDash val="solid"/>
          </a:ln>
        </p:spPr>
      </p:sp>
      <p:sp>
        <p:nvSpPr>
          <p:cNvPr id="45" name="Shape 43"/>
          <p:cNvSpPr/>
          <p:nvPr/>
        </p:nvSpPr>
        <p:spPr>
          <a:xfrm>
            <a:off x="594360" y="6675120"/>
            <a:ext cx="2240280" cy="0"/>
          </a:xfrm>
          <a:prstGeom prst="line">
            <a:avLst/>
          </a:prstGeom>
          <a:noFill/>
          <a:ln w="5080">
            <a:solidFill>
              <a:srgbClr val="8A8280">
                <a:alpha val="60000"/>
              </a:srgbClr>
            </a:solidFill>
            <a:prstDash val="solid"/>
          </a:ln>
        </p:spPr>
      </p:sp>
      <p:sp>
        <p:nvSpPr>
          <p:cNvPr id="46" name="Shape 44"/>
          <p:cNvSpPr/>
          <p:nvPr/>
        </p:nvSpPr>
        <p:spPr>
          <a:xfrm>
            <a:off x="3017520" y="6355080"/>
            <a:ext cx="274320" cy="274320"/>
          </a:xfrm>
          <a:prstGeom prst="rect">
            <a:avLst/>
          </a:prstGeom>
          <a:ln w="8890">
            <a:solidFill>
              <a:srgbClr val="18160F"/>
            </a:solidFill>
            <a:prstDash val="solid"/>
          </a:ln>
        </p:spPr>
      </p:sp>
      <p:sp>
        <p:nvSpPr>
          <p:cNvPr id="47" name="Text 45"/>
          <p:cNvSpPr/>
          <p:nvPr/>
        </p:nvSpPr>
        <p:spPr>
          <a:xfrm>
            <a:off x="3017520" y="635508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O</a:t>
            </a:r>
            <a:endParaRPr lang="en-US" sz="900" dirty="0"/>
          </a:p>
        </p:txBody>
      </p:sp>
      <p:sp>
        <p:nvSpPr>
          <p:cNvPr id="48" name="Shape 46"/>
          <p:cNvSpPr/>
          <p:nvPr/>
        </p:nvSpPr>
        <p:spPr>
          <a:xfrm>
            <a:off x="3401568" y="6355080"/>
            <a:ext cx="274320" cy="274320"/>
          </a:xfrm>
          <a:prstGeom prst="rect">
            <a:avLst/>
          </a:prstGeom>
          <a:ln w="8890">
            <a:solidFill>
              <a:srgbClr val="18160F"/>
            </a:solidFill>
            <a:prstDash val="solid"/>
          </a:ln>
        </p:spPr>
      </p:sp>
      <p:sp>
        <p:nvSpPr>
          <p:cNvPr id="49" name="Text 47"/>
          <p:cNvSpPr/>
          <p:nvPr/>
        </p:nvSpPr>
        <p:spPr>
          <a:xfrm>
            <a:off x="3401568" y="635508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S</a:t>
            </a:r>
            <a:endParaRPr lang="en-US" sz="900" dirty="0"/>
          </a:p>
        </p:txBody>
      </p:sp>
      <p:sp>
        <p:nvSpPr>
          <p:cNvPr id="50" name="Shape 48"/>
          <p:cNvSpPr/>
          <p:nvPr/>
        </p:nvSpPr>
        <p:spPr>
          <a:xfrm>
            <a:off x="3785616" y="6355080"/>
            <a:ext cx="274320" cy="274320"/>
          </a:xfrm>
          <a:prstGeom prst="rect">
            <a:avLst/>
          </a:prstGeom>
          <a:ln w="8890">
            <a:solidFill>
              <a:srgbClr val="18160F"/>
            </a:solidFill>
            <a:prstDash val="solid"/>
          </a:ln>
        </p:spPr>
      </p:sp>
      <p:sp>
        <p:nvSpPr>
          <p:cNvPr id="51" name="Text 49"/>
          <p:cNvSpPr/>
          <p:nvPr/>
        </p:nvSpPr>
        <p:spPr>
          <a:xfrm>
            <a:off x="3785616" y="635508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R</a:t>
            </a:r>
            <a:endParaRPr lang="en-US" sz="900" dirty="0"/>
          </a:p>
        </p:txBody>
      </p:sp>
      <p:sp>
        <p:nvSpPr>
          <p:cNvPr id="52" name="Shape 50"/>
          <p:cNvSpPr/>
          <p:nvPr/>
        </p:nvSpPr>
        <p:spPr>
          <a:xfrm>
            <a:off x="4251960" y="6675120"/>
            <a:ext cx="2880360" cy="0"/>
          </a:xfrm>
          <a:prstGeom prst="line">
            <a:avLst/>
          </a:prstGeom>
          <a:noFill/>
          <a:ln w="5080">
            <a:solidFill>
              <a:srgbClr val="8A8280">
                <a:alpha val="60000"/>
              </a:srgbClr>
            </a:solidFill>
            <a:prstDash val="solid"/>
          </a:ln>
        </p:spPr>
      </p:sp>
      <p:sp>
        <p:nvSpPr>
          <p:cNvPr id="53" name="Shape 51"/>
          <p:cNvSpPr/>
          <p:nvPr/>
        </p:nvSpPr>
        <p:spPr>
          <a:xfrm>
            <a:off x="594360" y="7178040"/>
            <a:ext cx="2240280" cy="0"/>
          </a:xfrm>
          <a:prstGeom prst="line">
            <a:avLst/>
          </a:prstGeom>
          <a:noFill/>
          <a:ln w="5080">
            <a:solidFill>
              <a:srgbClr val="8A8280">
                <a:alpha val="60000"/>
              </a:srgbClr>
            </a:solidFill>
            <a:prstDash val="solid"/>
          </a:ln>
        </p:spPr>
      </p:sp>
      <p:sp>
        <p:nvSpPr>
          <p:cNvPr id="54" name="Shape 52"/>
          <p:cNvSpPr/>
          <p:nvPr/>
        </p:nvSpPr>
        <p:spPr>
          <a:xfrm>
            <a:off x="3017520" y="6858000"/>
            <a:ext cx="274320" cy="274320"/>
          </a:xfrm>
          <a:prstGeom prst="rect">
            <a:avLst/>
          </a:prstGeom>
          <a:ln w="8890">
            <a:solidFill>
              <a:srgbClr val="18160F"/>
            </a:solidFill>
            <a:prstDash val="solid"/>
          </a:ln>
        </p:spPr>
      </p:sp>
      <p:sp>
        <p:nvSpPr>
          <p:cNvPr id="55" name="Text 53"/>
          <p:cNvSpPr/>
          <p:nvPr/>
        </p:nvSpPr>
        <p:spPr>
          <a:xfrm>
            <a:off x="3017520" y="685800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O</a:t>
            </a:r>
            <a:endParaRPr lang="en-US" sz="900" dirty="0"/>
          </a:p>
        </p:txBody>
      </p:sp>
      <p:sp>
        <p:nvSpPr>
          <p:cNvPr id="56" name="Shape 54"/>
          <p:cNvSpPr/>
          <p:nvPr/>
        </p:nvSpPr>
        <p:spPr>
          <a:xfrm>
            <a:off x="3401568" y="6858000"/>
            <a:ext cx="274320" cy="274320"/>
          </a:xfrm>
          <a:prstGeom prst="rect">
            <a:avLst/>
          </a:prstGeom>
          <a:ln w="8890">
            <a:solidFill>
              <a:srgbClr val="18160F"/>
            </a:solidFill>
            <a:prstDash val="solid"/>
          </a:ln>
        </p:spPr>
      </p:sp>
      <p:sp>
        <p:nvSpPr>
          <p:cNvPr id="57" name="Text 55"/>
          <p:cNvSpPr/>
          <p:nvPr/>
        </p:nvSpPr>
        <p:spPr>
          <a:xfrm>
            <a:off x="3401568" y="685800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S</a:t>
            </a:r>
            <a:endParaRPr lang="en-US" sz="900" dirty="0"/>
          </a:p>
        </p:txBody>
      </p:sp>
      <p:sp>
        <p:nvSpPr>
          <p:cNvPr id="58" name="Shape 56"/>
          <p:cNvSpPr/>
          <p:nvPr/>
        </p:nvSpPr>
        <p:spPr>
          <a:xfrm>
            <a:off x="3785616" y="6858000"/>
            <a:ext cx="274320" cy="274320"/>
          </a:xfrm>
          <a:prstGeom prst="rect">
            <a:avLst/>
          </a:prstGeom>
          <a:ln w="8890">
            <a:solidFill>
              <a:srgbClr val="18160F"/>
            </a:solidFill>
            <a:prstDash val="solid"/>
          </a:ln>
        </p:spPr>
      </p:sp>
      <p:sp>
        <p:nvSpPr>
          <p:cNvPr id="59" name="Text 57"/>
          <p:cNvSpPr/>
          <p:nvPr/>
        </p:nvSpPr>
        <p:spPr>
          <a:xfrm>
            <a:off x="3785616" y="685800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R</a:t>
            </a:r>
            <a:endParaRPr lang="en-US" sz="900" dirty="0"/>
          </a:p>
        </p:txBody>
      </p:sp>
      <p:sp>
        <p:nvSpPr>
          <p:cNvPr id="60" name="Shape 58"/>
          <p:cNvSpPr/>
          <p:nvPr/>
        </p:nvSpPr>
        <p:spPr>
          <a:xfrm>
            <a:off x="4251960" y="7178040"/>
            <a:ext cx="2880360" cy="0"/>
          </a:xfrm>
          <a:prstGeom prst="line">
            <a:avLst/>
          </a:prstGeom>
          <a:noFill/>
          <a:ln w="5080">
            <a:solidFill>
              <a:srgbClr val="8A8280">
                <a:alpha val="60000"/>
              </a:srgbClr>
            </a:solidFill>
            <a:prstDash val="solid"/>
          </a:ln>
        </p:spPr>
      </p:sp>
      <p:sp>
        <p:nvSpPr>
          <p:cNvPr id="61" name="Shape 59"/>
          <p:cNvSpPr/>
          <p:nvPr/>
        </p:nvSpPr>
        <p:spPr>
          <a:xfrm>
            <a:off x="594360" y="7680960"/>
            <a:ext cx="2240280" cy="0"/>
          </a:xfrm>
          <a:prstGeom prst="line">
            <a:avLst/>
          </a:prstGeom>
          <a:noFill/>
          <a:ln w="5080">
            <a:solidFill>
              <a:srgbClr val="8A8280">
                <a:alpha val="60000"/>
              </a:srgbClr>
            </a:solidFill>
            <a:prstDash val="solid"/>
          </a:ln>
        </p:spPr>
      </p:sp>
      <p:sp>
        <p:nvSpPr>
          <p:cNvPr id="62" name="Shape 60"/>
          <p:cNvSpPr/>
          <p:nvPr/>
        </p:nvSpPr>
        <p:spPr>
          <a:xfrm>
            <a:off x="3017520" y="7360920"/>
            <a:ext cx="274320" cy="274320"/>
          </a:xfrm>
          <a:prstGeom prst="rect">
            <a:avLst/>
          </a:prstGeom>
          <a:ln w="8890">
            <a:solidFill>
              <a:srgbClr val="18160F"/>
            </a:solidFill>
            <a:prstDash val="solid"/>
          </a:ln>
        </p:spPr>
      </p:sp>
      <p:sp>
        <p:nvSpPr>
          <p:cNvPr id="63" name="Text 61"/>
          <p:cNvSpPr/>
          <p:nvPr/>
        </p:nvSpPr>
        <p:spPr>
          <a:xfrm>
            <a:off x="3017520" y="736092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O</a:t>
            </a:r>
            <a:endParaRPr lang="en-US" sz="900" dirty="0"/>
          </a:p>
        </p:txBody>
      </p:sp>
      <p:sp>
        <p:nvSpPr>
          <p:cNvPr id="64" name="Shape 62"/>
          <p:cNvSpPr/>
          <p:nvPr/>
        </p:nvSpPr>
        <p:spPr>
          <a:xfrm>
            <a:off x="3401568" y="7360920"/>
            <a:ext cx="274320" cy="274320"/>
          </a:xfrm>
          <a:prstGeom prst="rect">
            <a:avLst/>
          </a:prstGeom>
          <a:ln w="8890">
            <a:solidFill>
              <a:srgbClr val="18160F"/>
            </a:solidFill>
            <a:prstDash val="solid"/>
          </a:ln>
        </p:spPr>
      </p:sp>
      <p:sp>
        <p:nvSpPr>
          <p:cNvPr id="65" name="Text 63"/>
          <p:cNvSpPr/>
          <p:nvPr/>
        </p:nvSpPr>
        <p:spPr>
          <a:xfrm>
            <a:off x="3401568" y="736092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S</a:t>
            </a:r>
            <a:endParaRPr lang="en-US" sz="900" dirty="0"/>
          </a:p>
        </p:txBody>
      </p:sp>
      <p:sp>
        <p:nvSpPr>
          <p:cNvPr id="66" name="Shape 64"/>
          <p:cNvSpPr/>
          <p:nvPr/>
        </p:nvSpPr>
        <p:spPr>
          <a:xfrm>
            <a:off x="3785616" y="7360920"/>
            <a:ext cx="274320" cy="274320"/>
          </a:xfrm>
          <a:prstGeom prst="rect">
            <a:avLst/>
          </a:prstGeom>
          <a:ln w="8890">
            <a:solidFill>
              <a:srgbClr val="18160F"/>
            </a:solidFill>
            <a:prstDash val="solid"/>
          </a:ln>
        </p:spPr>
      </p:sp>
      <p:sp>
        <p:nvSpPr>
          <p:cNvPr id="67" name="Text 65"/>
          <p:cNvSpPr/>
          <p:nvPr/>
        </p:nvSpPr>
        <p:spPr>
          <a:xfrm>
            <a:off x="3785616" y="736092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R</a:t>
            </a:r>
            <a:endParaRPr lang="en-US" sz="900" dirty="0"/>
          </a:p>
        </p:txBody>
      </p:sp>
      <p:sp>
        <p:nvSpPr>
          <p:cNvPr id="68" name="Shape 66"/>
          <p:cNvSpPr/>
          <p:nvPr/>
        </p:nvSpPr>
        <p:spPr>
          <a:xfrm>
            <a:off x="4251960" y="7680960"/>
            <a:ext cx="2880360" cy="0"/>
          </a:xfrm>
          <a:prstGeom prst="line">
            <a:avLst/>
          </a:prstGeom>
          <a:noFill/>
          <a:ln w="5080">
            <a:solidFill>
              <a:srgbClr val="8A8280">
                <a:alpha val="60000"/>
              </a:srgbClr>
            </a:solidFill>
            <a:prstDash val="solid"/>
          </a:ln>
        </p:spPr>
      </p:sp>
      <p:sp>
        <p:nvSpPr>
          <p:cNvPr id="69" name="Shape 67"/>
          <p:cNvSpPr/>
          <p:nvPr/>
        </p:nvSpPr>
        <p:spPr>
          <a:xfrm>
            <a:off x="594360" y="8183880"/>
            <a:ext cx="2240280" cy="0"/>
          </a:xfrm>
          <a:prstGeom prst="line">
            <a:avLst/>
          </a:prstGeom>
          <a:noFill/>
          <a:ln w="5080">
            <a:solidFill>
              <a:srgbClr val="8A8280">
                <a:alpha val="60000"/>
              </a:srgbClr>
            </a:solidFill>
            <a:prstDash val="solid"/>
          </a:ln>
        </p:spPr>
      </p:sp>
      <p:sp>
        <p:nvSpPr>
          <p:cNvPr id="70" name="Shape 68"/>
          <p:cNvSpPr/>
          <p:nvPr/>
        </p:nvSpPr>
        <p:spPr>
          <a:xfrm>
            <a:off x="3017520" y="7863840"/>
            <a:ext cx="274320" cy="274320"/>
          </a:xfrm>
          <a:prstGeom prst="rect">
            <a:avLst/>
          </a:prstGeom>
          <a:ln w="8890">
            <a:solidFill>
              <a:srgbClr val="18160F"/>
            </a:solidFill>
            <a:prstDash val="solid"/>
          </a:ln>
        </p:spPr>
      </p:sp>
      <p:sp>
        <p:nvSpPr>
          <p:cNvPr id="71" name="Text 69"/>
          <p:cNvSpPr/>
          <p:nvPr/>
        </p:nvSpPr>
        <p:spPr>
          <a:xfrm>
            <a:off x="3017520" y="786384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O</a:t>
            </a:r>
            <a:endParaRPr lang="en-US" sz="900" dirty="0"/>
          </a:p>
        </p:txBody>
      </p:sp>
      <p:sp>
        <p:nvSpPr>
          <p:cNvPr id="72" name="Shape 70"/>
          <p:cNvSpPr/>
          <p:nvPr/>
        </p:nvSpPr>
        <p:spPr>
          <a:xfrm>
            <a:off x="3401568" y="7863840"/>
            <a:ext cx="274320" cy="274320"/>
          </a:xfrm>
          <a:prstGeom prst="rect">
            <a:avLst/>
          </a:prstGeom>
          <a:ln w="8890">
            <a:solidFill>
              <a:srgbClr val="18160F"/>
            </a:solidFill>
            <a:prstDash val="solid"/>
          </a:ln>
        </p:spPr>
      </p:sp>
      <p:sp>
        <p:nvSpPr>
          <p:cNvPr id="73" name="Text 71"/>
          <p:cNvSpPr/>
          <p:nvPr/>
        </p:nvSpPr>
        <p:spPr>
          <a:xfrm>
            <a:off x="3401568" y="786384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S</a:t>
            </a:r>
            <a:endParaRPr lang="en-US" sz="900" dirty="0"/>
          </a:p>
        </p:txBody>
      </p:sp>
      <p:sp>
        <p:nvSpPr>
          <p:cNvPr id="74" name="Shape 72"/>
          <p:cNvSpPr/>
          <p:nvPr/>
        </p:nvSpPr>
        <p:spPr>
          <a:xfrm>
            <a:off x="3785616" y="7863840"/>
            <a:ext cx="274320" cy="274320"/>
          </a:xfrm>
          <a:prstGeom prst="rect">
            <a:avLst/>
          </a:prstGeom>
          <a:ln w="8890">
            <a:solidFill>
              <a:srgbClr val="18160F"/>
            </a:solidFill>
            <a:prstDash val="solid"/>
          </a:ln>
        </p:spPr>
      </p:sp>
      <p:sp>
        <p:nvSpPr>
          <p:cNvPr id="75" name="Text 73"/>
          <p:cNvSpPr/>
          <p:nvPr/>
        </p:nvSpPr>
        <p:spPr>
          <a:xfrm>
            <a:off x="3785616" y="7863840"/>
            <a:ext cx="274320" cy="274320"/>
          </a:xfrm>
          <a:prstGeom prst="rect">
            <a:avLst/>
          </a:prstGeom>
          <a:noFill/>
          <a:ln/>
        </p:spPr>
        <p:txBody>
          <a:bodyPr wrap="square" lIns="0" tIns="0" rIns="0" bIns="0" rtlCol="0" anchor="ctr"/>
          <a:lstStyle/>
          <a:p>
            <a:pPr algn="ctr" indent="0" marL="0">
              <a:buNone/>
            </a:pPr>
            <a:r>
              <a:rPr lang="en-US" sz="900" b="1" dirty="0">
                <a:solidFill>
                  <a:srgbClr val="8A8280"/>
                </a:solidFill>
                <a:latin typeface="Inter" pitchFamily="34" charset="0"/>
                <a:ea typeface="Inter" pitchFamily="34" charset="-122"/>
                <a:cs typeface="Inter" pitchFamily="34" charset="-120"/>
              </a:rPr>
              <a:t>R</a:t>
            </a:r>
            <a:endParaRPr lang="en-US" sz="900" dirty="0"/>
          </a:p>
        </p:txBody>
      </p:sp>
      <p:sp>
        <p:nvSpPr>
          <p:cNvPr id="76" name="Shape 74"/>
          <p:cNvSpPr/>
          <p:nvPr/>
        </p:nvSpPr>
        <p:spPr>
          <a:xfrm>
            <a:off x="4251960" y="8183880"/>
            <a:ext cx="2880360" cy="0"/>
          </a:xfrm>
          <a:prstGeom prst="line">
            <a:avLst/>
          </a:prstGeom>
          <a:noFill/>
          <a:ln w="5080">
            <a:solidFill>
              <a:srgbClr val="8A8280">
                <a:alpha val="60000"/>
              </a:srgbClr>
            </a:solidFill>
            <a:prstDash val="solid"/>
          </a:ln>
        </p:spPr>
      </p:sp>
      <p:sp>
        <p:nvSpPr>
          <p:cNvPr id="77" name="Text 75"/>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06 / 10</a:t>
            </a:r>
            <a:endParaRPr lang="en-US" sz="900" dirty="0"/>
          </a:p>
        </p:txBody>
      </p:sp>
      <p:sp>
        <p:nvSpPr>
          <p:cNvPr id="78" name="Text 76"/>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by John Brewton  ·  STP / 1969  ·  Worksheet</a:t>
            </a:r>
            <a:endParaRPr lang="en-US" sz="800" dirty="0"/>
          </a:p>
        </p:txBody>
      </p:sp>
      <p:sp>
        <p:nvSpPr>
          <p:cNvPr id="79" name="Text 77"/>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548640" y="548640"/>
            <a:ext cx="0" cy="8961120"/>
          </a:xfrm>
          <a:prstGeom prst="line">
            <a:avLst/>
          </a:prstGeom>
          <a:noFill/>
          <a:ln w="3810">
            <a:solidFill>
              <a:srgbClr val="C4B9AE">
                <a:alpha val="18000"/>
              </a:srgbClr>
            </a:solidFill>
            <a:prstDash val="solid"/>
          </a:ln>
        </p:spPr>
      </p:sp>
      <p:sp>
        <p:nvSpPr>
          <p:cNvPr id="3" name="Shape 1"/>
          <p:cNvSpPr/>
          <p:nvPr/>
        </p:nvSpPr>
        <p:spPr>
          <a:xfrm>
            <a:off x="1005840" y="548640"/>
            <a:ext cx="0" cy="8961120"/>
          </a:xfrm>
          <a:prstGeom prst="line">
            <a:avLst/>
          </a:prstGeom>
          <a:noFill/>
          <a:ln w="3810">
            <a:solidFill>
              <a:srgbClr val="C4B9AE">
                <a:alpha val="18000"/>
              </a:srgbClr>
            </a:solidFill>
            <a:prstDash val="solid"/>
          </a:ln>
        </p:spPr>
      </p:sp>
      <p:sp>
        <p:nvSpPr>
          <p:cNvPr id="4" name="Shape 2"/>
          <p:cNvSpPr/>
          <p:nvPr/>
        </p:nvSpPr>
        <p:spPr>
          <a:xfrm>
            <a:off x="1463040" y="548640"/>
            <a:ext cx="0" cy="8961120"/>
          </a:xfrm>
          <a:prstGeom prst="line">
            <a:avLst/>
          </a:prstGeom>
          <a:noFill/>
          <a:ln w="3810">
            <a:solidFill>
              <a:srgbClr val="C4B9AE">
                <a:alpha val="18000"/>
              </a:srgbClr>
            </a:solidFill>
            <a:prstDash val="solid"/>
          </a:ln>
        </p:spPr>
      </p:sp>
      <p:sp>
        <p:nvSpPr>
          <p:cNvPr id="5" name="Shape 3"/>
          <p:cNvSpPr/>
          <p:nvPr/>
        </p:nvSpPr>
        <p:spPr>
          <a:xfrm>
            <a:off x="1920240" y="548640"/>
            <a:ext cx="0" cy="8961120"/>
          </a:xfrm>
          <a:prstGeom prst="line">
            <a:avLst/>
          </a:prstGeom>
          <a:noFill/>
          <a:ln w="3810">
            <a:solidFill>
              <a:srgbClr val="C4B9AE">
                <a:alpha val="18000"/>
              </a:srgbClr>
            </a:solidFill>
            <a:prstDash val="solid"/>
          </a:ln>
        </p:spPr>
      </p:sp>
      <p:sp>
        <p:nvSpPr>
          <p:cNvPr id="6" name="Shape 4"/>
          <p:cNvSpPr/>
          <p:nvPr/>
        </p:nvSpPr>
        <p:spPr>
          <a:xfrm>
            <a:off x="2377440" y="548640"/>
            <a:ext cx="0" cy="8961120"/>
          </a:xfrm>
          <a:prstGeom prst="line">
            <a:avLst/>
          </a:prstGeom>
          <a:noFill/>
          <a:ln w="3810">
            <a:solidFill>
              <a:srgbClr val="C4B9AE">
                <a:alpha val="18000"/>
              </a:srgbClr>
            </a:solidFill>
            <a:prstDash val="solid"/>
          </a:ln>
        </p:spPr>
      </p:sp>
      <p:sp>
        <p:nvSpPr>
          <p:cNvPr id="7" name="Shape 5"/>
          <p:cNvSpPr/>
          <p:nvPr/>
        </p:nvSpPr>
        <p:spPr>
          <a:xfrm>
            <a:off x="2834640" y="548640"/>
            <a:ext cx="0" cy="8961120"/>
          </a:xfrm>
          <a:prstGeom prst="line">
            <a:avLst/>
          </a:prstGeom>
          <a:noFill/>
          <a:ln w="3810">
            <a:solidFill>
              <a:srgbClr val="C4B9AE">
                <a:alpha val="18000"/>
              </a:srgbClr>
            </a:solidFill>
            <a:prstDash val="solid"/>
          </a:ln>
        </p:spPr>
      </p:sp>
      <p:sp>
        <p:nvSpPr>
          <p:cNvPr id="8" name="Shape 6"/>
          <p:cNvSpPr/>
          <p:nvPr/>
        </p:nvSpPr>
        <p:spPr>
          <a:xfrm>
            <a:off x="3291840" y="548640"/>
            <a:ext cx="0" cy="8961120"/>
          </a:xfrm>
          <a:prstGeom prst="line">
            <a:avLst/>
          </a:prstGeom>
          <a:noFill/>
          <a:ln w="3810">
            <a:solidFill>
              <a:srgbClr val="C4B9AE">
                <a:alpha val="18000"/>
              </a:srgbClr>
            </a:solidFill>
            <a:prstDash val="solid"/>
          </a:ln>
        </p:spPr>
      </p:sp>
      <p:sp>
        <p:nvSpPr>
          <p:cNvPr id="9" name="Shape 7"/>
          <p:cNvSpPr/>
          <p:nvPr/>
        </p:nvSpPr>
        <p:spPr>
          <a:xfrm>
            <a:off x="3749040" y="548640"/>
            <a:ext cx="0" cy="8961120"/>
          </a:xfrm>
          <a:prstGeom prst="line">
            <a:avLst/>
          </a:prstGeom>
          <a:noFill/>
          <a:ln w="3810">
            <a:solidFill>
              <a:srgbClr val="C4B9AE">
                <a:alpha val="18000"/>
              </a:srgbClr>
            </a:solidFill>
            <a:prstDash val="solid"/>
          </a:ln>
        </p:spPr>
      </p:sp>
      <p:sp>
        <p:nvSpPr>
          <p:cNvPr id="10" name="Shape 8"/>
          <p:cNvSpPr/>
          <p:nvPr/>
        </p:nvSpPr>
        <p:spPr>
          <a:xfrm>
            <a:off x="4206240" y="548640"/>
            <a:ext cx="0" cy="8961120"/>
          </a:xfrm>
          <a:prstGeom prst="line">
            <a:avLst/>
          </a:prstGeom>
          <a:noFill/>
          <a:ln w="3810">
            <a:solidFill>
              <a:srgbClr val="C4B9AE">
                <a:alpha val="18000"/>
              </a:srgbClr>
            </a:solidFill>
            <a:prstDash val="solid"/>
          </a:ln>
        </p:spPr>
      </p:sp>
      <p:sp>
        <p:nvSpPr>
          <p:cNvPr id="11" name="Shape 9"/>
          <p:cNvSpPr/>
          <p:nvPr/>
        </p:nvSpPr>
        <p:spPr>
          <a:xfrm>
            <a:off x="4663440" y="548640"/>
            <a:ext cx="0" cy="8961120"/>
          </a:xfrm>
          <a:prstGeom prst="line">
            <a:avLst/>
          </a:prstGeom>
          <a:noFill/>
          <a:ln w="3810">
            <a:solidFill>
              <a:srgbClr val="C4B9AE">
                <a:alpha val="18000"/>
              </a:srgbClr>
            </a:solidFill>
            <a:prstDash val="solid"/>
          </a:ln>
        </p:spPr>
      </p:sp>
      <p:sp>
        <p:nvSpPr>
          <p:cNvPr id="12" name="Shape 10"/>
          <p:cNvSpPr/>
          <p:nvPr/>
        </p:nvSpPr>
        <p:spPr>
          <a:xfrm>
            <a:off x="5120640" y="548640"/>
            <a:ext cx="0" cy="8961120"/>
          </a:xfrm>
          <a:prstGeom prst="line">
            <a:avLst/>
          </a:prstGeom>
          <a:noFill/>
          <a:ln w="3810">
            <a:solidFill>
              <a:srgbClr val="C4B9AE">
                <a:alpha val="18000"/>
              </a:srgbClr>
            </a:solidFill>
            <a:prstDash val="solid"/>
          </a:ln>
        </p:spPr>
      </p:sp>
      <p:sp>
        <p:nvSpPr>
          <p:cNvPr id="13" name="Shape 11"/>
          <p:cNvSpPr/>
          <p:nvPr/>
        </p:nvSpPr>
        <p:spPr>
          <a:xfrm>
            <a:off x="5577840" y="548640"/>
            <a:ext cx="0" cy="8961120"/>
          </a:xfrm>
          <a:prstGeom prst="line">
            <a:avLst/>
          </a:prstGeom>
          <a:noFill/>
          <a:ln w="3810">
            <a:solidFill>
              <a:srgbClr val="C4B9AE">
                <a:alpha val="18000"/>
              </a:srgbClr>
            </a:solidFill>
            <a:prstDash val="solid"/>
          </a:ln>
        </p:spPr>
      </p:sp>
      <p:sp>
        <p:nvSpPr>
          <p:cNvPr id="14" name="Shape 12"/>
          <p:cNvSpPr/>
          <p:nvPr/>
        </p:nvSpPr>
        <p:spPr>
          <a:xfrm>
            <a:off x="6035040" y="548640"/>
            <a:ext cx="0" cy="8961120"/>
          </a:xfrm>
          <a:prstGeom prst="line">
            <a:avLst/>
          </a:prstGeom>
          <a:noFill/>
          <a:ln w="3810">
            <a:solidFill>
              <a:srgbClr val="C4B9AE">
                <a:alpha val="18000"/>
              </a:srgbClr>
            </a:solidFill>
            <a:prstDash val="solid"/>
          </a:ln>
        </p:spPr>
      </p:sp>
      <p:sp>
        <p:nvSpPr>
          <p:cNvPr id="15" name="Shape 13"/>
          <p:cNvSpPr/>
          <p:nvPr/>
        </p:nvSpPr>
        <p:spPr>
          <a:xfrm>
            <a:off x="6492240" y="548640"/>
            <a:ext cx="0" cy="8961120"/>
          </a:xfrm>
          <a:prstGeom prst="line">
            <a:avLst/>
          </a:prstGeom>
          <a:noFill/>
          <a:ln w="3810">
            <a:solidFill>
              <a:srgbClr val="C4B9AE">
                <a:alpha val="18000"/>
              </a:srgbClr>
            </a:solidFill>
            <a:prstDash val="solid"/>
          </a:ln>
        </p:spPr>
      </p:sp>
      <p:sp>
        <p:nvSpPr>
          <p:cNvPr id="16" name="Shape 14"/>
          <p:cNvSpPr/>
          <p:nvPr/>
        </p:nvSpPr>
        <p:spPr>
          <a:xfrm>
            <a:off x="6949440" y="548640"/>
            <a:ext cx="0" cy="8961120"/>
          </a:xfrm>
          <a:prstGeom prst="line">
            <a:avLst/>
          </a:prstGeom>
          <a:noFill/>
          <a:ln w="3810">
            <a:solidFill>
              <a:srgbClr val="C4B9AE">
                <a:alpha val="18000"/>
              </a:srgbClr>
            </a:solidFill>
            <a:prstDash val="solid"/>
          </a:ln>
        </p:spPr>
      </p:sp>
      <p:sp>
        <p:nvSpPr>
          <p:cNvPr id="17" name="Shape 15"/>
          <p:cNvSpPr/>
          <p:nvPr/>
        </p:nvSpPr>
        <p:spPr>
          <a:xfrm>
            <a:off x="548640" y="548640"/>
            <a:ext cx="6675120" cy="0"/>
          </a:xfrm>
          <a:prstGeom prst="line">
            <a:avLst/>
          </a:prstGeom>
          <a:noFill/>
          <a:ln w="3810">
            <a:solidFill>
              <a:srgbClr val="C4B9AE">
                <a:alpha val="18000"/>
              </a:srgbClr>
            </a:solidFill>
            <a:prstDash val="solid"/>
          </a:ln>
        </p:spPr>
      </p:sp>
      <p:sp>
        <p:nvSpPr>
          <p:cNvPr id="18" name="Shape 16"/>
          <p:cNvSpPr/>
          <p:nvPr/>
        </p:nvSpPr>
        <p:spPr>
          <a:xfrm>
            <a:off x="548640" y="1005840"/>
            <a:ext cx="6675120" cy="0"/>
          </a:xfrm>
          <a:prstGeom prst="line">
            <a:avLst/>
          </a:prstGeom>
          <a:noFill/>
          <a:ln w="3810">
            <a:solidFill>
              <a:srgbClr val="C4B9AE">
                <a:alpha val="18000"/>
              </a:srgbClr>
            </a:solidFill>
            <a:prstDash val="solid"/>
          </a:ln>
        </p:spPr>
      </p:sp>
      <p:sp>
        <p:nvSpPr>
          <p:cNvPr id="19" name="Shape 17"/>
          <p:cNvSpPr/>
          <p:nvPr/>
        </p:nvSpPr>
        <p:spPr>
          <a:xfrm>
            <a:off x="548640" y="1463040"/>
            <a:ext cx="6675120" cy="0"/>
          </a:xfrm>
          <a:prstGeom prst="line">
            <a:avLst/>
          </a:prstGeom>
          <a:noFill/>
          <a:ln w="3810">
            <a:solidFill>
              <a:srgbClr val="C4B9AE">
                <a:alpha val="18000"/>
              </a:srgbClr>
            </a:solidFill>
            <a:prstDash val="solid"/>
          </a:ln>
        </p:spPr>
      </p:sp>
      <p:sp>
        <p:nvSpPr>
          <p:cNvPr id="20" name="Shape 18"/>
          <p:cNvSpPr/>
          <p:nvPr/>
        </p:nvSpPr>
        <p:spPr>
          <a:xfrm>
            <a:off x="548640" y="1920240"/>
            <a:ext cx="6675120" cy="0"/>
          </a:xfrm>
          <a:prstGeom prst="line">
            <a:avLst/>
          </a:prstGeom>
          <a:noFill/>
          <a:ln w="3810">
            <a:solidFill>
              <a:srgbClr val="C4B9AE">
                <a:alpha val="18000"/>
              </a:srgbClr>
            </a:solidFill>
            <a:prstDash val="solid"/>
          </a:ln>
        </p:spPr>
      </p:sp>
      <p:sp>
        <p:nvSpPr>
          <p:cNvPr id="21" name="Shape 19"/>
          <p:cNvSpPr/>
          <p:nvPr/>
        </p:nvSpPr>
        <p:spPr>
          <a:xfrm>
            <a:off x="548640" y="2377440"/>
            <a:ext cx="6675120" cy="0"/>
          </a:xfrm>
          <a:prstGeom prst="line">
            <a:avLst/>
          </a:prstGeom>
          <a:noFill/>
          <a:ln w="3810">
            <a:solidFill>
              <a:srgbClr val="C4B9AE">
                <a:alpha val="18000"/>
              </a:srgbClr>
            </a:solidFill>
            <a:prstDash val="solid"/>
          </a:ln>
        </p:spPr>
      </p:sp>
      <p:sp>
        <p:nvSpPr>
          <p:cNvPr id="22" name="Shape 20"/>
          <p:cNvSpPr/>
          <p:nvPr/>
        </p:nvSpPr>
        <p:spPr>
          <a:xfrm>
            <a:off x="548640" y="2834640"/>
            <a:ext cx="6675120" cy="0"/>
          </a:xfrm>
          <a:prstGeom prst="line">
            <a:avLst/>
          </a:prstGeom>
          <a:noFill/>
          <a:ln w="3810">
            <a:solidFill>
              <a:srgbClr val="C4B9AE">
                <a:alpha val="18000"/>
              </a:srgbClr>
            </a:solidFill>
            <a:prstDash val="solid"/>
          </a:ln>
        </p:spPr>
      </p:sp>
      <p:sp>
        <p:nvSpPr>
          <p:cNvPr id="23" name="Shape 21"/>
          <p:cNvSpPr/>
          <p:nvPr/>
        </p:nvSpPr>
        <p:spPr>
          <a:xfrm>
            <a:off x="548640" y="3291840"/>
            <a:ext cx="6675120" cy="0"/>
          </a:xfrm>
          <a:prstGeom prst="line">
            <a:avLst/>
          </a:prstGeom>
          <a:noFill/>
          <a:ln w="3810">
            <a:solidFill>
              <a:srgbClr val="C4B9AE">
                <a:alpha val="18000"/>
              </a:srgbClr>
            </a:solidFill>
            <a:prstDash val="solid"/>
          </a:ln>
        </p:spPr>
      </p:sp>
      <p:sp>
        <p:nvSpPr>
          <p:cNvPr id="24" name="Shape 22"/>
          <p:cNvSpPr/>
          <p:nvPr/>
        </p:nvSpPr>
        <p:spPr>
          <a:xfrm>
            <a:off x="548640" y="3749040"/>
            <a:ext cx="6675120" cy="0"/>
          </a:xfrm>
          <a:prstGeom prst="line">
            <a:avLst/>
          </a:prstGeom>
          <a:noFill/>
          <a:ln w="3810">
            <a:solidFill>
              <a:srgbClr val="C4B9AE">
                <a:alpha val="18000"/>
              </a:srgbClr>
            </a:solidFill>
            <a:prstDash val="solid"/>
          </a:ln>
        </p:spPr>
      </p:sp>
      <p:sp>
        <p:nvSpPr>
          <p:cNvPr id="25" name="Shape 23"/>
          <p:cNvSpPr/>
          <p:nvPr/>
        </p:nvSpPr>
        <p:spPr>
          <a:xfrm>
            <a:off x="548640" y="4206240"/>
            <a:ext cx="6675120" cy="0"/>
          </a:xfrm>
          <a:prstGeom prst="line">
            <a:avLst/>
          </a:prstGeom>
          <a:noFill/>
          <a:ln w="3810">
            <a:solidFill>
              <a:srgbClr val="C4B9AE">
                <a:alpha val="18000"/>
              </a:srgbClr>
            </a:solidFill>
            <a:prstDash val="solid"/>
          </a:ln>
        </p:spPr>
      </p:sp>
      <p:sp>
        <p:nvSpPr>
          <p:cNvPr id="26" name="Shape 24"/>
          <p:cNvSpPr/>
          <p:nvPr/>
        </p:nvSpPr>
        <p:spPr>
          <a:xfrm>
            <a:off x="548640" y="4663440"/>
            <a:ext cx="6675120" cy="0"/>
          </a:xfrm>
          <a:prstGeom prst="line">
            <a:avLst/>
          </a:prstGeom>
          <a:noFill/>
          <a:ln w="3810">
            <a:solidFill>
              <a:srgbClr val="C4B9AE">
                <a:alpha val="18000"/>
              </a:srgbClr>
            </a:solidFill>
            <a:prstDash val="solid"/>
          </a:ln>
        </p:spPr>
      </p:sp>
      <p:sp>
        <p:nvSpPr>
          <p:cNvPr id="27" name="Shape 25"/>
          <p:cNvSpPr/>
          <p:nvPr/>
        </p:nvSpPr>
        <p:spPr>
          <a:xfrm>
            <a:off x="548640" y="5120640"/>
            <a:ext cx="6675120" cy="0"/>
          </a:xfrm>
          <a:prstGeom prst="line">
            <a:avLst/>
          </a:prstGeom>
          <a:noFill/>
          <a:ln w="3810">
            <a:solidFill>
              <a:srgbClr val="C4B9AE">
                <a:alpha val="18000"/>
              </a:srgbClr>
            </a:solidFill>
            <a:prstDash val="solid"/>
          </a:ln>
        </p:spPr>
      </p:sp>
      <p:sp>
        <p:nvSpPr>
          <p:cNvPr id="28" name="Shape 26"/>
          <p:cNvSpPr/>
          <p:nvPr/>
        </p:nvSpPr>
        <p:spPr>
          <a:xfrm>
            <a:off x="548640" y="5577840"/>
            <a:ext cx="6675120" cy="0"/>
          </a:xfrm>
          <a:prstGeom prst="line">
            <a:avLst/>
          </a:prstGeom>
          <a:noFill/>
          <a:ln w="3810">
            <a:solidFill>
              <a:srgbClr val="C4B9AE">
                <a:alpha val="18000"/>
              </a:srgbClr>
            </a:solidFill>
            <a:prstDash val="solid"/>
          </a:ln>
        </p:spPr>
      </p:sp>
      <p:sp>
        <p:nvSpPr>
          <p:cNvPr id="29" name="Shape 27"/>
          <p:cNvSpPr/>
          <p:nvPr/>
        </p:nvSpPr>
        <p:spPr>
          <a:xfrm>
            <a:off x="548640" y="6035040"/>
            <a:ext cx="6675120" cy="0"/>
          </a:xfrm>
          <a:prstGeom prst="line">
            <a:avLst/>
          </a:prstGeom>
          <a:noFill/>
          <a:ln w="3810">
            <a:solidFill>
              <a:srgbClr val="C4B9AE">
                <a:alpha val="18000"/>
              </a:srgbClr>
            </a:solidFill>
            <a:prstDash val="solid"/>
          </a:ln>
        </p:spPr>
      </p:sp>
      <p:sp>
        <p:nvSpPr>
          <p:cNvPr id="30" name="Shape 28"/>
          <p:cNvSpPr/>
          <p:nvPr/>
        </p:nvSpPr>
        <p:spPr>
          <a:xfrm>
            <a:off x="548640" y="6492240"/>
            <a:ext cx="6675120" cy="0"/>
          </a:xfrm>
          <a:prstGeom prst="line">
            <a:avLst/>
          </a:prstGeom>
          <a:noFill/>
          <a:ln w="3810">
            <a:solidFill>
              <a:srgbClr val="C4B9AE">
                <a:alpha val="18000"/>
              </a:srgbClr>
            </a:solidFill>
            <a:prstDash val="solid"/>
          </a:ln>
        </p:spPr>
      </p:sp>
      <p:sp>
        <p:nvSpPr>
          <p:cNvPr id="31" name="Shape 29"/>
          <p:cNvSpPr/>
          <p:nvPr/>
        </p:nvSpPr>
        <p:spPr>
          <a:xfrm>
            <a:off x="548640" y="6949440"/>
            <a:ext cx="6675120" cy="0"/>
          </a:xfrm>
          <a:prstGeom prst="line">
            <a:avLst/>
          </a:prstGeom>
          <a:noFill/>
          <a:ln w="3810">
            <a:solidFill>
              <a:srgbClr val="C4B9AE">
                <a:alpha val="18000"/>
              </a:srgbClr>
            </a:solidFill>
            <a:prstDash val="solid"/>
          </a:ln>
        </p:spPr>
      </p:sp>
      <p:sp>
        <p:nvSpPr>
          <p:cNvPr id="32" name="Shape 30"/>
          <p:cNvSpPr/>
          <p:nvPr/>
        </p:nvSpPr>
        <p:spPr>
          <a:xfrm>
            <a:off x="548640" y="7406640"/>
            <a:ext cx="6675120" cy="0"/>
          </a:xfrm>
          <a:prstGeom prst="line">
            <a:avLst/>
          </a:prstGeom>
          <a:noFill/>
          <a:ln w="3810">
            <a:solidFill>
              <a:srgbClr val="C4B9AE">
                <a:alpha val="18000"/>
              </a:srgbClr>
            </a:solidFill>
            <a:prstDash val="solid"/>
          </a:ln>
        </p:spPr>
      </p:sp>
      <p:sp>
        <p:nvSpPr>
          <p:cNvPr id="33" name="Shape 31"/>
          <p:cNvSpPr/>
          <p:nvPr/>
        </p:nvSpPr>
        <p:spPr>
          <a:xfrm>
            <a:off x="548640" y="7863840"/>
            <a:ext cx="6675120" cy="0"/>
          </a:xfrm>
          <a:prstGeom prst="line">
            <a:avLst/>
          </a:prstGeom>
          <a:noFill/>
          <a:ln w="3810">
            <a:solidFill>
              <a:srgbClr val="C4B9AE">
                <a:alpha val="18000"/>
              </a:srgbClr>
            </a:solidFill>
            <a:prstDash val="solid"/>
          </a:ln>
        </p:spPr>
      </p:sp>
      <p:sp>
        <p:nvSpPr>
          <p:cNvPr id="34" name="Shape 32"/>
          <p:cNvSpPr/>
          <p:nvPr/>
        </p:nvSpPr>
        <p:spPr>
          <a:xfrm>
            <a:off x="548640" y="8321040"/>
            <a:ext cx="6675120" cy="0"/>
          </a:xfrm>
          <a:prstGeom prst="line">
            <a:avLst/>
          </a:prstGeom>
          <a:noFill/>
          <a:ln w="3810">
            <a:solidFill>
              <a:srgbClr val="C4B9AE">
                <a:alpha val="18000"/>
              </a:srgbClr>
            </a:solidFill>
            <a:prstDash val="solid"/>
          </a:ln>
        </p:spPr>
      </p:sp>
      <p:sp>
        <p:nvSpPr>
          <p:cNvPr id="35" name="Shape 33"/>
          <p:cNvSpPr/>
          <p:nvPr/>
        </p:nvSpPr>
        <p:spPr>
          <a:xfrm>
            <a:off x="548640" y="8778240"/>
            <a:ext cx="6675120" cy="0"/>
          </a:xfrm>
          <a:prstGeom prst="line">
            <a:avLst/>
          </a:prstGeom>
          <a:noFill/>
          <a:ln w="3810">
            <a:solidFill>
              <a:srgbClr val="C4B9AE">
                <a:alpha val="18000"/>
              </a:srgbClr>
            </a:solidFill>
            <a:prstDash val="solid"/>
          </a:ln>
        </p:spPr>
      </p:sp>
      <p:sp>
        <p:nvSpPr>
          <p:cNvPr id="36" name="Shape 34"/>
          <p:cNvSpPr/>
          <p:nvPr/>
        </p:nvSpPr>
        <p:spPr>
          <a:xfrm>
            <a:off x="548640" y="9235440"/>
            <a:ext cx="6675120" cy="0"/>
          </a:xfrm>
          <a:prstGeom prst="line">
            <a:avLst/>
          </a:prstGeom>
          <a:noFill/>
          <a:ln w="3810">
            <a:solidFill>
              <a:srgbClr val="C4B9AE">
                <a:alpha val="18000"/>
              </a:srgbClr>
            </a:solidFill>
            <a:prstDash val="solid"/>
          </a:ln>
        </p:spPr>
      </p:sp>
      <p:sp>
        <p:nvSpPr>
          <p:cNvPr id="37" name="Shape 35"/>
          <p:cNvSpPr/>
          <p:nvPr/>
        </p:nvSpPr>
        <p:spPr>
          <a:xfrm>
            <a:off x="548640" y="594360"/>
            <a:ext cx="411480" cy="22860"/>
          </a:xfrm>
          <a:prstGeom prst="rect">
            <a:avLst/>
          </a:prstGeom>
          <a:solidFill>
            <a:srgbClr val="F7F471"/>
          </a:solidFill>
          <a:ln/>
        </p:spPr>
      </p:sp>
      <p:sp>
        <p:nvSpPr>
          <p:cNvPr id="38" name="Text 36"/>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STEP 05 OF 07</a:t>
            </a:r>
            <a:endParaRPr lang="en-US" sz="900" dirty="0"/>
          </a:p>
        </p:txBody>
      </p:sp>
      <p:sp>
        <p:nvSpPr>
          <p:cNvPr id="39" name="Text 37"/>
          <p:cNvSpPr/>
          <p:nvPr/>
        </p:nvSpPr>
        <p:spPr>
          <a:xfrm>
            <a:off x="548640" y="1005840"/>
            <a:ext cx="1188720" cy="1097280"/>
          </a:xfrm>
          <a:prstGeom prst="rect">
            <a:avLst/>
          </a:prstGeom>
          <a:noFill/>
          <a:ln/>
        </p:spPr>
        <p:txBody>
          <a:bodyPr wrap="square" lIns="0" tIns="0" rIns="0" bIns="0" rtlCol="0" anchor="t"/>
          <a:lstStyle/>
          <a:p>
            <a:pPr indent="0" marL="0">
              <a:buNone/>
            </a:pPr>
            <a:r>
              <a:rPr lang="en-US" sz="6400" b="1" spc="-200" kern="0" dirty="0">
                <a:solidFill>
                  <a:srgbClr val="F7F471"/>
                </a:solidFill>
                <a:latin typeface="Playfair Display" pitchFamily="34" charset="0"/>
                <a:ea typeface="Playfair Display" pitchFamily="34" charset="-122"/>
                <a:cs typeface="Playfair Display" pitchFamily="34" charset="-120"/>
              </a:rPr>
              <a:t>05</a:t>
            </a:r>
            <a:endParaRPr lang="en-US" sz="6400" dirty="0"/>
          </a:p>
        </p:txBody>
      </p:sp>
      <p:sp>
        <p:nvSpPr>
          <p:cNvPr id="40" name="Text 38"/>
          <p:cNvSpPr/>
          <p:nvPr/>
        </p:nvSpPr>
        <p:spPr>
          <a:xfrm>
            <a:off x="1828800" y="1188720"/>
            <a:ext cx="5394960" cy="1005840"/>
          </a:xfrm>
          <a:prstGeom prst="rect">
            <a:avLst/>
          </a:prstGeom>
          <a:noFill/>
          <a:ln/>
        </p:spPr>
        <p:txBody>
          <a:bodyPr wrap="square" lIns="0" tIns="0" rIns="0" bIns="0" rtlCol="0" anchor="t"/>
          <a:lstStyle/>
          <a:p>
            <a:pPr indent="0" marL="0">
              <a:lnSpc>
                <a:spcPct val="105000"/>
              </a:lnSpc>
              <a:buNone/>
            </a:pPr>
            <a:r>
              <a:rPr lang="en-US" sz="2800" spc="-100" kern="0" dirty="0">
                <a:solidFill>
                  <a:srgbClr val="EDE8DF"/>
                </a:solidFill>
                <a:latin typeface="Playfair Display" pitchFamily="34" charset="0"/>
                <a:ea typeface="Playfair Display" pitchFamily="34" charset="-122"/>
                <a:cs typeface="Playfair Display" pitchFamily="34" charset="-120"/>
              </a:rPr>
              <a:t>Define the personalization stack you would build today.</a:t>
            </a:r>
            <a:endParaRPr lang="en-US" sz="2800" dirty="0"/>
          </a:p>
        </p:txBody>
      </p:sp>
      <p:sp>
        <p:nvSpPr>
          <p:cNvPr id="41" name="Shape 39"/>
          <p:cNvSpPr/>
          <p:nvPr/>
        </p:nvSpPr>
        <p:spPr>
          <a:xfrm>
            <a:off x="548640" y="2240280"/>
            <a:ext cx="6675120" cy="0"/>
          </a:xfrm>
          <a:prstGeom prst="line">
            <a:avLst/>
          </a:prstGeom>
          <a:noFill/>
          <a:ln w="12700">
            <a:solidFill>
              <a:srgbClr val="F7F471"/>
            </a:solidFill>
            <a:prstDash val="solid"/>
          </a:ln>
        </p:spPr>
      </p:sp>
      <p:sp>
        <p:nvSpPr>
          <p:cNvPr id="42" name="Text 40"/>
          <p:cNvSpPr/>
          <p:nvPr/>
        </p:nvSpPr>
        <p:spPr>
          <a:xfrm>
            <a:off x="548640" y="2331720"/>
            <a:ext cx="3657600" cy="228600"/>
          </a:xfrm>
          <a:prstGeom prst="rect">
            <a:avLst/>
          </a:prstGeom>
          <a:noFill/>
          <a:ln/>
        </p:spPr>
        <p:txBody>
          <a:bodyPr wrap="square" lIns="0" tIns="0" rIns="0" bIns="0" rtlCol="0" anchor="ctr"/>
          <a:lstStyle/>
          <a:p>
            <a:pPr indent="0" marL="0">
              <a:buNone/>
            </a:pPr>
            <a:r>
              <a:rPr lang="en-US" sz="1000" b="1" spc="300" kern="0" dirty="0">
                <a:solidFill>
                  <a:srgbClr val="F7F471"/>
                </a:solidFill>
                <a:latin typeface="Inter" pitchFamily="34" charset="0"/>
                <a:ea typeface="Inter" pitchFamily="34" charset="-122"/>
                <a:cs typeface="Inter" pitchFamily="34" charset="-120"/>
              </a:rPr>
              <a:t>THE INSTRUCTION</a:t>
            </a:r>
            <a:endParaRPr lang="en-US" sz="1000" dirty="0"/>
          </a:p>
        </p:txBody>
      </p:sp>
      <p:sp>
        <p:nvSpPr>
          <p:cNvPr id="43" name="Text 41"/>
          <p:cNvSpPr/>
          <p:nvPr/>
        </p:nvSpPr>
        <p:spPr>
          <a:xfrm>
            <a:off x="548640" y="2606040"/>
            <a:ext cx="6675120" cy="914400"/>
          </a:xfrm>
          <a:prstGeom prst="rect">
            <a:avLst/>
          </a:prstGeom>
          <a:noFill/>
          <a:ln/>
        </p:spPr>
        <p:txBody>
          <a:bodyPr wrap="square" lIns="0" tIns="0" rIns="0" bIns="0" rtlCol="0" anchor="t"/>
          <a:lstStyle/>
          <a:p>
            <a:pPr indent="0" marL="0">
              <a:lnSpc>
                <a:spcPct val="150000"/>
              </a:lnSpc>
              <a:buNone/>
            </a:pPr>
            <a:r>
              <a:rPr lang="en-US" sz="1200" dirty="0">
                <a:solidFill>
                  <a:srgbClr val="EDE8DF"/>
                </a:solidFill>
                <a:latin typeface="Inter" pitchFamily="34" charset="0"/>
                <a:ea typeface="Inter" pitchFamily="34" charset="-122"/>
                <a:cs typeface="Inter" pitchFamily="34" charset="-120"/>
              </a:rPr>
              <a:t>Sketch the four-layer stack that would replace the OBSOLETE segments. Capture (events), Profile (live record per buyer), Position (AI-generated, per person), Delivery (channel surface). Write the tool you would use at each layer. If a layer is empty, that is your gap.</a:t>
            </a:r>
            <a:endParaRPr lang="en-US" sz="1200" dirty="0"/>
          </a:p>
        </p:txBody>
      </p:sp>
      <p:sp>
        <p:nvSpPr>
          <p:cNvPr id="44" name="Shape 42"/>
          <p:cNvSpPr/>
          <p:nvPr/>
        </p:nvSpPr>
        <p:spPr>
          <a:xfrm>
            <a:off x="548640" y="3840480"/>
            <a:ext cx="6675120" cy="777240"/>
          </a:xfrm>
          <a:prstGeom prst="rect">
            <a:avLst/>
          </a:prstGeom>
          <a:ln w="7620">
            <a:solidFill>
              <a:srgbClr val="C4B9AE"/>
            </a:solidFill>
            <a:prstDash val="solid"/>
          </a:ln>
        </p:spPr>
      </p:sp>
      <p:sp>
        <p:nvSpPr>
          <p:cNvPr id="45" name="Shape 43"/>
          <p:cNvSpPr/>
          <p:nvPr/>
        </p:nvSpPr>
        <p:spPr>
          <a:xfrm>
            <a:off x="548640" y="3840480"/>
            <a:ext cx="777240" cy="777240"/>
          </a:xfrm>
          <a:prstGeom prst="rect">
            <a:avLst/>
          </a:prstGeom>
          <a:solidFill>
            <a:srgbClr val="F7F471"/>
          </a:solidFill>
          <a:ln/>
        </p:spPr>
      </p:sp>
      <p:sp>
        <p:nvSpPr>
          <p:cNvPr id="46" name="Text 44"/>
          <p:cNvSpPr/>
          <p:nvPr/>
        </p:nvSpPr>
        <p:spPr>
          <a:xfrm>
            <a:off x="548640" y="3840480"/>
            <a:ext cx="777240" cy="777240"/>
          </a:xfrm>
          <a:prstGeom prst="rect">
            <a:avLst/>
          </a:prstGeom>
          <a:noFill/>
          <a:ln/>
        </p:spPr>
        <p:txBody>
          <a:bodyPr wrap="square" lIns="0" tIns="0" rIns="0" bIns="0" rtlCol="0" anchor="ctr"/>
          <a:lstStyle/>
          <a:p>
            <a:pPr algn="ctr" indent="0" marL="0">
              <a:buNone/>
            </a:pPr>
            <a:r>
              <a:rPr lang="en-US" sz="2200" dirty="0">
                <a:solidFill>
                  <a:srgbClr val="18160F"/>
                </a:solidFill>
                <a:latin typeface="Playfair Display" pitchFamily="34" charset="0"/>
                <a:ea typeface="Playfair Display" pitchFamily="34" charset="-122"/>
                <a:cs typeface="Playfair Display" pitchFamily="34" charset="-120"/>
              </a:rPr>
              <a:t>L4</a:t>
            </a:r>
            <a:endParaRPr lang="en-US" sz="2200" dirty="0"/>
          </a:p>
        </p:txBody>
      </p:sp>
      <p:sp>
        <p:nvSpPr>
          <p:cNvPr id="47" name="Text 45"/>
          <p:cNvSpPr/>
          <p:nvPr/>
        </p:nvSpPr>
        <p:spPr>
          <a:xfrm>
            <a:off x="1508760" y="3977640"/>
            <a:ext cx="2377440" cy="365760"/>
          </a:xfrm>
          <a:prstGeom prst="rect">
            <a:avLst/>
          </a:prstGeom>
          <a:noFill/>
          <a:ln/>
        </p:spPr>
        <p:txBody>
          <a:bodyPr wrap="square" lIns="0" tIns="0" rIns="0" bIns="0" rtlCol="0" anchor="t"/>
          <a:lstStyle/>
          <a:p>
            <a:pPr indent="0" marL="0">
              <a:buNone/>
            </a:pPr>
            <a:r>
              <a:rPr lang="en-US" sz="1800" spc="-100" kern="0" dirty="0">
                <a:solidFill>
                  <a:srgbClr val="EDE8DF"/>
                </a:solidFill>
                <a:latin typeface="Playfair Display" pitchFamily="34" charset="0"/>
                <a:ea typeface="Playfair Display" pitchFamily="34" charset="-122"/>
                <a:cs typeface="Playfair Display" pitchFamily="34" charset="-120"/>
              </a:rPr>
              <a:t>DELIVERY</a:t>
            </a:r>
            <a:endParaRPr lang="en-US" sz="1800" dirty="0"/>
          </a:p>
        </p:txBody>
      </p:sp>
      <p:sp>
        <p:nvSpPr>
          <p:cNvPr id="48" name="Text 46"/>
          <p:cNvSpPr/>
          <p:nvPr/>
        </p:nvSpPr>
        <p:spPr>
          <a:xfrm>
            <a:off x="1508760" y="4297680"/>
            <a:ext cx="2377440" cy="274320"/>
          </a:xfrm>
          <a:prstGeom prst="rect">
            <a:avLst/>
          </a:prstGeom>
          <a:noFill/>
          <a:ln/>
        </p:spPr>
        <p:txBody>
          <a:bodyPr wrap="square" lIns="0" tIns="0" rIns="0" bIns="0" rtlCol="0" anchor="ctr"/>
          <a:lstStyle/>
          <a:p>
            <a:pPr indent="0" marL="0">
              <a:buNone/>
            </a:pPr>
            <a:r>
              <a:rPr lang="en-US" sz="1000" spc="200" kern="0" dirty="0">
                <a:solidFill>
                  <a:srgbClr val="C4B9AE"/>
                </a:solidFill>
                <a:latin typeface="Inter" pitchFamily="34" charset="0"/>
                <a:ea typeface="Inter" pitchFamily="34" charset="-122"/>
                <a:cs typeface="Inter" pitchFamily="34" charset="-120"/>
              </a:rPr>
              <a:t>ad / email / chat / inline</a:t>
            </a:r>
            <a:endParaRPr lang="en-US" sz="1000" dirty="0"/>
          </a:p>
        </p:txBody>
      </p:sp>
      <p:sp>
        <p:nvSpPr>
          <p:cNvPr id="49" name="Text 47"/>
          <p:cNvSpPr/>
          <p:nvPr/>
        </p:nvSpPr>
        <p:spPr>
          <a:xfrm>
            <a:off x="4069080" y="4005072"/>
            <a:ext cx="1463040" cy="228600"/>
          </a:xfrm>
          <a:prstGeom prst="rect">
            <a:avLst/>
          </a:prstGeom>
          <a:noFill/>
          <a:ln/>
        </p:spPr>
        <p:txBody>
          <a:bodyPr wrap="square" lIns="0" tIns="0" rIns="0" bIns="0" rtlCol="0" anchor="ctr"/>
          <a:lstStyle/>
          <a:p>
            <a:pPr indent="0" marL="0">
              <a:buNone/>
            </a:pPr>
            <a:r>
              <a:rPr lang="en-US" sz="800" b="1" spc="300" kern="0" dirty="0">
                <a:solidFill>
                  <a:srgbClr val="F7F471"/>
                </a:solidFill>
                <a:latin typeface="Inter" pitchFamily="34" charset="0"/>
                <a:ea typeface="Inter" pitchFamily="34" charset="-122"/>
                <a:cs typeface="Inter" pitchFamily="34" charset="-120"/>
              </a:rPr>
              <a:t>YOUR TOOL</a:t>
            </a:r>
            <a:endParaRPr lang="en-US" sz="800" dirty="0"/>
          </a:p>
        </p:txBody>
      </p:sp>
      <p:sp>
        <p:nvSpPr>
          <p:cNvPr id="50" name="Shape 48"/>
          <p:cNvSpPr/>
          <p:nvPr/>
        </p:nvSpPr>
        <p:spPr>
          <a:xfrm>
            <a:off x="4069080" y="4453128"/>
            <a:ext cx="3063240" cy="0"/>
          </a:xfrm>
          <a:prstGeom prst="line">
            <a:avLst/>
          </a:prstGeom>
          <a:noFill/>
          <a:ln w="5080">
            <a:solidFill>
              <a:srgbClr val="EDE8DF">
                <a:alpha val="70000"/>
              </a:srgbClr>
            </a:solidFill>
            <a:prstDash val="solid"/>
          </a:ln>
        </p:spPr>
      </p:sp>
      <p:sp>
        <p:nvSpPr>
          <p:cNvPr id="51" name="Shape 49"/>
          <p:cNvSpPr/>
          <p:nvPr/>
        </p:nvSpPr>
        <p:spPr>
          <a:xfrm>
            <a:off x="548640" y="4754880"/>
            <a:ext cx="6675120" cy="777240"/>
          </a:xfrm>
          <a:prstGeom prst="rect">
            <a:avLst/>
          </a:prstGeom>
          <a:ln w="7620">
            <a:solidFill>
              <a:srgbClr val="C4B9AE"/>
            </a:solidFill>
            <a:prstDash val="solid"/>
          </a:ln>
        </p:spPr>
      </p:sp>
      <p:sp>
        <p:nvSpPr>
          <p:cNvPr id="52" name="Shape 50"/>
          <p:cNvSpPr/>
          <p:nvPr/>
        </p:nvSpPr>
        <p:spPr>
          <a:xfrm>
            <a:off x="548640" y="4754880"/>
            <a:ext cx="777240" cy="777240"/>
          </a:xfrm>
          <a:prstGeom prst="rect">
            <a:avLst/>
          </a:prstGeom>
          <a:solidFill>
            <a:srgbClr val="F7F471"/>
          </a:solidFill>
          <a:ln/>
        </p:spPr>
      </p:sp>
      <p:sp>
        <p:nvSpPr>
          <p:cNvPr id="53" name="Text 51"/>
          <p:cNvSpPr/>
          <p:nvPr/>
        </p:nvSpPr>
        <p:spPr>
          <a:xfrm>
            <a:off x="548640" y="4754880"/>
            <a:ext cx="777240" cy="777240"/>
          </a:xfrm>
          <a:prstGeom prst="rect">
            <a:avLst/>
          </a:prstGeom>
          <a:noFill/>
          <a:ln/>
        </p:spPr>
        <p:txBody>
          <a:bodyPr wrap="square" lIns="0" tIns="0" rIns="0" bIns="0" rtlCol="0" anchor="ctr"/>
          <a:lstStyle/>
          <a:p>
            <a:pPr algn="ctr" indent="0" marL="0">
              <a:buNone/>
            </a:pPr>
            <a:r>
              <a:rPr lang="en-US" sz="2200" dirty="0">
                <a:solidFill>
                  <a:srgbClr val="18160F"/>
                </a:solidFill>
                <a:latin typeface="Playfair Display" pitchFamily="34" charset="0"/>
                <a:ea typeface="Playfair Display" pitchFamily="34" charset="-122"/>
                <a:cs typeface="Playfair Display" pitchFamily="34" charset="-120"/>
              </a:rPr>
              <a:t>L3</a:t>
            </a:r>
            <a:endParaRPr lang="en-US" sz="2200" dirty="0"/>
          </a:p>
        </p:txBody>
      </p:sp>
      <p:sp>
        <p:nvSpPr>
          <p:cNvPr id="54" name="Text 52"/>
          <p:cNvSpPr/>
          <p:nvPr/>
        </p:nvSpPr>
        <p:spPr>
          <a:xfrm>
            <a:off x="1508760" y="4892040"/>
            <a:ext cx="2377440" cy="365760"/>
          </a:xfrm>
          <a:prstGeom prst="rect">
            <a:avLst/>
          </a:prstGeom>
          <a:noFill/>
          <a:ln/>
        </p:spPr>
        <p:txBody>
          <a:bodyPr wrap="square" lIns="0" tIns="0" rIns="0" bIns="0" rtlCol="0" anchor="t"/>
          <a:lstStyle/>
          <a:p>
            <a:pPr indent="0" marL="0">
              <a:buNone/>
            </a:pPr>
            <a:r>
              <a:rPr lang="en-US" sz="1800" spc="-100" kern="0" dirty="0">
                <a:solidFill>
                  <a:srgbClr val="EDE8DF"/>
                </a:solidFill>
                <a:latin typeface="Playfair Display" pitchFamily="34" charset="0"/>
                <a:ea typeface="Playfair Display" pitchFamily="34" charset="-122"/>
                <a:cs typeface="Playfair Display" pitchFamily="34" charset="-120"/>
              </a:rPr>
              <a:t>POSITION</a:t>
            </a:r>
            <a:endParaRPr lang="en-US" sz="1800" dirty="0"/>
          </a:p>
        </p:txBody>
      </p:sp>
      <p:sp>
        <p:nvSpPr>
          <p:cNvPr id="55" name="Text 53"/>
          <p:cNvSpPr/>
          <p:nvPr/>
        </p:nvSpPr>
        <p:spPr>
          <a:xfrm>
            <a:off x="1508760" y="5212080"/>
            <a:ext cx="2377440" cy="274320"/>
          </a:xfrm>
          <a:prstGeom prst="rect">
            <a:avLst/>
          </a:prstGeom>
          <a:noFill/>
          <a:ln/>
        </p:spPr>
        <p:txBody>
          <a:bodyPr wrap="square" lIns="0" tIns="0" rIns="0" bIns="0" rtlCol="0" anchor="ctr"/>
          <a:lstStyle/>
          <a:p>
            <a:pPr indent="0" marL="0">
              <a:buNone/>
            </a:pPr>
            <a:r>
              <a:rPr lang="en-US" sz="1000" spc="200" kern="0" dirty="0">
                <a:solidFill>
                  <a:srgbClr val="C4B9AE"/>
                </a:solidFill>
                <a:latin typeface="Inter" pitchFamily="34" charset="0"/>
                <a:ea typeface="Inter" pitchFamily="34" charset="-122"/>
                <a:cs typeface="Inter" pitchFamily="34" charset="-120"/>
              </a:rPr>
              <a:t>AI-generated, per person</a:t>
            </a:r>
            <a:endParaRPr lang="en-US" sz="1000" dirty="0"/>
          </a:p>
        </p:txBody>
      </p:sp>
      <p:sp>
        <p:nvSpPr>
          <p:cNvPr id="56" name="Text 54"/>
          <p:cNvSpPr/>
          <p:nvPr/>
        </p:nvSpPr>
        <p:spPr>
          <a:xfrm>
            <a:off x="4069080" y="4919472"/>
            <a:ext cx="1463040" cy="228600"/>
          </a:xfrm>
          <a:prstGeom prst="rect">
            <a:avLst/>
          </a:prstGeom>
          <a:noFill/>
          <a:ln/>
        </p:spPr>
        <p:txBody>
          <a:bodyPr wrap="square" lIns="0" tIns="0" rIns="0" bIns="0" rtlCol="0" anchor="ctr"/>
          <a:lstStyle/>
          <a:p>
            <a:pPr indent="0" marL="0">
              <a:buNone/>
            </a:pPr>
            <a:r>
              <a:rPr lang="en-US" sz="800" b="1" spc="300" kern="0" dirty="0">
                <a:solidFill>
                  <a:srgbClr val="F7F471"/>
                </a:solidFill>
                <a:latin typeface="Inter" pitchFamily="34" charset="0"/>
                <a:ea typeface="Inter" pitchFamily="34" charset="-122"/>
                <a:cs typeface="Inter" pitchFamily="34" charset="-120"/>
              </a:rPr>
              <a:t>YOUR TOOL</a:t>
            </a:r>
            <a:endParaRPr lang="en-US" sz="800" dirty="0"/>
          </a:p>
        </p:txBody>
      </p:sp>
      <p:sp>
        <p:nvSpPr>
          <p:cNvPr id="57" name="Shape 55"/>
          <p:cNvSpPr/>
          <p:nvPr/>
        </p:nvSpPr>
        <p:spPr>
          <a:xfrm>
            <a:off x="4069080" y="5367528"/>
            <a:ext cx="3063240" cy="0"/>
          </a:xfrm>
          <a:prstGeom prst="line">
            <a:avLst/>
          </a:prstGeom>
          <a:noFill/>
          <a:ln w="5080">
            <a:solidFill>
              <a:srgbClr val="EDE8DF">
                <a:alpha val="70000"/>
              </a:srgbClr>
            </a:solidFill>
            <a:prstDash val="solid"/>
          </a:ln>
        </p:spPr>
      </p:sp>
      <p:sp>
        <p:nvSpPr>
          <p:cNvPr id="58" name="Shape 56"/>
          <p:cNvSpPr/>
          <p:nvPr/>
        </p:nvSpPr>
        <p:spPr>
          <a:xfrm>
            <a:off x="548640" y="5669280"/>
            <a:ext cx="6675120" cy="777240"/>
          </a:xfrm>
          <a:prstGeom prst="rect">
            <a:avLst/>
          </a:prstGeom>
          <a:ln w="7620">
            <a:solidFill>
              <a:srgbClr val="C4B9AE"/>
            </a:solidFill>
            <a:prstDash val="solid"/>
          </a:ln>
        </p:spPr>
      </p:sp>
      <p:sp>
        <p:nvSpPr>
          <p:cNvPr id="59" name="Shape 57"/>
          <p:cNvSpPr/>
          <p:nvPr/>
        </p:nvSpPr>
        <p:spPr>
          <a:xfrm>
            <a:off x="548640" y="5669280"/>
            <a:ext cx="777240" cy="777240"/>
          </a:xfrm>
          <a:prstGeom prst="rect">
            <a:avLst/>
          </a:prstGeom>
          <a:solidFill>
            <a:srgbClr val="F7F471"/>
          </a:solidFill>
          <a:ln/>
        </p:spPr>
      </p:sp>
      <p:sp>
        <p:nvSpPr>
          <p:cNvPr id="60" name="Text 58"/>
          <p:cNvSpPr/>
          <p:nvPr/>
        </p:nvSpPr>
        <p:spPr>
          <a:xfrm>
            <a:off x="548640" y="5669280"/>
            <a:ext cx="777240" cy="777240"/>
          </a:xfrm>
          <a:prstGeom prst="rect">
            <a:avLst/>
          </a:prstGeom>
          <a:noFill/>
          <a:ln/>
        </p:spPr>
        <p:txBody>
          <a:bodyPr wrap="square" lIns="0" tIns="0" rIns="0" bIns="0" rtlCol="0" anchor="ctr"/>
          <a:lstStyle/>
          <a:p>
            <a:pPr algn="ctr" indent="0" marL="0">
              <a:buNone/>
            </a:pPr>
            <a:r>
              <a:rPr lang="en-US" sz="2200" dirty="0">
                <a:solidFill>
                  <a:srgbClr val="18160F"/>
                </a:solidFill>
                <a:latin typeface="Playfair Display" pitchFamily="34" charset="0"/>
                <a:ea typeface="Playfair Display" pitchFamily="34" charset="-122"/>
                <a:cs typeface="Playfair Display" pitchFamily="34" charset="-120"/>
              </a:rPr>
              <a:t>L2</a:t>
            </a:r>
            <a:endParaRPr lang="en-US" sz="2200" dirty="0"/>
          </a:p>
        </p:txBody>
      </p:sp>
      <p:sp>
        <p:nvSpPr>
          <p:cNvPr id="61" name="Text 59"/>
          <p:cNvSpPr/>
          <p:nvPr/>
        </p:nvSpPr>
        <p:spPr>
          <a:xfrm>
            <a:off x="1508760" y="5806440"/>
            <a:ext cx="2377440" cy="365760"/>
          </a:xfrm>
          <a:prstGeom prst="rect">
            <a:avLst/>
          </a:prstGeom>
          <a:noFill/>
          <a:ln/>
        </p:spPr>
        <p:txBody>
          <a:bodyPr wrap="square" lIns="0" tIns="0" rIns="0" bIns="0" rtlCol="0" anchor="t"/>
          <a:lstStyle/>
          <a:p>
            <a:pPr indent="0" marL="0">
              <a:buNone/>
            </a:pPr>
            <a:r>
              <a:rPr lang="en-US" sz="1800" spc="-100" kern="0" dirty="0">
                <a:solidFill>
                  <a:srgbClr val="EDE8DF"/>
                </a:solidFill>
                <a:latin typeface="Playfair Display" pitchFamily="34" charset="0"/>
                <a:ea typeface="Playfair Display" pitchFamily="34" charset="-122"/>
                <a:cs typeface="Playfair Display" pitchFamily="34" charset="-120"/>
              </a:rPr>
              <a:t>PROFILE</a:t>
            </a:r>
            <a:endParaRPr lang="en-US" sz="1800" dirty="0"/>
          </a:p>
        </p:txBody>
      </p:sp>
      <p:sp>
        <p:nvSpPr>
          <p:cNvPr id="62" name="Text 60"/>
          <p:cNvSpPr/>
          <p:nvPr/>
        </p:nvSpPr>
        <p:spPr>
          <a:xfrm>
            <a:off x="1508760" y="6126480"/>
            <a:ext cx="2377440" cy="274320"/>
          </a:xfrm>
          <a:prstGeom prst="rect">
            <a:avLst/>
          </a:prstGeom>
          <a:noFill/>
          <a:ln/>
        </p:spPr>
        <p:txBody>
          <a:bodyPr wrap="square" lIns="0" tIns="0" rIns="0" bIns="0" rtlCol="0" anchor="ctr"/>
          <a:lstStyle/>
          <a:p>
            <a:pPr indent="0" marL="0">
              <a:buNone/>
            </a:pPr>
            <a:r>
              <a:rPr lang="en-US" sz="1000" spc="200" kern="0" dirty="0">
                <a:solidFill>
                  <a:srgbClr val="C4B9AE"/>
                </a:solidFill>
                <a:latin typeface="Inter" pitchFamily="34" charset="0"/>
                <a:ea typeface="Inter" pitchFamily="34" charset="-122"/>
                <a:cs typeface="Inter" pitchFamily="34" charset="-120"/>
              </a:rPr>
              <a:t>live record per buyer</a:t>
            </a:r>
            <a:endParaRPr lang="en-US" sz="1000" dirty="0"/>
          </a:p>
        </p:txBody>
      </p:sp>
      <p:sp>
        <p:nvSpPr>
          <p:cNvPr id="63" name="Text 61"/>
          <p:cNvSpPr/>
          <p:nvPr/>
        </p:nvSpPr>
        <p:spPr>
          <a:xfrm>
            <a:off x="4069080" y="5833872"/>
            <a:ext cx="1463040" cy="228600"/>
          </a:xfrm>
          <a:prstGeom prst="rect">
            <a:avLst/>
          </a:prstGeom>
          <a:noFill/>
          <a:ln/>
        </p:spPr>
        <p:txBody>
          <a:bodyPr wrap="square" lIns="0" tIns="0" rIns="0" bIns="0" rtlCol="0" anchor="ctr"/>
          <a:lstStyle/>
          <a:p>
            <a:pPr indent="0" marL="0">
              <a:buNone/>
            </a:pPr>
            <a:r>
              <a:rPr lang="en-US" sz="800" b="1" spc="300" kern="0" dirty="0">
                <a:solidFill>
                  <a:srgbClr val="F7F471"/>
                </a:solidFill>
                <a:latin typeface="Inter" pitchFamily="34" charset="0"/>
                <a:ea typeface="Inter" pitchFamily="34" charset="-122"/>
                <a:cs typeface="Inter" pitchFamily="34" charset="-120"/>
              </a:rPr>
              <a:t>YOUR TOOL</a:t>
            </a:r>
            <a:endParaRPr lang="en-US" sz="800" dirty="0"/>
          </a:p>
        </p:txBody>
      </p:sp>
      <p:sp>
        <p:nvSpPr>
          <p:cNvPr id="64" name="Shape 62"/>
          <p:cNvSpPr/>
          <p:nvPr/>
        </p:nvSpPr>
        <p:spPr>
          <a:xfrm>
            <a:off x="4069080" y="6281928"/>
            <a:ext cx="3063240" cy="0"/>
          </a:xfrm>
          <a:prstGeom prst="line">
            <a:avLst/>
          </a:prstGeom>
          <a:noFill/>
          <a:ln w="5080">
            <a:solidFill>
              <a:srgbClr val="EDE8DF">
                <a:alpha val="70000"/>
              </a:srgbClr>
            </a:solidFill>
            <a:prstDash val="solid"/>
          </a:ln>
        </p:spPr>
      </p:sp>
      <p:sp>
        <p:nvSpPr>
          <p:cNvPr id="65" name="Shape 63"/>
          <p:cNvSpPr/>
          <p:nvPr/>
        </p:nvSpPr>
        <p:spPr>
          <a:xfrm>
            <a:off x="548640" y="6583680"/>
            <a:ext cx="6675120" cy="777240"/>
          </a:xfrm>
          <a:prstGeom prst="rect">
            <a:avLst/>
          </a:prstGeom>
          <a:ln w="7620">
            <a:solidFill>
              <a:srgbClr val="C4B9AE"/>
            </a:solidFill>
            <a:prstDash val="solid"/>
          </a:ln>
        </p:spPr>
      </p:sp>
      <p:sp>
        <p:nvSpPr>
          <p:cNvPr id="66" name="Shape 64"/>
          <p:cNvSpPr/>
          <p:nvPr/>
        </p:nvSpPr>
        <p:spPr>
          <a:xfrm>
            <a:off x="548640" y="6583680"/>
            <a:ext cx="777240" cy="777240"/>
          </a:xfrm>
          <a:prstGeom prst="rect">
            <a:avLst/>
          </a:prstGeom>
          <a:solidFill>
            <a:srgbClr val="F7F471"/>
          </a:solidFill>
          <a:ln/>
        </p:spPr>
      </p:sp>
      <p:sp>
        <p:nvSpPr>
          <p:cNvPr id="67" name="Text 65"/>
          <p:cNvSpPr/>
          <p:nvPr/>
        </p:nvSpPr>
        <p:spPr>
          <a:xfrm>
            <a:off x="548640" y="6583680"/>
            <a:ext cx="777240" cy="777240"/>
          </a:xfrm>
          <a:prstGeom prst="rect">
            <a:avLst/>
          </a:prstGeom>
          <a:noFill/>
          <a:ln/>
        </p:spPr>
        <p:txBody>
          <a:bodyPr wrap="square" lIns="0" tIns="0" rIns="0" bIns="0" rtlCol="0" anchor="ctr"/>
          <a:lstStyle/>
          <a:p>
            <a:pPr algn="ctr" indent="0" marL="0">
              <a:buNone/>
            </a:pPr>
            <a:r>
              <a:rPr lang="en-US" sz="2200" dirty="0">
                <a:solidFill>
                  <a:srgbClr val="18160F"/>
                </a:solidFill>
                <a:latin typeface="Playfair Display" pitchFamily="34" charset="0"/>
                <a:ea typeface="Playfair Display" pitchFamily="34" charset="-122"/>
                <a:cs typeface="Playfair Display" pitchFamily="34" charset="-120"/>
              </a:rPr>
              <a:t>L1</a:t>
            </a:r>
            <a:endParaRPr lang="en-US" sz="2200" dirty="0"/>
          </a:p>
        </p:txBody>
      </p:sp>
      <p:sp>
        <p:nvSpPr>
          <p:cNvPr id="68" name="Text 66"/>
          <p:cNvSpPr/>
          <p:nvPr/>
        </p:nvSpPr>
        <p:spPr>
          <a:xfrm>
            <a:off x="1508760" y="6720840"/>
            <a:ext cx="2377440" cy="365760"/>
          </a:xfrm>
          <a:prstGeom prst="rect">
            <a:avLst/>
          </a:prstGeom>
          <a:noFill/>
          <a:ln/>
        </p:spPr>
        <p:txBody>
          <a:bodyPr wrap="square" lIns="0" tIns="0" rIns="0" bIns="0" rtlCol="0" anchor="t"/>
          <a:lstStyle/>
          <a:p>
            <a:pPr indent="0" marL="0">
              <a:buNone/>
            </a:pPr>
            <a:r>
              <a:rPr lang="en-US" sz="1800" spc="-100" kern="0" dirty="0">
                <a:solidFill>
                  <a:srgbClr val="EDE8DF"/>
                </a:solidFill>
                <a:latin typeface="Playfair Display" pitchFamily="34" charset="0"/>
                <a:ea typeface="Playfair Display" pitchFamily="34" charset="-122"/>
                <a:cs typeface="Playfair Display" pitchFamily="34" charset="-120"/>
              </a:rPr>
              <a:t>CAPTURE</a:t>
            </a:r>
            <a:endParaRPr lang="en-US" sz="1800" dirty="0"/>
          </a:p>
        </p:txBody>
      </p:sp>
      <p:sp>
        <p:nvSpPr>
          <p:cNvPr id="69" name="Text 67"/>
          <p:cNvSpPr/>
          <p:nvPr/>
        </p:nvSpPr>
        <p:spPr>
          <a:xfrm>
            <a:off x="1508760" y="7040880"/>
            <a:ext cx="2377440" cy="274320"/>
          </a:xfrm>
          <a:prstGeom prst="rect">
            <a:avLst/>
          </a:prstGeom>
          <a:noFill/>
          <a:ln/>
        </p:spPr>
        <p:txBody>
          <a:bodyPr wrap="square" lIns="0" tIns="0" rIns="0" bIns="0" rtlCol="0" anchor="ctr"/>
          <a:lstStyle/>
          <a:p>
            <a:pPr indent="0" marL="0">
              <a:buNone/>
            </a:pPr>
            <a:r>
              <a:rPr lang="en-US" sz="1000" spc="200" kern="0" dirty="0">
                <a:solidFill>
                  <a:srgbClr val="C4B9AE"/>
                </a:solidFill>
                <a:latin typeface="Inter" pitchFamily="34" charset="0"/>
                <a:ea typeface="Inter" pitchFamily="34" charset="-122"/>
                <a:cs typeface="Inter" pitchFamily="34" charset="-120"/>
              </a:rPr>
              <a:t>every event, every channel</a:t>
            </a:r>
            <a:endParaRPr lang="en-US" sz="1000" dirty="0"/>
          </a:p>
        </p:txBody>
      </p:sp>
      <p:sp>
        <p:nvSpPr>
          <p:cNvPr id="70" name="Text 68"/>
          <p:cNvSpPr/>
          <p:nvPr/>
        </p:nvSpPr>
        <p:spPr>
          <a:xfrm>
            <a:off x="4069080" y="6748272"/>
            <a:ext cx="1463040" cy="228600"/>
          </a:xfrm>
          <a:prstGeom prst="rect">
            <a:avLst/>
          </a:prstGeom>
          <a:noFill/>
          <a:ln/>
        </p:spPr>
        <p:txBody>
          <a:bodyPr wrap="square" lIns="0" tIns="0" rIns="0" bIns="0" rtlCol="0" anchor="ctr"/>
          <a:lstStyle/>
          <a:p>
            <a:pPr indent="0" marL="0">
              <a:buNone/>
            </a:pPr>
            <a:r>
              <a:rPr lang="en-US" sz="800" b="1" spc="300" kern="0" dirty="0">
                <a:solidFill>
                  <a:srgbClr val="F7F471"/>
                </a:solidFill>
                <a:latin typeface="Inter" pitchFamily="34" charset="0"/>
                <a:ea typeface="Inter" pitchFamily="34" charset="-122"/>
                <a:cs typeface="Inter" pitchFamily="34" charset="-120"/>
              </a:rPr>
              <a:t>YOUR TOOL</a:t>
            </a:r>
            <a:endParaRPr lang="en-US" sz="800" dirty="0"/>
          </a:p>
        </p:txBody>
      </p:sp>
      <p:sp>
        <p:nvSpPr>
          <p:cNvPr id="71" name="Shape 69"/>
          <p:cNvSpPr/>
          <p:nvPr/>
        </p:nvSpPr>
        <p:spPr>
          <a:xfrm>
            <a:off x="4069080" y="7196328"/>
            <a:ext cx="3063240" cy="0"/>
          </a:xfrm>
          <a:prstGeom prst="line">
            <a:avLst/>
          </a:prstGeom>
          <a:noFill/>
          <a:ln w="5080">
            <a:solidFill>
              <a:srgbClr val="EDE8DF">
                <a:alpha val="70000"/>
              </a:srgbClr>
            </a:solidFill>
            <a:prstDash val="solid"/>
          </a:ln>
        </p:spPr>
      </p:sp>
      <p:sp>
        <p:nvSpPr>
          <p:cNvPr id="72" name="Text 70"/>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C4B9AE"/>
                </a:solidFill>
                <a:latin typeface="Inter" pitchFamily="34" charset="0"/>
                <a:ea typeface="Inter" pitchFamily="34" charset="-122"/>
                <a:cs typeface="Inter" pitchFamily="34" charset="-120"/>
              </a:rPr>
              <a:t>07 / 10</a:t>
            </a:r>
            <a:endParaRPr lang="en-US" sz="900" dirty="0"/>
          </a:p>
        </p:txBody>
      </p:sp>
      <p:sp>
        <p:nvSpPr>
          <p:cNvPr id="73" name="Text 71"/>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C4B9AE"/>
                </a:solidFill>
                <a:latin typeface="Inter" pitchFamily="34" charset="0"/>
                <a:ea typeface="Inter" pitchFamily="34" charset="-122"/>
                <a:cs typeface="Inter" pitchFamily="34" charset="-120"/>
              </a:rPr>
              <a:t>Operating by John Brewton  ·  STP / 1969  ·  Worksheet</a:t>
            </a:r>
            <a:endParaRPr lang="en-US" sz="800" dirty="0"/>
          </a:p>
        </p:txBody>
      </p:sp>
      <p:sp>
        <p:nvSpPr>
          <p:cNvPr id="74" name="Text 72"/>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STEP 06 OF 07</a:t>
            </a:r>
            <a:endParaRPr lang="en-US" sz="900" dirty="0"/>
          </a:p>
        </p:txBody>
      </p:sp>
      <p:sp>
        <p:nvSpPr>
          <p:cNvPr id="4" name="Text 2"/>
          <p:cNvSpPr/>
          <p:nvPr/>
        </p:nvSpPr>
        <p:spPr>
          <a:xfrm>
            <a:off x="548640" y="1005840"/>
            <a:ext cx="1188720" cy="1097280"/>
          </a:xfrm>
          <a:prstGeom prst="rect">
            <a:avLst/>
          </a:prstGeom>
          <a:noFill/>
          <a:ln/>
        </p:spPr>
        <p:txBody>
          <a:bodyPr wrap="square" lIns="0" tIns="0" rIns="0" bIns="0" rtlCol="0" anchor="t"/>
          <a:lstStyle/>
          <a:p>
            <a:pPr indent="0" marL="0">
              <a:buNone/>
            </a:pPr>
            <a:r>
              <a:rPr lang="en-US" sz="6400" b="1" spc="-200" kern="0" dirty="0">
                <a:solidFill>
                  <a:srgbClr val="2A3D2E"/>
                </a:solidFill>
                <a:latin typeface="Playfair Display" pitchFamily="34" charset="0"/>
                <a:ea typeface="Playfair Display" pitchFamily="34" charset="-122"/>
                <a:cs typeface="Playfair Display" pitchFamily="34" charset="-120"/>
              </a:rPr>
              <a:t>06</a:t>
            </a:r>
            <a:endParaRPr lang="en-US" sz="6400" dirty="0"/>
          </a:p>
        </p:txBody>
      </p:sp>
      <p:sp>
        <p:nvSpPr>
          <p:cNvPr id="5" name="Text 3"/>
          <p:cNvSpPr/>
          <p:nvPr/>
        </p:nvSpPr>
        <p:spPr>
          <a:xfrm>
            <a:off x="1828800" y="1188720"/>
            <a:ext cx="5394960" cy="1005840"/>
          </a:xfrm>
          <a:prstGeom prst="rect">
            <a:avLst/>
          </a:prstGeom>
          <a:noFill/>
          <a:ln/>
        </p:spPr>
        <p:txBody>
          <a:bodyPr wrap="square" lIns="0" tIns="0" rIns="0" bIns="0" rtlCol="0" anchor="t"/>
          <a:lstStyle/>
          <a:p>
            <a:pPr indent="0" marL="0">
              <a:lnSpc>
                <a:spcPct val="105000"/>
              </a:lnSpc>
              <a:buNone/>
            </a:pPr>
            <a:r>
              <a:rPr lang="en-US" sz="2800" spc="-100" kern="0" dirty="0">
                <a:solidFill>
                  <a:srgbClr val="18160F"/>
                </a:solidFill>
                <a:latin typeface="Playfair Display" pitchFamily="34" charset="0"/>
                <a:ea typeface="Playfair Display" pitchFamily="34" charset="-122"/>
                <a:cs typeface="Playfair Display" pitchFamily="34" charset="-120"/>
              </a:rPr>
              <a:t>Pick one move. Name what you give up.</a:t>
            </a:r>
            <a:endParaRPr lang="en-US" sz="2800" dirty="0"/>
          </a:p>
        </p:txBody>
      </p:sp>
      <p:sp>
        <p:nvSpPr>
          <p:cNvPr id="6" name="Shape 4"/>
          <p:cNvSpPr/>
          <p:nvPr/>
        </p:nvSpPr>
        <p:spPr>
          <a:xfrm>
            <a:off x="548640" y="2240280"/>
            <a:ext cx="6675120" cy="0"/>
          </a:xfrm>
          <a:prstGeom prst="line">
            <a:avLst/>
          </a:prstGeom>
          <a:noFill/>
          <a:ln w="12700">
            <a:solidFill>
              <a:srgbClr val="F7F471"/>
            </a:solidFill>
            <a:prstDash val="solid"/>
          </a:ln>
        </p:spPr>
      </p:sp>
      <p:sp>
        <p:nvSpPr>
          <p:cNvPr id="7" name="Text 5"/>
          <p:cNvSpPr/>
          <p:nvPr/>
        </p:nvSpPr>
        <p:spPr>
          <a:xfrm>
            <a:off x="548640" y="2331720"/>
            <a:ext cx="365760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INSTRUCTION</a:t>
            </a:r>
            <a:endParaRPr lang="en-US" sz="1000" dirty="0"/>
          </a:p>
        </p:txBody>
      </p:sp>
      <p:sp>
        <p:nvSpPr>
          <p:cNvPr id="8" name="Text 6"/>
          <p:cNvSpPr/>
          <p:nvPr/>
        </p:nvSpPr>
        <p:spPr>
          <a:xfrm>
            <a:off x="548640" y="2606040"/>
            <a:ext cx="667512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From the OBSOLETE segments and the personalization stack gaps, pick the single highest-leverage move you will make this quarter. State the reasoning, the trade-off, and the duration. Without a named trade-off, the move is decoration.</a:t>
            </a:r>
            <a:endParaRPr lang="en-US" sz="1200" dirty="0"/>
          </a:p>
        </p:txBody>
      </p:sp>
      <p:sp>
        <p:nvSpPr>
          <p:cNvPr id="9" name="Text 7"/>
          <p:cNvSpPr/>
          <p:nvPr/>
        </p:nvSpPr>
        <p:spPr>
          <a:xfrm>
            <a:off x="548640" y="3840480"/>
            <a:ext cx="45720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MY OPERATING TIER</a:t>
            </a:r>
            <a:endParaRPr lang="en-US" sz="900" dirty="0"/>
          </a:p>
        </p:txBody>
      </p:sp>
      <p:sp>
        <p:nvSpPr>
          <p:cNvPr id="10" name="Shape 8"/>
          <p:cNvSpPr/>
          <p:nvPr/>
        </p:nvSpPr>
        <p:spPr>
          <a:xfrm>
            <a:off x="548640" y="4114800"/>
            <a:ext cx="164592" cy="164592"/>
          </a:xfrm>
          <a:prstGeom prst="rect">
            <a:avLst/>
          </a:prstGeom>
          <a:ln w="10160">
            <a:solidFill>
              <a:srgbClr val="18160F"/>
            </a:solidFill>
            <a:prstDash val="solid"/>
          </a:ln>
        </p:spPr>
      </p:sp>
      <p:sp>
        <p:nvSpPr>
          <p:cNvPr id="11" name="Text 9"/>
          <p:cNvSpPr/>
          <p:nvPr/>
        </p:nvSpPr>
        <p:spPr>
          <a:xfrm>
            <a:off x="822960" y="4069080"/>
            <a:ext cx="54864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SOLO OPERATOR</a:t>
            </a:r>
            <a:endParaRPr lang="en-US" sz="1100" dirty="0"/>
          </a:p>
        </p:txBody>
      </p:sp>
      <p:sp>
        <p:nvSpPr>
          <p:cNvPr id="12" name="Shape 10"/>
          <p:cNvSpPr/>
          <p:nvPr/>
        </p:nvSpPr>
        <p:spPr>
          <a:xfrm>
            <a:off x="2926080" y="4114800"/>
            <a:ext cx="164592" cy="164592"/>
          </a:xfrm>
          <a:prstGeom prst="rect">
            <a:avLst/>
          </a:prstGeom>
          <a:ln w="10160">
            <a:solidFill>
              <a:srgbClr val="18160F"/>
            </a:solidFill>
            <a:prstDash val="solid"/>
          </a:ln>
        </p:spPr>
      </p:sp>
      <p:sp>
        <p:nvSpPr>
          <p:cNvPr id="13" name="Text 11"/>
          <p:cNvSpPr/>
          <p:nvPr/>
        </p:nvSpPr>
        <p:spPr>
          <a:xfrm>
            <a:off x="3200400" y="4069080"/>
            <a:ext cx="54864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STARTUP FOUNDER</a:t>
            </a:r>
            <a:endParaRPr lang="en-US" sz="1100" dirty="0"/>
          </a:p>
        </p:txBody>
      </p:sp>
      <p:sp>
        <p:nvSpPr>
          <p:cNvPr id="14" name="Shape 12"/>
          <p:cNvSpPr/>
          <p:nvPr/>
        </p:nvSpPr>
        <p:spPr>
          <a:xfrm>
            <a:off x="5303520" y="4114800"/>
            <a:ext cx="164592" cy="164592"/>
          </a:xfrm>
          <a:prstGeom prst="rect">
            <a:avLst/>
          </a:prstGeom>
          <a:ln w="10160">
            <a:solidFill>
              <a:srgbClr val="18160F"/>
            </a:solidFill>
            <a:prstDash val="solid"/>
          </a:ln>
        </p:spPr>
      </p:sp>
      <p:sp>
        <p:nvSpPr>
          <p:cNvPr id="15" name="Text 13"/>
          <p:cNvSpPr/>
          <p:nvPr/>
        </p:nvSpPr>
        <p:spPr>
          <a:xfrm>
            <a:off x="5577840" y="4069080"/>
            <a:ext cx="54864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SMB STRATEGIST</a:t>
            </a:r>
            <a:endParaRPr lang="en-US" sz="1100" dirty="0"/>
          </a:p>
        </p:txBody>
      </p:sp>
      <p:sp>
        <p:nvSpPr>
          <p:cNvPr id="16" name="Shape 14"/>
          <p:cNvSpPr/>
          <p:nvPr/>
        </p:nvSpPr>
        <p:spPr>
          <a:xfrm>
            <a:off x="548640" y="4754880"/>
            <a:ext cx="6675120" cy="3108960"/>
          </a:xfrm>
          <a:prstGeom prst="rect">
            <a:avLst/>
          </a:prstGeom>
          <a:solidFill>
            <a:srgbClr val="D6CEBF"/>
          </a:solidFill>
          <a:ln/>
        </p:spPr>
      </p:sp>
      <p:sp>
        <p:nvSpPr>
          <p:cNvPr id="17" name="Shape 15"/>
          <p:cNvSpPr/>
          <p:nvPr/>
        </p:nvSpPr>
        <p:spPr>
          <a:xfrm>
            <a:off x="548640" y="4754880"/>
            <a:ext cx="6675120" cy="36576"/>
          </a:xfrm>
          <a:prstGeom prst="rect">
            <a:avLst/>
          </a:prstGeom>
          <a:solidFill>
            <a:srgbClr val="F7F471"/>
          </a:solidFill>
          <a:ln/>
        </p:spPr>
      </p:sp>
      <p:sp>
        <p:nvSpPr>
          <p:cNvPr id="18" name="Text 16"/>
          <p:cNvSpPr/>
          <p:nvPr/>
        </p:nvSpPr>
        <p:spPr>
          <a:xfrm>
            <a:off x="822960" y="4919472"/>
            <a:ext cx="3657600" cy="27432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DECISION</a:t>
            </a:r>
            <a:endParaRPr lang="en-US" sz="1000" dirty="0"/>
          </a:p>
        </p:txBody>
      </p:sp>
      <p:sp>
        <p:nvSpPr>
          <p:cNvPr id="19" name="Text 17"/>
          <p:cNvSpPr/>
          <p:nvPr/>
        </p:nvSpPr>
        <p:spPr>
          <a:xfrm>
            <a:off x="822960" y="5257800"/>
            <a:ext cx="6126480" cy="274320"/>
          </a:xfrm>
          <a:prstGeom prst="rect">
            <a:avLst/>
          </a:prstGeom>
          <a:noFill/>
          <a:ln/>
        </p:spPr>
        <p:txBody>
          <a:bodyPr wrap="square" lIns="0" tIns="0" rIns="0" bIns="0" rtlCol="0" anchor="ctr"/>
          <a:lstStyle/>
          <a:p>
            <a:pPr indent="0" marL="0">
              <a:buNone/>
            </a:pPr>
            <a:r>
              <a:rPr lang="en-US" sz="1200" i="1" dirty="0">
                <a:solidFill>
                  <a:srgbClr val="18160F"/>
                </a:solidFill>
                <a:latin typeface="Playfair Display" pitchFamily="34" charset="0"/>
                <a:ea typeface="Playfair Display" pitchFamily="34" charset="-122"/>
                <a:cs typeface="Playfair Display" pitchFamily="34" charset="-120"/>
              </a:rPr>
              <a:t>Make this move:</a:t>
            </a:r>
            <a:endParaRPr lang="en-US" sz="1200" dirty="0"/>
          </a:p>
        </p:txBody>
      </p:sp>
      <p:sp>
        <p:nvSpPr>
          <p:cNvPr id="20" name="Shape 18"/>
          <p:cNvSpPr/>
          <p:nvPr/>
        </p:nvSpPr>
        <p:spPr>
          <a:xfrm>
            <a:off x="822960" y="5669280"/>
            <a:ext cx="6126480" cy="0"/>
          </a:xfrm>
          <a:prstGeom prst="line">
            <a:avLst/>
          </a:prstGeom>
          <a:noFill/>
          <a:ln w="6350">
            <a:solidFill>
              <a:srgbClr val="8A8280">
                <a:alpha val="70000"/>
              </a:srgbClr>
            </a:solidFill>
            <a:prstDash val="solid"/>
          </a:ln>
        </p:spPr>
      </p:sp>
      <p:sp>
        <p:nvSpPr>
          <p:cNvPr id="21" name="Shape 19"/>
          <p:cNvSpPr/>
          <p:nvPr/>
        </p:nvSpPr>
        <p:spPr>
          <a:xfrm>
            <a:off x="822960" y="5961888"/>
            <a:ext cx="6126480" cy="0"/>
          </a:xfrm>
          <a:prstGeom prst="line">
            <a:avLst/>
          </a:prstGeom>
          <a:noFill/>
          <a:ln w="6350">
            <a:solidFill>
              <a:srgbClr val="8A8280">
                <a:alpha val="70000"/>
              </a:srgbClr>
            </a:solidFill>
            <a:prstDash val="solid"/>
          </a:ln>
        </p:spPr>
      </p:sp>
      <p:sp>
        <p:nvSpPr>
          <p:cNvPr id="22" name="Text 20"/>
          <p:cNvSpPr/>
          <p:nvPr/>
        </p:nvSpPr>
        <p:spPr>
          <a:xfrm>
            <a:off x="822960" y="6309360"/>
            <a:ext cx="6126480" cy="274320"/>
          </a:xfrm>
          <a:prstGeom prst="rect">
            <a:avLst/>
          </a:prstGeom>
          <a:noFill/>
          <a:ln/>
        </p:spPr>
        <p:txBody>
          <a:bodyPr wrap="square" lIns="0" tIns="0" rIns="0" bIns="0" rtlCol="0" anchor="ctr"/>
          <a:lstStyle/>
          <a:p>
            <a:pPr indent="0" marL="0">
              <a:buNone/>
            </a:pPr>
            <a:r>
              <a:rPr lang="en-US" sz="1200" i="1" dirty="0">
                <a:solidFill>
                  <a:srgbClr val="18160F"/>
                </a:solidFill>
                <a:latin typeface="Playfair Display" pitchFamily="34" charset="0"/>
                <a:ea typeface="Playfair Display" pitchFamily="34" charset="-122"/>
                <a:cs typeface="Playfair Display" pitchFamily="34" charset="-120"/>
              </a:rPr>
              <a:t>Because (STP-based reasoning):</a:t>
            </a:r>
            <a:endParaRPr lang="en-US" sz="1200" dirty="0"/>
          </a:p>
        </p:txBody>
      </p:sp>
      <p:sp>
        <p:nvSpPr>
          <p:cNvPr id="23" name="Shape 21"/>
          <p:cNvSpPr/>
          <p:nvPr/>
        </p:nvSpPr>
        <p:spPr>
          <a:xfrm>
            <a:off x="822960" y="6720840"/>
            <a:ext cx="6126480" cy="0"/>
          </a:xfrm>
          <a:prstGeom prst="line">
            <a:avLst/>
          </a:prstGeom>
          <a:noFill/>
          <a:ln w="6350">
            <a:solidFill>
              <a:srgbClr val="8A8280">
                <a:alpha val="70000"/>
              </a:srgbClr>
            </a:solidFill>
            <a:prstDash val="solid"/>
          </a:ln>
        </p:spPr>
      </p:sp>
      <p:sp>
        <p:nvSpPr>
          <p:cNvPr id="24" name="Shape 22"/>
          <p:cNvSpPr/>
          <p:nvPr/>
        </p:nvSpPr>
        <p:spPr>
          <a:xfrm>
            <a:off x="822960" y="7013448"/>
            <a:ext cx="6126480" cy="0"/>
          </a:xfrm>
          <a:prstGeom prst="line">
            <a:avLst/>
          </a:prstGeom>
          <a:noFill/>
          <a:ln w="6350">
            <a:solidFill>
              <a:srgbClr val="8A8280">
                <a:alpha val="70000"/>
              </a:srgbClr>
            </a:solidFill>
            <a:prstDash val="solid"/>
          </a:ln>
        </p:spPr>
      </p:sp>
      <p:sp>
        <p:nvSpPr>
          <p:cNvPr id="25" name="Text 23"/>
          <p:cNvSpPr/>
          <p:nvPr/>
        </p:nvSpPr>
        <p:spPr>
          <a:xfrm>
            <a:off x="822960" y="7360920"/>
            <a:ext cx="6126480" cy="274320"/>
          </a:xfrm>
          <a:prstGeom prst="rect">
            <a:avLst/>
          </a:prstGeom>
          <a:noFill/>
          <a:ln/>
        </p:spPr>
        <p:txBody>
          <a:bodyPr wrap="square" lIns="0" tIns="0" rIns="0" bIns="0" rtlCol="0" anchor="ctr"/>
          <a:lstStyle/>
          <a:p>
            <a:pPr indent="0" marL="0">
              <a:buNone/>
            </a:pPr>
            <a:r>
              <a:rPr lang="en-US" sz="1200" i="1" dirty="0">
                <a:solidFill>
                  <a:srgbClr val="18160F"/>
                </a:solidFill>
                <a:latin typeface="Playfair Display" pitchFamily="34" charset="0"/>
                <a:ea typeface="Playfair Display" pitchFamily="34" charset="-122"/>
                <a:cs typeface="Playfair Display" pitchFamily="34" charset="-120"/>
              </a:rPr>
              <a:t>Accept that I am de-prioritizing:</a:t>
            </a:r>
            <a:endParaRPr lang="en-US" sz="1200" dirty="0"/>
          </a:p>
        </p:txBody>
      </p:sp>
      <p:sp>
        <p:nvSpPr>
          <p:cNvPr id="26" name="Shape 24"/>
          <p:cNvSpPr/>
          <p:nvPr/>
        </p:nvSpPr>
        <p:spPr>
          <a:xfrm>
            <a:off x="822960" y="7772400"/>
            <a:ext cx="6126480" cy="0"/>
          </a:xfrm>
          <a:prstGeom prst="line">
            <a:avLst/>
          </a:prstGeom>
          <a:noFill/>
          <a:ln w="6350">
            <a:solidFill>
              <a:srgbClr val="8A8280">
                <a:alpha val="70000"/>
              </a:srgbClr>
            </a:solidFill>
            <a:prstDash val="solid"/>
          </a:ln>
        </p:spPr>
      </p:sp>
      <p:sp>
        <p:nvSpPr>
          <p:cNvPr id="27" name="Text 25"/>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08 / 10</a:t>
            </a:r>
            <a:endParaRPr lang="en-US" sz="900" dirty="0"/>
          </a:p>
        </p:txBody>
      </p:sp>
      <p:sp>
        <p:nvSpPr>
          <p:cNvPr id="28" name="Text 26"/>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by John Brewton  ·  STP / 1969  ·  Worksheet</a:t>
            </a:r>
            <a:endParaRPr lang="en-US" sz="800" dirty="0"/>
          </a:p>
        </p:txBody>
      </p:sp>
      <p:sp>
        <p:nvSpPr>
          <p:cNvPr id="29" name="Text 27"/>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EDE8DF"/>
        </a:solidFill>
      </p:bgPr>
    </p:bg>
    <p:spTree>
      <p:nvGrpSpPr>
        <p:cNvPr id="1" name=""/>
        <p:cNvGrpSpPr/>
        <p:nvPr/>
      </p:nvGrpSpPr>
      <p:grpSpPr>
        <a:xfrm>
          <a:off x="0" y="0"/>
          <a:ext cx="0" cy="0"/>
          <a:chOff x="0" y="0"/>
          <a:chExt cx="0" cy="0"/>
        </a:xfrm>
      </p:grpSpPr>
      <p:sp>
        <p:nvSpPr>
          <p:cNvPr id="2" name="Shape 0"/>
          <p:cNvSpPr/>
          <p:nvPr/>
        </p:nvSpPr>
        <p:spPr>
          <a:xfrm>
            <a:off x="548640" y="594360"/>
            <a:ext cx="411480" cy="22860"/>
          </a:xfrm>
          <a:prstGeom prst="rect">
            <a:avLst/>
          </a:prstGeom>
          <a:solidFill>
            <a:srgbClr val="F7F471"/>
          </a:solidFill>
          <a:ln/>
        </p:spPr>
      </p:sp>
      <p:sp>
        <p:nvSpPr>
          <p:cNvPr id="3" name="Text 1"/>
          <p:cNvSpPr/>
          <p:nvPr/>
        </p:nvSpPr>
        <p:spPr>
          <a:xfrm>
            <a:off x="548640" y="667512"/>
            <a:ext cx="6400800" cy="228600"/>
          </a:xfrm>
          <a:prstGeom prst="rect">
            <a:avLst/>
          </a:prstGeom>
          <a:noFill/>
          <a:ln/>
        </p:spPr>
        <p:txBody>
          <a:bodyPr wrap="square" lIns="0" tIns="0" rIns="0" bIns="0" rtlCol="0" anchor="ctr"/>
          <a:lstStyle/>
          <a:p>
            <a:pPr indent="0" marL="0">
              <a:buNone/>
            </a:pPr>
            <a:r>
              <a:rPr lang="en-US" sz="900" b="1" spc="300" kern="0" dirty="0">
                <a:solidFill>
                  <a:srgbClr val="18160F"/>
                </a:solidFill>
                <a:latin typeface="Inter" pitchFamily="34" charset="0"/>
                <a:ea typeface="Inter" pitchFamily="34" charset="-122"/>
                <a:cs typeface="Inter" pitchFamily="34" charset="-120"/>
              </a:rPr>
              <a:t>STEP 07 OF 07</a:t>
            </a:r>
            <a:endParaRPr lang="en-US" sz="900" dirty="0"/>
          </a:p>
        </p:txBody>
      </p:sp>
      <p:sp>
        <p:nvSpPr>
          <p:cNvPr id="4" name="Text 2"/>
          <p:cNvSpPr/>
          <p:nvPr/>
        </p:nvSpPr>
        <p:spPr>
          <a:xfrm>
            <a:off x="548640" y="1005840"/>
            <a:ext cx="1188720" cy="1097280"/>
          </a:xfrm>
          <a:prstGeom prst="rect">
            <a:avLst/>
          </a:prstGeom>
          <a:noFill/>
          <a:ln/>
        </p:spPr>
        <p:txBody>
          <a:bodyPr wrap="square" lIns="0" tIns="0" rIns="0" bIns="0" rtlCol="0" anchor="t"/>
          <a:lstStyle/>
          <a:p>
            <a:pPr indent="0" marL="0">
              <a:buNone/>
            </a:pPr>
            <a:r>
              <a:rPr lang="en-US" sz="6400" b="1" spc="-200" kern="0" dirty="0">
                <a:solidFill>
                  <a:srgbClr val="2A3D2E"/>
                </a:solidFill>
                <a:latin typeface="Playfair Display" pitchFamily="34" charset="0"/>
                <a:ea typeface="Playfair Display" pitchFamily="34" charset="-122"/>
                <a:cs typeface="Playfair Display" pitchFamily="34" charset="-120"/>
              </a:rPr>
              <a:t>07</a:t>
            </a:r>
            <a:endParaRPr lang="en-US" sz="6400" dirty="0"/>
          </a:p>
        </p:txBody>
      </p:sp>
      <p:sp>
        <p:nvSpPr>
          <p:cNvPr id="5" name="Text 3"/>
          <p:cNvSpPr/>
          <p:nvPr/>
        </p:nvSpPr>
        <p:spPr>
          <a:xfrm>
            <a:off x="1828800" y="1188720"/>
            <a:ext cx="5394960" cy="1005840"/>
          </a:xfrm>
          <a:prstGeom prst="rect">
            <a:avLst/>
          </a:prstGeom>
          <a:noFill/>
          <a:ln/>
        </p:spPr>
        <p:txBody>
          <a:bodyPr wrap="square" lIns="0" tIns="0" rIns="0" bIns="0" rtlCol="0" anchor="t"/>
          <a:lstStyle/>
          <a:p>
            <a:pPr indent="0" marL="0">
              <a:lnSpc>
                <a:spcPct val="105000"/>
              </a:lnSpc>
              <a:buNone/>
            </a:pPr>
            <a:r>
              <a:rPr lang="en-US" sz="2800" spc="-100" kern="0" dirty="0">
                <a:solidFill>
                  <a:srgbClr val="18160F"/>
                </a:solidFill>
                <a:latin typeface="Playfair Display" pitchFamily="34" charset="0"/>
                <a:ea typeface="Playfair Display" pitchFamily="34" charset="-122"/>
                <a:cs typeface="Playfair Display" pitchFamily="34" charset="-120"/>
              </a:rPr>
              <a:t>Set the cadence. Write the trigger.</a:t>
            </a:r>
            <a:endParaRPr lang="en-US" sz="2800" dirty="0"/>
          </a:p>
        </p:txBody>
      </p:sp>
      <p:sp>
        <p:nvSpPr>
          <p:cNvPr id="6" name="Shape 4"/>
          <p:cNvSpPr/>
          <p:nvPr/>
        </p:nvSpPr>
        <p:spPr>
          <a:xfrm>
            <a:off x="548640" y="2240280"/>
            <a:ext cx="6675120" cy="0"/>
          </a:xfrm>
          <a:prstGeom prst="line">
            <a:avLst/>
          </a:prstGeom>
          <a:noFill/>
          <a:ln w="12700">
            <a:solidFill>
              <a:srgbClr val="F7F471"/>
            </a:solidFill>
            <a:prstDash val="solid"/>
          </a:ln>
        </p:spPr>
      </p:sp>
      <p:sp>
        <p:nvSpPr>
          <p:cNvPr id="7" name="Text 5"/>
          <p:cNvSpPr/>
          <p:nvPr/>
        </p:nvSpPr>
        <p:spPr>
          <a:xfrm>
            <a:off x="548640" y="2331720"/>
            <a:ext cx="3657600" cy="228600"/>
          </a:xfrm>
          <a:prstGeom prst="rect">
            <a:avLst/>
          </a:prstGeom>
          <a:noFill/>
          <a:ln/>
        </p:spPr>
        <p:txBody>
          <a:bodyPr wrap="square" lIns="0" tIns="0" rIns="0" bIns="0" rtlCol="0" anchor="ctr"/>
          <a:lstStyle/>
          <a:p>
            <a:pPr indent="0" marL="0">
              <a:buNone/>
            </a:pPr>
            <a:r>
              <a:rPr lang="en-US" sz="1000" b="1" spc="300" kern="0" dirty="0">
                <a:solidFill>
                  <a:srgbClr val="8A8280"/>
                </a:solidFill>
                <a:latin typeface="Inter" pitchFamily="34" charset="0"/>
                <a:ea typeface="Inter" pitchFamily="34" charset="-122"/>
                <a:cs typeface="Inter" pitchFamily="34" charset="-120"/>
              </a:rPr>
              <a:t>THE INSTRUCTION</a:t>
            </a:r>
            <a:endParaRPr lang="en-US" sz="1000" dirty="0"/>
          </a:p>
        </p:txBody>
      </p:sp>
      <p:sp>
        <p:nvSpPr>
          <p:cNvPr id="8" name="Text 6"/>
          <p:cNvSpPr/>
          <p:nvPr/>
        </p:nvSpPr>
        <p:spPr>
          <a:xfrm>
            <a:off x="548640" y="2606040"/>
            <a:ext cx="6675120" cy="914400"/>
          </a:xfrm>
          <a:prstGeom prst="rect">
            <a:avLst/>
          </a:prstGeom>
          <a:noFill/>
          <a:ln/>
        </p:spPr>
        <p:txBody>
          <a:bodyPr wrap="square" lIns="0" tIns="0" rIns="0" bIns="0" rtlCol="0" anchor="t"/>
          <a:lstStyle/>
          <a:p>
            <a:pPr indent="0" marL="0">
              <a:lnSpc>
                <a:spcPct val="150000"/>
              </a:lnSpc>
              <a:buNone/>
            </a:pPr>
            <a:r>
              <a:rPr lang="en-US" sz="1200" dirty="0">
                <a:solidFill>
                  <a:srgbClr val="18160F"/>
                </a:solidFill>
                <a:latin typeface="Inter" pitchFamily="34" charset="0"/>
                <a:ea typeface="Inter" pitchFamily="34" charset="-122"/>
                <a:cs typeface="Inter" pitchFamily="34" charset="-120"/>
              </a:rPr>
              <a:t>The audit loses value as a one-time event. Define when you will re-run it, what conditions justify an early re-run, and which two segments you will monitor most closely between full audits.</a:t>
            </a:r>
            <a:endParaRPr lang="en-US" sz="1200" dirty="0"/>
          </a:p>
        </p:txBody>
      </p:sp>
      <p:sp>
        <p:nvSpPr>
          <p:cNvPr id="9" name="Text 7"/>
          <p:cNvSpPr/>
          <p:nvPr/>
        </p:nvSpPr>
        <p:spPr>
          <a:xfrm>
            <a:off x="548640" y="3840480"/>
            <a:ext cx="36576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CADENCE</a:t>
            </a:r>
            <a:endParaRPr lang="en-US" sz="900" dirty="0"/>
          </a:p>
        </p:txBody>
      </p:sp>
      <p:sp>
        <p:nvSpPr>
          <p:cNvPr id="10" name="Shape 8"/>
          <p:cNvSpPr/>
          <p:nvPr/>
        </p:nvSpPr>
        <p:spPr>
          <a:xfrm>
            <a:off x="548640" y="4114800"/>
            <a:ext cx="164592" cy="164592"/>
          </a:xfrm>
          <a:prstGeom prst="rect">
            <a:avLst/>
          </a:prstGeom>
          <a:ln w="10160">
            <a:solidFill>
              <a:srgbClr val="18160F"/>
            </a:solidFill>
            <a:prstDash val="solid"/>
          </a:ln>
        </p:spPr>
      </p:sp>
      <p:sp>
        <p:nvSpPr>
          <p:cNvPr id="11" name="Text 9"/>
          <p:cNvSpPr/>
          <p:nvPr/>
        </p:nvSpPr>
        <p:spPr>
          <a:xfrm>
            <a:off x="822960" y="4069080"/>
            <a:ext cx="54864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WEEKLY</a:t>
            </a:r>
            <a:endParaRPr lang="en-US" sz="1100" dirty="0"/>
          </a:p>
        </p:txBody>
      </p:sp>
      <p:sp>
        <p:nvSpPr>
          <p:cNvPr id="12" name="Shape 10"/>
          <p:cNvSpPr/>
          <p:nvPr/>
        </p:nvSpPr>
        <p:spPr>
          <a:xfrm>
            <a:off x="2377440" y="4114800"/>
            <a:ext cx="164592" cy="164592"/>
          </a:xfrm>
          <a:prstGeom prst="rect">
            <a:avLst/>
          </a:prstGeom>
          <a:ln w="10160">
            <a:solidFill>
              <a:srgbClr val="18160F"/>
            </a:solidFill>
            <a:prstDash val="solid"/>
          </a:ln>
        </p:spPr>
      </p:sp>
      <p:sp>
        <p:nvSpPr>
          <p:cNvPr id="13" name="Text 11"/>
          <p:cNvSpPr/>
          <p:nvPr/>
        </p:nvSpPr>
        <p:spPr>
          <a:xfrm>
            <a:off x="2651760" y="4069080"/>
            <a:ext cx="54864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MONTHLY</a:t>
            </a:r>
            <a:endParaRPr lang="en-US" sz="1100" dirty="0"/>
          </a:p>
        </p:txBody>
      </p:sp>
      <p:sp>
        <p:nvSpPr>
          <p:cNvPr id="14" name="Shape 12"/>
          <p:cNvSpPr/>
          <p:nvPr/>
        </p:nvSpPr>
        <p:spPr>
          <a:xfrm>
            <a:off x="4206240" y="4114800"/>
            <a:ext cx="164592" cy="164592"/>
          </a:xfrm>
          <a:prstGeom prst="rect">
            <a:avLst/>
          </a:prstGeom>
          <a:ln w="10160">
            <a:solidFill>
              <a:srgbClr val="18160F"/>
            </a:solidFill>
            <a:prstDash val="solid"/>
          </a:ln>
        </p:spPr>
      </p:sp>
      <p:sp>
        <p:nvSpPr>
          <p:cNvPr id="15" name="Text 13"/>
          <p:cNvSpPr/>
          <p:nvPr/>
        </p:nvSpPr>
        <p:spPr>
          <a:xfrm>
            <a:off x="4480560" y="4069080"/>
            <a:ext cx="5486400" cy="274320"/>
          </a:xfrm>
          <a:prstGeom prst="rect">
            <a:avLst/>
          </a:prstGeom>
          <a:noFill/>
          <a:ln/>
        </p:spPr>
        <p:txBody>
          <a:bodyPr wrap="square" lIns="0" tIns="0" rIns="0" bIns="0" rtlCol="0" anchor="ctr"/>
          <a:lstStyle/>
          <a:p>
            <a:pPr indent="0" marL="0">
              <a:buNone/>
            </a:pPr>
            <a:r>
              <a:rPr lang="en-US" sz="1100" dirty="0">
                <a:solidFill>
                  <a:srgbClr val="18160F"/>
                </a:solidFill>
                <a:latin typeface="Inter" pitchFamily="34" charset="0"/>
                <a:ea typeface="Inter" pitchFamily="34" charset="-122"/>
                <a:cs typeface="Inter" pitchFamily="34" charset="-120"/>
              </a:rPr>
              <a:t>QUARTERLY</a:t>
            </a:r>
            <a:endParaRPr lang="en-US" sz="1100" dirty="0"/>
          </a:p>
        </p:txBody>
      </p:sp>
      <p:sp>
        <p:nvSpPr>
          <p:cNvPr id="16" name="Text 14"/>
          <p:cNvSpPr/>
          <p:nvPr/>
        </p:nvSpPr>
        <p:spPr>
          <a:xfrm>
            <a:off x="6035040" y="3840480"/>
            <a:ext cx="18288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NEXT AUDIT DATE</a:t>
            </a:r>
            <a:endParaRPr lang="en-US" sz="900" dirty="0"/>
          </a:p>
        </p:txBody>
      </p:sp>
      <p:sp>
        <p:nvSpPr>
          <p:cNvPr id="17" name="Shape 15"/>
          <p:cNvSpPr/>
          <p:nvPr/>
        </p:nvSpPr>
        <p:spPr>
          <a:xfrm>
            <a:off x="6035040" y="4297680"/>
            <a:ext cx="1097280" cy="0"/>
          </a:xfrm>
          <a:prstGeom prst="line">
            <a:avLst/>
          </a:prstGeom>
          <a:noFill/>
          <a:ln w="6350">
            <a:solidFill>
              <a:srgbClr val="8A8280">
                <a:alpha val="60000"/>
              </a:srgbClr>
            </a:solidFill>
            <a:prstDash val="solid"/>
          </a:ln>
        </p:spPr>
      </p:sp>
      <p:sp>
        <p:nvSpPr>
          <p:cNvPr id="18" name="Text 16"/>
          <p:cNvSpPr/>
          <p:nvPr/>
        </p:nvSpPr>
        <p:spPr>
          <a:xfrm>
            <a:off x="548640" y="4754880"/>
            <a:ext cx="64008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TRIGGER CONDITIONS THAT JUSTIFY AN EARLY RE-RUN</a:t>
            </a:r>
            <a:endParaRPr lang="en-US" sz="900" dirty="0"/>
          </a:p>
        </p:txBody>
      </p:sp>
      <p:sp>
        <p:nvSpPr>
          <p:cNvPr id="19" name="Shape 17"/>
          <p:cNvSpPr/>
          <p:nvPr/>
        </p:nvSpPr>
        <p:spPr>
          <a:xfrm>
            <a:off x="548640" y="5120640"/>
            <a:ext cx="6675120" cy="0"/>
          </a:xfrm>
          <a:prstGeom prst="line">
            <a:avLst/>
          </a:prstGeom>
          <a:noFill/>
          <a:ln w="6350">
            <a:solidFill>
              <a:srgbClr val="8A8280">
                <a:alpha val="70000"/>
              </a:srgbClr>
            </a:solidFill>
            <a:prstDash val="solid"/>
          </a:ln>
        </p:spPr>
      </p:sp>
      <p:sp>
        <p:nvSpPr>
          <p:cNvPr id="20" name="Shape 18"/>
          <p:cNvSpPr/>
          <p:nvPr/>
        </p:nvSpPr>
        <p:spPr>
          <a:xfrm>
            <a:off x="548640" y="5413248"/>
            <a:ext cx="6675120" cy="0"/>
          </a:xfrm>
          <a:prstGeom prst="line">
            <a:avLst/>
          </a:prstGeom>
          <a:noFill/>
          <a:ln w="6350">
            <a:solidFill>
              <a:srgbClr val="8A8280">
                <a:alpha val="70000"/>
              </a:srgbClr>
            </a:solidFill>
            <a:prstDash val="solid"/>
          </a:ln>
        </p:spPr>
      </p:sp>
      <p:sp>
        <p:nvSpPr>
          <p:cNvPr id="21" name="Shape 19"/>
          <p:cNvSpPr/>
          <p:nvPr/>
        </p:nvSpPr>
        <p:spPr>
          <a:xfrm>
            <a:off x="548640" y="5705856"/>
            <a:ext cx="6675120" cy="0"/>
          </a:xfrm>
          <a:prstGeom prst="line">
            <a:avLst/>
          </a:prstGeom>
          <a:noFill/>
          <a:ln w="6350">
            <a:solidFill>
              <a:srgbClr val="8A8280">
                <a:alpha val="70000"/>
              </a:srgbClr>
            </a:solidFill>
            <a:prstDash val="solid"/>
          </a:ln>
        </p:spPr>
      </p:sp>
      <p:sp>
        <p:nvSpPr>
          <p:cNvPr id="22" name="Shape 20"/>
          <p:cNvSpPr/>
          <p:nvPr/>
        </p:nvSpPr>
        <p:spPr>
          <a:xfrm>
            <a:off x="548640" y="5998464"/>
            <a:ext cx="6675120" cy="0"/>
          </a:xfrm>
          <a:prstGeom prst="line">
            <a:avLst/>
          </a:prstGeom>
          <a:noFill/>
          <a:ln w="6350">
            <a:solidFill>
              <a:srgbClr val="8A8280">
                <a:alpha val="70000"/>
              </a:srgbClr>
            </a:solidFill>
            <a:prstDash val="solid"/>
          </a:ln>
        </p:spPr>
      </p:sp>
      <p:sp>
        <p:nvSpPr>
          <p:cNvPr id="23" name="Text 21"/>
          <p:cNvSpPr/>
          <p:nvPr/>
        </p:nvSpPr>
        <p:spPr>
          <a:xfrm>
            <a:off x="548640" y="6583680"/>
            <a:ext cx="6400800" cy="228600"/>
          </a:xfrm>
          <a:prstGeom prst="rect">
            <a:avLst/>
          </a:prstGeom>
          <a:noFill/>
          <a:ln/>
        </p:spPr>
        <p:txBody>
          <a:bodyPr wrap="square" lIns="0" tIns="0" rIns="0" bIns="0" rtlCol="0" anchor="ctr"/>
          <a:lstStyle/>
          <a:p>
            <a:pPr indent="0" marL="0">
              <a:buNone/>
            </a:pPr>
            <a:r>
              <a:rPr lang="en-US" sz="900" b="1" spc="300" kern="0" dirty="0">
                <a:solidFill>
                  <a:srgbClr val="8A8280"/>
                </a:solidFill>
                <a:latin typeface="Inter" pitchFamily="34" charset="0"/>
                <a:ea typeface="Inter" pitchFamily="34" charset="-122"/>
                <a:cs typeface="Inter" pitchFamily="34" charset="-120"/>
              </a:rPr>
              <a:t>TWO SEGMENTS TO MONITOR BETWEEN AUDITS</a:t>
            </a:r>
            <a:endParaRPr lang="en-US" sz="900" dirty="0"/>
          </a:p>
        </p:txBody>
      </p:sp>
      <p:sp>
        <p:nvSpPr>
          <p:cNvPr id="24" name="Shape 22"/>
          <p:cNvSpPr/>
          <p:nvPr/>
        </p:nvSpPr>
        <p:spPr>
          <a:xfrm>
            <a:off x="548640" y="6949440"/>
            <a:ext cx="3200400" cy="1188720"/>
          </a:xfrm>
          <a:prstGeom prst="rect">
            <a:avLst/>
          </a:prstGeom>
          <a:ln w="7620">
            <a:solidFill>
              <a:srgbClr val="8A8280"/>
            </a:solidFill>
            <a:prstDash val="solid"/>
          </a:ln>
        </p:spPr>
      </p:sp>
      <p:sp>
        <p:nvSpPr>
          <p:cNvPr id="25" name="Text 23"/>
          <p:cNvSpPr/>
          <p:nvPr/>
        </p:nvSpPr>
        <p:spPr>
          <a:xfrm>
            <a:off x="685800" y="7040880"/>
            <a:ext cx="457200" cy="274320"/>
          </a:xfrm>
          <a:prstGeom prst="rect">
            <a:avLst/>
          </a:prstGeom>
          <a:noFill/>
          <a:ln/>
        </p:spPr>
        <p:txBody>
          <a:bodyPr wrap="square" lIns="0" tIns="0" rIns="0" bIns="0" rtlCol="0" anchor="ctr"/>
          <a:lstStyle/>
          <a:p>
            <a:pPr indent="0" marL="0">
              <a:buNone/>
            </a:pPr>
            <a:r>
              <a:rPr lang="en-US" sz="1800" b="1" dirty="0">
                <a:solidFill>
                  <a:srgbClr val="2A3D2E"/>
                </a:solidFill>
                <a:latin typeface="Playfair Display" pitchFamily="34" charset="0"/>
                <a:ea typeface="Playfair Display" pitchFamily="34" charset="-122"/>
                <a:cs typeface="Playfair Display" pitchFamily="34" charset="-120"/>
              </a:rPr>
              <a:t>01</a:t>
            </a:r>
            <a:endParaRPr lang="en-US" sz="1800" dirty="0"/>
          </a:p>
        </p:txBody>
      </p:sp>
      <p:sp>
        <p:nvSpPr>
          <p:cNvPr id="26" name="Shape 24"/>
          <p:cNvSpPr/>
          <p:nvPr/>
        </p:nvSpPr>
        <p:spPr>
          <a:xfrm>
            <a:off x="685800" y="7589520"/>
            <a:ext cx="2926080" cy="0"/>
          </a:xfrm>
          <a:prstGeom prst="line">
            <a:avLst/>
          </a:prstGeom>
          <a:noFill/>
          <a:ln w="5080">
            <a:solidFill>
              <a:srgbClr val="8A8280">
                <a:alpha val="60000"/>
              </a:srgbClr>
            </a:solidFill>
            <a:prstDash val="solid"/>
          </a:ln>
        </p:spPr>
      </p:sp>
      <p:sp>
        <p:nvSpPr>
          <p:cNvPr id="27" name="Shape 25"/>
          <p:cNvSpPr/>
          <p:nvPr/>
        </p:nvSpPr>
        <p:spPr>
          <a:xfrm>
            <a:off x="685800" y="7955280"/>
            <a:ext cx="2926080" cy="0"/>
          </a:xfrm>
          <a:prstGeom prst="line">
            <a:avLst/>
          </a:prstGeom>
          <a:noFill/>
          <a:ln w="5080">
            <a:solidFill>
              <a:srgbClr val="8A8280">
                <a:alpha val="60000"/>
              </a:srgbClr>
            </a:solidFill>
            <a:prstDash val="solid"/>
          </a:ln>
        </p:spPr>
      </p:sp>
      <p:sp>
        <p:nvSpPr>
          <p:cNvPr id="28" name="Shape 26"/>
          <p:cNvSpPr/>
          <p:nvPr/>
        </p:nvSpPr>
        <p:spPr>
          <a:xfrm>
            <a:off x="4023360" y="6949440"/>
            <a:ext cx="3200400" cy="1188720"/>
          </a:xfrm>
          <a:prstGeom prst="rect">
            <a:avLst/>
          </a:prstGeom>
          <a:ln w="7620">
            <a:solidFill>
              <a:srgbClr val="8A8280"/>
            </a:solidFill>
            <a:prstDash val="solid"/>
          </a:ln>
        </p:spPr>
      </p:sp>
      <p:sp>
        <p:nvSpPr>
          <p:cNvPr id="29" name="Text 27"/>
          <p:cNvSpPr/>
          <p:nvPr/>
        </p:nvSpPr>
        <p:spPr>
          <a:xfrm>
            <a:off x="4160520" y="7040880"/>
            <a:ext cx="457200" cy="274320"/>
          </a:xfrm>
          <a:prstGeom prst="rect">
            <a:avLst/>
          </a:prstGeom>
          <a:noFill/>
          <a:ln/>
        </p:spPr>
        <p:txBody>
          <a:bodyPr wrap="square" lIns="0" tIns="0" rIns="0" bIns="0" rtlCol="0" anchor="ctr"/>
          <a:lstStyle/>
          <a:p>
            <a:pPr indent="0" marL="0">
              <a:buNone/>
            </a:pPr>
            <a:r>
              <a:rPr lang="en-US" sz="1800" b="1" dirty="0">
                <a:solidFill>
                  <a:srgbClr val="2A3D2E"/>
                </a:solidFill>
                <a:latin typeface="Playfair Display" pitchFamily="34" charset="0"/>
                <a:ea typeface="Playfair Display" pitchFamily="34" charset="-122"/>
                <a:cs typeface="Playfair Display" pitchFamily="34" charset="-120"/>
              </a:rPr>
              <a:t>02</a:t>
            </a:r>
            <a:endParaRPr lang="en-US" sz="1800" dirty="0"/>
          </a:p>
        </p:txBody>
      </p:sp>
      <p:sp>
        <p:nvSpPr>
          <p:cNvPr id="30" name="Shape 28"/>
          <p:cNvSpPr/>
          <p:nvPr/>
        </p:nvSpPr>
        <p:spPr>
          <a:xfrm>
            <a:off x="4160520" y="7589520"/>
            <a:ext cx="2926080" cy="0"/>
          </a:xfrm>
          <a:prstGeom prst="line">
            <a:avLst/>
          </a:prstGeom>
          <a:noFill/>
          <a:ln w="5080">
            <a:solidFill>
              <a:srgbClr val="8A8280">
                <a:alpha val="60000"/>
              </a:srgbClr>
            </a:solidFill>
            <a:prstDash val="solid"/>
          </a:ln>
        </p:spPr>
      </p:sp>
      <p:sp>
        <p:nvSpPr>
          <p:cNvPr id="31" name="Shape 29"/>
          <p:cNvSpPr/>
          <p:nvPr/>
        </p:nvSpPr>
        <p:spPr>
          <a:xfrm>
            <a:off x="4160520" y="7955280"/>
            <a:ext cx="2926080" cy="0"/>
          </a:xfrm>
          <a:prstGeom prst="line">
            <a:avLst/>
          </a:prstGeom>
          <a:noFill/>
          <a:ln w="5080">
            <a:solidFill>
              <a:srgbClr val="8A8280">
                <a:alpha val="60000"/>
              </a:srgbClr>
            </a:solidFill>
            <a:prstDash val="solid"/>
          </a:ln>
        </p:spPr>
      </p:sp>
      <p:sp>
        <p:nvSpPr>
          <p:cNvPr id="32" name="Text 30"/>
          <p:cNvSpPr/>
          <p:nvPr/>
        </p:nvSpPr>
        <p:spPr>
          <a:xfrm>
            <a:off x="6126480" y="502920"/>
            <a:ext cx="1097280" cy="274320"/>
          </a:xfrm>
          <a:prstGeom prst="rect">
            <a:avLst/>
          </a:prstGeom>
          <a:noFill/>
          <a:ln/>
        </p:spPr>
        <p:txBody>
          <a:bodyPr wrap="square" lIns="0" tIns="0" rIns="0" bIns="0" rtlCol="0" anchor="ctr"/>
          <a:lstStyle/>
          <a:p>
            <a:pPr algn="r" indent="0" marL="0">
              <a:buNone/>
            </a:pPr>
            <a:r>
              <a:rPr lang="en-US" sz="900" spc="200" kern="0" dirty="0">
                <a:solidFill>
                  <a:srgbClr val="8A8280"/>
                </a:solidFill>
                <a:latin typeface="Inter" pitchFamily="34" charset="0"/>
                <a:ea typeface="Inter" pitchFamily="34" charset="-122"/>
                <a:cs typeface="Inter" pitchFamily="34" charset="-120"/>
              </a:rPr>
              <a:t>09 / 10</a:t>
            </a:r>
            <a:endParaRPr lang="en-US" sz="900" dirty="0"/>
          </a:p>
        </p:txBody>
      </p:sp>
      <p:sp>
        <p:nvSpPr>
          <p:cNvPr id="33" name="Text 31"/>
          <p:cNvSpPr/>
          <p:nvPr/>
        </p:nvSpPr>
        <p:spPr>
          <a:xfrm>
            <a:off x="548640" y="9217152"/>
            <a:ext cx="6035040" cy="256032"/>
          </a:xfrm>
          <a:prstGeom prst="rect">
            <a:avLst/>
          </a:prstGeom>
          <a:noFill/>
          <a:ln/>
        </p:spPr>
        <p:txBody>
          <a:bodyPr wrap="square" lIns="0" tIns="0" rIns="0" bIns="0" rtlCol="0" anchor="b"/>
          <a:lstStyle/>
          <a:p>
            <a:pPr indent="0" marL="0">
              <a:buNone/>
            </a:pPr>
            <a:r>
              <a:rPr lang="en-US" sz="800" spc="100" kern="0" dirty="0">
                <a:solidFill>
                  <a:srgbClr val="8A8280"/>
                </a:solidFill>
                <a:latin typeface="Inter" pitchFamily="34" charset="0"/>
                <a:ea typeface="Inter" pitchFamily="34" charset="-122"/>
                <a:cs typeface="Inter" pitchFamily="34" charset="-120"/>
              </a:rPr>
              <a:t>Operating by John Brewton  ·  STP / 1969  ·  Worksheet</a:t>
            </a:r>
            <a:endParaRPr lang="en-US" sz="800" dirty="0"/>
          </a:p>
        </p:txBody>
      </p:sp>
      <p:sp>
        <p:nvSpPr>
          <p:cNvPr id="34" name="Text 32"/>
          <p:cNvSpPr/>
          <p:nvPr/>
        </p:nvSpPr>
        <p:spPr>
          <a:xfrm>
            <a:off x="6675120" y="9052560"/>
            <a:ext cx="548640" cy="411480"/>
          </a:xfrm>
          <a:prstGeom prst="rect">
            <a:avLst/>
          </a:prstGeom>
          <a:noFill/>
          <a:ln/>
        </p:spPr>
        <p:txBody>
          <a:bodyPr wrap="square" lIns="0" tIns="0" rIns="0" bIns="0" rtlCol="0" anchor="b"/>
          <a:lstStyle/>
          <a:p>
            <a:pPr algn="r" indent="0" marL="0">
              <a:buNone/>
            </a:pPr>
            <a:r>
              <a:rPr lang="en-US" sz="2200" spc="100" kern="0" dirty="0">
                <a:solidFill>
                  <a:srgbClr val="F7F471"/>
                </a:solidFill>
                <a:latin typeface="Playfair Display" pitchFamily="34" charset="0"/>
                <a:ea typeface="Playfair Display" pitchFamily="34" charset="-122"/>
                <a:cs typeface="Playfair Display" pitchFamily="34" charset="-120"/>
              </a:rPr>
              <a:t>JB</a:t>
            </a:r>
            <a:endParaRPr lang="en-US" sz="22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Kotler's STP — Operator's Worksheet</dc:title>
  <dc:subject>PptxGenJS Presentation</dc:subject>
  <dc:creator>John Brewton</dc:creator>
  <cp:lastModifiedBy>John Brewton</cp:lastModifiedBy>
  <cp:revision>1</cp:revision>
  <dcterms:created xsi:type="dcterms:W3CDTF">2026-05-02T14:17:34Z</dcterms:created>
  <dcterms:modified xsi:type="dcterms:W3CDTF">2026-05-02T14:17:34Z</dcterms:modified>
</cp:coreProperties>
</file>