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notesMasterIdLst>
    <p:notesMasterId r:id="rId3"/>
  </p:notesMasterIdLst>
  <p:sldSz cx="14287500" cy="9525305"/>
  <p:notesSz cx="9525305" cy="142875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2A3D2E"/>
        </a:solidFill>
      </p:bgPr>
    </p:bg>
    <p:spTree>
      <p:nvGrpSpPr>
        <p:cNvPr id="1" name=""/>
        <p:cNvGrpSpPr/>
        <p:nvPr/>
      </p:nvGrpSpPr>
      <p:grpSpPr>
        <a:xfrm>
          <a:off x="0" y="0"/>
          <a:ext cx="0" cy="0"/>
          <a:chOff x="0" y="0"/>
          <a:chExt cx="0" cy="0"/>
        </a:xfrm>
      </p:grpSpPr>
      <p:sp>
        <p:nvSpPr>
          <p:cNvPr id="2" name="Shape 0"/>
          <p:cNvSpPr/>
          <p:nvPr/>
        </p:nvSpPr>
        <p:spPr>
          <a:xfrm>
            <a:off x="548640" y="548640"/>
            <a:ext cx="0" cy="8428025"/>
          </a:xfrm>
          <a:prstGeom prst="line">
            <a:avLst/>
          </a:prstGeom>
          <a:noFill/>
          <a:ln w="3810">
            <a:solidFill>
              <a:srgbClr val="C4B9AE">
                <a:alpha val="15000"/>
              </a:srgbClr>
            </a:solidFill>
            <a:prstDash val="solid"/>
          </a:ln>
        </p:spPr>
      </p:sp>
      <p:sp>
        <p:nvSpPr>
          <p:cNvPr id="3" name="Shape 1"/>
          <p:cNvSpPr/>
          <p:nvPr/>
        </p:nvSpPr>
        <p:spPr>
          <a:xfrm>
            <a:off x="1005840" y="548640"/>
            <a:ext cx="0" cy="8428025"/>
          </a:xfrm>
          <a:prstGeom prst="line">
            <a:avLst/>
          </a:prstGeom>
          <a:noFill/>
          <a:ln w="3810">
            <a:solidFill>
              <a:srgbClr val="C4B9AE">
                <a:alpha val="15000"/>
              </a:srgbClr>
            </a:solidFill>
            <a:prstDash val="solid"/>
          </a:ln>
        </p:spPr>
      </p:sp>
      <p:sp>
        <p:nvSpPr>
          <p:cNvPr id="4" name="Shape 2"/>
          <p:cNvSpPr/>
          <p:nvPr/>
        </p:nvSpPr>
        <p:spPr>
          <a:xfrm>
            <a:off x="1463040" y="548640"/>
            <a:ext cx="0" cy="8428025"/>
          </a:xfrm>
          <a:prstGeom prst="line">
            <a:avLst/>
          </a:prstGeom>
          <a:noFill/>
          <a:ln w="3810">
            <a:solidFill>
              <a:srgbClr val="C4B9AE">
                <a:alpha val="15000"/>
              </a:srgbClr>
            </a:solidFill>
            <a:prstDash val="solid"/>
          </a:ln>
        </p:spPr>
      </p:sp>
      <p:sp>
        <p:nvSpPr>
          <p:cNvPr id="5" name="Shape 3"/>
          <p:cNvSpPr/>
          <p:nvPr/>
        </p:nvSpPr>
        <p:spPr>
          <a:xfrm>
            <a:off x="1920240" y="548640"/>
            <a:ext cx="0" cy="8428025"/>
          </a:xfrm>
          <a:prstGeom prst="line">
            <a:avLst/>
          </a:prstGeom>
          <a:noFill/>
          <a:ln w="3810">
            <a:solidFill>
              <a:srgbClr val="C4B9AE">
                <a:alpha val="15000"/>
              </a:srgbClr>
            </a:solidFill>
            <a:prstDash val="solid"/>
          </a:ln>
        </p:spPr>
      </p:sp>
      <p:sp>
        <p:nvSpPr>
          <p:cNvPr id="6" name="Shape 4"/>
          <p:cNvSpPr/>
          <p:nvPr/>
        </p:nvSpPr>
        <p:spPr>
          <a:xfrm>
            <a:off x="2377440" y="548640"/>
            <a:ext cx="0" cy="8428025"/>
          </a:xfrm>
          <a:prstGeom prst="line">
            <a:avLst/>
          </a:prstGeom>
          <a:noFill/>
          <a:ln w="3810">
            <a:solidFill>
              <a:srgbClr val="C4B9AE">
                <a:alpha val="15000"/>
              </a:srgbClr>
            </a:solidFill>
            <a:prstDash val="solid"/>
          </a:ln>
        </p:spPr>
      </p:sp>
      <p:sp>
        <p:nvSpPr>
          <p:cNvPr id="7" name="Shape 5"/>
          <p:cNvSpPr/>
          <p:nvPr/>
        </p:nvSpPr>
        <p:spPr>
          <a:xfrm>
            <a:off x="2834640" y="548640"/>
            <a:ext cx="0" cy="8428025"/>
          </a:xfrm>
          <a:prstGeom prst="line">
            <a:avLst/>
          </a:prstGeom>
          <a:noFill/>
          <a:ln w="3810">
            <a:solidFill>
              <a:srgbClr val="C4B9AE">
                <a:alpha val="15000"/>
              </a:srgbClr>
            </a:solidFill>
            <a:prstDash val="solid"/>
          </a:ln>
        </p:spPr>
      </p:sp>
      <p:sp>
        <p:nvSpPr>
          <p:cNvPr id="8" name="Shape 6"/>
          <p:cNvSpPr/>
          <p:nvPr/>
        </p:nvSpPr>
        <p:spPr>
          <a:xfrm>
            <a:off x="3291840" y="548640"/>
            <a:ext cx="0" cy="8428025"/>
          </a:xfrm>
          <a:prstGeom prst="line">
            <a:avLst/>
          </a:prstGeom>
          <a:noFill/>
          <a:ln w="3810">
            <a:solidFill>
              <a:srgbClr val="C4B9AE">
                <a:alpha val="15000"/>
              </a:srgbClr>
            </a:solidFill>
            <a:prstDash val="solid"/>
          </a:ln>
        </p:spPr>
      </p:sp>
      <p:sp>
        <p:nvSpPr>
          <p:cNvPr id="9" name="Shape 7"/>
          <p:cNvSpPr/>
          <p:nvPr/>
        </p:nvSpPr>
        <p:spPr>
          <a:xfrm>
            <a:off x="3749040" y="548640"/>
            <a:ext cx="0" cy="8428025"/>
          </a:xfrm>
          <a:prstGeom prst="line">
            <a:avLst/>
          </a:prstGeom>
          <a:noFill/>
          <a:ln w="3810">
            <a:solidFill>
              <a:srgbClr val="C4B9AE">
                <a:alpha val="15000"/>
              </a:srgbClr>
            </a:solidFill>
            <a:prstDash val="solid"/>
          </a:ln>
        </p:spPr>
      </p:sp>
      <p:sp>
        <p:nvSpPr>
          <p:cNvPr id="10" name="Shape 8"/>
          <p:cNvSpPr/>
          <p:nvPr/>
        </p:nvSpPr>
        <p:spPr>
          <a:xfrm>
            <a:off x="4206240" y="548640"/>
            <a:ext cx="0" cy="8428025"/>
          </a:xfrm>
          <a:prstGeom prst="line">
            <a:avLst/>
          </a:prstGeom>
          <a:noFill/>
          <a:ln w="3810">
            <a:solidFill>
              <a:srgbClr val="C4B9AE">
                <a:alpha val="15000"/>
              </a:srgbClr>
            </a:solidFill>
            <a:prstDash val="solid"/>
          </a:ln>
        </p:spPr>
      </p:sp>
      <p:sp>
        <p:nvSpPr>
          <p:cNvPr id="11" name="Shape 9"/>
          <p:cNvSpPr/>
          <p:nvPr/>
        </p:nvSpPr>
        <p:spPr>
          <a:xfrm>
            <a:off x="4663440" y="548640"/>
            <a:ext cx="0" cy="8428025"/>
          </a:xfrm>
          <a:prstGeom prst="line">
            <a:avLst/>
          </a:prstGeom>
          <a:noFill/>
          <a:ln w="3810">
            <a:solidFill>
              <a:srgbClr val="C4B9AE">
                <a:alpha val="15000"/>
              </a:srgbClr>
            </a:solidFill>
            <a:prstDash val="solid"/>
          </a:ln>
        </p:spPr>
      </p:sp>
      <p:sp>
        <p:nvSpPr>
          <p:cNvPr id="12" name="Shape 10"/>
          <p:cNvSpPr/>
          <p:nvPr/>
        </p:nvSpPr>
        <p:spPr>
          <a:xfrm>
            <a:off x="5120640" y="548640"/>
            <a:ext cx="0" cy="8428025"/>
          </a:xfrm>
          <a:prstGeom prst="line">
            <a:avLst/>
          </a:prstGeom>
          <a:noFill/>
          <a:ln w="3810">
            <a:solidFill>
              <a:srgbClr val="C4B9AE">
                <a:alpha val="15000"/>
              </a:srgbClr>
            </a:solidFill>
            <a:prstDash val="solid"/>
          </a:ln>
        </p:spPr>
      </p:sp>
      <p:sp>
        <p:nvSpPr>
          <p:cNvPr id="13" name="Shape 11"/>
          <p:cNvSpPr/>
          <p:nvPr/>
        </p:nvSpPr>
        <p:spPr>
          <a:xfrm>
            <a:off x="5577840" y="548640"/>
            <a:ext cx="0" cy="8428025"/>
          </a:xfrm>
          <a:prstGeom prst="line">
            <a:avLst/>
          </a:prstGeom>
          <a:noFill/>
          <a:ln w="3810">
            <a:solidFill>
              <a:srgbClr val="C4B9AE">
                <a:alpha val="15000"/>
              </a:srgbClr>
            </a:solidFill>
            <a:prstDash val="solid"/>
          </a:ln>
        </p:spPr>
      </p:sp>
      <p:sp>
        <p:nvSpPr>
          <p:cNvPr id="14" name="Shape 12"/>
          <p:cNvSpPr/>
          <p:nvPr/>
        </p:nvSpPr>
        <p:spPr>
          <a:xfrm>
            <a:off x="6035040" y="548640"/>
            <a:ext cx="0" cy="8428025"/>
          </a:xfrm>
          <a:prstGeom prst="line">
            <a:avLst/>
          </a:prstGeom>
          <a:noFill/>
          <a:ln w="3810">
            <a:solidFill>
              <a:srgbClr val="C4B9AE">
                <a:alpha val="15000"/>
              </a:srgbClr>
            </a:solidFill>
            <a:prstDash val="solid"/>
          </a:ln>
        </p:spPr>
      </p:sp>
      <p:sp>
        <p:nvSpPr>
          <p:cNvPr id="15" name="Shape 13"/>
          <p:cNvSpPr/>
          <p:nvPr/>
        </p:nvSpPr>
        <p:spPr>
          <a:xfrm>
            <a:off x="6492240" y="548640"/>
            <a:ext cx="0" cy="8428025"/>
          </a:xfrm>
          <a:prstGeom prst="line">
            <a:avLst/>
          </a:prstGeom>
          <a:noFill/>
          <a:ln w="3810">
            <a:solidFill>
              <a:srgbClr val="C4B9AE">
                <a:alpha val="15000"/>
              </a:srgbClr>
            </a:solidFill>
            <a:prstDash val="solid"/>
          </a:ln>
        </p:spPr>
      </p:sp>
      <p:sp>
        <p:nvSpPr>
          <p:cNvPr id="16" name="Shape 14"/>
          <p:cNvSpPr/>
          <p:nvPr/>
        </p:nvSpPr>
        <p:spPr>
          <a:xfrm>
            <a:off x="6949440" y="548640"/>
            <a:ext cx="0" cy="8428025"/>
          </a:xfrm>
          <a:prstGeom prst="line">
            <a:avLst/>
          </a:prstGeom>
          <a:noFill/>
          <a:ln w="3810">
            <a:solidFill>
              <a:srgbClr val="C4B9AE">
                <a:alpha val="15000"/>
              </a:srgbClr>
            </a:solidFill>
            <a:prstDash val="solid"/>
          </a:ln>
        </p:spPr>
      </p:sp>
      <p:sp>
        <p:nvSpPr>
          <p:cNvPr id="17" name="Shape 15"/>
          <p:cNvSpPr/>
          <p:nvPr/>
        </p:nvSpPr>
        <p:spPr>
          <a:xfrm>
            <a:off x="7406640" y="548640"/>
            <a:ext cx="0" cy="8428025"/>
          </a:xfrm>
          <a:prstGeom prst="line">
            <a:avLst/>
          </a:prstGeom>
          <a:noFill/>
          <a:ln w="3810">
            <a:solidFill>
              <a:srgbClr val="C4B9AE">
                <a:alpha val="15000"/>
              </a:srgbClr>
            </a:solidFill>
            <a:prstDash val="solid"/>
          </a:ln>
        </p:spPr>
      </p:sp>
      <p:sp>
        <p:nvSpPr>
          <p:cNvPr id="18" name="Shape 16"/>
          <p:cNvSpPr/>
          <p:nvPr/>
        </p:nvSpPr>
        <p:spPr>
          <a:xfrm>
            <a:off x="7863840" y="548640"/>
            <a:ext cx="0" cy="8428025"/>
          </a:xfrm>
          <a:prstGeom prst="line">
            <a:avLst/>
          </a:prstGeom>
          <a:noFill/>
          <a:ln w="3810">
            <a:solidFill>
              <a:srgbClr val="C4B9AE">
                <a:alpha val="15000"/>
              </a:srgbClr>
            </a:solidFill>
            <a:prstDash val="solid"/>
          </a:ln>
        </p:spPr>
      </p:sp>
      <p:sp>
        <p:nvSpPr>
          <p:cNvPr id="19" name="Shape 17"/>
          <p:cNvSpPr/>
          <p:nvPr/>
        </p:nvSpPr>
        <p:spPr>
          <a:xfrm>
            <a:off x="8321040" y="548640"/>
            <a:ext cx="0" cy="8428025"/>
          </a:xfrm>
          <a:prstGeom prst="line">
            <a:avLst/>
          </a:prstGeom>
          <a:noFill/>
          <a:ln w="3810">
            <a:solidFill>
              <a:srgbClr val="C4B9AE">
                <a:alpha val="15000"/>
              </a:srgbClr>
            </a:solidFill>
            <a:prstDash val="solid"/>
          </a:ln>
        </p:spPr>
      </p:sp>
      <p:sp>
        <p:nvSpPr>
          <p:cNvPr id="20" name="Shape 18"/>
          <p:cNvSpPr/>
          <p:nvPr/>
        </p:nvSpPr>
        <p:spPr>
          <a:xfrm>
            <a:off x="8778240" y="548640"/>
            <a:ext cx="0" cy="8428025"/>
          </a:xfrm>
          <a:prstGeom prst="line">
            <a:avLst/>
          </a:prstGeom>
          <a:noFill/>
          <a:ln w="3810">
            <a:solidFill>
              <a:srgbClr val="C4B9AE">
                <a:alpha val="15000"/>
              </a:srgbClr>
            </a:solidFill>
            <a:prstDash val="solid"/>
          </a:ln>
        </p:spPr>
      </p:sp>
      <p:sp>
        <p:nvSpPr>
          <p:cNvPr id="21" name="Shape 19"/>
          <p:cNvSpPr/>
          <p:nvPr/>
        </p:nvSpPr>
        <p:spPr>
          <a:xfrm>
            <a:off x="9235440" y="548640"/>
            <a:ext cx="0" cy="8428025"/>
          </a:xfrm>
          <a:prstGeom prst="line">
            <a:avLst/>
          </a:prstGeom>
          <a:noFill/>
          <a:ln w="3810">
            <a:solidFill>
              <a:srgbClr val="C4B9AE">
                <a:alpha val="15000"/>
              </a:srgbClr>
            </a:solidFill>
            <a:prstDash val="solid"/>
          </a:ln>
        </p:spPr>
      </p:sp>
      <p:sp>
        <p:nvSpPr>
          <p:cNvPr id="22" name="Shape 20"/>
          <p:cNvSpPr/>
          <p:nvPr/>
        </p:nvSpPr>
        <p:spPr>
          <a:xfrm>
            <a:off x="9692640" y="548640"/>
            <a:ext cx="0" cy="8428025"/>
          </a:xfrm>
          <a:prstGeom prst="line">
            <a:avLst/>
          </a:prstGeom>
          <a:noFill/>
          <a:ln w="3810">
            <a:solidFill>
              <a:srgbClr val="C4B9AE">
                <a:alpha val="15000"/>
              </a:srgbClr>
            </a:solidFill>
            <a:prstDash val="solid"/>
          </a:ln>
        </p:spPr>
      </p:sp>
      <p:sp>
        <p:nvSpPr>
          <p:cNvPr id="23" name="Shape 21"/>
          <p:cNvSpPr/>
          <p:nvPr/>
        </p:nvSpPr>
        <p:spPr>
          <a:xfrm>
            <a:off x="10149840" y="548640"/>
            <a:ext cx="0" cy="8428025"/>
          </a:xfrm>
          <a:prstGeom prst="line">
            <a:avLst/>
          </a:prstGeom>
          <a:noFill/>
          <a:ln w="3810">
            <a:solidFill>
              <a:srgbClr val="C4B9AE">
                <a:alpha val="15000"/>
              </a:srgbClr>
            </a:solidFill>
            <a:prstDash val="solid"/>
          </a:ln>
        </p:spPr>
      </p:sp>
      <p:sp>
        <p:nvSpPr>
          <p:cNvPr id="24" name="Shape 22"/>
          <p:cNvSpPr/>
          <p:nvPr/>
        </p:nvSpPr>
        <p:spPr>
          <a:xfrm>
            <a:off x="10607040" y="548640"/>
            <a:ext cx="0" cy="8428025"/>
          </a:xfrm>
          <a:prstGeom prst="line">
            <a:avLst/>
          </a:prstGeom>
          <a:noFill/>
          <a:ln w="3810">
            <a:solidFill>
              <a:srgbClr val="C4B9AE">
                <a:alpha val="15000"/>
              </a:srgbClr>
            </a:solidFill>
            <a:prstDash val="solid"/>
          </a:ln>
        </p:spPr>
      </p:sp>
      <p:sp>
        <p:nvSpPr>
          <p:cNvPr id="25" name="Shape 23"/>
          <p:cNvSpPr/>
          <p:nvPr/>
        </p:nvSpPr>
        <p:spPr>
          <a:xfrm>
            <a:off x="11064240" y="548640"/>
            <a:ext cx="0" cy="8428025"/>
          </a:xfrm>
          <a:prstGeom prst="line">
            <a:avLst/>
          </a:prstGeom>
          <a:noFill/>
          <a:ln w="3810">
            <a:solidFill>
              <a:srgbClr val="C4B9AE">
                <a:alpha val="15000"/>
              </a:srgbClr>
            </a:solidFill>
            <a:prstDash val="solid"/>
          </a:ln>
        </p:spPr>
      </p:sp>
      <p:sp>
        <p:nvSpPr>
          <p:cNvPr id="26" name="Shape 24"/>
          <p:cNvSpPr/>
          <p:nvPr/>
        </p:nvSpPr>
        <p:spPr>
          <a:xfrm>
            <a:off x="11521440" y="548640"/>
            <a:ext cx="0" cy="8428025"/>
          </a:xfrm>
          <a:prstGeom prst="line">
            <a:avLst/>
          </a:prstGeom>
          <a:noFill/>
          <a:ln w="3810">
            <a:solidFill>
              <a:srgbClr val="C4B9AE">
                <a:alpha val="15000"/>
              </a:srgbClr>
            </a:solidFill>
            <a:prstDash val="solid"/>
          </a:ln>
        </p:spPr>
      </p:sp>
      <p:sp>
        <p:nvSpPr>
          <p:cNvPr id="27" name="Shape 25"/>
          <p:cNvSpPr/>
          <p:nvPr/>
        </p:nvSpPr>
        <p:spPr>
          <a:xfrm>
            <a:off x="11978640" y="548640"/>
            <a:ext cx="0" cy="8428025"/>
          </a:xfrm>
          <a:prstGeom prst="line">
            <a:avLst/>
          </a:prstGeom>
          <a:noFill/>
          <a:ln w="3810">
            <a:solidFill>
              <a:srgbClr val="C4B9AE">
                <a:alpha val="15000"/>
              </a:srgbClr>
            </a:solidFill>
            <a:prstDash val="solid"/>
          </a:ln>
        </p:spPr>
      </p:sp>
      <p:sp>
        <p:nvSpPr>
          <p:cNvPr id="28" name="Shape 26"/>
          <p:cNvSpPr/>
          <p:nvPr/>
        </p:nvSpPr>
        <p:spPr>
          <a:xfrm>
            <a:off x="12435840" y="548640"/>
            <a:ext cx="0" cy="8428025"/>
          </a:xfrm>
          <a:prstGeom prst="line">
            <a:avLst/>
          </a:prstGeom>
          <a:noFill/>
          <a:ln w="3810">
            <a:solidFill>
              <a:srgbClr val="C4B9AE">
                <a:alpha val="15000"/>
              </a:srgbClr>
            </a:solidFill>
            <a:prstDash val="solid"/>
          </a:ln>
        </p:spPr>
      </p:sp>
      <p:sp>
        <p:nvSpPr>
          <p:cNvPr id="29" name="Shape 27"/>
          <p:cNvSpPr/>
          <p:nvPr/>
        </p:nvSpPr>
        <p:spPr>
          <a:xfrm>
            <a:off x="12893040" y="548640"/>
            <a:ext cx="0" cy="8428025"/>
          </a:xfrm>
          <a:prstGeom prst="line">
            <a:avLst/>
          </a:prstGeom>
          <a:noFill/>
          <a:ln w="3810">
            <a:solidFill>
              <a:srgbClr val="C4B9AE">
                <a:alpha val="15000"/>
              </a:srgbClr>
            </a:solidFill>
            <a:prstDash val="solid"/>
          </a:ln>
        </p:spPr>
      </p:sp>
      <p:sp>
        <p:nvSpPr>
          <p:cNvPr id="30" name="Shape 28"/>
          <p:cNvSpPr/>
          <p:nvPr/>
        </p:nvSpPr>
        <p:spPr>
          <a:xfrm>
            <a:off x="13350240" y="548640"/>
            <a:ext cx="0" cy="8428025"/>
          </a:xfrm>
          <a:prstGeom prst="line">
            <a:avLst/>
          </a:prstGeom>
          <a:noFill/>
          <a:ln w="3810">
            <a:solidFill>
              <a:srgbClr val="C4B9AE">
                <a:alpha val="15000"/>
              </a:srgbClr>
            </a:solidFill>
            <a:prstDash val="solid"/>
          </a:ln>
        </p:spPr>
      </p:sp>
      <p:sp>
        <p:nvSpPr>
          <p:cNvPr id="31" name="Shape 29"/>
          <p:cNvSpPr/>
          <p:nvPr/>
        </p:nvSpPr>
        <p:spPr>
          <a:xfrm>
            <a:off x="548640" y="548640"/>
            <a:ext cx="13190220" cy="0"/>
          </a:xfrm>
          <a:prstGeom prst="line">
            <a:avLst/>
          </a:prstGeom>
          <a:noFill/>
          <a:ln w="3810">
            <a:solidFill>
              <a:srgbClr val="C4B9AE">
                <a:alpha val="15000"/>
              </a:srgbClr>
            </a:solidFill>
            <a:prstDash val="solid"/>
          </a:ln>
        </p:spPr>
      </p:sp>
      <p:sp>
        <p:nvSpPr>
          <p:cNvPr id="32" name="Shape 30"/>
          <p:cNvSpPr/>
          <p:nvPr/>
        </p:nvSpPr>
        <p:spPr>
          <a:xfrm>
            <a:off x="548640" y="1005840"/>
            <a:ext cx="13190220" cy="0"/>
          </a:xfrm>
          <a:prstGeom prst="line">
            <a:avLst/>
          </a:prstGeom>
          <a:noFill/>
          <a:ln w="3810">
            <a:solidFill>
              <a:srgbClr val="C4B9AE">
                <a:alpha val="15000"/>
              </a:srgbClr>
            </a:solidFill>
            <a:prstDash val="solid"/>
          </a:ln>
        </p:spPr>
      </p:sp>
      <p:sp>
        <p:nvSpPr>
          <p:cNvPr id="33" name="Shape 31"/>
          <p:cNvSpPr/>
          <p:nvPr/>
        </p:nvSpPr>
        <p:spPr>
          <a:xfrm>
            <a:off x="548640" y="1463040"/>
            <a:ext cx="13190220" cy="0"/>
          </a:xfrm>
          <a:prstGeom prst="line">
            <a:avLst/>
          </a:prstGeom>
          <a:noFill/>
          <a:ln w="3810">
            <a:solidFill>
              <a:srgbClr val="C4B9AE">
                <a:alpha val="15000"/>
              </a:srgbClr>
            </a:solidFill>
            <a:prstDash val="solid"/>
          </a:ln>
        </p:spPr>
      </p:sp>
      <p:sp>
        <p:nvSpPr>
          <p:cNvPr id="34" name="Shape 32"/>
          <p:cNvSpPr/>
          <p:nvPr/>
        </p:nvSpPr>
        <p:spPr>
          <a:xfrm>
            <a:off x="548640" y="1920240"/>
            <a:ext cx="13190220" cy="0"/>
          </a:xfrm>
          <a:prstGeom prst="line">
            <a:avLst/>
          </a:prstGeom>
          <a:noFill/>
          <a:ln w="3810">
            <a:solidFill>
              <a:srgbClr val="C4B9AE">
                <a:alpha val="15000"/>
              </a:srgbClr>
            </a:solidFill>
            <a:prstDash val="solid"/>
          </a:ln>
        </p:spPr>
      </p:sp>
      <p:sp>
        <p:nvSpPr>
          <p:cNvPr id="35" name="Shape 33"/>
          <p:cNvSpPr/>
          <p:nvPr/>
        </p:nvSpPr>
        <p:spPr>
          <a:xfrm>
            <a:off x="548640" y="2377440"/>
            <a:ext cx="13190220" cy="0"/>
          </a:xfrm>
          <a:prstGeom prst="line">
            <a:avLst/>
          </a:prstGeom>
          <a:noFill/>
          <a:ln w="3810">
            <a:solidFill>
              <a:srgbClr val="C4B9AE">
                <a:alpha val="15000"/>
              </a:srgbClr>
            </a:solidFill>
            <a:prstDash val="solid"/>
          </a:ln>
        </p:spPr>
      </p:sp>
      <p:sp>
        <p:nvSpPr>
          <p:cNvPr id="36" name="Shape 34"/>
          <p:cNvSpPr/>
          <p:nvPr/>
        </p:nvSpPr>
        <p:spPr>
          <a:xfrm>
            <a:off x="548640" y="2834640"/>
            <a:ext cx="13190220" cy="0"/>
          </a:xfrm>
          <a:prstGeom prst="line">
            <a:avLst/>
          </a:prstGeom>
          <a:noFill/>
          <a:ln w="3810">
            <a:solidFill>
              <a:srgbClr val="C4B9AE">
                <a:alpha val="15000"/>
              </a:srgbClr>
            </a:solidFill>
            <a:prstDash val="solid"/>
          </a:ln>
        </p:spPr>
      </p:sp>
      <p:sp>
        <p:nvSpPr>
          <p:cNvPr id="37" name="Shape 35"/>
          <p:cNvSpPr/>
          <p:nvPr/>
        </p:nvSpPr>
        <p:spPr>
          <a:xfrm>
            <a:off x="548640" y="3291840"/>
            <a:ext cx="13190220" cy="0"/>
          </a:xfrm>
          <a:prstGeom prst="line">
            <a:avLst/>
          </a:prstGeom>
          <a:noFill/>
          <a:ln w="3810">
            <a:solidFill>
              <a:srgbClr val="C4B9AE">
                <a:alpha val="15000"/>
              </a:srgbClr>
            </a:solidFill>
            <a:prstDash val="solid"/>
          </a:ln>
        </p:spPr>
      </p:sp>
      <p:sp>
        <p:nvSpPr>
          <p:cNvPr id="38" name="Shape 36"/>
          <p:cNvSpPr/>
          <p:nvPr/>
        </p:nvSpPr>
        <p:spPr>
          <a:xfrm>
            <a:off x="548640" y="3749040"/>
            <a:ext cx="13190220" cy="0"/>
          </a:xfrm>
          <a:prstGeom prst="line">
            <a:avLst/>
          </a:prstGeom>
          <a:noFill/>
          <a:ln w="3810">
            <a:solidFill>
              <a:srgbClr val="C4B9AE">
                <a:alpha val="15000"/>
              </a:srgbClr>
            </a:solidFill>
            <a:prstDash val="solid"/>
          </a:ln>
        </p:spPr>
      </p:sp>
      <p:sp>
        <p:nvSpPr>
          <p:cNvPr id="39" name="Shape 37"/>
          <p:cNvSpPr/>
          <p:nvPr/>
        </p:nvSpPr>
        <p:spPr>
          <a:xfrm>
            <a:off x="548640" y="4206240"/>
            <a:ext cx="13190220" cy="0"/>
          </a:xfrm>
          <a:prstGeom prst="line">
            <a:avLst/>
          </a:prstGeom>
          <a:noFill/>
          <a:ln w="3810">
            <a:solidFill>
              <a:srgbClr val="C4B9AE">
                <a:alpha val="15000"/>
              </a:srgbClr>
            </a:solidFill>
            <a:prstDash val="solid"/>
          </a:ln>
        </p:spPr>
      </p:sp>
      <p:sp>
        <p:nvSpPr>
          <p:cNvPr id="40" name="Shape 38"/>
          <p:cNvSpPr/>
          <p:nvPr/>
        </p:nvSpPr>
        <p:spPr>
          <a:xfrm>
            <a:off x="548640" y="4663440"/>
            <a:ext cx="13190220" cy="0"/>
          </a:xfrm>
          <a:prstGeom prst="line">
            <a:avLst/>
          </a:prstGeom>
          <a:noFill/>
          <a:ln w="3810">
            <a:solidFill>
              <a:srgbClr val="C4B9AE">
                <a:alpha val="15000"/>
              </a:srgbClr>
            </a:solidFill>
            <a:prstDash val="solid"/>
          </a:ln>
        </p:spPr>
      </p:sp>
      <p:sp>
        <p:nvSpPr>
          <p:cNvPr id="41" name="Shape 39"/>
          <p:cNvSpPr/>
          <p:nvPr/>
        </p:nvSpPr>
        <p:spPr>
          <a:xfrm>
            <a:off x="548640" y="5120640"/>
            <a:ext cx="13190220" cy="0"/>
          </a:xfrm>
          <a:prstGeom prst="line">
            <a:avLst/>
          </a:prstGeom>
          <a:noFill/>
          <a:ln w="3810">
            <a:solidFill>
              <a:srgbClr val="C4B9AE">
                <a:alpha val="15000"/>
              </a:srgbClr>
            </a:solidFill>
            <a:prstDash val="solid"/>
          </a:ln>
        </p:spPr>
      </p:sp>
      <p:sp>
        <p:nvSpPr>
          <p:cNvPr id="42" name="Shape 40"/>
          <p:cNvSpPr/>
          <p:nvPr/>
        </p:nvSpPr>
        <p:spPr>
          <a:xfrm>
            <a:off x="548640" y="5577840"/>
            <a:ext cx="13190220" cy="0"/>
          </a:xfrm>
          <a:prstGeom prst="line">
            <a:avLst/>
          </a:prstGeom>
          <a:noFill/>
          <a:ln w="3810">
            <a:solidFill>
              <a:srgbClr val="C4B9AE">
                <a:alpha val="15000"/>
              </a:srgbClr>
            </a:solidFill>
            <a:prstDash val="solid"/>
          </a:ln>
        </p:spPr>
      </p:sp>
      <p:sp>
        <p:nvSpPr>
          <p:cNvPr id="43" name="Shape 41"/>
          <p:cNvSpPr/>
          <p:nvPr/>
        </p:nvSpPr>
        <p:spPr>
          <a:xfrm>
            <a:off x="548640" y="6035040"/>
            <a:ext cx="13190220" cy="0"/>
          </a:xfrm>
          <a:prstGeom prst="line">
            <a:avLst/>
          </a:prstGeom>
          <a:noFill/>
          <a:ln w="3810">
            <a:solidFill>
              <a:srgbClr val="C4B9AE">
                <a:alpha val="15000"/>
              </a:srgbClr>
            </a:solidFill>
            <a:prstDash val="solid"/>
          </a:ln>
        </p:spPr>
      </p:sp>
      <p:sp>
        <p:nvSpPr>
          <p:cNvPr id="44" name="Shape 42"/>
          <p:cNvSpPr/>
          <p:nvPr/>
        </p:nvSpPr>
        <p:spPr>
          <a:xfrm>
            <a:off x="548640" y="6492240"/>
            <a:ext cx="13190220" cy="0"/>
          </a:xfrm>
          <a:prstGeom prst="line">
            <a:avLst/>
          </a:prstGeom>
          <a:noFill/>
          <a:ln w="3810">
            <a:solidFill>
              <a:srgbClr val="C4B9AE">
                <a:alpha val="15000"/>
              </a:srgbClr>
            </a:solidFill>
            <a:prstDash val="solid"/>
          </a:ln>
        </p:spPr>
      </p:sp>
      <p:sp>
        <p:nvSpPr>
          <p:cNvPr id="45" name="Shape 43"/>
          <p:cNvSpPr/>
          <p:nvPr/>
        </p:nvSpPr>
        <p:spPr>
          <a:xfrm>
            <a:off x="548640" y="6949440"/>
            <a:ext cx="13190220" cy="0"/>
          </a:xfrm>
          <a:prstGeom prst="line">
            <a:avLst/>
          </a:prstGeom>
          <a:noFill/>
          <a:ln w="3810">
            <a:solidFill>
              <a:srgbClr val="C4B9AE">
                <a:alpha val="15000"/>
              </a:srgbClr>
            </a:solidFill>
            <a:prstDash val="solid"/>
          </a:ln>
        </p:spPr>
      </p:sp>
      <p:sp>
        <p:nvSpPr>
          <p:cNvPr id="46" name="Shape 44"/>
          <p:cNvSpPr/>
          <p:nvPr/>
        </p:nvSpPr>
        <p:spPr>
          <a:xfrm>
            <a:off x="548640" y="7406640"/>
            <a:ext cx="13190220" cy="0"/>
          </a:xfrm>
          <a:prstGeom prst="line">
            <a:avLst/>
          </a:prstGeom>
          <a:noFill/>
          <a:ln w="3810">
            <a:solidFill>
              <a:srgbClr val="C4B9AE">
                <a:alpha val="15000"/>
              </a:srgbClr>
            </a:solidFill>
            <a:prstDash val="solid"/>
          </a:ln>
        </p:spPr>
      </p:sp>
      <p:sp>
        <p:nvSpPr>
          <p:cNvPr id="47" name="Shape 45"/>
          <p:cNvSpPr/>
          <p:nvPr/>
        </p:nvSpPr>
        <p:spPr>
          <a:xfrm>
            <a:off x="548640" y="7863840"/>
            <a:ext cx="13190220" cy="0"/>
          </a:xfrm>
          <a:prstGeom prst="line">
            <a:avLst/>
          </a:prstGeom>
          <a:noFill/>
          <a:ln w="3810">
            <a:solidFill>
              <a:srgbClr val="C4B9AE">
                <a:alpha val="15000"/>
              </a:srgbClr>
            </a:solidFill>
            <a:prstDash val="solid"/>
          </a:ln>
        </p:spPr>
      </p:sp>
      <p:sp>
        <p:nvSpPr>
          <p:cNvPr id="48" name="Shape 46"/>
          <p:cNvSpPr/>
          <p:nvPr/>
        </p:nvSpPr>
        <p:spPr>
          <a:xfrm>
            <a:off x="548640" y="8321040"/>
            <a:ext cx="13190220" cy="0"/>
          </a:xfrm>
          <a:prstGeom prst="line">
            <a:avLst/>
          </a:prstGeom>
          <a:noFill/>
          <a:ln w="3810">
            <a:solidFill>
              <a:srgbClr val="C4B9AE">
                <a:alpha val="15000"/>
              </a:srgbClr>
            </a:solidFill>
            <a:prstDash val="solid"/>
          </a:ln>
        </p:spPr>
      </p:sp>
      <p:sp>
        <p:nvSpPr>
          <p:cNvPr id="49" name="Shape 47"/>
          <p:cNvSpPr/>
          <p:nvPr/>
        </p:nvSpPr>
        <p:spPr>
          <a:xfrm>
            <a:off x="548640" y="8778240"/>
            <a:ext cx="13190220" cy="0"/>
          </a:xfrm>
          <a:prstGeom prst="line">
            <a:avLst/>
          </a:prstGeom>
          <a:noFill/>
          <a:ln w="3810">
            <a:solidFill>
              <a:srgbClr val="C4B9AE">
                <a:alpha val="15000"/>
              </a:srgbClr>
            </a:solidFill>
            <a:prstDash val="solid"/>
          </a:ln>
        </p:spPr>
      </p:sp>
      <p:sp>
        <p:nvSpPr>
          <p:cNvPr id="50" name="Shape 48"/>
          <p:cNvSpPr/>
          <p:nvPr/>
        </p:nvSpPr>
        <p:spPr>
          <a:xfrm>
            <a:off x="164592" y="164592"/>
            <a:ext cx="13958316" cy="0"/>
          </a:xfrm>
          <a:prstGeom prst="line">
            <a:avLst/>
          </a:prstGeom>
          <a:noFill/>
          <a:ln w="15240">
            <a:solidFill>
              <a:srgbClr val="F7F471"/>
            </a:solidFill>
            <a:prstDash val="solid"/>
          </a:ln>
        </p:spPr>
      </p:sp>
      <p:sp>
        <p:nvSpPr>
          <p:cNvPr id="51" name="Shape 49"/>
          <p:cNvSpPr/>
          <p:nvPr/>
        </p:nvSpPr>
        <p:spPr>
          <a:xfrm>
            <a:off x="164592" y="9360713"/>
            <a:ext cx="13958316" cy="0"/>
          </a:xfrm>
          <a:prstGeom prst="line">
            <a:avLst/>
          </a:prstGeom>
          <a:noFill/>
          <a:ln w="15240">
            <a:solidFill>
              <a:srgbClr val="F7F471"/>
            </a:solidFill>
            <a:prstDash val="solid"/>
          </a:ln>
        </p:spPr>
      </p:sp>
      <p:sp>
        <p:nvSpPr>
          <p:cNvPr id="52" name="Shape 50"/>
          <p:cNvSpPr/>
          <p:nvPr/>
        </p:nvSpPr>
        <p:spPr>
          <a:xfrm>
            <a:off x="164592" y="164592"/>
            <a:ext cx="0" cy="9196121"/>
          </a:xfrm>
          <a:prstGeom prst="line">
            <a:avLst/>
          </a:prstGeom>
          <a:noFill/>
          <a:ln w="15240">
            <a:solidFill>
              <a:srgbClr val="F7F471"/>
            </a:solidFill>
            <a:prstDash val="solid"/>
          </a:ln>
        </p:spPr>
      </p:sp>
      <p:sp>
        <p:nvSpPr>
          <p:cNvPr id="53" name="Shape 51"/>
          <p:cNvSpPr/>
          <p:nvPr/>
        </p:nvSpPr>
        <p:spPr>
          <a:xfrm>
            <a:off x="14122908" y="164592"/>
            <a:ext cx="0" cy="9196121"/>
          </a:xfrm>
          <a:prstGeom prst="line">
            <a:avLst/>
          </a:prstGeom>
          <a:noFill/>
          <a:ln w="15240">
            <a:solidFill>
              <a:srgbClr val="F7F471"/>
            </a:solidFill>
            <a:prstDash val="solid"/>
          </a:ln>
        </p:spPr>
      </p:sp>
      <p:sp>
        <p:nvSpPr>
          <p:cNvPr id="54" name="Shape 52"/>
          <p:cNvSpPr/>
          <p:nvPr/>
        </p:nvSpPr>
        <p:spPr>
          <a:xfrm>
            <a:off x="548640" y="1005840"/>
            <a:ext cx="13190220" cy="0"/>
          </a:xfrm>
          <a:prstGeom prst="line">
            <a:avLst/>
          </a:prstGeom>
          <a:noFill/>
          <a:ln w="7620">
            <a:solidFill>
              <a:srgbClr val="F7F471"/>
            </a:solidFill>
            <a:prstDash val="solid"/>
          </a:ln>
        </p:spPr>
      </p:sp>
      <p:sp>
        <p:nvSpPr>
          <p:cNvPr id="55" name="Text 53"/>
          <p:cNvSpPr/>
          <p:nvPr/>
        </p:nvSpPr>
        <p:spPr>
          <a:xfrm>
            <a:off x="548640" y="658368"/>
            <a:ext cx="7315200" cy="292608"/>
          </a:xfrm>
          <a:prstGeom prst="rect">
            <a:avLst/>
          </a:prstGeom>
          <a:noFill/>
          <a:ln/>
        </p:spPr>
        <p:txBody>
          <a:bodyPr wrap="square" lIns="0" tIns="0" rIns="0" bIns="0" rtlCol="0" anchor="ctr"/>
          <a:lstStyle/>
          <a:p>
            <a:pPr indent="0" marL="0">
              <a:buNone/>
            </a:pPr>
            <a:r>
              <a:rPr lang="en-US" sz="1100" b="1" spc="400" kern="0" dirty="0">
                <a:solidFill>
                  <a:srgbClr val="F7F471"/>
                </a:solidFill>
                <a:latin typeface="Inter" pitchFamily="34" charset="0"/>
                <a:ea typeface="Inter" pitchFamily="34" charset="-122"/>
                <a:cs typeface="Inter" pitchFamily="34" charset="-120"/>
              </a:rPr>
              <a:t>OPERATOR TRANSLATION  ·  KOTLER / STP  ·  THREE TIERS</a:t>
            </a:r>
            <a:endParaRPr lang="en-US" sz="1100" dirty="0"/>
          </a:p>
        </p:txBody>
      </p:sp>
      <p:sp>
        <p:nvSpPr>
          <p:cNvPr id="56" name="Text 54"/>
          <p:cNvSpPr/>
          <p:nvPr/>
        </p:nvSpPr>
        <p:spPr>
          <a:xfrm>
            <a:off x="10081260" y="658368"/>
            <a:ext cx="3657600" cy="292608"/>
          </a:xfrm>
          <a:prstGeom prst="rect">
            <a:avLst/>
          </a:prstGeom>
          <a:noFill/>
          <a:ln/>
        </p:spPr>
        <p:txBody>
          <a:bodyPr wrap="square" lIns="0" tIns="0" rIns="0" bIns="0" rtlCol="0" anchor="ctr"/>
          <a:lstStyle/>
          <a:p>
            <a:pPr algn="r" indent="0" marL="0">
              <a:buNone/>
            </a:pPr>
            <a:r>
              <a:rPr lang="en-US" sz="1100" b="1" spc="400" kern="0" dirty="0">
                <a:solidFill>
                  <a:srgbClr val="C4B9AE"/>
                </a:solidFill>
                <a:latin typeface="Inter" pitchFamily="34" charset="0"/>
                <a:ea typeface="Inter" pitchFamily="34" charset="-122"/>
                <a:cs typeface="Inter" pitchFamily="34" charset="-120"/>
              </a:rPr>
              <a:t>OPERATING  ·  6AEP</a:t>
            </a:r>
            <a:endParaRPr lang="en-US" sz="1100" dirty="0"/>
          </a:p>
        </p:txBody>
      </p:sp>
      <p:sp>
        <p:nvSpPr>
          <p:cNvPr id="57" name="Text 55"/>
          <p:cNvSpPr/>
          <p:nvPr/>
        </p:nvSpPr>
        <p:spPr>
          <a:xfrm>
            <a:off x="548640" y="1188720"/>
            <a:ext cx="8686800" cy="1097280"/>
          </a:xfrm>
          <a:prstGeom prst="rect">
            <a:avLst/>
          </a:prstGeom>
          <a:noFill/>
          <a:ln/>
        </p:spPr>
        <p:txBody>
          <a:bodyPr wrap="square" lIns="0" tIns="0" rIns="0" bIns="0" rtlCol="0" anchor="t"/>
          <a:lstStyle/>
          <a:p>
            <a:pPr indent="0" marL="0">
              <a:lnSpc>
                <a:spcPct val="105000"/>
              </a:lnSpc>
              <a:buNone/>
            </a:pPr>
            <a:r>
              <a:rPr lang="en-US" sz="4400" spc="-100" kern="0" dirty="0">
                <a:solidFill>
                  <a:srgbClr val="EDE8DF"/>
                </a:solidFill>
                <a:latin typeface="Playfair Display" pitchFamily="34" charset="0"/>
                <a:ea typeface="Playfair Display" pitchFamily="34" charset="-122"/>
                <a:cs typeface="Playfair Display" pitchFamily="34" charset="-120"/>
              </a:rPr>
              <a:t>The three tiers do different work.</a:t>
            </a:r>
            <a:endParaRPr lang="en-US" sz="4400" dirty="0"/>
          </a:p>
        </p:txBody>
      </p:sp>
      <p:sp>
        <p:nvSpPr>
          <p:cNvPr id="58" name="Text 56"/>
          <p:cNvSpPr/>
          <p:nvPr/>
        </p:nvSpPr>
        <p:spPr>
          <a:xfrm>
            <a:off x="9509760" y="1417320"/>
            <a:ext cx="4229100" cy="1280160"/>
          </a:xfrm>
          <a:prstGeom prst="rect">
            <a:avLst/>
          </a:prstGeom>
          <a:noFill/>
          <a:ln/>
        </p:spPr>
        <p:txBody>
          <a:bodyPr wrap="square" lIns="0" tIns="0" rIns="0" bIns="0" rtlCol="0" anchor="t"/>
          <a:lstStyle/>
          <a:p>
            <a:pPr indent="0" marL="0">
              <a:lnSpc>
                <a:spcPct val="140000"/>
              </a:lnSpc>
              <a:buNone/>
            </a:pPr>
            <a:r>
              <a:rPr lang="en-US" sz="1600" i="1" dirty="0">
                <a:solidFill>
                  <a:srgbClr val="C4B9AE"/>
                </a:solidFill>
                <a:latin typeface="Playfair Display" pitchFamily="34" charset="0"/>
                <a:ea typeface="Playfair Display" pitchFamily="34" charset="-122"/>
                <a:cs typeface="Playfair Display" pitchFamily="34" charset="-120"/>
              </a:rPr>
              <a:t>Solo, startup, and SMB run STP through three distinct cadences and three different artifacts. The framework holds. The work shifts.</a:t>
            </a:r>
            <a:endParaRPr lang="en-US" sz="1600" dirty="0"/>
          </a:p>
        </p:txBody>
      </p:sp>
      <p:sp>
        <p:nvSpPr>
          <p:cNvPr id="59" name="Shape 57"/>
          <p:cNvSpPr/>
          <p:nvPr/>
        </p:nvSpPr>
        <p:spPr>
          <a:xfrm>
            <a:off x="548640" y="2743200"/>
            <a:ext cx="13190220" cy="0"/>
          </a:xfrm>
          <a:prstGeom prst="line">
            <a:avLst/>
          </a:prstGeom>
          <a:noFill/>
          <a:ln w="7620">
            <a:solidFill>
              <a:srgbClr val="F7F471"/>
            </a:solidFill>
            <a:prstDash val="solid"/>
          </a:ln>
        </p:spPr>
      </p:sp>
      <p:sp>
        <p:nvSpPr>
          <p:cNvPr id="60" name="Shape 58"/>
          <p:cNvSpPr/>
          <p:nvPr/>
        </p:nvSpPr>
        <p:spPr>
          <a:xfrm>
            <a:off x="548640" y="3017520"/>
            <a:ext cx="502920" cy="36576"/>
          </a:xfrm>
          <a:prstGeom prst="rect">
            <a:avLst/>
          </a:prstGeom>
          <a:solidFill>
            <a:srgbClr val="F7F471"/>
          </a:solidFill>
          <a:ln/>
        </p:spPr>
      </p:sp>
      <p:sp>
        <p:nvSpPr>
          <p:cNvPr id="61" name="Text 59"/>
          <p:cNvSpPr/>
          <p:nvPr/>
        </p:nvSpPr>
        <p:spPr>
          <a:xfrm>
            <a:off x="548640" y="3145536"/>
            <a:ext cx="2872740" cy="292608"/>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01  ·  SOLO OPERATOR</a:t>
            </a:r>
            <a:endParaRPr lang="en-US" sz="1100" dirty="0"/>
          </a:p>
        </p:txBody>
      </p:sp>
      <p:sp>
        <p:nvSpPr>
          <p:cNvPr id="62" name="Shape 60"/>
          <p:cNvSpPr/>
          <p:nvPr/>
        </p:nvSpPr>
        <p:spPr>
          <a:xfrm>
            <a:off x="3512820" y="3063240"/>
            <a:ext cx="1188720" cy="329184"/>
          </a:xfrm>
          <a:prstGeom prst="rect">
            <a:avLst/>
          </a:prstGeom>
          <a:solidFill>
            <a:srgbClr val="F7F471"/>
          </a:solidFill>
          <a:ln/>
        </p:spPr>
      </p:sp>
      <p:sp>
        <p:nvSpPr>
          <p:cNvPr id="63" name="Text 61"/>
          <p:cNvSpPr/>
          <p:nvPr/>
        </p:nvSpPr>
        <p:spPr>
          <a:xfrm>
            <a:off x="3512820" y="3063240"/>
            <a:ext cx="1188720" cy="329184"/>
          </a:xfrm>
          <a:prstGeom prst="rect">
            <a:avLst/>
          </a:prstGeom>
          <a:noFill/>
          <a:ln/>
        </p:spPr>
        <p:txBody>
          <a:bodyPr wrap="square" lIns="0" tIns="0" rIns="0" bIns="0" rtlCol="0" anchor="ctr"/>
          <a:lstStyle/>
          <a:p>
            <a:pPr algn="ctr" indent="0" marL="0">
              <a:buNone/>
            </a:pPr>
            <a:r>
              <a:rPr lang="en-US" sz="1000" b="1" spc="400" kern="0" dirty="0">
                <a:solidFill>
                  <a:srgbClr val="18160F"/>
                </a:solidFill>
                <a:latin typeface="Inter" pitchFamily="34" charset="0"/>
                <a:ea typeface="Inter" pitchFamily="34" charset="-122"/>
                <a:cs typeface="Inter" pitchFamily="34" charset="-120"/>
              </a:rPr>
              <a:t>WEEKLY</a:t>
            </a:r>
            <a:endParaRPr lang="en-US" sz="1000" dirty="0"/>
          </a:p>
        </p:txBody>
      </p:sp>
      <p:sp>
        <p:nvSpPr>
          <p:cNvPr id="64" name="Text 62"/>
          <p:cNvSpPr/>
          <p:nvPr/>
        </p:nvSpPr>
        <p:spPr>
          <a:xfrm>
            <a:off x="548640" y="3611880"/>
            <a:ext cx="4152900" cy="1280160"/>
          </a:xfrm>
          <a:prstGeom prst="rect">
            <a:avLst/>
          </a:prstGeom>
          <a:noFill/>
          <a:ln/>
        </p:spPr>
        <p:txBody>
          <a:bodyPr wrap="square" lIns="0" tIns="0" rIns="0" bIns="0" rtlCol="0" anchor="t"/>
          <a:lstStyle/>
          <a:p>
            <a:pPr indent="0" marL="0">
              <a:lnSpc>
                <a:spcPct val="110000"/>
              </a:lnSpc>
              <a:buNone/>
            </a:pPr>
            <a:r>
              <a:rPr lang="en-US" sz="2600" spc="-100" kern="0" dirty="0">
                <a:solidFill>
                  <a:srgbClr val="EDE8DF"/>
                </a:solidFill>
                <a:latin typeface="Playfair Display" pitchFamily="34" charset="0"/>
                <a:ea typeface="Playfair Display" pitchFamily="34" charset="-122"/>
                <a:cs typeface="Playfair Display" pitchFamily="34" charset="-120"/>
              </a:rPr>
              <a:t>Run the position loop on every reply.</a:t>
            </a:r>
            <a:endParaRPr lang="en-US" sz="2600" dirty="0"/>
          </a:p>
        </p:txBody>
      </p:sp>
      <p:sp>
        <p:nvSpPr>
          <p:cNvPr id="65" name="Text 63"/>
          <p:cNvSpPr/>
          <p:nvPr/>
        </p:nvSpPr>
        <p:spPr>
          <a:xfrm>
            <a:off x="548640" y="5212080"/>
            <a:ext cx="4061460" cy="1554480"/>
          </a:xfrm>
          <a:prstGeom prst="rect">
            <a:avLst/>
          </a:prstGeom>
          <a:noFill/>
          <a:ln/>
        </p:spPr>
        <p:txBody>
          <a:bodyPr wrap="square" lIns="0" tIns="0" rIns="0" bIns="0" rtlCol="0" anchor="t"/>
          <a:lstStyle/>
          <a:p>
            <a:pPr indent="0" marL="0">
              <a:lnSpc>
                <a:spcPct val="145000"/>
              </a:lnSpc>
              <a:buNone/>
            </a:pPr>
            <a:r>
              <a:rPr lang="en-US" sz="1300" dirty="0">
                <a:solidFill>
                  <a:srgbClr val="EDE8DF"/>
                </a:solidFill>
                <a:latin typeface="Inter" pitchFamily="34" charset="0"/>
                <a:ea typeface="Inter" pitchFamily="34" charset="-122"/>
                <a:cs typeface="Inter" pitchFamily="34" charset="-120"/>
              </a:rPr>
              <a:t>One document per active customer. AI updates after every interaction. The document holds the customer's current job, alternative, objection, and your current position. Read it before every reply.</a:t>
            </a:r>
            <a:endParaRPr lang="en-US" sz="1300" dirty="0"/>
          </a:p>
        </p:txBody>
      </p:sp>
      <p:sp>
        <p:nvSpPr>
          <p:cNvPr id="66" name="Shape 64"/>
          <p:cNvSpPr/>
          <p:nvPr/>
        </p:nvSpPr>
        <p:spPr>
          <a:xfrm>
            <a:off x="548640" y="6949440"/>
            <a:ext cx="4152900" cy="291694"/>
          </a:xfrm>
          <a:prstGeom prst="rect">
            <a:avLst/>
          </a:prstGeom>
          <a:ln w="7620">
            <a:solidFill>
              <a:srgbClr val="C4B9AE"/>
            </a:solidFill>
            <a:prstDash val="solid"/>
          </a:ln>
        </p:spPr>
      </p:sp>
      <p:sp>
        <p:nvSpPr>
          <p:cNvPr id="67" name="Shape 65"/>
          <p:cNvSpPr/>
          <p:nvPr/>
        </p:nvSpPr>
        <p:spPr>
          <a:xfrm>
            <a:off x="713232" y="6930695"/>
            <a:ext cx="329184" cy="329184"/>
          </a:xfrm>
          <a:prstGeom prst="rect">
            <a:avLst/>
          </a:prstGeom>
          <a:solidFill>
            <a:srgbClr val="F7F471"/>
          </a:solidFill>
          <a:ln w="7620">
            <a:solidFill>
              <a:srgbClr val="18160F"/>
            </a:solidFill>
            <a:prstDash val="solid"/>
          </a:ln>
        </p:spPr>
      </p:sp>
      <p:sp>
        <p:nvSpPr>
          <p:cNvPr id="68" name="Text 66"/>
          <p:cNvSpPr/>
          <p:nvPr/>
        </p:nvSpPr>
        <p:spPr>
          <a:xfrm>
            <a:off x="1152144" y="6958127"/>
            <a:ext cx="2232660" cy="365760"/>
          </a:xfrm>
          <a:prstGeom prst="rect">
            <a:avLst/>
          </a:prstGeom>
          <a:noFill/>
          <a:ln/>
        </p:spPr>
        <p:txBody>
          <a:bodyPr wrap="square" lIns="0" tIns="0" rIns="0" bIns="0" rtlCol="0" anchor="ctr"/>
          <a:lstStyle/>
          <a:p>
            <a:pPr indent="0" marL="0">
              <a:buNone/>
            </a:pPr>
            <a:r>
              <a:rPr lang="en-US" sz="1300" i="1" dirty="0">
                <a:solidFill>
                  <a:srgbClr val="EDE8DF"/>
                </a:solidFill>
                <a:latin typeface="Playfair Display" pitchFamily="34" charset="0"/>
                <a:ea typeface="Playfair Display" pitchFamily="34" charset="-122"/>
                <a:cs typeface="Playfair Display" pitchFamily="34" charset="-120"/>
              </a:rPr>
              <a:t>C-104  ·  concierge, week-1 win</a:t>
            </a:r>
            <a:endParaRPr lang="en-US" sz="1300" dirty="0"/>
          </a:p>
        </p:txBody>
      </p:sp>
      <p:sp>
        <p:nvSpPr>
          <p:cNvPr id="69" name="Text 67"/>
          <p:cNvSpPr/>
          <p:nvPr/>
        </p:nvSpPr>
        <p:spPr>
          <a:xfrm>
            <a:off x="3741420" y="6976415"/>
            <a:ext cx="868680" cy="228600"/>
          </a:xfrm>
          <a:prstGeom prst="rect">
            <a:avLst/>
          </a:prstGeom>
          <a:noFill/>
          <a:ln/>
        </p:spPr>
        <p:txBody>
          <a:bodyPr wrap="square" lIns="0" tIns="0" rIns="0" bIns="0" rtlCol="0" anchor="ctr"/>
          <a:lstStyle/>
          <a:p>
            <a:pPr algn="r" indent="0" marL="0">
              <a:buNone/>
            </a:pPr>
            <a:r>
              <a:rPr lang="en-US" sz="800" b="1" spc="300" kern="0" dirty="0">
                <a:solidFill>
                  <a:srgbClr val="F7F471"/>
                </a:solidFill>
                <a:latin typeface="Inter" pitchFamily="34" charset="0"/>
                <a:ea typeface="Inter" pitchFamily="34" charset="-122"/>
                <a:cs typeface="Inter" pitchFamily="34" charset="-120"/>
              </a:rPr>
              <a:t>SHIPPED →</a:t>
            </a:r>
            <a:endParaRPr lang="en-US" sz="800" dirty="0"/>
          </a:p>
        </p:txBody>
      </p:sp>
      <p:sp>
        <p:nvSpPr>
          <p:cNvPr id="70" name="Shape 68"/>
          <p:cNvSpPr/>
          <p:nvPr/>
        </p:nvSpPr>
        <p:spPr>
          <a:xfrm>
            <a:off x="548640" y="7405726"/>
            <a:ext cx="4152900" cy="291694"/>
          </a:xfrm>
          <a:prstGeom prst="rect">
            <a:avLst/>
          </a:prstGeom>
          <a:ln w="7620">
            <a:solidFill>
              <a:srgbClr val="C4B9AE"/>
            </a:solidFill>
            <a:prstDash val="solid"/>
          </a:ln>
        </p:spPr>
      </p:sp>
      <p:sp>
        <p:nvSpPr>
          <p:cNvPr id="71" name="Shape 69"/>
          <p:cNvSpPr/>
          <p:nvPr/>
        </p:nvSpPr>
        <p:spPr>
          <a:xfrm>
            <a:off x="713232" y="7386980"/>
            <a:ext cx="329184" cy="329184"/>
          </a:xfrm>
          <a:prstGeom prst="rect">
            <a:avLst/>
          </a:prstGeom>
          <a:solidFill>
            <a:srgbClr val="F7F471"/>
          </a:solidFill>
          <a:ln w="7620">
            <a:solidFill>
              <a:srgbClr val="18160F"/>
            </a:solidFill>
            <a:prstDash val="solid"/>
          </a:ln>
        </p:spPr>
      </p:sp>
      <p:sp>
        <p:nvSpPr>
          <p:cNvPr id="72" name="Text 70"/>
          <p:cNvSpPr/>
          <p:nvPr/>
        </p:nvSpPr>
        <p:spPr>
          <a:xfrm>
            <a:off x="1152144" y="7414412"/>
            <a:ext cx="2232660" cy="365760"/>
          </a:xfrm>
          <a:prstGeom prst="rect">
            <a:avLst/>
          </a:prstGeom>
          <a:noFill/>
          <a:ln/>
        </p:spPr>
        <p:txBody>
          <a:bodyPr wrap="square" lIns="0" tIns="0" rIns="0" bIns="0" rtlCol="0" anchor="ctr"/>
          <a:lstStyle/>
          <a:p>
            <a:pPr indent="0" marL="0">
              <a:buNone/>
            </a:pPr>
            <a:r>
              <a:rPr lang="en-US" sz="1300" i="1" dirty="0">
                <a:solidFill>
                  <a:srgbClr val="EDE8DF"/>
                </a:solidFill>
                <a:latin typeface="Playfair Display" pitchFamily="34" charset="0"/>
                <a:ea typeface="Playfair Display" pitchFamily="34" charset="-122"/>
                <a:cs typeface="Playfair Display" pitchFamily="34" charset="-120"/>
              </a:rPr>
              <a:t>C-118  ·  inside their CEO's voice</a:t>
            </a:r>
            <a:endParaRPr lang="en-US" sz="1300" dirty="0"/>
          </a:p>
        </p:txBody>
      </p:sp>
      <p:sp>
        <p:nvSpPr>
          <p:cNvPr id="73" name="Text 71"/>
          <p:cNvSpPr/>
          <p:nvPr/>
        </p:nvSpPr>
        <p:spPr>
          <a:xfrm>
            <a:off x="3741420" y="7432700"/>
            <a:ext cx="868680" cy="228600"/>
          </a:xfrm>
          <a:prstGeom prst="rect">
            <a:avLst/>
          </a:prstGeom>
          <a:noFill/>
          <a:ln/>
        </p:spPr>
        <p:txBody>
          <a:bodyPr wrap="square" lIns="0" tIns="0" rIns="0" bIns="0" rtlCol="0" anchor="ctr"/>
          <a:lstStyle/>
          <a:p>
            <a:pPr algn="r" indent="0" marL="0">
              <a:buNone/>
            </a:pPr>
            <a:r>
              <a:rPr lang="en-US" sz="800" b="1" spc="300" kern="0" dirty="0">
                <a:solidFill>
                  <a:srgbClr val="F7F471"/>
                </a:solidFill>
                <a:latin typeface="Inter" pitchFamily="34" charset="0"/>
                <a:ea typeface="Inter" pitchFamily="34" charset="-122"/>
                <a:cs typeface="Inter" pitchFamily="34" charset="-120"/>
              </a:rPr>
              <a:t>SHIPPED →</a:t>
            </a:r>
            <a:endParaRPr lang="en-US" sz="800" dirty="0"/>
          </a:p>
        </p:txBody>
      </p:sp>
      <p:sp>
        <p:nvSpPr>
          <p:cNvPr id="74" name="Shape 72"/>
          <p:cNvSpPr/>
          <p:nvPr/>
        </p:nvSpPr>
        <p:spPr>
          <a:xfrm>
            <a:off x="548640" y="7862011"/>
            <a:ext cx="4152900" cy="291694"/>
          </a:xfrm>
          <a:prstGeom prst="rect">
            <a:avLst/>
          </a:prstGeom>
          <a:ln w="7620">
            <a:solidFill>
              <a:srgbClr val="C4B9AE"/>
            </a:solidFill>
            <a:prstDash val="solid"/>
          </a:ln>
        </p:spPr>
      </p:sp>
      <p:sp>
        <p:nvSpPr>
          <p:cNvPr id="75" name="Shape 73"/>
          <p:cNvSpPr/>
          <p:nvPr/>
        </p:nvSpPr>
        <p:spPr>
          <a:xfrm>
            <a:off x="713232" y="7843266"/>
            <a:ext cx="329184" cy="329184"/>
          </a:xfrm>
          <a:prstGeom prst="rect">
            <a:avLst/>
          </a:prstGeom>
          <a:solidFill>
            <a:srgbClr val="F7F471"/>
          </a:solidFill>
          <a:ln w="7620">
            <a:solidFill>
              <a:srgbClr val="18160F"/>
            </a:solidFill>
            <a:prstDash val="solid"/>
          </a:ln>
        </p:spPr>
      </p:sp>
      <p:sp>
        <p:nvSpPr>
          <p:cNvPr id="76" name="Text 74"/>
          <p:cNvSpPr/>
          <p:nvPr/>
        </p:nvSpPr>
        <p:spPr>
          <a:xfrm>
            <a:off x="1152144" y="7870698"/>
            <a:ext cx="2232660" cy="365760"/>
          </a:xfrm>
          <a:prstGeom prst="rect">
            <a:avLst/>
          </a:prstGeom>
          <a:noFill/>
          <a:ln/>
        </p:spPr>
        <p:txBody>
          <a:bodyPr wrap="square" lIns="0" tIns="0" rIns="0" bIns="0" rtlCol="0" anchor="ctr"/>
          <a:lstStyle/>
          <a:p>
            <a:pPr indent="0" marL="0">
              <a:buNone/>
            </a:pPr>
            <a:r>
              <a:rPr lang="en-US" sz="1300" i="1" dirty="0">
                <a:solidFill>
                  <a:srgbClr val="EDE8DF"/>
                </a:solidFill>
                <a:latin typeface="Playfair Display" pitchFamily="34" charset="0"/>
                <a:ea typeface="Playfair Display" pitchFamily="34" charset="-122"/>
                <a:cs typeface="Playfair Display" pitchFamily="34" charset="-120"/>
              </a:rPr>
              <a:t>C-132  ·  team's first 3 prompts</a:t>
            </a:r>
            <a:endParaRPr lang="en-US" sz="1300" dirty="0"/>
          </a:p>
        </p:txBody>
      </p:sp>
      <p:sp>
        <p:nvSpPr>
          <p:cNvPr id="77" name="Text 75"/>
          <p:cNvSpPr/>
          <p:nvPr/>
        </p:nvSpPr>
        <p:spPr>
          <a:xfrm>
            <a:off x="3741420" y="7888986"/>
            <a:ext cx="868680" cy="228600"/>
          </a:xfrm>
          <a:prstGeom prst="rect">
            <a:avLst/>
          </a:prstGeom>
          <a:noFill/>
          <a:ln/>
        </p:spPr>
        <p:txBody>
          <a:bodyPr wrap="square" lIns="0" tIns="0" rIns="0" bIns="0" rtlCol="0" anchor="ctr"/>
          <a:lstStyle/>
          <a:p>
            <a:pPr algn="r" indent="0" marL="0">
              <a:buNone/>
            </a:pPr>
            <a:r>
              <a:rPr lang="en-US" sz="800" b="1" spc="300" kern="0" dirty="0">
                <a:solidFill>
                  <a:srgbClr val="F7F471"/>
                </a:solidFill>
                <a:latin typeface="Inter" pitchFamily="34" charset="0"/>
                <a:ea typeface="Inter" pitchFamily="34" charset="-122"/>
                <a:cs typeface="Inter" pitchFamily="34" charset="-120"/>
              </a:rPr>
              <a:t>SHIPPED →</a:t>
            </a:r>
            <a:endParaRPr lang="en-US" sz="800" dirty="0"/>
          </a:p>
        </p:txBody>
      </p:sp>
      <p:sp>
        <p:nvSpPr>
          <p:cNvPr id="78" name="Shape 76"/>
          <p:cNvSpPr/>
          <p:nvPr/>
        </p:nvSpPr>
        <p:spPr>
          <a:xfrm>
            <a:off x="5067300" y="3017520"/>
            <a:ext cx="502920" cy="36576"/>
          </a:xfrm>
          <a:prstGeom prst="rect">
            <a:avLst/>
          </a:prstGeom>
          <a:solidFill>
            <a:srgbClr val="F7F471"/>
          </a:solidFill>
          <a:ln/>
        </p:spPr>
      </p:sp>
      <p:sp>
        <p:nvSpPr>
          <p:cNvPr id="79" name="Text 77"/>
          <p:cNvSpPr/>
          <p:nvPr/>
        </p:nvSpPr>
        <p:spPr>
          <a:xfrm>
            <a:off x="5067300" y="3145536"/>
            <a:ext cx="2872740" cy="292608"/>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02  ·  STARTUP FOUNDER</a:t>
            </a:r>
            <a:endParaRPr lang="en-US" sz="1100" dirty="0"/>
          </a:p>
        </p:txBody>
      </p:sp>
      <p:sp>
        <p:nvSpPr>
          <p:cNvPr id="80" name="Shape 78"/>
          <p:cNvSpPr/>
          <p:nvPr/>
        </p:nvSpPr>
        <p:spPr>
          <a:xfrm>
            <a:off x="8031480" y="3063240"/>
            <a:ext cx="1188720" cy="329184"/>
          </a:xfrm>
          <a:prstGeom prst="rect">
            <a:avLst/>
          </a:prstGeom>
          <a:solidFill>
            <a:srgbClr val="F7F471"/>
          </a:solidFill>
          <a:ln/>
        </p:spPr>
      </p:sp>
      <p:sp>
        <p:nvSpPr>
          <p:cNvPr id="81" name="Text 79"/>
          <p:cNvSpPr/>
          <p:nvPr/>
        </p:nvSpPr>
        <p:spPr>
          <a:xfrm>
            <a:off x="8031480" y="3063240"/>
            <a:ext cx="1188720" cy="329184"/>
          </a:xfrm>
          <a:prstGeom prst="rect">
            <a:avLst/>
          </a:prstGeom>
          <a:noFill/>
          <a:ln/>
        </p:spPr>
        <p:txBody>
          <a:bodyPr wrap="square" lIns="0" tIns="0" rIns="0" bIns="0" rtlCol="0" anchor="ctr"/>
          <a:lstStyle/>
          <a:p>
            <a:pPr algn="ctr" indent="0" marL="0">
              <a:buNone/>
            </a:pPr>
            <a:r>
              <a:rPr lang="en-US" sz="1000" b="1" spc="400" kern="0" dirty="0">
                <a:solidFill>
                  <a:srgbClr val="18160F"/>
                </a:solidFill>
                <a:latin typeface="Inter" pitchFamily="34" charset="0"/>
                <a:ea typeface="Inter" pitchFamily="34" charset="-122"/>
                <a:cs typeface="Inter" pitchFamily="34" charset="-120"/>
              </a:rPr>
              <a:t>90 DAYS</a:t>
            </a:r>
            <a:endParaRPr lang="en-US" sz="1000" dirty="0"/>
          </a:p>
        </p:txBody>
      </p:sp>
      <p:sp>
        <p:nvSpPr>
          <p:cNvPr id="82" name="Text 80"/>
          <p:cNvSpPr/>
          <p:nvPr/>
        </p:nvSpPr>
        <p:spPr>
          <a:xfrm>
            <a:off x="5067300" y="3611880"/>
            <a:ext cx="4152900" cy="1280160"/>
          </a:xfrm>
          <a:prstGeom prst="rect">
            <a:avLst/>
          </a:prstGeom>
          <a:noFill/>
          <a:ln/>
        </p:spPr>
        <p:txBody>
          <a:bodyPr wrap="square" lIns="0" tIns="0" rIns="0" bIns="0" rtlCol="0" anchor="t"/>
          <a:lstStyle/>
          <a:p>
            <a:pPr indent="0" marL="0">
              <a:lnSpc>
                <a:spcPct val="110000"/>
              </a:lnSpc>
              <a:buNone/>
            </a:pPr>
            <a:r>
              <a:rPr lang="en-US" sz="2600" spc="-100" kern="0" dirty="0">
                <a:solidFill>
                  <a:srgbClr val="EDE8DF"/>
                </a:solidFill>
                <a:latin typeface="Playfair Display" pitchFamily="34" charset="0"/>
                <a:ea typeface="Playfair Display" pitchFamily="34" charset="-122"/>
                <a:cs typeface="Playfair Display" pitchFamily="34" charset="-120"/>
              </a:rPr>
              <a:t>Skip the persona deck. Build the stack.</a:t>
            </a:r>
            <a:endParaRPr lang="en-US" sz="2600" dirty="0"/>
          </a:p>
        </p:txBody>
      </p:sp>
      <p:sp>
        <p:nvSpPr>
          <p:cNvPr id="83" name="Text 81"/>
          <p:cNvSpPr/>
          <p:nvPr/>
        </p:nvSpPr>
        <p:spPr>
          <a:xfrm>
            <a:off x="5067300" y="5212080"/>
            <a:ext cx="4061460" cy="1554480"/>
          </a:xfrm>
          <a:prstGeom prst="rect">
            <a:avLst/>
          </a:prstGeom>
          <a:noFill/>
          <a:ln/>
        </p:spPr>
        <p:txBody>
          <a:bodyPr wrap="square" lIns="0" tIns="0" rIns="0" bIns="0" rtlCol="0" anchor="t"/>
          <a:lstStyle/>
          <a:p>
            <a:pPr indent="0" marL="0">
              <a:lnSpc>
                <a:spcPct val="145000"/>
              </a:lnSpc>
              <a:buNone/>
            </a:pPr>
            <a:r>
              <a:rPr lang="en-US" sz="1300" dirty="0">
                <a:solidFill>
                  <a:srgbClr val="EDE8DF"/>
                </a:solidFill>
                <a:latin typeface="Inter" pitchFamily="34" charset="0"/>
                <a:ea typeface="Inter" pitchFamily="34" charset="-122"/>
                <a:cs typeface="Inter" pitchFamily="34" charset="-120"/>
              </a:rPr>
              <a:t>Replace the persona deck in week one with a personalization stack. Capture every event. Maintain a live profile per buyer. Let AI generate position per person. Deliver programmatically. Read the deltas, not the personas.</a:t>
            </a:r>
            <a:endParaRPr lang="en-US" sz="1300" dirty="0"/>
          </a:p>
        </p:txBody>
      </p:sp>
      <p:sp>
        <p:nvSpPr>
          <p:cNvPr id="84" name="Shape 82"/>
          <p:cNvSpPr/>
          <p:nvPr/>
        </p:nvSpPr>
        <p:spPr>
          <a:xfrm>
            <a:off x="5067300" y="6949440"/>
            <a:ext cx="4152900" cy="255346"/>
          </a:xfrm>
          <a:prstGeom prst="rect">
            <a:avLst/>
          </a:prstGeom>
          <a:ln w="7620">
            <a:solidFill>
              <a:srgbClr val="C4B9AE"/>
            </a:solidFill>
            <a:prstDash val="solid"/>
          </a:ln>
        </p:spPr>
      </p:sp>
      <p:sp>
        <p:nvSpPr>
          <p:cNvPr id="85" name="Shape 83"/>
          <p:cNvSpPr/>
          <p:nvPr/>
        </p:nvSpPr>
        <p:spPr>
          <a:xfrm>
            <a:off x="5067300" y="6949440"/>
            <a:ext cx="640080" cy="255346"/>
          </a:xfrm>
          <a:prstGeom prst="rect">
            <a:avLst/>
          </a:prstGeom>
          <a:solidFill>
            <a:srgbClr val="18160F"/>
          </a:solidFill>
          <a:ln/>
        </p:spPr>
      </p:sp>
      <p:sp>
        <p:nvSpPr>
          <p:cNvPr id="86" name="Text 84"/>
          <p:cNvSpPr/>
          <p:nvPr/>
        </p:nvSpPr>
        <p:spPr>
          <a:xfrm>
            <a:off x="5067300" y="6949440"/>
            <a:ext cx="640080" cy="255346"/>
          </a:xfrm>
          <a:prstGeom prst="rect">
            <a:avLst/>
          </a:prstGeom>
          <a:noFill/>
          <a:ln/>
        </p:spPr>
        <p:txBody>
          <a:bodyPr wrap="square" lIns="0" tIns="0" rIns="0" bIns="0" rtlCol="0" anchor="ctr"/>
          <a:lstStyle/>
          <a:p>
            <a:pPr algn="ctr" indent="0" marL="0">
              <a:buNone/>
            </a:pPr>
            <a:r>
              <a:rPr lang="en-US" sz="1600" dirty="0">
                <a:solidFill>
                  <a:srgbClr val="EDE8DF"/>
                </a:solidFill>
                <a:latin typeface="Playfair Display" pitchFamily="34" charset="0"/>
                <a:ea typeface="Playfair Display" pitchFamily="34" charset="-122"/>
                <a:cs typeface="Playfair Display" pitchFamily="34" charset="-120"/>
              </a:rPr>
              <a:t>L4</a:t>
            </a:r>
            <a:endParaRPr lang="en-US" sz="1600" dirty="0"/>
          </a:p>
        </p:txBody>
      </p:sp>
      <p:sp>
        <p:nvSpPr>
          <p:cNvPr id="87" name="Text 85"/>
          <p:cNvSpPr/>
          <p:nvPr/>
        </p:nvSpPr>
        <p:spPr>
          <a:xfrm>
            <a:off x="5844540" y="6894233"/>
            <a:ext cx="1463040" cy="292608"/>
          </a:xfrm>
          <a:prstGeom prst="rect">
            <a:avLst/>
          </a:prstGeom>
          <a:noFill/>
          <a:ln/>
        </p:spPr>
        <p:txBody>
          <a:bodyPr wrap="square" lIns="0" tIns="0" rIns="0" bIns="0" rtlCol="0" anchor="ctr"/>
          <a:lstStyle/>
          <a:p>
            <a:pPr indent="0" marL="0">
              <a:buNone/>
            </a:pPr>
            <a:r>
              <a:rPr lang="en-US" sz="1400" spc="-100" kern="0" dirty="0">
                <a:solidFill>
                  <a:srgbClr val="EDE8DF"/>
                </a:solidFill>
                <a:latin typeface="Playfair Display" pitchFamily="34" charset="0"/>
                <a:ea typeface="Playfair Display" pitchFamily="34" charset="-122"/>
                <a:cs typeface="Playfair Display" pitchFamily="34" charset="-120"/>
              </a:rPr>
              <a:t>DELIVERY</a:t>
            </a:r>
            <a:endParaRPr lang="en-US" sz="1400" dirty="0"/>
          </a:p>
        </p:txBody>
      </p:sp>
      <p:sp>
        <p:nvSpPr>
          <p:cNvPr id="88" name="Text 86"/>
          <p:cNvSpPr/>
          <p:nvPr/>
        </p:nvSpPr>
        <p:spPr>
          <a:xfrm>
            <a:off x="7261860" y="6894233"/>
            <a:ext cx="1821180" cy="292608"/>
          </a:xfrm>
          <a:prstGeom prst="rect">
            <a:avLst/>
          </a:prstGeom>
          <a:noFill/>
          <a:ln/>
        </p:spPr>
        <p:txBody>
          <a:bodyPr wrap="square" lIns="0" tIns="0" rIns="0" bIns="0" rtlCol="0" anchor="ctr"/>
          <a:lstStyle/>
          <a:p>
            <a:pPr indent="0" marL="0">
              <a:buNone/>
            </a:pPr>
            <a:r>
              <a:rPr lang="en-US" sz="1000" spc="100" kern="0" dirty="0">
                <a:solidFill>
                  <a:srgbClr val="C4B9AE"/>
                </a:solidFill>
                <a:latin typeface="Inter" pitchFamily="34" charset="0"/>
                <a:ea typeface="Inter" pitchFamily="34" charset="-122"/>
                <a:cs typeface="Inter" pitchFamily="34" charset="-120"/>
              </a:rPr>
              <a:t>ad / email / inline</a:t>
            </a:r>
            <a:endParaRPr lang="en-US" sz="1000" dirty="0"/>
          </a:p>
        </p:txBody>
      </p:sp>
      <p:sp>
        <p:nvSpPr>
          <p:cNvPr id="89" name="Text 87"/>
          <p:cNvSpPr/>
          <p:nvPr/>
        </p:nvSpPr>
        <p:spPr>
          <a:xfrm>
            <a:off x="8808720" y="7159066"/>
            <a:ext cx="365760" cy="146304"/>
          </a:xfrm>
          <a:prstGeom prst="rect">
            <a:avLst/>
          </a:prstGeom>
          <a:noFill/>
          <a:ln/>
        </p:spPr>
        <p:txBody>
          <a:bodyPr wrap="square" lIns="0" tIns="0" rIns="0" bIns="0" rtlCol="0" anchor="ctr"/>
          <a:lstStyle/>
          <a:p>
            <a:pPr algn="ctr" indent="0" marL="0">
              <a:buNone/>
            </a:pPr>
            <a:r>
              <a:rPr lang="en-US" sz="1400" b="1" dirty="0">
                <a:solidFill>
                  <a:srgbClr val="F7F471"/>
                </a:solidFill>
                <a:latin typeface="Inter" pitchFamily="34" charset="0"/>
                <a:ea typeface="Inter" pitchFamily="34" charset="-122"/>
                <a:cs typeface="Inter" pitchFamily="34" charset="-120"/>
              </a:rPr>
              <a:t>↑</a:t>
            </a:r>
            <a:endParaRPr lang="en-US" sz="1400" dirty="0"/>
          </a:p>
        </p:txBody>
      </p:sp>
      <p:sp>
        <p:nvSpPr>
          <p:cNvPr id="90" name="Shape 88"/>
          <p:cNvSpPr/>
          <p:nvPr/>
        </p:nvSpPr>
        <p:spPr>
          <a:xfrm>
            <a:off x="5067300" y="7277938"/>
            <a:ext cx="4152900" cy="255346"/>
          </a:xfrm>
          <a:prstGeom prst="rect">
            <a:avLst/>
          </a:prstGeom>
          <a:ln w="7620">
            <a:solidFill>
              <a:srgbClr val="C4B9AE"/>
            </a:solidFill>
            <a:prstDash val="solid"/>
          </a:ln>
        </p:spPr>
      </p:sp>
      <p:sp>
        <p:nvSpPr>
          <p:cNvPr id="91" name="Shape 89"/>
          <p:cNvSpPr/>
          <p:nvPr/>
        </p:nvSpPr>
        <p:spPr>
          <a:xfrm>
            <a:off x="5067300" y="7277938"/>
            <a:ext cx="640080" cy="255346"/>
          </a:xfrm>
          <a:prstGeom prst="rect">
            <a:avLst/>
          </a:prstGeom>
          <a:solidFill>
            <a:srgbClr val="F7F471"/>
          </a:solidFill>
          <a:ln/>
        </p:spPr>
      </p:sp>
      <p:sp>
        <p:nvSpPr>
          <p:cNvPr id="92" name="Text 90"/>
          <p:cNvSpPr/>
          <p:nvPr/>
        </p:nvSpPr>
        <p:spPr>
          <a:xfrm>
            <a:off x="5067300" y="7277938"/>
            <a:ext cx="640080" cy="255346"/>
          </a:xfrm>
          <a:prstGeom prst="rect">
            <a:avLst/>
          </a:prstGeom>
          <a:noFill/>
          <a:ln/>
        </p:spPr>
        <p:txBody>
          <a:bodyPr wrap="square" lIns="0" tIns="0" rIns="0" bIns="0" rtlCol="0" anchor="ctr"/>
          <a:lstStyle/>
          <a:p>
            <a:pPr algn="ctr" indent="0" marL="0">
              <a:buNone/>
            </a:pPr>
            <a:r>
              <a:rPr lang="en-US" sz="1600" dirty="0">
                <a:solidFill>
                  <a:srgbClr val="18160F"/>
                </a:solidFill>
                <a:latin typeface="Playfair Display" pitchFamily="34" charset="0"/>
                <a:ea typeface="Playfair Display" pitchFamily="34" charset="-122"/>
                <a:cs typeface="Playfair Display" pitchFamily="34" charset="-120"/>
              </a:rPr>
              <a:t>L3</a:t>
            </a:r>
            <a:endParaRPr lang="en-US" sz="1600" dirty="0"/>
          </a:p>
        </p:txBody>
      </p:sp>
      <p:sp>
        <p:nvSpPr>
          <p:cNvPr id="93" name="Text 91"/>
          <p:cNvSpPr/>
          <p:nvPr/>
        </p:nvSpPr>
        <p:spPr>
          <a:xfrm>
            <a:off x="5844540" y="7222731"/>
            <a:ext cx="1463040" cy="292608"/>
          </a:xfrm>
          <a:prstGeom prst="rect">
            <a:avLst/>
          </a:prstGeom>
          <a:noFill/>
          <a:ln/>
        </p:spPr>
        <p:txBody>
          <a:bodyPr wrap="square" lIns="0" tIns="0" rIns="0" bIns="0" rtlCol="0" anchor="ctr"/>
          <a:lstStyle/>
          <a:p>
            <a:pPr indent="0" marL="0">
              <a:buNone/>
            </a:pPr>
            <a:r>
              <a:rPr lang="en-US" sz="1400" spc="-100" kern="0" dirty="0">
                <a:solidFill>
                  <a:srgbClr val="EDE8DF"/>
                </a:solidFill>
                <a:latin typeface="Playfair Display" pitchFamily="34" charset="0"/>
                <a:ea typeface="Playfair Display" pitchFamily="34" charset="-122"/>
                <a:cs typeface="Playfair Display" pitchFamily="34" charset="-120"/>
              </a:rPr>
              <a:t>POSITION</a:t>
            </a:r>
            <a:endParaRPr lang="en-US" sz="1400" dirty="0"/>
          </a:p>
        </p:txBody>
      </p:sp>
      <p:sp>
        <p:nvSpPr>
          <p:cNvPr id="94" name="Text 92"/>
          <p:cNvSpPr/>
          <p:nvPr/>
        </p:nvSpPr>
        <p:spPr>
          <a:xfrm>
            <a:off x="7261860" y="7222731"/>
            <a:ext cx="1821180" cy="292608"/>
          </a:xfrm>
          <a:prstGeom prst="rect">
            <a:avLst/>
          </a:prstGeom>
          <a:noFill/>
          <a:ln/>
        </p:spPr>
        <p:txBody>
          <a:bodyPr wrap="square" lIns="0" tIns="0" rIns="0" bIns="0" rtlCol="0" anchor="ctr"/>
          <a:lstStyle/>
          <a:p>
            <a:pPr indent="0" marL="0">
              <a:buNone/>
            </a:pPr>
            <a:r>
              <a:rPr lang="en-US" sz="1000" spc="100" kern="0" dirty="0">
                <a:solidFill>
                  <a:srgbClr val="C4B9AE"/>
                </a:solidFill>
                <a:latin typeface="Inter" pitchFamily="34" charset="0"/>
                <a:ea typeface="Inter" pitchFamily="34" charset="-122"/>
                <a:cs typeface="Inter" pitchFamily="34" charset="-120"/>
              </a:rPr>
              <a:t>AI-generated, per person</a:t>
            </a:r>
            <a:endParaRPr lang="en-US" sz="1000" dirty="0"/>
          </a:p>
        </p:txBody>
      </p:sp>
      <p:sp>
        <p:nvSpPr>
          <p:cNvPr id="95" name="Text 93"/>
          <p:cNvSpPr/>
          <p:nvPr/>
        </p:nvSpPr>
        <p:spPr>
          <a:xfrm>
            <a:off x="8808720" y="7487564"/>
            <a:ext cx="365760" cy="146304"/>
          </a:xfrm>
          <a:prstGeom prst="rect">
            <a:avLst/>
          </a:prstGeom>
          <a:noFill/>
          <a:ln/>
        </p:spPr>
        <p:txBody>
          <a:bodyPr wrap="square" lIns="0" tIns="0" rIns="0" bIns="0" rtlCol="0" anchor="ctr"/>
          <a:lstStyle/>
          <a:p>
            <a:pPr algn="ctr" indent="0" marL="0">
              <a:buNone/>
            </a:pPr>
            <a:r>
              <a:rPr lang="en-US" sz="1400" b="1" dirty="0">
                <a:solidFill>
                  <a:srgbClr val="F7F471"/>
                </a:solidFill>
                <a:latin typeface="Inter" pitchFamily="34" charset="0"/>
                <a:ea typeface="Inter" pitchFamily="34" charset="-122"/>
                <a:cs typeface="Inter" pitchFamily="34" charset="-120"/>
              </a:rPr>
              <a:t>↑</a:t>
            </a:r>
            <a:endParaRPr lang="en-US" sz="1400" dirty="0"/>
          </a:p>
        </p:txBody>
      </p:sp>
      <p:sp>
        <p:nvSpPr>
          <p:cNvPr id="96" name="Shape 94"/>
          <p:cNvSpPr/>
          <p:nvPr/>
        </p:nvSpPr>
        <p:spPr>
          <a:xfrm>
            <a:off x="5067300" y="7606436"/>
            <a:ext cx="4152900" cy="255346"/>
          </a:xfrm>
          <a:prstGeom prst="rect">
            <a:avLst/>
          </a:prstGeom>
          <a:ln w="7620">
            <a:solidFill>
              <a:srgbClr val="C4B9AE"/>
            </a:solidFill>
            <a:prstDash val="solid"/>
          </a:ln>
        </p:spPr>
      </p:sp>
      <p:sp>
        <p:nvSpPr>
          <p:cNvPr id="97" name="Shape 95"/>
          <p:cNvSpPr/>
          <p:nvPr/>
        </p:nvSpPr>
        <p:spPr>
          <a:xfrm>
            <a:off x="5067300" y="7606436"/>
            <a:ext cx="640080" cy="255346"/>
          </a:xfrm>
          <a:prstGeom prst="rect">
            <a:avLst/>
          </a:prstGeom>
          <a:solidFill>
            <a:srgbClr val="18160F"/>
          </a:solidFill>
          <a:ln/>
        </p:spPr>
      </p:sp>
      <p:sp>
        <p:nvSpPr>
          <p:cNvPr id="98" name="Text 96"/>
          <p:cNvSpPr/>
          <p:nvPr/>
        </p:nvSpPr>
        <p:spPr>
          <a:xfrm>
            <a:off x="5067300" y="7606436"/>
            <a:ext cx="640080" cy="255346"/>
          </a:xfrm>
          <a:prstGeom prst="rect">
            <a:avLst/>
          </a:prstGeom>
          <a:noFill/>
          <a:ln/>
        </p:spPr>
        <p:txBody>
          <a:bodyPr wrap="square" lIns="0" tIns="0" rIns="0" bIns="0" rtlCol="0" anchor="ctr"/>
          <a:lstStyle/>
          <a:p>
            <a:pPr algn="ctr" indent="0" marL="0">
              <a:buNone/>
            </a:pPr>
            <a:r>
              <a:rPr lang="en-US" sz="1600" dirty="0">
                <a:solidFill>
                  <a:srgbClr val="EDE8DF"/>
                </a:solidFill>
                <a:latin typeface="Playfair Display" pitchFamily="34" charset="0"/>
                <a:ea typeface="Playfair Display" pitchFamily="34" charset="-122"/>
                <a:cs typeface="Playfair Display" pitchFamily="34" charset="-120"/>
              </a:rPr>
              <a:t>L2</a:t>
            </a:r>
            <a:endParaRPr lang="en-US" sz="1600" dirty="0"/>
          </a:p>
        </p:txBody>
      </p:sp>
      <p:sp>
        <p:nvSpPr>
          <p:cNvPr id="99" name="Text 97"/>
          <p:cNvSpPr/>
          <p:nvPr/>
        </p:nvSpPr>
        <p:spPr>
          <a:xfrm>
            <a:off x="5844540" y="7551230"/>
            <a:ext cx="1463040" cy="292608"/>
          </a:xfrm>
          <a:prstGeom prst="rect">
            <a:avLst/>
          </a:prstGeom>
          <a:noFill/>
          <a:ln/>
        </p:spPr>
        <p:txBody>
          <a:bodyPr wrap="square" lIns="0" tIns="0" rIns="0" bIns="0" rtlCol="0" anchor="ctr"/>
          <a:lstStyle/>
          <a:p>
            <a:pPr indent="0" marL="0">
              <a:buNone/>
            </a:pPr>
            <a:r>
              <a:rPr lang="en-US" sz="1400" spc="-100" kern="0" dirty="0">
                <a:solidFill>
                  <a:srgbClr val="EDE8DF"/>
                </a:solidFill>
                <a:latin typeface="Playfair Display" pitchFamily="34" charset="0"/>
                <a:ea typeface="Playfair Display" pitchFamily="34" charset="-122"/>
                <a:cs typeface="Playfair Display" pitchFamily="34" charset="-120"/>
              </a:rPr>
              <a:t>PROFILE</a:t>
            </a:r>
            <a:endParaRPr lang="en-US" sz="1400" dirty="0"/>
          </a:p>
        </p:txBody>
      </p:sp>
      <p:sp>
        <p:nvSpPr>
          <p:cNvPr id="100" name="Text 98"/>
          <p:cNvSpPr/>
          <p:nvPr/>
        </p:nvSpPr>
        <p:spPr>
          <a:xfrm>
            <a:off x="7261860" y="7551230"/>
            <a:ext cx="1821180" cy="292608"/>
          </a:xfrm>
          <a:prstGeom prst="rect">
            <a:avLst/>
          </a:prstGeom>
          <a:noFill/>
          <a:ln/>
        </p:spPr>
        <p:txBody>
          <a:bodyPr wrap="square" lIns="0" tIns="0" rIns="0" bIns="0" rtlCol="0" anchor="ctr"/>
          <a:lstStyle/>
          <a:p>
            <a:pPr indent="0" marL="0">
              <a:buNone/>
            </a:pPr>
            <a:r>
              <a:rPr lang="en-US" sz="1000" spc="100" kern="0" dirty="0">
                <a:solidFill>
                  <a:srgbClr val="C4B9AE"/>
                </a:solidFill>
                <a:latin typeface="Inter" pitchFamily="34" charset="0"/>
                <a:ea typeface="Inter" pitchFamily="34" charset="-122"/>
                <a:cs typeface="Inter" pitchFamily="34" charset="-120"/>
              </a:rPr>
              <a:t>live record per buyer</a:t>
            </a:r>
            <a:endParaRPr lang="en-US" sz="1000" dirty="0"/>
          </a:p>
        </p:txBody>
      </p:sp>
      <p:sp>
        <p:nvSpPr>
          <p:cNvPr id="101" name="Text 99"/>
          <p:cNvSpPr/>
          <p:nvPr/>
        </p:nvSpPr>
        <p:spPr>
          <a:xfrm>
            <a:off x="8808720" y="7816063"/>
            <a:ext cx="365760" cy="146304"/>
          </a:xfrm>
          <a:prstGeom prst="rect">
            <a:avLst/>
          </a:prstGeom>
          <a:noFill/>
          <a:ln/>
        </p:spPr>
        <p:txBody>
          <a:bodyPr wrap="square" lIns="0" tIns="0" rIns="0" bIns="0" rtlCol="0" anchor="ctr"/>
          <a:lstStyle/>
          <a:p>
            <a:pPr algn="ctr" indent="0" marL="0">
              <a:buNone/>
            </a:pPr>
            <a:r>
              <a:rPr lang="en-US" sz="1400" b="1" dirty="0">
                <a:solidFill>
                  <a:srgbClr val="F7F471"/>
                </a:solidFill>
                <a:latin typeface="Inter" pitchFamily="34" charset="0"/>
                <a:ea typeface="Inter" pitchFamily="34" charset="-122"/>
                <a:cs typeface="Inter" pitchFamily="34" charset="-120"/>
              </a:rPr>
              <a:t>↑</a:t>
            </a:r>
            <a:endParaRPr lang="en-US" sz="1400" dirty="0"/>
          </a:p>
        </p:txBody>
      </p:sp>
      <p:sp>
        <p:nvSpPr>
          <p:cNvPr id="102" name="Shape 100"/>
          <p:cNvSpPr/>
          <p:nvPr/>
        </p:nvSpPr>
        <p:spPr>
          <a:xfrm>
            <a:off x="5067300" y="7934935"/>
            <a:ext cx="4152900" cy="255346"/>
          </a:xfrm>
          <a:prstGeom prst="rect">
            <a:avLst/>
          </a:prstGeom>
          <a:ln w="7620">
            <a:solidFill>
              <a:srgbClr val="C4B9AE"/>
            </a:solidFill>
            <a:prstDash val="solid"/>
          </a:ln>
        </p:spPr>
      </p:sp>
      <p:sp>
        <p:nvSpPr>
          <p:cNvPr id="103" name="Shape 101"/>
          <p:cNvSpPr/>
          <p:nvPr/>
        </p:nvSpPr>
        <p:spPr>
          <a:xfrm>
            <a:off x="5067300" y="7934935"/>
            <a:ext cx="640080" cy="255346"/>
          </a:xfrm>
          <a:prstGeom prst="rect">
            <a:avLst/>
          </a:prstGeom>
          <a:solidFill>
            <a:srgbClr val="18160F"/>
          </a:solidFill>
          <a:ln/>
        </p:spPr>
      </p:sp>
      <p:sp>
        <p:nvSpPr>
          <p:cNvPr id="104" name="Text 102"/>
          <p:cNvSpPr/>
          <p:nvPr/>
        </p:nvSpPr>
        <p:spPr>
          <a:xfrm>
            <a:off x="5067300" y="7934935"/>
            <a:ext cx="640080" cy="255346"/>
          </a:xfrm>
          <a:prstGeom prst="rect">
            <a:avLst/>
          </a:prstGeom>
          <a:noFill/>
          <a:ln/>
        </p:spPr>
        <p:txBody>
          <a:bodyPr wrap="square" lIns="0" tIns="0" rIns="0" bIns="0" rtlCol="0" anchor="ctr"/>
          <a:lstStyle/>
          <a:p>
            <a:pPr algn="ctr" indent="0" marL="0">
              <a:buNone/>
            </a:pPr>
            <a:r>
              <a:rPr lang="en-US" sz="1600" dirty="0">
                <a:solidFill>
                  <a:srgbClr val="EDE8DF"/>
                </a:solidFill>
                <a:latin typeface="Playfair Display" pitchFamily="34" charset="0"/>
                <a:ea typeface="Playfair Display" pitchFamily="34" charset="-122"/>
                <a:cs typeface="Playfair Display" pitchFamily="34" charset="-120"/>
              </a:rPr>
              <a:t>L1</a:t>
            </a:r>
            <a:endParaRPr lang="en-US" sz="1600" dirty="0"/>
          </a:p>
        </p:txBody>
      </p:sp>
      <p:sp>
        <p:nvSpPr>
          <p:cNvPr id="105" name="Text 103"/>
          <p:cNvSpPr/>
          <p:nvPr/>
        </p:nvSpPr>
        <p:spPr>
          <a:xfrm>
            <a:off x="5844540" y="7879728"/>
            <a:ext cx="1463040" cy="292608"/>
          </a:xfrm>
          <a:prstGeom prst="rect">
            <a:avLst/>
          </a:prstGeom>
          <a:noFill/>
          <a:ln/>
        </p:spPr>
        <p:txBody>
          <a:bodyPr wrap="square" lIns="0" tIns="0" rIns="0" bIns="0" rtlCol="0" anchor="ctr"/>
          <a:lstStyle/>
          <a:p>
            <a:pPr indent="0" marL="0">
              <a:buNone/>
            </a:pPr>
            <a:r>
              <a:rPr lang="en-US" sz="1400" spc="-100" kern="0" dirty="0">
                <a:solidFill>
                  <a:srgbClr val="EDE8DF"/>
                </a:solidFill>
                <a:latin typeface="Playfair Display" pitchFamily="34" charset="0"/>
                <a:ea typeface="Playfair Display" pitchFamily="34" charset="-122"/>
                <a:cs typeface="Playfair Display" pitchFamily="34" charset="-120"/>
              </a:rPr>
              <a:t>CAPTURE</a:t>
            </a:r>
            <a:endParaRPr lang="en-US" sz="1400" dirty="0"/>
          </a:p>
        </p:txBody>
      </p:sp>
      <p:sp>
        <p:nvSpPr>
          <p:cNvPr id="106" name="Text 104"/>
          <p:cNvSpPr/>
          <p:nvPr/>
        </p:nvSpPr>
        <p:spPr>
          <a:xfrm>
            <a:off x="7261860" y="7879728"/>
            <a:ext cx="1821180" cy="292608"/>
          </a:xfrm>
          <a:prstGeom prst="rect">
            <a:avLst/>
          </a:prstGeom>
          <a:noFill/>
          <a:ln/>
        </p:spPr>
        <p:txBody>
          <a:bodyPr wrap="square" lIns="0" tIns="0" rIns="0" bIns="0" rtlCol="0" anchor="ctr"/>
          <a:lstStyle/>
          <a:p>
            <a:pPr indent="0" marL="0">
              <a:buNone/>
            </a:pPr>
            <a:r>
              <a:rPr lang="en-US" sz="1000" spc="100" kern="0" dirty="0">
                <a:solidFill>
                  <a:srgbClr val="C4B9AE"/>
                </a:solidFill>
                <a:latin typeface="Inter" pitchFamily="34" charset="0"/>
                <a:ea typeface="Inter" pitchFamily="34" charset="-122"/>
                <a:cs typeface="Inter" pitchFamily="34" charset="-120"/>
              </a:rPr>
              <a:t>every event, every channel</a:t>
            </a:r>
            <a:endParaRPr lang="en-US" sz="1000" dirty="0"/>
          </a:p>
        </p:txBody>
      </p:sp>
      <p:sp>
        <p:nvSpPr>
          <p:cNvPr id="107" name="Shape 105"/>
          <p:cNvSpPr/>
          <p:nvPr/>
        </p:nvSpPr>
        <p:spPr>
          <a:xfrm>
            <a:off x="9585960" y="3017520"/>
            <a:ext cx="502920" cy="36576"/>
          </a:xfrm>
          <a:prstGeom prst="rect">
            <a:avLst/>
          </a:prstGeom>
          <a:solidFill>
            <a:srgbClr val="F7F471"/>
          </a:solidFill>
          <a:ln/>
        </p:spPr>
      </p:sp>
      <p:sp>
        <p:nvSpPr>
          <p:cNvPr id="108" name="Text 106"/>
          <p:cNvSpPr/>
          <p:nvPr/>
        </p:nvSpPr>
        <p:spPr>
          <a:xfrm>
            <a:off x="9585960" y="3145536"/>
            <a:ext cx="2872740" cy="292608"/>
          </a:xfrm>
          <a:prstGeom prst="rect">
            <a:avLst/>
          </a:prstGeom>
          <a:noFill/>
          <a:ln/>
        </p:spPr>
        <p:txBody>
          <a:bodyPr wrap="square" lIns="0" tIns="0" rIns="0" bIns="0" rtlCol="0" anchor="ctr"/>
          <a:lstStyle/>
          <a:p>
            <a:pPr indent="0" marL="0">
              <a:buNone/>
            </a:pPr>
            <a:r>
              <a:rPr lang="en-US" sz="1100" b="1" spc="300" kern="0" dirty="0">
                <a:solidFill>
                  <a:srgbClr val="F7F471"/>
                </a:solidFill>
                <a:latin typeface="Inter" pitchFamily="34" charset="0"/>
                <a:ea typeface="Inter" pitchFamily="34" charset="-122"/>
                <a:cs typeface="Inter" pitchFamily="34" charset="-120"/>
              </a:rPr>
              <a:t>03  ·  SMB STRATEGIST</a:t>
            </a:r>
            <a:endParaRPr lang="en-US" sz="1100" dirty="0"/>
          </a:p>
        </p:txBody>
      </p:sp>
      <p:sp>
        <p:nvSpPr>
          <p:cNvPr id="109" name="Shape 107"/>
          <p:cNvSpPr/>
          <p:nvPr/>
        </p:nvSpPr>
        <p:spPr>
          <a:xfrm>
            <a:off x="12550140" y="3063240"/>
            <a:ext cx="1188720" cy="329184"/>
          </a:xfrm>
          <a:prstGeom prst="rect">
            <a:avLst/>
          </a:prstGeom>
          <a:solidFill>
            <a:srgbClr val="F7F471"/>
          </a:solidFill>
          <a:ln/>
        </p:spPr>
      </p:sp>
      <p:sp>
        <p:nvSpPr>
          <p:cNvPr id="110" name="Text 108"/>
          <p:cNvSpPr/>
          <p:nvPr/>
        </p:nvSpPr>
        <p:spPr>
          <a:xfrm>
            <a:off x="12550140" y="3063240"/>
            <a:ext cx="1188720" cy="329184"/>
          </a:xfrm>
          <a:prstGeom prst="rect">
            <a:avLst/>
          </a:prstGeom>
          <a:noFill/>
          <a:ln/>
        </p:spPr>
        <p:txBody>
          <a:bodyPr wrap="square" lIns="0" tIns="0" rIns="0" bIns="0" rtlCol="0" anchor="ctr"/>
          <a:lstStyle/>
          <a:p>
            <a:pPr algn="ctr" indent="0" marL="0">
              <a:buNone/>
            </a:pPr>
            <a:r>
              <a:rPr lang="en-US" sz="900" b="1" spc="300" kern="0" dirty="0">
                <a:solidFill>
                  <a:srgbClr val="18160F"/>
                </a:solidFill>
                <a:latin typeface="Inter" pitchFamily="34" charset="0"/>
                <a:ea typeface="Inter" pitchFamily="34" charset="-122"/>
                <a:cs typeface="Inter" pitchFamily="34" charset="-120"/>
              </a:rPr>
              <a:t>QUARTERLY</a:t>
            </a:r>
            <a:endParaRPr lang="en-US" sz="900" dirty="0"/>
          </a:p>
        </p:txBody>
      </p:sp>
      <p:sp>
        <p:nvSpPr>
          <p:cNvPr id="111" name="Text 109"/>
          <p:cNvSpPr/>
          <p:nvPr/>
        </p:nvSpPr>
        <p:spPr>
          <a:xfrm>
            <a:off x="9585960" y="3611880"/>
            <a:ext cx="4152900" cy="1280160"/>
          </a:xfrm>
          <a:prstGeom prst="rect">
            <a:avLst/>
          </a:prstGeom>
          <a:noFill/>
          <a:ln/>
        </p:spPr>
        <p:txBody>
          <a:bodyPr wrap="square" lIns="0" tIns="0" rIns="0" bIns="0" rtlCol="0" anchor="t"/>
          <a:lstStyle/>
          <a:p>
            <a:pPr indent="0" marL="0">
              <a:lnSpc>
                <a:spcPct val="110000"/>
              </a:lnSpc>
              <a:buNone/>
            </a:pPr>
            <a:r>
              <a:rPr lang="en-US" sz="2600" spc="-100" kern="0" dirty="0">
                <a:solidFill>
                  <a:srgbClr val="EDE8DF"/>
                </a:solidFill>
                <a:latin typeface="Playfair Display" pitchFamily="34" charset="0"/>
                <a:ea typeface="Playfair Display" pitchFamily="34" charset="-122"/>
                <a:cs typeface="Playfair Display" pitchFamily="34" charset="-120"/>
              </a:rPr>
              <a:t>Audit the segment vocabulary.</a:t>
            </a:r>
            <a:endParaRPr lang="en-US" sz="2600" dirty="0"/>
          </a:p>
        </p:txBody>
      </p:sp>
      <p:sp>
        <p:nvSpPr>
          <p:cNvPr id="112" name="Text 110"/>
          <p:cNvSpPr/>
          <p:nvPr/>
        </p:nvSpPr>
        <p:spPr>
          <a:xfrm>
            <a:off x="9585960" y="5212080"/>
            <a:ext cx="4061460" cy="1554480"/>
          </a:xfrm>
          <a:prstGeom prst="rect">
            <a:avLst/>
          </a:prstGeom>
          <a:noFill/>
          <a:ln/>
        </p:spPr>
        <p:txBody>
          <a:bodyPr wrap="square" lIns="0" tIns="0" rIns="0" bIns="0" rtlCol="0" anchor="t"/>
          <a:lstStyle/>
          <a:p>
            <a:pPr indent="0" marL="0">
              <a:lnSpc>
                <a:spcPct val="145000"/>
              </a:lnSpc>
              <a:buNone/>
            </a:pPr>
            <a:r>
              <a:rPr lang="en-US" sz="1300" dirty="0">
                <a:solidFill>
                  <a:srgbClr val="EDE8DF"/>
                </a:solidFill>
                <a:latin typeface="Inter" pitchFamily="34" charset="0"/>
                <a:ea typeface="Inter" pitchFamily="34" charset="-122"/>
                <a:cs typeface="Inter" pitchFamily="34" charset="-120"/>
              </a:rPr>
              <a:t>Walk through every segment label in CRM, email, advertising, product. Write the year created and the assumption it was built on. If the assumption was personalization cost, the segment is obsolete.</a:t>
            </a:r>
            <a:endParaRPr lang="en-US" sz="1300" dirty="0"/>
          </a:p>
        </p:txBody>
      </p:sp>
      <p:sp>
        <p:nvSpPr>
          <p:cNvPr id="113" name="Text 111"/>
          <p:cNvSpPr/>
          <p:nvPr/>
        </p:nvSpPr>
        <p:spPr>
          <a:xfrm>
            <a:off x="9677400" y="6949440"/>
            <a:ext cx="1777365" cy="256032"/>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SEGMENT</a:t>
            </a:r>
            <a:endParaRPr lang="en-US" sz="900" dirty="0"/>
          </a:p>
        </p:txBody>
      </p:sp>
      <p:sp>
        <p:nvSpPr>
          <p:cNvPr id="114" name="Text 112"/>
          <p:cNvSpPr/>
          <p:nvPr/>
        </p:nvSpPr>
        <p:spPr>
          <a:xfrm>
            <a:off x="11546205" y="6949440"/>
            <a:ext cx="656082" cy="256032"/>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YEAR</a:t>
            </a:r>
            <a:endParaRPr lang="en-US" sz="900" dirty="0"/>
          </a:p>
        </p:txBody>
      </p:sp>
      <p:sp>
        <p:nvSpPr>
          <p:cNvPr id="115" name="Text 113"/>
          <p:cNvSpPr/>
          <p:nvPr/>
        </p:nvSpPr>
        <p:spPr>
          <a:xfrm>
            <a:off x="12293727" y="6949440"/>
            <a:ext cx="1445133" cy="256032"/>
          </a:xfrm>
          <a:prstGeom prst="rect">
            <a:avLst/>
          </a:prstGeom>
          <a:noFill/>
          <a:ln/>
        </p:spPr>
        <p:txBody>
          <a:bodyPr wrap="square" lIns="0" tIns="0" rIns="0" bIns="0" rtlCol="0" anchor="ctr"/>
          <a:lstStyle/>
          <a:p>
            <a:pPr indent="0" marL="0">
              <a:buNone/>
            </a:pPr>
            <a:r>
              <a:rPr lang="en-US" sz="900" b="1" spc="300" kern="0" dirty="0">
                <a:solidFill>
                  <a:srgbClr val="F7F471"/>
                </a:solidFill>
                <a:latin typeface="Inter" pitchFamily="34" charset="0"/>
                <a:ea typeface="Inter" pitchFamily="34" charset="-122"/>
                <a:cs typeface="Inter" pitchFamily="34" charset="-120"/>
              </a:rPr>
              <a:t>STATUS</a:t>
            </a:r>
            <a:endParaRPr lang="en-US" sz="900" dirty="0"/>
          </a:p>
        </p:txBody>
      </p:sp>
      <p:sp>
        <p:nvSpPr>
          <p:cNvPr id="116" name="Shape 114"/>
          <p:cNvSpPr/>
          <p:nvPr/>
        </p:nvSpPr>
        <p:spPr>
          <a:xfrm>
            <a:off x="9585960" y="7242048"/>
            <a:ext cx="4152900" cy="0"/>
          </a:xfrm>
          <a:prstGeom prst="line">
            <a:avLst/>
          </a:prstGeom>
          <a:noFill/>
          <a:ln w="7620">
            <a:solidFill>
              <a:srgbClr val="EDE8DF"/>
            </a:solidFill>
            <a:prstDash val="solid"/>
          </a:ln>
        </p:spPr>
      </p:sp>
      <p:sp>
        <p:nvSpPr>
          <p:cNvPr id="117" name="Text 115"/>
          <p:cNvSpPr/>
          <p:nvPr/>
        </p:nvSpPr>
        <p:spPr>
          <a:xfrm>
            <a:off x="9677400" y="7360920"/>
            <a:ext cx="1685925" cy="198196"/>
          </a:xfrm>
          <a:prstGeom prst="rect">
            <a:avLst/>
          </a:prstGeom>
          <a:noFill/>
          <a:ln/>
        </p:spPr>
        <p:txBody>
          <a:bodyPr wrap="square" lIns="0" tIns="0" rIns="0" bIns="0" rtlCol="0" anchor="t"/>
          <a:lstStyle/>
          <a:p>
            <a:pPr indent="0" marL="0">
              <a:buNone/>
            </a:pPr>
            <a:r>
              <a:rPr lang="en-US" sz="1300" dirty="0">
                <a:solidFill>
                  <a:srgbClr val="EDE8DF"/>
                </a:solidFill>
                <a:latin typeface="Playfair Display" pitchFamily="34" charset="0"/>
                <a:ea typeface="Playfair Display" pitchFamily="34" charset="-122"/>
                <a:cs typeface="Playfair Display" pitchFamily="34" charset="-120"/>
              </a:rPr>
              <a:t>Enterprise mid</a:t>
            </a:r>
            <a:endParaRPr lang="en-US" sz="1300" dirty="0"/>
          </a:p>
        </p:txBody>
      </p:sp>
      <p:sp>
        <p:nvSpPr>
          <p:cNvPr id="118" name="Text 116"/>
          <p:cNvSpPr/>
          <p:nvPr/>
        </p:nvSpPr>
        <p:spPr>
          <a:xfrm>
            <a:off x="11546205" y="7360920"/>
            <a:ext cx="564642" cy="198196"/>
          </a:xfrm>
          <a:prstGeom prst="rect">
            <a:avLst/>
          </a:prstGeom>
          <a:noFill/>
          <a:ln/>
        </p:spPr>
        <p:txBody>
          <a:bodyPr wrap="square" lIns="0" tIns="0" rIns="0" bIns="0" rtlCol="0" anchor="t"/>
          <a:lstStyle/>
          <a:p>
            <a:pPr indent="0" marL="0">
              <a:buNone/>
            </a:pPr>
            <a:r>
              <a:rPr lang="en-US" sz="1400" spc="-50" kern="0" dirty="0">
                <a:solidFill>
                  <a:srgbClr val="EDE8DF"/>
                </a:solidFill>
                <a:latin typeface="Playfair Display" pitchFamily="34" charset="0"/>
                <a:ea typeface="Playfair Display" pitchFamily="34" charset="-122"/>
                <a:cs typeface="Playfair Display" pitchFamily="34" charset="-120"/>
              </a:rPr>
              <a:t>2008</a:t>
            </a:r>
            <a:endParaRPr lang="en-US" sz="1400" dirty="0"/>
          </a:p>
        </p:txBody>
      </p:sp>
      <p:sp>
        <p:nvSpPr>
          <p:cNvPr id="119" name="Shape 117"/>
          <p:cNvSpPr/>
          <p:nvPr/>
        </p:nvSpPr>
        <p:spPr>
          <a:xfrm>
            <a:off x="12293727" y="7379208"/>
            <a:ext cx="1371600" cy="310896"/>
          </a:xfrm>
          <a:prstGeom prst="rect">
            <a:avLst/>
          </a:prstGeom>
          <a:solidFill>
            <a:srgbClr val="F7F471"/>
          </a:solidFill>
          <a:ln/>
        </p:spPr>
      </p:sp>
      <p:sp>
        <p:nvSpPr>
          <p:cNvPr id="120" name="Text 118"/>
          <p:cNvSpPr/>
          <p:nvPr/>
        </p:nvSpPr>
        <p:spPr>
          <a:xfrm>
            <a:off x="12293727" y="7379208"/>
            <a:ext cx="1371600" cy="310896"/>
          </a:xfrm>
          <a:prstGeom prst="rect">
            <a:avLst/>
          </a:prstGeom>
          <a:noFill/>
          <a:ln/>
        </p:spPr>
        <p:txBody>
          <a:bodyPr wrap="square" lIns="0" tIns="0" rIns="0" bIns="0" rtlCol="0" anchor="ctr"/>
          <a:lstStyle/>
          <a:p>
            <a:pPr algn="ctr" indent="0" marL="0">
              <a:buNone/>
            </a:pPr>
            <a:r>
              <a:rPr lang="en-US" sz="900" b="1" spc="400" kern="0" dirty="0">
                <a:solidFill>
                  <a:srgbClr val="18160F"/>
                </a:solidFill>
                <a:latin typeface="Inter" pitchFamily="34" charset="0"/>
                <a:ea typeface="Inter" pitchFamily="34" charset="-122"/>
                <a:cs typeface="Inter" pitchFamily="34" charset="-120"/>
              </a:rPr>
              <a:t>OBSOLETE</a:t>
            </a:r>
            <a:endParaRPr lang="en-US" sz="900" dirty="0"/>
          </a:p>
        </p:txBody>
      </p:sp>
      <p:sp>
        <p:nvSpPr>
          <p:cNvPr id="121" name="Shape 119"/>
          <p:cNvSpPr/>
          <p:nvPr/>
        </p:nvSpPr>
        <p:spPr>
          <a:xfrm>
            <a:off x="9585960" y="7604836"/>
            <a:ext cx="4152900" cy="0"/>
          </a:xfrm>
          <a:prstGeom prst="line">
            <a:avLst/>
          </a:prstGeom>
          <a:noFill/>
          <a:ln w="5080">
            <a:solidFill>
              <a:srgbClr val="8A8280">
                <a:alpha val="40000"/>
              </a:srgbClr>
            </a:solidFill>
            <a:prstDash val="solid"/>
          </a:ln>
        </p:spPr>
      </p:sp>
      <p:sp>
        <p:nvSpPr>
          <p:cNvPr id="122" name="Text 120"/>
          <p:cNvSpPr/>
          <p:nvPr/>
        </p:nvSpPr>
        <p:spPr>
          <a:xfrm>
            <a:off x="9677400" y="7650556"/>
            <a:ext cx="1685925" cy="198196"/>
          </a:xfrm>
          <a:prstGeom prst="rect">
            <a:avLst/>
          </a:prstGeom>
          <a:noFill/>
          <a:ln/>
        </p:spPr>
        <p:txBody>
          <a:bodyPr wrap="square" lIns="0" tIns="0" rIns="0" bIns="0" rtlCol="0" anchor="t"/>
          <a:lstStyle/>
          <a:p>
            <a:pPr indent="0" marL="0">
              <a:buNone/>
            </a:pPr>
            <a:r>
              <a:rPr lang="en-US" sz="1300" dirty="0">
                <a:solidFill>
                  <a:srgbClr val="EDE8DF"/>
                </a:solidFill>
                <a:latin typeface="Playfair Display" pitchFamily="34" charset="0"/>
                <a:ea typeface="Playfair Display" pitchFamily="34" charset="-122"/>
                <a:cs typeface="Playfair Display" pitchFamily="34" charset="-120"/>
              </a:rPr>
              <a:t>SMB self-serve</a:t>
            </a:r>
            <a:endParaRPr lang="en-US" sz="1300" dirty="0"/>
          </a:p>
        </p:txBody>
      </p:sp>
      <p:sp>
        <p:nvSpPr>
          <p:cNvPr id="123" name="Text 121"/>
          <p:cNvSpPr/>
          <p:nvPr/>
        </p:nvSpPr>
        <p:spPr>
          <a:xfrm>
            <a:off x="11546205" y="7650556"/>
            <a:ext cx="564642" cy="198196"/>
          </a:xfrm>
          <a:prstGeom prst="rect">
            <a:avLst/>
          </a:prstGeom>
          <a:noFill/>
          <a:ln/>
        </p:spPr>
        <p:txBody>
          <a:bodyPr wrap="square" lIns="0" tIns="0" rIns="0" bIns="0" rtlCol="0" anchor="t"/>
          <a:lstStyle/>
          <a:p>
            <a:pPr indent="0" marL="0">
              <a:buNone/>
            </a:pPr>
            <a:r>
              <a:rPr lang="en-US" sz="1400" spc="-50" kern="0" dirty="0">
                <a:solidFill>
                  <a:srgbClr val="EDE8DF"/>
                </a:solidFill>
                <a:latin typeface="Playfair Display" pitchFamily="34" charset="0"/>
                <a:ea typeface="Playfair Display" pitchFamily="34" charset="-122"/>
                <a:cs typeface="Playfair Display" pitchFamily="34" charset="-120"/>
              </a:rPr>
              <a:t>2014</a:t>
            </a:r>
            <a:endParaRPr lang="en-US" sz="1400" dirty="0"/>
          </a:p>
        </p:txBody>
      </p:sp>
      <p:sp>
        <p:nvSpPr>
          <p:cNvPr id="124" name="Shape 122"/>
          <p:cNvSpPr/>
          <p:nvPr/>
        </p:nvSpPr>
        <p:spPr>
          <a:xfrm>
            <a:off x="12293727" y="7668844"/>
            <a:ext cx="1371600" cy="310896"/>
          </a:xfrm>
          <a:prstGeom prst="rect">
            <a:avLst/>
          </a:prstGeom>
          <a:solidFill>
            <a:srgbClr val="F7F471"/>
          </a:solidFill>
          <a:ln/>
        </p:spPr>
      </p:sp>
      <p:sp>
        <p:nvSpPr>
          <p:cNvPr id="125" name="Text 123"/>
          <p:cNvSpPr/>
          <p:nvPr/>
        </p:nvSpPr>
        <p:spPr>
          <a:xfrm>
            <a:off x="12293727" y="7668844"/>
            <a:ext cx="1371600" cy="310896"/>
          </a:xfrm>
          <a:prstGeom prst="rect">
            <a:avLst/>
          </a:prstGeom>
          <a:noFill/>
          <a:ln/>
        </p:spPr>
        <p:txBody>
          <a:bodyPr wrap="square" lIns="0" tIns="0" rIns="0" bIns="0" rtlCol="0" anchor="ctr"/>
          <a:lstStyle/>
          <a:p>
            <a:pPr algn="ctr" indent="0" marL="0">
              <a:buNone/>
            </a:pPr>
            <a:r>
              <a:rPr lang="en-US" sz="900" b="1" spc="400" kern="0" dirty="0">
                <a:solidFill>
                  <a:srgbClr val="18160F"/>
                </a:solidFill>
                <a:latin typeface="Inter" pitchFamily="34" charset="0"/>
                <a:ea typeface="Inter" pitchFamily="34" charset="-122"/>
                <a:cs typeface="Inter" pitchFamily="34" charset="-120"/>
              </a:rPr>
              <a:t>OBSOLETE</a:t>
            </a:r>
            <a:endParaRPr lang="en-US" sz="900" dirty="0"/>
          </a:p>
        </p:txBody>
      </p:sp>
      <p:sp>
        <p:nvSpPr>
          <p:cNvPr id="126" name="Shape 124"/>
          <p:cNvSpPr/>
          <p:nvPr/>
        </p:nvSpPr>
        <p:spPr>
          <a:xfrm>
            <a:off x="9585960" y="7894472"/>
            <a:ext cx="4152900" cy="0"/>
          </a:xfrm>
          <a:prstGeom prst="line">
            <a:avLst/>
          </a:prstGeom>
          <a:noFill/>
          <a:ln w="5080">
            <a:solidFill>
              <a:srgbClr val="8A8280">
                <a:alpha val="40000"/>
              </a:srgbClr>
            </a:solidFill>
            <a:prstDash val="solid"/>
          </a:ln>
        </p:spPr>
      </p:sp>
      <p:sp>
        <p:nvSpPr>
          <p:cNvPr id="127" name="Text 125"/>
          <p:cNvSpPr/>
          <p:nvPr/>
        </p:nvSpPr>
        <p:spPr>
          <a:xfrm>
            <a:off x="9677400" y="7940192"/>
            <a:ext cx="1685925" cy="198196"/>
          </a:xfrm>
          <a:prstGeom prst="rect">
            <a:avLst/>
          </a:prstGeom>
          <a:noFill/>
          <a:ln/>
        </p:spPr>
        <p:txBody>
          <a:bodyPr wrap="square" lIns="0" tIns="0" rIns="0" bIns="0" rtlCol="0" anchor="t"/>
          <a:lstStyle/>
          <a:p>
            <a:pPr indent="0" marL="0">
              <a:buNone/>
            </a:pPr>
            <a:r>
              <a:rPr lang="en-US" sz="1300" dirty="0">
                <a:solidFill>
                  <a:srgbClr val="EDE8DF"/>
                </a:solidFill>
                <a:latin typeface="Playfair Display" pitchFamily="34" charset="0"/>
                <a:ea typeface="Playfair Display" pitchFamily="34" charset="-122"/>
                <a:cs typeface="Playfair Display" pitchFamily="34" charset="-120"/>
              </a:rPr>
              <a:t>Healthcare</a:t>
            </a:r>
            <a:endParaRPr lang="en-US" sz="1300" dirty="0"/>
          </a:p>
        </p:txBody>
      </p:sp>
      <p:sp>
        <p:nvSpPr>
          <p:cNvPr id="128" name="Text 126"/>
          <p:cNvSpPr/>
          <p:nvPr/>
        </p:nvSpPr>
        <p:spPr>
          <a:xfrm>
            <a:off x="11546205" y="7940192"/>
            <a:ext cx="564642" cy="198196"/>
          </a:xfrm>
          <a:prstGeom prst="rect">
            <a:avLst/>
          </a:prstGeom>
          <a:noFill/>
          <a:ln/>
        </p:spPr>
        <p:txBody>
          <a:bodyPr wrap="square" lIns="0" tIns="0" rIns="0" bIns="0" rtlCol="0" anchor="t"/>
          <a:lstStyle/>
          <a:p>
            <a:pPr indent="0" marL="0">
              <a:buNone/>
            </a:pPr>
            <a:r>
              <a:rPr lang="en-US" sz="1400" spc="-50" kern="0" dirty="0">
                <a:solidFill>
                  <a:srgbClr val="EDE8DF"/>
                </a:solidFill>
                <a:latin typeface="Playfair Display" pitchFamily="34" charset="0"/>
                <a:ea typeface="Playfair Display" pitchFamily="34" charset="-122"/>
                <a:cs typeface="Playfair Display" pitchFamily="34" charset="-120"/>
              </a:rPr>
              <a:t>2019</a:t>
            </a:r>
            <a:endParaRPr lang="en-US" sz="1400" dirty="0"/>
          </a:p>
        </p:txBody>
      </p:sp>
      <p:sp>
        <p:nvSpPr>
          <p:cNvPr id="129" name="Text 127"/>
          <p:cNvSpPr/>
          <p:nvPr/>
        </p:nvSpPr>
        <p:spPr>
          <a:xfrm>
            <a:off x="12293727" y="7976768"/>
            <a:ext cx="1371600" cy="292608"/>
          </a:xfrm>
          <a:prstGeom prst="rect">
            <a:avLst/>
          </a:prstGeom>
          <a:noFill/>
          <a:ln/>
        </p:spPr>
        <p:txBody>
          <a:bodyPr wrap="square" lIns="0" tIns="0" rIns="0" bIns="0" rtlCol="0" anchor="ctr"/>
          <a:lstStyle/>
          <a:p>
            <a:pPr indent="0" marL="0">
              <a:buNone/>
            </a:pPr>
            <a:r>
              <a:rPr lang="en-US" sz="900" b="1" spc="400" kern="0" dirty="0">
                <a:solidFill>
                  <a:srgbClr val="EDE8DF"/>
                </a:solidFill>
                <a:latin typeface="Inter" pitchFamily="34" charset="0"/>
                <a:ea typeface="Inter" pitchFamily="34" charset="-122"/>
                <a:cs typeface="Inter" pitchFamily="34" charset="-120"/>
              </a:rPr>
              <a:t>STANDS</a:t>
            </a:r>
            <a:endParaRPr lang="en-US" sz="900" dirty="0"/>
          </a:p>
        </p:txBody>
      </p:sp>
      <p:sp>
        <p:nvSpPr>
          <p:cNvPr id="130" name="Shape 128"/>
          <p:cNvSpPr/>
          <p:nvPr/>
        </p:nvSpPr>
        <p:spPr>
          <a:xfrm>
            <a:off x="9585960" y="8184109"/>
            <a:ext cx="4152900" cy="0"/>
          </a:xfrm>
          <a:prstGeom prst="line">
            <a:avLst/>
          </a:prstGeom>
          <a:noFill/>
          <a:ln w="5080">
            <a:solidFill>
              <a:srgbClr val="8A8280">
                <a:alpha val="40000"/>
              </a:srgbClr>
            </a:solidFill>
            <a:prstDash val="solid"/>
          </a:ln>
        </p:spPr>
      </p:sp>
      <p:sp>
        <p:nvSpPr>
          <p:cNvPr id="131" name="Text 129"/>
          <p:cNvSpPr/>
          <p:nvPr/>
        </p:nvSpPr>
        <p:spPr>
          <a:xfrm>
            <a:off x="9677400" y="8229829"/>
            <a:ext cx="1685925" cy="198196"/>
          </a:xfrm>
          <a:prstGeom prst="rect">
            <a:avLst/>
          </a:prstGeom>
          <a:noFill/>
          <a:ln/>
        </p:spPr>
        <p:txBody>
          <a:bodyPr wrap="square" lIns="0" tIns="0" rIns="0" bIns="0" rtlCol="0" anchor="t"/>
          <a:lstStyle/>
          <a:p>
            <a:pPr indent="0" marL="0">
              <a:buNone/>
            </a:pPr>
            <a:r>
              <a:rPr lang="en-US" sz="1300" dirty="0">
                <a:solidFill>
                  <a:srgbClr val="EDE8DF"/>
                </a:solidFill>
                <a:latin typeface="Playfair Display" pitchFamily="34" charset="0"/>
                <a:ea typeface="Playfair Display" pitchFamily="34" charset="-122"/>
                <a:cs typeface="Playfair Display" pitchFamily="34" charset="-120"/>
              </a:rPr>
              <a:t>Q4 spenders</a:t>
            </a:r>
            <a:endParaRPr lang="en-US" sz="1300" dirty="0"/>
          </a:p>
        </p:txBody>
      </p:sp>
      <p:sp>
        <p:nvSpPr>
          <p:cNvPr id="132" name="Text 130"/>
          <p:cNvSpPr/>
          <p:nvPr/>
        </p:nvSpPr>
        <p:spPr>
          <a:xfrm>
            <a:off x="11546205" y="8229829"/>
            <a:ext cx="564642" cy="198196"/>
          </a:xfrm>
          <a:prstGeom prst="rect">
            <a:avLst/>
          </a:prstGeom>
          <a:noFill/>
          <a:ln/>
        </p:spPr>
        <p:txBody>
          <a:bodyPr wrap="square" lIns="0" tIns="0" rIns="0" bIns="0" rtlCol="0" anchor="t"/>
          <a:lstStyle/>
          <a:p>
            <a:pPr indent="0" marL="0">
              <a:buNone/>
            </a:pPr>
            <a:r>
              <a:rPr lang="en-US" sz="1400" spc="-50" kern="0" dirty="0">
                <a:solidFill>
                  <a:srgbClr val="EDE8DF"/>
                </a:solidFill>
                <a:latin typeface="Playfair Display" pitchFamily="34" charset="0"/>
                <a:ea typeface="Playfair Display" pitchFamily="34" charset="-122"/>
                <a:cs typeface="Playfair Display" pitchFamily="34" charset="-120"/>
              </a:rPr>
              <a:t>2011</a:t>
            </a:r>
            <a:endParaRPr lang="en-US" sz="1400" dirty="0"/>
          </a:p>
        </p:txBody>
      </p:sp>
      <p:sp>
        <p:nvSpPr>
          <p:cNvPr id="133" name="Text 131"/>
          <p:cNvSpPr/>
          <p:nvPr/>
        </p:nvSpPr>
        <p:spPr>
          <a:xfrm>
            <a:off x="12293727" y="8266405"/>
            <a:ext cx="1371600" cy="292608"/>
          </a:xfrm>
          <a:prstGeom prst="rect">
            <a:avLst/>
          </a:prstGeom>
          <a:noFill/>
          <a:ln/>
        </p:spPr>
        <p:txBody>
          <a:bodyPr wrap="square" lIns="0" tIns="0" rIns="0" bIns="0" rtlCol="0" anchor="ctr"/>
          <a:lstStyle/>
          <a:p>
            <a:pPr indent="0" marL="0">
              <a:buNone/>
            </a:pPr>
            <a:r>
              <a:rPr lang="en-US" sz="900" b="1" spc="400" kern="0" dirty="0">
                <a:solidFill>
                  <a:srgbClr val="EDE8DF"/>
                </a:solidFill>
                <a:latin typeface="Inter" pitchFamily="34" charset="0"/>
                <a:ea typeface="Inter" pitchFamily="34" charset="-122"/>
                <a:cs typeface="Inter" pitchFamily="34" charset="-120"/>
              </a:rPr>
              <a:t>REVIEW</a:t>
            </a:r>
            <a:endParaRPr lang="en-US" sz="900" dirty="0"/>
          </a:p>
        </p:txBody>
      </p:sp>
      <p:sp>
        <p:nvSpPr>
          <p:cNvPr id="134" name="Text 132"/>
          <p:cNvSpPr/>
          <p:nvPr/>
        </p:nvSpPr>
        <p:spPr>
          <a:xfrm>
            <a:off x="548640" y="8684057"/>
            <a:ext cx="12550140" cy="256032"/>
          </a:xfrm>
          <a:prstGeom prst="rect">
            <a:avLst/>
          </a:prstGeom>
          <a:noFill/>
          <a:ln/>
        </p:spPr>
        <p:txBody>
          <a:bodyPr wrap="square" lIns="0" tIns="0" rIns="0" bIns="0" rtlCol="0" anchor="b"/>
          <a:lstStyle/>
          <a:p>
            <a:pPr indent="0" marL="0">
              <a:buNone/>
            </a:pPr>
            <a:r>
              <a:rPr lang="en-US" sz="900" spc="100" kern="0" dirty="0">
                <a:solidFill>
                  <a:srgbClr val="C4B9AE"/>
                </a:solidFill>
                <a:latin typeface="Inter" pitchFamily="34" charset="0"/>
                <a:ea typeface="Inter" pitchFamily="34" charset="-122"/>
                <a:cs typeface="Inter" pitchFamily="34" charset="-120"/>
              </a:rPr>
              <a:t>Operating by John Brewton  ·  STP / 1969  ·  The three tiers do different work.</a:t>
            </a:r>
            <a:endParaRPr lang="en-US" sz="900" dirty="0"/>
          </a:p>
        </p:txBody>
      </p:sp>
      <p:sp>
        <p:nvSpPr>
          <p:cNvPr id="135" name="Text 133"/>
          <p:cNvSpPr/>
          <p:nvPr/>
        </p:nvSpPr>
        <p:spPr>
          <a:xfrm>
            <a:off x="13098780" y="8473745"/>
            <a:ext cx="640080" cy="457200"/>
          </a:xfrm>
          <a:prstGeom prst="rect">
            <a:avLst/>
          </a:prstGeom>
          <a:noFill/>
          <a:ln/>
        </p:spPr>
        <p:txBody>
          <a:bodyPr wrap="square" lIns="0" tIns="0" rIns="0" bIns="0" rtlCol="0" anchor="b"/>
          <a:lstStyle/>
          <a:p>
            <a:pPr algn="r" indent="0" marL="0">
              <a:buNone/>
            </a:pPr>
            <a:r>
              <a:rPr lang="en-US" sz="2800" spc="100" kern="0" dirty="0">
                <a:solidFill>
                  <a:srgbClr val="F7F471"/>
                </a:solidFill>
                <a:latin typeface="Playfair Display" pitchFamily="34" charset="0"/>
                <a:ea typeface="Playfair Display" pitchFamily="34" charset="-122"/>
                <a:cs typeface="Playfair Display" pitchFamily="34" charset="-120"/>
              </a:rPr>
              <a:t>JB</a:t>
            </a:r>
            <a:endParaRPr lang="en-US" sz="2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Slide 1</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STP — The Three Tiers</dc:title>
  <dc:subject>PptxGenJS Presentation</dc:subject>
  <dc:creator>John Brewton</dc:creator>
  <cp:lastModifiedBy>John Brewton</cp:lastModifiedBy>
  <cp:revision>1</cp:revision>
  <dcterms:created xsi:type="dcterms:W3CDTF">2026-05-02T14:55:54Z</dcterms:created>
  <dcterms:modified xsi:type="dcterms:W3CDTF">2026-05-02T14:55:54Z</dcterms:modified>
</cp:coreProperties>
</file>