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Lst>
  <p:notesMasterIdLst>
    <p:notesMasterId r:id="rId10"/>
  </p:notesMasterIdLst>
  <p:sldSz cx="7772400" cy="10058400"/>
  <p:notesSz cx="10058400" cy="7772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C4B9AE">
                <a:alpha val="18000"/>
              </a:srgbClr>
            </a:solidFill>
            <a:prstDash val="solid"/>
          </a:ln>
        </p:spPr>
      </p:sp>
      <p:sp>
        <p:nvSpPr>
          <p:cNvPr id="3" name="Shape 1"/>
          <p:cNvSpPr/>
          <p:nvPr/>
        </p:nvSpPr>
        <p:spPr>
          <a:xfrm>
            <a:off x="1005840" y="548640"/>
            <a:ext cx="0" cy="8961120"/>
          </a:xfrm>
          <a:prstGeom prst="line">
            <a:avLst/>
          </a:prstGeom>
          <a:noFill/>
          <a:ln w="3810">
            <a:solidFill>
              <a:srgbClr val="C4B9AE">
                <a:alpha val="18000"/>
              </a:srgbClr>
            </a:solidFill>
            <a:prstDash val="solid"/>
          </a:ln>
        </p:spPr>
      </p:sp>
      <p:sp>
        <p:nvSpPr>
          <p:cNvPr id="4" name="Shape 2"/>
          <p:cNvSpPr/>
          <p:nvPr/>
        </p:nvSpPr>
        <p:spPr>
          <a:xfrm>
            <a:off x="1463040" y="548640"/>
            <a:ext cx="0" cy="8961120"/>
          </a:xfrm>
          <a:prstGeom prst="line">
            <a:avLst/>
          </a:prstGeom>
          <a:noFill/>
          <a:ln w="3810">
            <a:solidFill>
              <a:srgbClr val="C4B9AE">
                <a:alpha val="18000"/>
              </a:srgbClr>
            </a:solidFill>
            <a:prstDash val="solid"/>
          </a:ln>
        </p:spPr>
      </p:sp>
      <p:sp>
        <p:nvSpPr>
          <p:cNvPr id="5" name="Shape 3"/>
          <p:cNvSpPr/>
          <p:nvPr/>
        </p:nvSpPr>
        <p:spPr>
          <a:xfrm>
            <a:off x="1920240" y="548640"/>
            <a:ext cx="0" cy="8961120"/>
          </a:xfrm>
          <a:prstGeom prst="line">
            <a:avLst/>
          </a:prstGeom>
          <a:noFill/>
          <a:ln w="3810">
            <a:solidFill>
              <a:srgbClr val="C4B9AE">
                <a:alpha val="18000"/>
              </a:srgbClr>
            </a:solidFill>
            <a:prstDash val="solid"/>
          </a:ln>
        </p:spPr>
      </p:sp>
      <p:sp>
        <p:nvSpPr>
          <p:cNvPr id="6" name="Shape 4"/>
          <p:cNvSpPr/>
          <p:nvPr/>
        </p:nvSpPr>
        <p:spPr>
          <a:xfrm>
            <a:off x="2377440" y="548640"/>
            <a:ext cx="0" cy="8961120"/>
          </a:xfrm>
          <a:prstGeom prst="line">
            <a:avLst/>
          </a:prstGeom>
          <a:noFill/>
          <a:ln w="3810">
            <a:solidFill>
              <a:srgbClr val="C4B9AE">
                <a:alpha val="18000"/>
              </a:srgbClr>
            </a:solidFill>
            <a:prstDash val="solid"/>
          </a:ln>
        </p:spPr>
      </p:sp>
      <p:sp>
        <p:nvSpPr>
          <p:cNvPr id="7" name="Shape 5"/>
          <p:cNvSpPr/>
          <p:nvPr/>
        </p:nvSpPr>
        <p:spPr>
          <a:xfrm>
            <a:off x="2834640" y="548640"/>
            <a:ext cx="0" cy="8961120"/>
          </a:xfrm>
          <a:prstGeom prst="line">
            <a:avLst/>
          </a:prstGeom>
          <a:noFill/>
          <a:ln w="3810">
            <a:solidFill>
              <a:srgbClr val="C4B9AE">
                <a:alpha val="18000"/>
              </a:srgbClr>
            </a:solidFill>
            <a:prstDash val="solid"/>
          </a:ln>
        </p:spPr>
      </p:sp>
      <p:sp>
        <p:nvSpPr>
          <p:cNvPr id="8" name="Shape 6"/>
          <p:cNvSpPr/>
          <p:nvPr/>
        </p:nvSpPr>
        <p:spPr>
          <a:xfrm>
            <a:off x="3291840" y="548640"/>
            <a:ext cx="0" cy="8961120"/>
          </a:xfrm>
          <a:prstGeom prst="line">
            <a:avLst/>
          </a:prstGeom>
          <a:noFill/>
          <a:ln w="3810">
            <a:solidFill>
              <a:srgbClr val="C4B9AE">
                <a:alpha val="18000"/>
              </a:srgbClr>
            </a:solidFill>
            <a:prstDash val="solid"/>
          </a:ln>
        </p:spPr>
      </p:sp>
      <p:sp>
        <p:nvSpPr>
          <p:cNvPr id="9" name="Shape 7"/>
          <p:cNvSpPr/>
          <p:nvPr/>
        </p:nvSpPr>
        <p:spPr>
          <a:xfrm>
            <a:off x="3749040" y="548640"/>
            <a:ext cx="0" cy="8961120"/>
          </a:xfrm>
          <a:prstGeom prst="line">
            <a:avLst/>
          </a:prstGeom>
          <a:noFill/>
          <a:ln w="3810">
            <a:solidFill>
              <a:srgbClr val="C4B9AE">
                <a:alpha val="18000"/>
              </a:srgbClr>
            </a:solidFill>
            <a:prstDash val="solid"/>
          </a:ln>
        </p:spPr>
      </p:sp>
      <p:sp>
        <p:nvSpPr>
          <p:cNvPr id="10" name="Shape 8"/>
          <p:cNvSpPr/>
          <p:nvPr/>
        </p:nvSpPr>
        <p:spPr>
          <a:xfrm>
            <a:off x="4206240" y="548640"/>
            <a:ext cx="0" cy="8961120"/>
          </a:xfrm>
          <a:prstGeom prst="line">
            <a:avLst/>
          </a:prstGeom>
          <a:noFill/>
          <a:ln w="3810">
            <a:solidFill>
              <a:srgbClr val="C4B9AE">
                <a:alpha val="18000"/>
              </a:srgbClr>
            </a:solidFill>
            <a:prstDash val="solid"/>
          </a:ln>
        </p:spPr>
      </p:sp>
      <p:sp>
        <p:nvSpPr>
          <p:cNvPr id="11" name="Shape 9"/>
          <p:cNvSpPr/>
          <p:nvPr/>
        </p:nvSpPr>
        <p:spPr>
          <a:xfrm>
            <a:off x="4663440" y="548640"/>
            <a:ext cx="0" cy="8961120"/>
          </a:xfrm>
          <a:prstGeom prst="line">
            <a:avLst/>
          </a:prstGeom>
          <a:noFill/>
          <a:ln w="3810">
            <a:solidFill>
              <a:srgbClr val="C4B9AE">
                <a:alpha val="18000"/>
              </a:srgbClr>
            </a:solidFill>
            <a:prstDash val="solid"/>
          </a:ln>
        </p:spPr>
      </p:sp>
      <p:sp>
        <p:nvSpPr>
          <p:cNvPr id="12" name="Shape 10"/>
          <p:cNvSpPr/>
          <p:nvPr/>
        </p:nvSpPr>
        <p:spPr>
          <a:xfrm>
            <a:off x="5120640" y="548640"/>
            <a:ext cx="0" cy="8961120"/>
          </a:xfrm>
          <a:prstGeom prst="line">
            <a:avLst/>
          </a:prstGeom>
          <a:noFill/>
          <a:ln w="3810">
            <a:solidFill>
              <a:srgbClr val="C4B9AE">
                <a:alpha val="18000"/>
              </a:srgbClr>
            </a:solidFill>
            <a:prstDash val="solid"/>
          </a:ln>
        </p:spPr>
      </p:sp>
      <p:sp>
        <p:nvSpPr>
          <p:cNvPr id="13" name="Shape 11"/>
          <p:cNvSpPr/>
          <p:nvPr/>
        </p:nvSpPr>
        <p:spPr>
          <a:xfrm>
            <a:off x="5577840" y="548640"/>
            <a:ext cx="0" cy="8961120"/>
          </a:xfrm>
          <a:prstGeom prst="line">
            <a:avLst/>
          </a:prstGeom>
          <a:noFill/>
          <a:ln w="3810">
            <a:solidFill>
              <a:srgbClr val="C4B9AE">
                <a:alpha val="18000"/>
              </a:srgbClr>
            </a:solidFill>
            <a:prstDash val="solid"/>
          </a:ln>
        </p:spPr>
      </p:sp>
      <p:sp>
        <p:nvSpPr>
          <p:cNvPr id="14" name="Shape 12"/>
          <p:cNvSpPr/>
          <p:nvPr/>
        </p:nvSpPr>
        <p:spPr>
          <a:xfrm>
            <a:off x="6035040" y="548640"/>
            <a:ext cx="0" cy="8961120"/>
          </a:xfrm>
          <a:prstGeom prst="line">
            <a:avLst/>
          </a:prstGeom>
          <a:noFill/>
          <a:ln w="3810">
            <a:solidFill>
              <a:srgbClr val="C4B9AE">
                <a:alpha val="18000"/>
              </a:srgbClr>
            </a:solidFill>
            <a:prstDash val="solid"/>
          </a:ln>
        </p:spPr>
      </p:sp>
      <p:sp>
        <p:nvSpPr>
          <p:cNvPr id="15" name="Shape 13"/>
          <p:cNvSpPr/>
          <p:nvPr/>
        </p:nvSpPr>
        <p:spPr>
          <a:xfrm>
            <a:off x="6492240" y="548640"/>
            <a:ext cx="0" cy="8961120"/>
          </a:xfrm>
          <a:prstGeom prst="line">
            <a:avLst/>
          </a:prstGeom>
          <a:noFill/>
          <a:ln w="3810">
            <a:solidFill>
              <a:srgbClr val="C4B9AE">
                <a:alpha val="18000"/>
              </a:srgbClr>
            </a:solidFill>
            <a:prstDash val="solid"/>
          </a:ln>
        </p:spPr>
      </p:sp>
      <p:sp>
        <p:nvSpPr>
          <p:cNvPr id="16" name="Shape 14"/>
          <p:cNvSpPr/>
          <p:nvPr/>
        </p:nvSpPr>
        <p:spPr>
          <a:xfrm>
            <a:off x="6949440" y="548640"/>
            <a:ext cx="0" cy="8961120"/>
          </a:xfrm>
          <a:prstGeom prst="line">
            <a:avLst/>
          </a:prstGeom>
          <a:noFill/>
          <a:ln w="3810">
            <a:solidFill>
              <a:srgbClr val="C4B9AE">
                <a:alpha val="18000"/>
              </a:srgbClr>
            </a:solidFill>
            <a:prstDash val="solid"/>
          </a:ln>
        </p:spPr>
      </p:sp>
      <p:sp>
        <p:nvSpPr>
          <p:cNvPr id="17" name="Shape 15"/>
          <p:cNvSpPr/>
          <p:nvPr/>
        </p:nvSpPr>
        <p:spPr>
          <a:xfrm>
            <a:off x="548640" y="548640"/>
            <a:ext cx="6675120" cy="0"/>
          </a:xfrm>
          <a:prstGeom prst="line">
            <a:avLst/>
          </a:prstGeom>
          <a:noFill/>
          <a:ln w="3810">
            <a:solidFill>
              <a:srgbClr val="C4B9AE">
                <a:alpha val="18000"/>
              </a:srgbClr>
            </a:solidFill>
            <a:prstDash val="solid"/>
          </a:ln>
        </p:spPr>
      </p:sp>
      <p:sp>
        <p:nvSpPr>
          <p:cNvPr id="18" name="Shape 16"/>
          <p:cNvSpPr/>
          <p:nvPr/>
        </p:nvSpPr>
        <p:spPr>
          <a:xfrm>
            <a:off x="548640" y="1005840"/>
            <a:ext cx="6675120" cy="0"/>
          </a:xfrm>
          <a:prstGeom prst="line">
            <a:avLst/>
          </a:prstGeom>
          <a:noFill/>
          <a:ln w="3810">
            <a:solidFill>
              <a:srgbClr val="C4B9AE">
                <a:alpha val="18000"/>
              </a:srgbClr>
            </a:solidFill>
            <a:prstDash val="solid"/>
          </a:ln>
        </p:spPr>
      </p:sp>
      <p:sp>
        <p:nvSpPr>
          <p:cNvPr id="19" name="Shape 17"/>
          <p:cNvSpPr/>
          <p:nvPr/>
        </p:nvSpPr>
        <p:spPr>
          <a:xfrm>
            <a:off x="548640" y="1463040"/>
            <a:ext cx="6675120" cy="0"/>
          </a:xfrm>
          <a:prstGeom prst="line">
            <a:avLst/>
          </a:prstGeom>
          <a:noFill/>
          <a:ln w="3810">
            <a:solidFill>
              <a:srgbClr val="C4B9AE">
                <a:alpha val="18000"/>
              </a:srgbClr>
            </a:solidFill>
            <a:prstDash val="solid"/>
          </a:ln>
        </p:spPr>
      </p:sp>
      <p:sp>
        <p:nvSpPr>
          <p:cNvPr id="20" name="Shape 18"/>
          <p:cNvSpPr/>
          <p:nvPr/>
        </p:nvSpPr>
        <p:spPr>
          <a:xfrm>
            <a:off x="548640" y="1920240"/>
            <a:ext cx="6675120" cy="0"/>
          </a:xfrm>
          <a:prstGeom prst="line">
            <a:avLst/>
          </a:prstGeom>
          <a:noFill/>
          <a:ln w="3810">
            <a:solidFill>
              <a:srgbClr val="C4B9AE">
                <a:alpha val="18000"/>
              </a:srgbClr>
            </a:solidFill>
            <a:prstDash val="solid"/>
          </a:ln>
        </p:spPr>
      </p:sp>
      <p:sp>
        <p:nvSpPr>
          <p:cNvPr id="21" name="Shape 19"/>
          <p:cNvSpPr/>
          <p:nvPr/>
        </p:nvSpPr>
        <p:spPr>
          <a:xfrm>
            <a:off x="548640" y="2377440"/>
            <a:ext cx="6675120" cy="0"/>
          </a:xfrm>
          <a:prstGeom prst="line">
            <a:avLst/>
          </a:prstGeom>
          <a:noFill/>
          <a:ln w="3810">
            <a:solidFill>
              <a:srgbClr val="C4B9AE">
                <a:alpha val="18000"/>
              </a:srgbClr>
            </a:solidFill>
            <a:prstDash val="solid"/>
          </a:ln>
        </p:spPr>
      </p:sp>
      <p:sp>
        <p:nvSpPr>
          <p:cNvPr id="22" name="Shape 20"/>
          <p:cNvSpPr/>
          <p:nvPr/>
        </p:nvSpPr>
        <p:spPr>
          <a:xfrm>
            <a:off x="548640" y="2834640"/>
            <a:ext cx="6675120" cy="0"/>
          </a:xfrm>
          <a:prstGeom prst="line">
            <a:avLst/>
          </a:prstGeom>
          <a:noFill/>
          <a:ln w="3810">
            <a:solidFill>
              <a:srgbClr val="C4B9AE">
                <a:alpha val="18000"/>
              </a:srgbClr>
            </a:solidFill>
            <a:prstDash val="solid"/>
          </a:ln>
        </p:spPr>
      </p:sp>
      <p:sp>
        <p:nvSpPr>
          <p:cNvPr id="23" name="Shape 21"/>
          <p:cNvSpPr/>
          <p:nvPr/>
        </p:nvSpPr>
        <p:spPr>
          <a:xfrm>
            <a:off x="548640" y="3291840"/>
            <a:ext cx="6675120" cy="0"/>
          </a:xfrm>
          <a:prstGeom prst="line">
            <a:avLst/>
          </a:prstGeom>
          <a:noFill/>
          <a:ln w="3810">
            <a:solidFill>
              <a:srgbClr val="C4B9AE">
                <a:alpha val="18000"/>
              </a:srgbClr>
            </a:solidFill>
            <a:prstDash val="solid"/>
          </a:ln>
        </p:spPr>
      </p:sp>
      <p:sp>
        <p:nvSpPr>
          <p:cNvPr id="24" name="Shape 22"/>
          <p:cNvSpPr/>
          <p:nvPr/>
        </p:nvSpPr>
        <p:spPr>
          <a:xfrm>
            <a:off x="548640" y="3749040"/>
            <a:ext cx="6675120" cy="0"/>
          </a:xfrm>
          <a:prstGeom prst="line">
            <a:avLst/>
          </a:prstGeom>
          <a:noFill/>
          <a:ln w="3810">
            <a:solidFill>
              <a:srgbClr val="C4B9AE">
                <a:alpha val="18000"/>
              </a:srgbClr>
            </a:solidFill>
            <a:prstDash val="solid"/>
          </a:ln>
        </p:spPr>
      </p:sp>
      <p:sp>
        <p:nvSpPr>
          <p:cNvPr id="25" name="Shape 23"/>
          <p:cNvSpPr/>
          <p:nvPr/>
        </p:nvSpPr>
        <p:spPr>
          <a:xfrm>
            <a:off x="548640" y="4206240"/>
            <a:ext cx="6675120" cy="0"/>
          </a:xfrm>
          <a:prstGeom prst="line">
            <a:avLst/>
          </a:prstGeom>
          <a:noFill/>
          <a:ln w="3810">
            <a:solidFill>
              <a:srgbClr val="C4B9AE">
                <a:alpha val="18000"/>
              </a:srgbClr>
            </a:solidFill>
            <a:prstDash val="solid"/>
          </a:ln>
        </p:spPr>
      </p:sp>
      <p:sp>
        <p:nvSpPr>
          <p:cNvPr id="26" name="Shape 24"/>
          <p:cNvSpPr/>
          <p:nvPr/>
        </p:nvSpPr>
        <p:spPr>
          <a:xfrm>
            <a:off x="548640" y="4663440"/>
            <a:ext cx="6675120" cy="0"/>
          </a:xfrm>
          <a:prstGeom prst="line">
            <a:avLst/>
          </a:prstGeom>
          <a:noFill/>
          <a:ln w="3810">
            <a:solidFill>
              <a:srgbClr val="C4B9AE">
                <a:alpha val="18000"/>
              </a:srgbClr>
            </a:solidFill>
            <a:prstDash val="solid"/>
          </a:ln>
        </p:spPr>
      </p:sp>
      <p:sp>
        <p:nvSpPr>
          <p:cNvPr id="27" name="Shape 25"/>
          <p:cNvSpPr/>
          <p:nvPr/>
        </p:nvSpPr>
        <p:spPr>
          <a:xfrm>
            <a:off x="548640" y="5120640"/>
            <a:ext cx="6675120" cy="0"/>
          </a:xfrm>
          <a:prstGeom prst="line">
            <a:avLst/>
          </a:prstGeom>
          <a:noFill/>
          <a:ln w="3810">
            <a:solidFill>
              <a:srgbClr val="C4B9AE">
                <a:alpha val="18000"/>
              </a:srgbClr>
            </a:solidFill>
            <a:prstDash val="solid"/>
          </a:ln>
        </p:spPr>
      </p:sp>
      <p:sp>
        <p:nvSpPr>
          <p:cNvPr id="28" name="Shape 26"/>
          <p:cNvSpPr/>
          <p:nvPr/>
        </p:nvSpPr>
        <p:spPr>
          <a:xfrm>
            <a:off x="548640" y="5577840"/>
            <a:ext cx="6675120" cy="0"/>
          </a:xfrm>
          <a:prstGeom prst="line">
            <a:avLst/>
          </a:prstGeom>
          <a:noFill/>
          <a:ln w="3810">
            <a:solidFill>
              <a:srgbClr val="C4B9AE">
                <a:alpha val="18000"/>
              </a:srgbClr>
            </a:solidFill>
            <a:prstDash val="solid"/>
          </a:ln>
        </p:spPr>
      </p:sp>
      <p:sp>
        <p:nvSpPr>
          <p:cNvPr id="29" name="Shape 27"/>
          <p:cNvSpPr/>
          <p:nvPr/>
        </p:nvSpPr>
        <p:spPr>
          <a:xfrm>
            <a:off x="548640" y="6035040"/>
            <a:ext cx="6675120" cy="0"/>
          </a:xfrm>
          <a:prstGeom prst="line">
            <a:avLst/>
          </a:prstGeom>
          <a:noFill/>
          <a:ln w="3810">
            <a:solidFill>
              <a:srgbClr val="C4B9AE">
                <a:alpha val="18000"/>
              </a:srgbClr>
            </a:solidFill>
            <a:prstDash val="solid"/>
          </a:ln>
        </p:spPr>
      </p:sp>
      <p:sp>
        <p:nvSpPr>
          <p:cNvPr id="30" name="Shape 28"/>
          <p:cNvSpPr/>
          <p:nvPr/>
        </p:nvSpPr>
        <p:spPr>
          <a:xfrm>
            <a:off x="548640" y="6492240"/>
            <a:ext cx="6675120" cy="0"/>
          </a:xfrm>
          <a:prstGeom prst="line">
            <a:avLst/>
          </a:prstGeom>
          <a:noFill/>
          <a:ln w="3810">
            <a:solidFill>
              <a:srgbClr val="C4B9AE">
                <a:alpha val="18000"/>
              </a:srgbClr>
            </a:solidFill>
            <a:prstDash val="solid"/>
          </a:ln>
        </p:spPr>
      </p:sp>
      <p:sp>
        <p:nvSpPr>
          <p:cNvPr id="31" name="Shape 29"/>
          <p:cNvSpPr/>
          <p:nvPr/>
        </p:nvSpPr>
        <p:spPr>
          <a:xfrm>
            <a:off x="548640" y="6949440"/>
            <a:ext cx="6675120" cy="0"/>
          </a:xfrm>
          <a:prstGeom prst="line">
            <a:avLst/>
          </a:prstGeom>
          <a:noFill/>
          <a:ln w="3810">
            <a:solidFill>
              <a:srgbClr val="C4B9AE">
                <a:alpha val="18000"/>
              </a:srgbClr>
            </a:solidFill>
            <a:prstDash val="solid"/>
          </a:ln>
        </p:spPr>
      </p:sp>
      <p:sp>
        <p:nvSpPr>
          <p:cNvPr id="32" name="Shape 30"/>
          <p:cNvSpPr/>
          <p:nvPr/>
        </p:nvSpPr>
        <p:spPr>
          <a:xfrm>
            <a:off x="548640" y="7406640"/>
            <a:ext cx="6675120" cy="0"/>
          </a:xfrm>
          <a:prstGeom prst="line">
            <a:avLst/>
          </a:prstGeom>
          <a:noFill/>
          <a:ln w="3810">
            <a:solidFill>
              <a:srgbClr val="C4B9AE">
                <a:alpha val="18000"/>
              </a:srgbClr>
            </a:solidFill>
            <a:prstDash val="solid"/>
          </a:ln>
        </p:spPr>
      </p:sp>
      <p:sp>
        <p:nvSpPr>
          <p:cNvPr id="33" name="Shape 31"/>
          <p:cNvSpPr/>
          <p:nvPr/>
        </p:nvSpPr>
        <p:spPr>
          <a:xfrm>
            <a:off x="548640" y="7863840"/>
            <a:ext cx="6675120" cy="0"/>
          </a:xfrm>
          <a:prstGeom prst="line">
            <a:avLst/>
          </a:prstGeom>
          <a:noFill/>
          <a:ln w="3810">
            <a:solidFill>
              <a:srgbClr val="C4B9AE">
                <a:alpha val="18000"/>
              </a:srgbClr>
            </a:solidFill>
            <a:prstDash val="solid"/>
          </a:ln>
        </p:spPr>
      </p:sp>
      <p:sp>
        <p:nvSpPr>
          <p:cNvPr id="34" name="Shape 32"/>
          <p:cNvSpPr/>
          <p:nvPr/>
        </p:nvSpPr>
        <p:spPr>
          <a:xfrm>
            <a:off x="548640" y="8321040"/>
            <a:ext cx="6675120" cy="0"/>
          </a:xfrm>
          <a:prstGeom prst="line">
            <a:avLst/>
          </a:prstGeom>
          <a:noFill/>
          <a:ln w="3810">
            <a:solidFill>
              <a:srgbClr val="C4B9AE">
                <a:alpha val="18000"/>
              </a:srgbClr>
            </a:solidFill>
            <a:prstDash val="solid"/>
          </a:ln>
        </p:spPr>
      </p:sp>
      <p:sp>
        <p:nvSpPr>
          <p:cNvPr id="35" name="Shape 33"/>
          <p:cNvSpPr/>
          <p:nvPr/>
        </p:nvSpPr>
        <p:spPr>
          <a:xfrm>
            <a:off x="548640" y="8778240"/>
            <a:ext cx="6675120" cy="0"/>
          </a:xfrm>
          <a:prstGeom prst="line">
            <a:avLst/>
          </a:prstGeom>
          <a:noFill/>
          <a:ln w="3810">
            <a:solidFill>
              <a:srgbClr val="C4B9AE">
                <a:alpha val="18000"/>
              </a:srgbClr>
            </a:solidFill>
            <a:prstDash val="solid"/>
          </a:ln>
        </p:spPr>
      </p:sp>
      <p:sp>
        <p:nvSpPr>
          <p:cNvPr id="36" name="Shape 34"/>
          <p:cNvSpPr/>
          <p:nvPr/>
        </p:nvSpPr>
        <p:spPr>
          <a:xfrm>
            <a:off x="548640" y="9235440"/>
            <a:ext cx="6675120" cy="0"/>
          </a:xfrm>
          <a:prstGeom prst="line">
            <a:avLst/>
          </a:prstGeom>
          <a:noFill/>
          <a:ln w="3810">
            <a:solidFill>
              <a:srgbClr val="C4B9AE">
                <a:alpha val="18000"/>
              </a:srgbClr>
            </a:solidFill>
            <a:prstDash val="solid"/>
          </a:ln>
        </p:spPr>
      </p:sp>
      <p:sp>
        <p:nvSpPr>
          <p:cNvPr id="37" name="Shape 35"/>
          <p:cNvSpPr/>
          <p:nvPr/>
        </p:nvSpPr>
        <p:spPr>
          <a:xfrm>
            <a:off x="5120640" y="777240"/>
            <a:ext cx="1234440" cy="914400"/>
          </a:xfrm>
          <a:prstGeom prst="rect">
            <a:avLst/>
          </a:prstGeom>
          <a:ln w="6350">
            <a:solidFill>
              <a:srgbClr val="C4B9AE">
                <a:alpha val="45000"/>
              </a:srgbClr>
            </a:solidFill>
            <a:prstDash val="solid"/>
          </a:ln>
        </p:spPr>
      </p:sp>
      <p:sp>
        <p:nvSpPr>
          <p:cNvPr id="38" name="Shape 36"/>
          <p:cNvSpPr/>
          <p:nvPr/>
        </p:nvSpPr>
        <p:spPr>
          <a:xfrm>
            <a:off x="5212080" y="868680"/>
            <a:ext cx="493776" cy="365760"/>
          </a:xfrm>
          <a:prstGeom prst="rect">
            <a:avLst/>
          </a:prstGeom>
          <a:ln w="5080">
            <a:solidFill>
              <a:srgbClr val="8A8280">
                <a:alpha val="30000"/>
              </a:srgbClr>
            </a:solidFill>
            <a:prstDash val="solid"/>
          </a:ln>
        </p:spPr>
      </p:sp>
      <p:sp>
        <p:nvSpPr>
          <p:cNvPr id="39" name="Shape 37"/>
          <p:cNvSpPr/>
          <p:nvPr/>
        </p:nvSpPr>
        <p:spPr>
          <a:xfrm>
            <a:off x="5799582" y="868680"/>
            <a:ext cx="395021" cy="274320"/>
          </a:xfrm>
          <a:prstGeom prst="rect">
            <a:avLst/>
          </a:prstGeom>
          <a:ln w="5080">
            <a:solidFill>
              <a:srgbClr val="8A8280">
                <a:alpha val="30000"/>
              </a:srgbClr>
            </a:solidFill>
            <a:prstDash val="solid"/>
          </a:ln>
        </p:spPr>
      </p:sp>
      <p:sp>
        <p:nvSpPr>
          <p:cNvPr id="40" name="Shape 38"/>
          <p:cNvSpPr/>
          <p:nvPr/>
        </p:nvSpPr>
        <p:spPr>
          <a:xfrm>
            <a:off x="6217920" y="1371600"/>
            <a:ext cx="914400" cy="640080"/>
          </a:xfrm>
          <a:prstGeom prst="rect">
            <a:avLst/>
          </a:prstGeom>
          <a:ln w="6350">
            <a:solidFill>
              <a:srgbClr val="C4B9AE">
                <a:alpha val="45000"/>
              </a:srgbClr>
            </a:solidFill>
            <a:prstDash val="solid"/>
          </a:ln>
        </p:spPr>
      </p:sp>
      <p:sp>
        <p:nvSpPr>
          <p:cNvPr id="41" name="Shape 39"/>
          <p:cNvSpPr/>
          <p:nvPr/>
        </p:nvSpPr>
        <p:spPr>
          <a:xfrm>
            <a:off x="6309360" y="1463040"/>
            <a:ext cx="365760" cy="256032"/>
          </a:xfrm>
          <a:prstGeom prst="rect">
            <a:avLst/>
          </a:prstGeom>
          <a:ln w="5080">
            <a:solidFill>
              <a:srgbClr val="8A8280">
                <a:alpha val="30000"/>
              </a:srgbClr>
            </a:solidFill>
            <a:prstDash val="solid"/>
          </a:ln>
        </p:spPr>
      </p:sp>
      <p:sp>
        <p:nvSpPr>
          <p:cNvPr id="42" name="Shape 40"/>
          <p:cNvSpPr/>
          <p:nvPr/>
        </p:nvSpPr>
        <p:spPr>
          <a:xfrm>
            <a:off x="6720840" y="1463040"/>
            <a:ext cx="292608" cy="192024"/>
          </a:xfrm>
          <a:prstGeom prst="rect">
            <a:avLst/>
          </a:prstGeom>
          <a:ln w="5080">
            <a:solidFill>
              <a:srgbClr val="8A8280">
                <a:alpha val="30000"/>
              </a:srgbClr>
            </a:solidFill>
            <a:prstDash val="solid"/>
          </a:ln>
        </p:spPr>
      </p:sp>
      <p:sp>
        <p:nvSpPr>
          <p:cNvPr id="43" name="Shape 41"/>
          <p:cNvSpPr/>
          <p:nvPr/>
        </p:nvSpPr>
        <p:spPr>
          <a:xfrm>
            <a:off x="6400800" y="2194560"/>
            <a:ext cx="548640" cy="548640"/>
          </a:xfrm>
          <a:prstGeom prst="ellipse">
            <a:avLst/>
          </a:prstGeom>
          <a:ln w="5080">
            <a:solidFill>
              <a:srgbClr val="8A8280">
                <a:alpha val="30000"/>
              </a:srgbClr>
            </a:solidFill>
            <a:prstDash val="solid"/>
          </a:ln>
        </p:spPr>
      </p:sp>
      <p:sp>
        <p:nvSpPr>
          <p:cNvPr id="44" name="Shape 42"/>
          <p:cNvSpPr/>
          <p:nvPr/>
        </p:nvSpPr>
        <p:spPr>
          <a:xfrm>
            <a:off x="6217920" y="2011680"/>
            <a:ext cx="914400" cy="914400"/>
          </a:xfrm>
          <a:prstGeom prst="ellipse">
            <a:avLst/>
          </a:prstGeom>
          <a:ln w="5080">
            <a:solidFill>
              <a:srgbClr val="8A8280">
                <a:alpha val="30000"/>
              </a:srgbClr>
            </a:solidFill>
            <a:prstDash val="solid"/>
          </a:ln>
        </p:spPr>
      </p:sp>
      <p:sp>
        <p:nvSpPr>
          <p:cNvPr id="45" name="Shape 43"/>
          <p:cNvSpPr/>
          <p:nvPr/>
        </p:nvSpPr>
        <p:spPr>
          <a:xfrm>
            <a:off x="6035040" y="1828800"/>
            <a:ext cx="1280160" cy="1280160"/>
          </a:xfrm>
          <a:prstGeom prst="ellipse">
            <a:avLst/>
          </a:prstGeom>
          <a:ln w="5080">
            <a:solidFill>
              <a:srgbClr val="8A8280">
                <a:alpha val="30000"/>
              </a:srgbClr>
            </a:solidFill>
            <a:prstDash val="solid"/>
          </a:ln>
        </p:spPr>
      </p:sp>
      <p:sp>
        <p:nvSpPr>
          <p:cNvPr id="46" name="Shape 44"/>
          <p:cNvSpPr/>
          <p:nvPr/>
        </p:nvSpPr>
        <p:spPr>
          <a:xfrm>
            <a:off x="5852160" y="1645920"/>
            <a:ext cx="1645920" cy="1645920"/>
          </a:xfrm>
          <a:prstGeom prst="ellipse">
            <a:avLst/>
          </a:prstGeom>
          <a:ln w="5080">
            <a:solidFill>
              <a:srgbClr val="8A8280">
                <a:alpha val="30000"/>
              </a:srgbClr>
            </a:solidFill>
            <a:prstDash val="solid"/>
          </a:ln>
        </p:spPr>
      </p:sp>
      <p:sp>
        <p:nvSpPr>
          <p:cNvPr id="47" name="Shape 45"/>
          <p:cNvSpPr/>
          <p:nvPr/>
        </p:nvSpPr>
        <p:spPr>
          <a:xfrm>
            <a:off x="5669280" y="1463040"/>
            <a:ext cx="2011680" cy="2011680"/>
          </a:xfrm>
          <a:prstGeom prst="ellipse">
            <a:avLst/>
          </a:prstGeom>
          <a:ln w="5080">
            <a:solidFill>
              <a:srgbClr val="8A8280">
                <a:alpha val="30000"/>
              </a:srgbClr>
            </a:solidFill>
            <a:prstDash val="solid"/>
          </a:ln>
        </p:spPr>
      </p:sp>
      <p:sp>
        <p:nvSpPr>
          <p:cNvPr id="48" name="Shape 46"/>
          <p:cNvSpPr/>
          <p:nvPr/>
        </p:nvSpPr>
        <p:spPr>
          <a:xfrm>
            <a:off x="548640" y="822960"/>
            <a:ext cx="411480" cy="22860"/>
          </a:xfrm>
          <a:prstGeom prst="rect">
            <a:avLst/>
          </a:prstGeom>
          <a:solidFill>
            <a:srgbClr val="F7F471"/>
          </a:solidFill>
          <a:ln/>
        </p:spPr>
      </p:sp>
      <p:sp>
        <p:nvSpPr>
          <p:cNvPr id="49" name="Text 47"/>
          <p:cNvSpPr/>
          <p:nvPr/>
        </p:nvSpPr>
        <p:spPr>
          <a:xfrm>
            <a:off x="548640" y="896112"/>
            <a:ext cx="54864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PROMPT PACK  ·  KOTLER / 1969</a:t>
            </a:r>
            <a:endParaRPr lang="en-US" sz="900" dirty="0"/>
          </a:p>
        </p:txBody>
      </p:sp>
      <p:sp>
        <p:nvSpPr>
          <p:cNvPr id="50" name="Text 48"/>
          <p:cNvSpPr/>
          <p:nvPr/>
        </p:nvSpPr>
        <p:spPr>
          <a:xfrm>
            <a:off x="548640" y="1325880"/>
            <a:ext cx="5303520" cy="1005840"/>
          </a:xfrm>
          <a:prstGeom prst="rect">
            <a:avLst/>
          </a:prstGeom>
          <a:noFill/>
          <a:ln/>
        </p:spPr>
        <p:txBody>
          <a:bodyPr wrap="square" lIns="0" tIns="0" rIns="0" bIns="0" rtlCol="0" anchor="t"/>
          <a:lstStyle/>
          <a:p>
            <a:pPr indent="0" marL="0">
              <a:buNone/>
            </a:pPr>
            <a:r>
              <a:rPr lang="en-US" sz="4800" spc="-100" kern="0" dirty="0">
                <a:solidFill>
                  <a:srgbClr val="EDE8DF"/>
                </a:solidFill>
                <a:latin typeface="Playfair Display" pitchFamily="34" charset="0"/>
                <a:ea typeface="Playfair Display" pitchFamily="34" charset="-122"/>
                <a:cs typeface="Playfair Display" pitchFamily="34" charset="-120"/>
              </a:rPr>
              <a:t>Kotler's STP.</a:t>
            </a:r>
            <a:endParaRPr lang="en-US" sz="4800" dirty="0"/>
          </a:p>
        </p:txBody>
      </p:sp>
      <p:sp>
        <p:nvSpPr>
          <p:cNvPr id="51" name="Text 49"/>
          <p:cNvSpPr/>
          <p:nvPr/>
        </p:nvSpPr>
        <p:spPr>
          <a:xfrm>
            <a:off x="548640" y="2331720"/>
            <a:ext cx="6217920" cy="914400"/>
          </a:xfrm>
          <a:prstGeom prst="rect">
            <a:avLst/>
          </a:prstGeom>
          <a:noFill/>
          <a:ln/>
        </p:spPr>
        <p:txBody>
          <a:bodyPr wrap="square" lIns="0" tIns="0" rIns="0" bIns="0" rtlCol="0" anchor="t"/>
          <a:lstStyle/>
          <a:p>
            <a:pPr indent="0" marL="0">
              <a:buNone/>
            </a:pPr>
            <a:r>
              <a:rPr lang="en-US" sz="3600" i="1" spc="-100" kern="0" dirty="0">
                <a:solidFill>
                  <a:srgbClr val="F7F471"/>
                </a:solidFill>
                <a:latin typeface="Playfair Display" pitchFamily="34" charset="0"/>
                <a:ea typeface="Playfair Display" pitchFamily="34" charset="-122"/>
                <a:cs typeface="Playfair Display" pitchFamily="34" charset="-120"/>
              </a:rPr>
              <a:t>The Prompt Pack.</a:t>
            </a:r>
            <a:endParaRPr lang="en-US" sz="3600" dirty="0"/>
          </a:p>
        </p:txBody>
      </p:sp>
      <p:sp>
        <p:nvSpPr>
          <p:cNvPr id="52" name="Text 50"/>
          <p:cNvSpPr/>
          <p:nvPr/>
        </p:nvSpPr>
        <p:spPr>
          <a:xfrm>
            <a:off x="548640" y="3657600"/>
            <a:ext cx="6217920" cy="1280160"/>
          </a:xfrm>
          <a:prstGeom prst="rect">
            <a:avLst/>
          </a:prstGeom>
          <a:noFill/>
          <a:ln/>
        </p:spPr>
        <p:txBody>
          <a:bodyPr wrap="square" lIns="0" tIns="0" rIns="0" bIns="0" rtlCol="0" anchor="t"/>
          <a:lstStyle/>
          <a:p>
            <a:pPr indent="0" marL="0">
              <a:lnSpc>
                <a:spcPct val="140000"/>
              </a:lnSpc>
              <a:buNone/>
            </a:pPr>
            <a:r>
              <a:rPr lang="en-US" sz="1600" i="1" dirty="0">
                <a:solidFill>
                  <a:srgbClr val="C4B9AE"/>
                </a:solidFill>
                <a:latin typeface="Playfair Display" pitchFamily="34" charset="0"/>
                <a:ea typeface="Playfair Display" pitchFamily="34" charset="-122"/>
                <a:cs typeface="Playfair Display" pitchFamily="34" charset="-120"/>
              </a:rPr>
              <a:t>Five prompts that turn STP into a weekly positioning practice. Designed to run against any capable model. Apply in sequence. Each prompt builds on the last.</a:t>
            </a:r>
            <a:endParaRPr lang="en-US" sz="1600" dirty="0"/>
          </a:p>
        </p:txBody>
      </p:sp>
      <p:sp>
        <p:nvSpPr>
          <p:cNvPr id="53" name="Shape 51"/>
          <p:cNvSpPr/>
          <p:nvPr/>
        </p:nvSpPr>
        <p:spPr>
          <a:xfrm>
            <a:off x="548640" y="5212080"/>
            <a:ext cx="411480" cy="22860"/>
          </a:xfrm>
          <a:prstGeom prst="rect">
            <a:avLst/>
          </a:prstGeom>
          <a:solidFill>
            <a:srgbClr val="F7F471"/>
          </a:solidFill>
          <a:ln/>
        </p:spPr>
      </p:sp>
      <p:sp>
        <p:nvSpPr>
          <p:cNvPr id="54" name="Text 52"/>
          <p:cNvSpPr/>
          <p:nvPr/>
        </p:nvSpPr>
        <p:spPr>
          <a:xfrm>
            <a:off x="548640" y="5285232"/>
            <a:ext cx="36576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ORIGINATOR</a:t>
            </a:r>
            <a:endParaRPr lang="en-US" sz="900" dirty="0"/>
          </a:p>
        </p:txBody>
      </p:sp>
      <p:sp>
        <p:nvSpPr>
          <p:cNvPr id="55" name="Text 53"/>
          <p:cNvSpPr/>
          <p:nvPr/>
        </p:nvSpPr>
        <p:spPr>
          <a:xfrm>
            <a:off x="548640" y="5532120"/>
            <a:ext cx="6675120" cy="320040"/>
          </a:xfrm>
          <a:prstGeom prst="rect">
            <a:avLst/>
          </a:prstGeom>
          <a:noFill/>
          <a:ln/>
        </p:spPr>
        <p:txBody>
          <a:bodyPr wrap="square" lIns="0" tIns="0" rIns="0" bIns="0" rtlCol="0" anchor="ctr"/>
          <a:lstStyle/>
          <a:p>
            <a:pPr indent="0" marL="0">
              <a:buNone/>
            </a:pPr>
            <a:r>
              <a:rPr lang="en-US" sz="1200" dirty="0">
                <a:solidFill>
                  <a:srgbClr val="EDE8DF"/>
                </a:solidFill>
                <a:latin typeface="Inter" pitchFamily="34" charset="0"/>
                <a:ea typeface="Inter" pitchFamily="34" charset="-122"/>
                <a:cs typeface="Inter" pitchFamily="34" charset="-120"/>
              </a:rPr>
              <a:t>Philip Kotler  ·  Kellogg School of Management  ·  Marketing Management</a:t>
            </a:r>
            <a:endParaRPr lang="en-US" sz="1200" dirty="0"/>
          </a:p>
        </p:txBody>
      </p:sp>
      <p:sp>
        <p:nvSpPr>
          <p:cNvPr id="56" name="Shape 54"/>
          <p:cNvSpPr/>
          <p:nvPr/>
        </p:nvSpPr>
        <p:spPr>
          <a:xfrm>
            <a:off x="548640" y="6035040"/>
            <a:ext cx="6675120" cy="1691640"/>
          </a:xfrm>
          <a:prstGeom prst="rect">
            <a:avLst/>
          </a:prstGeom>
          <a:solidFill>
            <a:srgbClr val="D6CEBF"/>
          </a:solidFill>
          <a:ln/>
        </p:spPr>
      </p:sp>
      <p:sp>
        <p:nvSpPr>
          <p:cNvPr id="57" name="Shape 55"/>
          <p:cNvSpPr/>
          <p:nvPr/>
        </p:nvSpPr>
        <p:spPr>
          <a:xfrm>
            <a:off x="548640" y="6035040"/>
            <a:ext cx="6675120" cy="36576"/>
          </a:xfrm>
          <a:prstGeom prst="rect">
            <a:avLst/>
          </a:prstGeom>
          <a:solidFill>
            <a:srgbClr val="F7F471"/>
          </a:solidFill>
          <a:ln/>
        </p:spPr>
      </p:sp>
      <p:sp>
        <p:nvSpPr>
          <p:cNvPr id="58" name="Text 56"/>
          <p:cNvSpPr/>
          <p:nvPr/>
        </p:nvSpPr>
        <p:spPr>
          <a:xfrm>
            <a:off x="822960" y="6217920"/>
            <a:ext cx="612648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AI-ERA INVERSION</a:t>
            </a:r>
            <a:endParaRPr lang="en-US" sz="1000" dirty="0"/>
          </a:p>
        </p:txBody>
      </p:sp>
      <p:sp>
        <p:nvSpPr>
          <p:cNvPr id="59" name="Text 57"/>
          <p:cNvSpPr/>
          <p:nvPr/>
        </p:nvSpPr>
        <p:spPr>
          <a:xfrm>
            <a:off x="822960" y="6492240"/>
            <a:ext cx="6126480" cy="457200"/>
          </a:xfrm>
          <a:prstGeom prst="rect">
            <a:avLst/>
          </a:prstGeom>
          <a:noFill/>
          <a:ln/>
        </p:spPr>
        <p:txBody>
          <a:bodyPr wrap="square" lIns="0" tIns="0" rIns="0" bIns="0" rtlCol="0" anchor="ctr"/>
          <a:lstStyle/>
          <a:p>
            <a:pPr indent="0" marL="0">
              <a:buNone/>
            </a:pPr>
            <a:r>
              <a:rPr lang="en-US" sz="1800" spc="-50" kern="0" dirty="0">
                <a:solidFill>
                  <a:srgbClr val="18160F"/>
                </a:solidFill>
                <a:latin typeface="Playfair Display" pitchFamily="34" charset="0"/>
                <a:ea typeface="Playfair Display" pitchFamily="34" charset="-122"/>
                <a:cs typeface="Playfair Display" pitchFamily="34" charset="-120"/>
              </a:rPr>
              <a:t>The segment was a workaround. The workaround is gone.</a:t>
            </a:r>
            <a:endParaRPr lang="en-US" sz="1800" dirty="0"/>
          </a:p>
        </p:txBody>
      </p:sp>
      <p:sp>
        <p:nvSpPr>
          <p:cNvPr id="60" name="Text 58"/>
          <p:cNvSpPr/>
          <p:nvPr/>
        </p:nvSpPr>
        <p:spPr>
          <a:xfrm>
            <a:off x="822960" y="6949440"/>
            <a:ext cx="6126480" cy="777240"/>
          </a:xfrm>
          <a:prstGeom prst="rect">
            <a:avLst/>
          </a:prstGeom>
          <a:noFill/>
          <a:ln/>
        </p:spPr>
        <p:txBody>
          <a:bodyPr wrap="square" lIns="0" tIns="0" rIns="0" bIns="0" rtlCol="0" anchor="t"/>
          <a:lstStyle/>
          <a:p>
            <a:pPr indent="0" marL="0">
              <a:lnSpc>
                <a:spcPct val="140000"/>
              </a:lnSpc>
              <a:buNone/>
            </a:pPr>
            <a:r>
              <a:rPr lang="en-US" sz="1100" dirty="0">
                <a:solidFill>
                  <a:srgbClr val="18160F"/>
                </a:solidFill>
                <a:latin typeface="Inter" pitchFamily="34" charset="0"/>
                <a:ea typeface="Inter" pitchFamily="34" charset="-122"/>
                <a:cs typeface="Inter" pitchFamily="34" charset="-120"/>
              </a:rPr>
              <a:t>Kotler's framework rests on a single assumption that was unimpeachable in 1969 and obsolete in 2026. Personalization at scale was impossible. The segment was a necessary abstraction. AI collapses the cost of personalization to near zero. The smallest economic unit of attention is now the individual.</a:t>
            </a:r>
            <a:endParaRPr lang="en-US" sz="1100" dirty="0"/>
          </a:p>
        </p:txBody>
      </p:sp>
      <p:sp>
        <p:nvSpPr>
          <p:cNvPr id="61" name="Text 59"/>
          <p:cNvSpPr/>
          <p:nvPr/>
        </p:nvSpPr>
        <p:spPr>
          <a:xfrm>
            <a:off x="548640" y="8503920"/>
            <a:ext cx="3657600" cy="411480"/>
          </a:xfrm>
          <a:prstGeom prst="rect">
            <a:avLst/>
          </a:prstGeom>
          <a:noFill/>
          <a:ln/>
        </p:spPr>
        <p:txBody>
          <a:bodyPr wrap="square" lIns="0" tIns="0" rIns="0" bIns="0" rtlCol="0" anchor="ctr"/>
          <a:lstStyle/>
          <a:p>
            <a:pPr indent="0" marL="0">
              <a:buNone/>
            </a:pPr>
            <a:r>
              <a:rPr lang="en-US" sz="2200" spc="400" kern="0" dirty="0">
                <a:solidFill>
                  <a:srgbClr val="EDE8DF"/>
                </a:solidFill>
                <a:latin typeface="Playfair Display" pitchFamily="34" charset="0"/>
                <a:ea typeface="Playfair Display" pitchFamily="34" charset="-122"/>
                <a:cs typeface="Playfair Display" pitchFamily="34" charset="-120"/>
              </a:rPr>
              <a:t>JOHN BREWTON</a:t>
            </a:r>
            <a:endParaRPr lang="en-US" sz="2200" dirty="0"/>
          </a:p>
        </p:txBody>
      </p:sp>
      <p:sp>
        <p:nvSpPr>
          <p:cNvPr id="62" name="Shape 60"/>
          <p:cNvSpPr/>
          <p:nvPr/>
        </p:nvSpPr>
        <p:spPr>
          <a:xfrm>
            <a:off x="548640" y="8915400"/>
            <a:ext cx="1097280" cy="0"/>
          </a:xfrm>
          <a:prstGeom prst="line">
            <a:avLst/>
          </a:prstGeom>
          <a:noFill/>
          <a:ln w="15240">
            <a:solidFill>
              <a:srgbClr val="F7F471"/>
            </a:solidFill>
            <a:prstDash val="solid"/>
          </a:ln>
        </p:spPr>
      </p:sp>
      <p:sp>
        <p:nvSpPr>
          <p:cNvPr id="63" name="Text 61"/>
          <p:cNvSpPr/>
          <p:nvPr/>
        </p:nvSpPr>
        <p:spPr>
          <a:xfrm>
            <a:off x="548640" y="9052560"/>
            <a:ext cx="3657600" cy="274320"/>
          </a:xfrm>
          <a:prstGeom prst="rect">
            <a:avLst/>
          </a:prstGeom>
          <a:noFill/>
          <a:ln/>
        </p:spPr>
        <p:txBody>
          <a:bodyPr wrap="square" lIns="0" tIns="0" rIns="0" bIns="0" rtlCol="0" anchor="ctr"/>
          <a:lstStyle/>
          <a:p>
            <a:pPr indent="0" marL="0">
              <a:buNone/>
            </a:pPr>
            <a:r>
              <a:rPr lang="en-US" sz="1000" dirty="0">
                <a:solidFill>
                  <a:srgbClr val="C4B9AE"/>
                </a:solidFill>
                <a:latin typeface="Inter" pitchFamily="34" charset="0"/>
                <a:ea typeface="Inter" pitchFamily="34" charset="-122"/>
                <a:cs typeface="Inter" pitchFamily="34" charset="-120"/>
              </a:rPr>
              <a:t>Operating  ·  6AEP</a:t>
            </a:r>
            <a:endParaRPr lang="en-US" sz="1000" dirty="0"/>
          </a:p>
        </p:txBody>
      </p:sp>
      <p:sp>
        <p:nvSpPr>
          <p:cNvPr id="64" name="Text 62"/>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01 / 08</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01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01</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DIAGNOSE</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Map what your segments actually predict.</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Run an STP analysis for my offer. Treat each base of segmentation as an autonomous agent observing how my buyers actually decide. Score each base by predictive value of purchase behavior in the category.</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offer: {one-paragraph description}.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market: {specify}.</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current segments and how I describe them: {list}.</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channels: {list}.</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For each of the four bases (geographic, demographic, psychographic, behavioral), report:</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Which buyers it groups today</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What behavior it actually predicts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data source feeding the segmentation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Confidence the segment is real (1 to 10)</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Then return: which segments are real, which are accounting fictions, which are personalization-cost workarounds.</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Run against any capable model. Output is your baseline. Save it.</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02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02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02</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STRESS-TEST</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Apply the AI-era inversion to your baseline.</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Kotler's STP framework was built in 1969 on the assumption that personalization at scale was impossible. The cost of treating each customer as a unique market made the segment a necessary abstraction. That assumption no longer holds. AI collapses the cost of personalization to near zero.</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Re-run the analysis from Prompt 1 with these conditions: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Per-customer position generation costs near zero</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Behavioral signals can be observed continuously</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segment is no longer the smallest economic unit of attention</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For each segment, return: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KEEP AS SEGMENT. Channel or regulation forces aggregation.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REPLACE WITH MODEL. The segment held only because personalization was expensive.</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SIGNAL. What behavior or signal would replace the segment in a 1:1 system.</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This is the inversion step. Most of your segments will be REPLACE candidates.</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03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03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03</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TRANSLATE</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Convert the analysis into moves for your tier.</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My operating tier is: {SOLO OPERATOR / STARTUP FOUNDER / SMB STRATEGIST}.</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Translate the stress-tested STP analysis into the three highest-priority moves for my tier. For each move, return: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specific action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expected outcome window in weeks or months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signals that will tell me the move is working</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cost in time, capital, and attention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internal resistance I should expect</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Pick the tier honestly. Solo, startup, and SMB moves diverge fast.</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04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04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04</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DECIDE</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Force one move. Name the trade-off.</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Of the three moves from Prompt 3, pick the single highest-leverage move for me to make this quarter. Justify the pick by referencing which step of STP it most disrupts (Segmentation, Targeting, or Positioning) and why that step is the right place to start.</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State the decision in this format:</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"Make this move because [STP-based reasoning]. Accept that you are de-prioritizing [trade-off]. Run it for [duration] before re-evaluating."</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Force the model to name the trade-off. Without one, the decision is hollow.</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05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PROMPT  ·  05 OF 05</a:t>
            </a:r>
            <a:endParaRPr lang="en-US" sz="900" dirty="0"/>
          </a:p>
        </p:txBody>
      </p:sp>
      <p:sp>
        <p:nvSpPr>
          <p:cNvPr id="4" name="Text 2"/>
          <p:cNvSpPr/>
          <p:nvPr/>
        </p:nvSpPr>
        <p:spPr>
          <a:xfrm>
            <a:off x="548640" y="1005840"/>
            <a:ext cx="1828800" cy="1463040"/>
          </a:xfrm>
          <a:prstGeom prst="rect">
            <a:avLst/>
          </a:prstGeom>
          <a:noFill/>
          <a:ln/>
        </p:spPr>
        <p:txBody>
          <a:bodyPr wrap="square" lIns="0" tIns="0" rIns="0" bIns="0" rtlCol="0" anchor="t"/>
          <a:lstStyle/>
          <a:p>
            <a:pPr indent="0" marL="0">
              <a:buNone/>
            </a:pPr>
            <a:r>
              <a:rPr lang="en-US" sz="8800" b="1" spc="-300" kern="0" dirty="0">
                <a:solidFill>
                  <a:srgbClr val="2A3D2E"/>
                </a:solidFill>
                <a:latin typeface="Playfair Display" pitchFamily="34" charset="0"/>
                <a:ea typeface="Playfair Display" pitchFamily="34" charset="-122"/>
                <a:cs typeface="Playfair Display" pitchFamily="34" charset="-120"/>
              </a:rPr>
              <a:t>05</a:t>
            </a:r>
            <a:endParaRPr lang="en-US" sz="8800" dirty="0"/>
          </a:p>
        </p:txBody>
      </p:sp>
      <p:sp>
        <p:nvSpPr>
          <p:cNvPr id="5" name="Text 3"/>
          <p:cNvSpPr/>
          <p:nvPr/>
        </p:nvSpPr>
        <p:spPr>
          <a:xfrm>
            <a:off x="2468880" y="1188720"/>
            <a:ext cx="4754880" cy="640080"/>
          </a:xfrm>
          <a:prstGeom prst="rect">
            <a:avLst/>
          </a:prstGeom>
          <a:noFill/>
          <a:ln/>
        </p:spPr>
        <p:txBody>
          <a:bodyPr wrap="square" lIns="0" tIns="0" rIns="0" bIns="0" rtlCol="0" anchor="t"/>
          <a:lstStyle/>
          <a:p>
            <a:pPr indent="0" marL="0">
              <a:buNone/>
            </a:pPr>
            <a:r>
              <a:rPr lang="en-US" sz="3400" spc="-100" kern="0" dirty="0">
                <a:solidFill>
                  <a:srgbClr val="18160F"/>
                </a:solidFill>
                <a:latin typeface="Playfair Display" pitchFamily="34" charset="0"/>
                <a:ea typeface="Playfair Display" pitchFamily="34" charset="-122"/>
                <a:cs typeface="Playfair Display" pitchFamily="34" charset="-120"/>
              </a:rPr>
              <a:t>LOOP</a:t>
            </a:r>
            <a:endParaRPr lang="en-US" sz="3400" dirty="0"/>
          </a:p>
        </p:txBody>
      </p:sp>
      <p:sp>
        <p:nvSpPr>
          <p:cNvPr id="6" name="Text 4"/>
          <p:cNvSpPr/>
          <p:nvPr/>
        </p:nvSpPr>
        <p:spPr>
          <a:xfrm>
            <a:off x="2468880" y="1828800"/>
            <a:ext cx="4754880" cy="548640"/>
          </a:xfrm>
          <a:prstGeom prst="rect">
            <a:avLst/>
          </a:prstGeom>
          <a:noFill/>
          <a:ln/>
        </p:spPr>
        <p:txBody>
          <a:bodyPr wrap="square" lIns="0" tIns="0" rIns="0" bIns="0" rtlCol="0" anchor="t"/>
          <a:lstStyle/>
          <a:p>
            <a:pPr indent="0" marL="0">
              <a:buNone/>
            </a:pPr>
            <a:r>
              <a:rPr lang="en-US" sz="1500" i="1" dirty="0">
                <a:solidFill>
                  <a:srgbClr val="8A8280"/>
                </a:solidFill>
                <a:latin typeface="Playfair Display" pitchFamily="34" charset="0"/>
                <a:ea typeface="Playfair Display" pitchFamily="34" charset="-122"/>
                <a:cs typeface="Playfair Display" pitchFamily="34" charset="-120"/>
              </a:rPr>
              <a:t>Make the analysis recurring, not one-time.</a:t>
            </a:r>
            <a:endParaRPr lang="en-US" sz="1500" dirty="0"/>
          </a:p>
        </p:txBody>
      </p:sp>
      <p:sp>
        <p:nvSpPr>
          <p:cNvPr id="7" name="Shape 5"/>
          <p:cNvSpPr/>
          <p:nvPr/>
        </p:nvSpPr>
        <p:spPr>
          <a:xfrm>
            <a:off x="548640" y="2651760"/>
            <a:ext cx="6675120" cy="0"/>
          </a:xfrm>
          <a:prstGeom prst="line">
            <a:avLst/>
          </a:prstGeom>
          <a:noFill/>
          <a:ln w="15240">
            <a:solidFill>
              <a:srgbClr val="F7F471"/>
            </a:solidFill>
            <a:prstDash val="solid"/>
          </a:ln>
        </p:spPr>
      </p:sp>
      <p:sp>
        <p:nvSpPr>
          <p:cNvPr id="8" name="Shape 6"/>
          <p:cNvSpPr/>
          <p:nvPr/>
        </p:nvSpPr>
        <p:spPr>
          <a:xfrm>
            <a:off x="548640" y="2880360"/>
            <a:ext cx="6675120" cy="5760720"/>
          </a:xfrm>
          <a:prstGeom prst="rect">
            <a:avLst/>
          </a:prstGeom>
          <a:solidFill>
            <a:srgbClr val="D6CEBF"/>
          </a:solidFill>
          <a:ln/>
        </p:spPr>
      </p:sp>
      <p:sp>
        <p:nvSpPr>
          <p:cNvPr id="9" name="Shape 7"/>
          <p:cNvSpPr/>
          <p:nvPr/>
        </p:nvSpPr>
        <p:spPr>
          <a:xfrm>
            <a:off x="548640" y="2880360"/>
            <a:ext cx="6675120" cy="36576"/>
          </a:xfrm>
          <a:prstGeom prst="rect">
            <a:avLst/>
          </a:prstGeom>
          <a:solidFill>
            <a:srgbClr val="F7F471"/>
          </a:solidFill>
          <a:ln/>
        </p:spPr>
      </p:sp>
      <p:sp>
        <p:nvSpPr>
          <p:cNvPr id="10" name="Text 8"/>
          <p:cNvSpPr/>
          <p:nvPr/>
        </p:nvSpPr>
        <p:spPr>
          <a:xfrm>
            <a:off x="868680" y="306324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PROMPT</a:t>
            </a:r>
            <a:endParaRPr lang="en-US" sz="1000" dirty="0"/>
          </a:p>
        </p:txBody>
      </p:sp>
      <p:sp>
        <p:nvSpPr>
          <p:cNvPr id="11" name="Text 9"/>
          <p:cNvSpPr/>
          <p:nvPr/>
        </p:nvSpPr>
        <p:spPr>
          <a:xfrm>
            <a:off x="5532120" y="3063240"/>
            <a:ext cx="1371600" cy="274320"/>
          </a:xfrm>
          <a:prstGeom prst="rect">
            <a:avLst/>
          </a:prstGeom>
          <a:noFill/>
          <a:ln/>
        </p:spPr>
        <p:txBody>
          <a:bodyPr wrap="square" lIns="0" tIns="0" rIns="0" bIns="0" rtlCol="0" anchor="ctr"/>
          <a:lstStyle/>
          <a:p>
            <a:pPr algn="r" indent="0" marL="0">
              <a:buNone/>
            </a:pPr>
            <a:r>
              <a:rPr lang="en-US" sz="900" i="1" spc="100" kern="0" dirty="0">
                <a:solidFill>
                  <a:srgbClr val="8A8280"/>
                </a:solidFill>
                <a:latin typeface="Inter" pitchFamily="34" charset="0"/>
                <a:ea typeface="Inter" pitchFamily="34" charset="-122"/>
                <a:cs typeface="Inter" pitchFamily="34" charset="-120"/>
              </a:rPr>
              <a:t>copy and paste</a:t>
            </a:r>
            <a:endParaRPr lang="en-US" sz="900" dirty="0"/>
          </a:p>
        </p:txBody>
      </p:sp>
      <p:sp>
        <p:nvSpPr>
          <p:cNvPr id="12" name="Text 10"/>
          <p:cNvSpPr/>
          <p:nvPr/>
        </p:nvSpPr>
        <p:spPr>
          <a:xfrm>
            <a:off x="868680" y="3429000"/>
            <a:ext cx="6035040" cy="4480560"/>
          </a:xfrm>
          <a:prstGeom prst="rect">
            <a:avLst/>
          </a:prstGeom>
          <a:noFill/>
          <a:ln/>
        </p:spPr>
        <p:txBody>
          <a:bodyPr wrap="square" lIns="0" tIns="0" rIns="0" bIns="0" rtlCol="0" anchor="t"/>
          <a:lstStyle/>
          <a:p>
            <a:pPr indent="0" marL="0">
              <a:lnSpc>
                <a:spcPct val="150000"/>
              </a:lnSpc>
              <a:buNone/>
            </a:pPr>
            <a:r>
              <a:rPr lang="en-US" sz="1100" dirty="0">
                <a:solidFill>
                  <a:srgbClr val="18160F"/>
                </a:solidFill>
                <a:latin typeface="Inter" pitchFamily="34" charset="0"/>
                <a:ea typeface="Inter" pitchFamily="34" charset="-122"/>
                <a:cs typeface="Inter" pitchFamily="34" charset="-120"/>
              </a:rPr>
              <a:t>Schedule the STP analysis as a recurring practice. Recommend:</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Cadence appropriate for my tier (weekly, monthly, quarterly)</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Trigger conditions that should cause an early re-run</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The two segments to monitor most closely between full re-runs</a:t>
            </a: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  · A 90-day review structure that tracks how segments have moved on the obsolete-vs-surviving axis</a:t>
            </a:r>
            <a:endParaRPr lang="en-US" sz="1100" dirty="0"/>
          </a:p>
          <a:p>
            <a:pPr indent="0" marL="0">
              <a:lnSpc>
                <a:spcPct val="150000"/>
              </a:lnSpc>
              <a:buNone/>
            </a:pPr>
            <a:endParaRPr lang="en-US" sz="1100" dirty="0"/>
          </a:p>
          <a:p>
            <a:pPr indent="0" marL="0">
              <a:lnSpc>
                <a:spcPct val="150000"/>
              </a:lnSpc>
              <a:buNone/>
            </a:pPr>
            <a:r>
              <a:rPr lang="en-US" sz="1100" dirty="0">
                <a:solidFill>
                  <a:srgbClr val="18160F"/>
                </a:solidFill>
                <a:latin typeface="Inter" pitchFamily="34" charset="0"/>
                <a:ea typeface="Inter" pitchFamily="34" charset="-122"/>
                <a:cs typeface="Inter" pitchFamily="34" charset="-120"/>
              </a:rPr>
              <a:t>Save the Prompt 1 output as the baseline. Each re-run compares against the previous to surface what changed in the segment vocabulary.</a:t>
            </a:r>
            <a:endParaRPr lang="en-US" sz="1100" dirty="0"/>
          </a:p>
        </p:txBody>
      </p:sp>
      <p:sp>
        <p:nvSpPr>
          <p:cNvPr id="13" name="Shape 11"/>
          <p:cNvSpPr/>
          <p:nvPr/>
        </p:nvSpPr>
        <p:spPr>
          <a:xfrm>
            <a:off x="868680" y="8138160"/>
            <a:ext cx="6035040" cy="0"/>
          </a:xfrm>
          <a:prstGeom prst="line">
            <a:avLst/>
          </a:prstGeom>
          <a:noFill/>
          <a:ln w="6350">
            <a:solidFill>
              <a:srgbClr val="8A8280">
                <a:alpha val="70000"/>
              </a:srgbClr>
            </a:solidFill>
            <a:prstDash val="solid"/>
          </a:ln>
        </p:spPr>
      </p:sp>
      <p:sp>
        <p:nvSpPr>
          <p:cNvPr id="14" name="Text 12"/>
          <p:cNvSpPr/>
          <p:nvPr/>
        </p:nvSpPr>
        <p:spPr>
          <a:xfrm>
            <a:off x="868680" y="8229600"/>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OPERATOR'S NOTE</a:t>
            </a:r>
            <a:endParaRPr lang="en-US" sz="900" dirty="0"/>
          </a:p>
        </p:txBody>
      </p:sp>
      <p:sp>
        <p:nvSpPr>
          <p:cNvPr id="15" name="Text 13"/>
          <p:cNvSpPr/>
          <p:nvPr/>
        </p:nvSpPr>
        <p:spPr>
          <a:xfrm>
            <a:off x="2560320" y="8229600"/>
            <a:ext cx="4343400" cy="274320"/>
          </a:xfrm>
          <a:prstGeom prst="rect">
            <a:avLst/>
          </a:prstGeom>
          <a:noFill/>
          <a:ln/>
        </p:spPr>
        <p:txBody>
          <a:bodyPr wrap="square" lIns="0" tIns="0" rIns="0" bIns="0" rtlCol="0" anchor="ctr"/>
          <a:lstStyle/>
          <a:p>
            <a:pPr algn="r" indent="0" marL="0">
              <a:buNone/>
            </a:pPr>
            <a:r>
              <a:rPr lang="en-US" sz="1100" i="1" dirty="0">
                <a:solidFill>
                  <a:srgbClr val="18160F"/>
                </a:solidFill>
                <a:latin typeface="Playfair Display" pitchFamily="34" charset="0"/>
                <a:ea typeface="Playfair Display" pitchFamily="34" charset="-122"/>
                <a:cs typeface="Playfair Display" pitchFamily="34" charset="-120"/>
              </a:rPr>
              <a:t>The framework dies as a one-time exercise. The loop is what compounds.</a:t>
            </a:r>
            <a:endParaRPr lang="en-US" sz="1100" dirty="0"/>
          </a:p>
        </p:txBody>
      </p:sp>
      <p:sp>
        <p:nvSpPr>
          <p:cNvPr id="16" name="Text 1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06 / 08</a:t>
            </a:r>
            <a:endParaRPr lang="en-US" sz="900" dirty="0"/>
          </a:p>
        </p:txBody>
      </p:sp>
      <p:sp>
        <p:nvSpPr>
          <p:cNvPr id="17" name="Text 1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Prompt Pack</a:t>
            </a:r>
            <a:endParaRPr lang="en-US" sz="800" dirty="0"/>
          </a:p>
        </p:txBody>
      </p:sp>
      <p:sp>
        <p:nvSpPr>
          <p:cNvPr id="18" name="Text 1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C4B9AE">
                <a:alpha val="18000"/>
              </a:srgbClr>
            </a:solidFill>
            <a:prstDash val="solid"/>
          </a:ln>
        </p:spPr>
      </p:sp>
      <p:sp>
        <p:nvSpPr>
          <p:cNvPr id="3" name="Shape 1"/>
          <p:cNvSpPr/>
          <p:nvPr/>
        </p:nvSpPr>
        <p:spPr>
          <a:xfrm>
            <a:off x="1005840" y="548640"/>
            <a:ext cx="0" cy="8961120"/>
          </a:xfrm>
          <a:prstGeom prst="line">
            <a:avLst/>
          </a:prstGeom>
          <a:noFill/>
          <a:ln w="3810">
            <a:solidFill>
              <a:srgbClr val="C4B9AE">
                <a:alpha val="18000"/>
              </a:srgbClr>
            </a:solidFill>
            <a:prstDash val="solid"/>
          </a:ln>
        </p:spPr>
      </p:sp>
      <p:sp>
        <p:nvSpPr>
          <p:cNvPr id="4" name="Shape 2"/>
          <p:cNvSpPr/>
          <p:nvPr/>
        </p:nvSpPr>
        <p:spPr>
          <a:xfrm>
            <a:off x="1463040" y="548640"/>
            <a:ext cx="0" cy="8961120"/>
          </a:xfrm>
          <a:prstGeom prst="line">
            <a:avLst/>
          </a:prstGeom>
          <a:noFill/>
          <a:ln w="3810">
            <a:solidFill>
              <a:srgbClr val="C4B9AE">
                <a:alpha val="18000"/>
              </a:srgbClr>
            </a:solidFill>
            <a:prstDash val="solid"/>
          </a:ln>
        </p:spPr>
      </p:sp>
      <p:sp>
        <p:nvSpPr>
          <p:cNvPr id="5" name="Shape 3"/>
          <p:cNvSpPr/>
          <p:nvPr/>
        </p:nvSpPr>
        <p:spPr>
          <a:xfrm>
            <a:off x="1920240" y="548640"/>
            <a:ext cx="0" cy="8961120"/>
          </a:xfrm>
          <a:prstGeom prst="line">
            <a:avLst/>
          </a:prstGeom>
          <a:noFill/>
          <a:ln w="3810">
            <a:solidFill>
              <a:srgbClr val="C4B9AE">
                <a:alpha val="18000"/>
              </a:srgbClr>
            </a:solidFill>
            <a:prstDash val="solid"/>
          </a:ln>
        </p:spPr>
      </p:sp>
      <p:sp>
        <p:nvSpPr>
          <p:cNvPr id="6" name="Shape 4"/>
          <p:cNvSpPr/>
          <p:nvPr/>
        </p:nvSpPr>
        <p:spPr>
          <a:xfrm>
            <a:off x="2377440" y="548640"/>
            <a:ext cx="0" cy="8961120"/>
          </a:xfrm>
          <a:prstGeom prst="line">
            <a:avLst/>
          </a:prstGeom>
          <a:noFill/>
          <a:ln w="3810">
            <a:solidFill>
              <a:srgbClr val="C4B9AE">
                <a:alpha val="18000"/>
              </a:srgbClr>
            </a:solidFill>
            <a:prstDash val="solid"/>
          </a:ln>
        </p:spPr>
      </p:sp>
      <p:sp>
        <p:nvSpPr>
          <p:cNvPr id="7" name="Shape 5"/>
          <p:cNvSpPr/>
          <p:nvPr/>
        </p:nvSpPr>
        <p:spPr>
          <a:xfrm>
            <a:off x="2834640" y="548640"/>
            <a:ext cx="0" cy="8961120"/>
          </a:xfrm>
          <a:prstGeom prst="line">
            <a:avLst/>
          </a:prstGeom>
          <a:noFill/>
          <a:ln w="3810">
            <a:solidFill>
              <a:srgbClr val="C4B9AE">
                <a:alpha val="18000"/>
              </a:srgbClr>
            </a:solidFill>
            <a:prstDash val="solid"/>
          </a:ln>
        </p:spPr>
      </p:sp>
      <p:sp>
        <p:nvSpPr>
          <p:cNvPr id="8" name="Shape 6"/>
          <p:cNvSpPr/>
          <p:nvPr/>
        </p:nvSpPr>
        <p:spPr>
          <a:xfrm>
            <a:off x="3291840" y="548640"/>
            <a:ext cx="0" cy="8961120"/>
          </a:xfrm>
          <a:prstGeom prst="line">
            <a:avLst/>
          </a:prstGeom>
          <a:noFill/>
          <a:ln w="3810">
            <a:solidFill>
              <a:srgbClr val="C4B9AE">
                <a:alpha val="18000"/>
              </a:srgbClr>
            </a:solidFill>
            <a:prstDash val="solid"/>
          </a:ln>
        </p:spPr>
      </p:sp>
      <p:sp>
        <p:nvSpPr>
          <p:cNvPr id="9" name="Shape 7"/>
          <p:cNvSpPr/>
          <p:nvPr/>
        </p:nvSpPr>
        <p:spPr>
          <a:xfrm>
            <a:off x="3749040" y="548640"/>
            <a:ext cx="0" cy="8961120"/>
          </a:xfrm>
          <a:prstGeom prst="line">
            <a:avLst/>
          </a:prstGeom>
          <a:noFill/>
          <a:ln w="3810">
            <a:solidFill>
              <a:srgbClr val="C4B9AE">
                <a:alpha val="18000"/>
              </a:srgbClr>
            </a:solidFill>
            <a:prstDash val="solid"/>
          </a:ln>
        </p:spPr>
      </p:sp>
      <p:sp>
        <p:nvSpPr>
          <p:cNvPr id="10" name="Shape 8"/>
          <p:cNvSpPr/>
          <p:nvPr/>
        </p:nvSpPr>
        <p:spPr>
          <a:xfrm>
            <a:off x="4206240" y="548640"/>
            <a:ext cx="0" cy="8961120"/>
          </a:xfrm>
          <a:prstGeom prst="line">
            <a:avLst/>
          </a:prstGeom>
          <a:noFill/>
          <a:ln w="3810">
            <a:solidFill>
              <a:srgbClr val="C4B9AE">
                <a:alpha val="18000"/>
              </a:srgbClr>
            </a:solidFill>
            <a:prstDash val="solid"/>
          </a:ln>
        </p:spPr>
      </p:sp>
      <p:sp>
        <p:nvSpPr>
          <p:cNvPr id="11" name="Shape 9"/>
          <p:cNvSpPr/>
          <p:nvPr/>
        </p:nvSpPr>
        <p:spPr>
          <a:xfrm>
            <a:off x="4663440" y="548640"/>
            <a:ext cx="0" cy="8961120"/>
          </a:xfrm>
          <a:prstGeom prst="line">
            <a:avLst/>
          </a:prstGeom>
          <a:noFill/>
          <a:ln w="3810">
            <a:solidFill>
              <a:srgbClr val="C4B9AE">
                <a:alpha val="18000"/>
              </a:srgbClr>
            </a:solidFill>
            <a:prstDash val="solid"/>
          </a:ln>
        </p:spPr>
      </p:sp>
      <p:sp>
        <p:nvSpPr>
          <p:cNvPr id="12" name="Shape 10"/>
          <p:cNvSpPr/>
          <p:nvPr/>
        </p:nvSpPr>
        <p:spPr>
          <a:xfrm>
            <a:off x="5120640" y="548640"/>
            <a:ext cx="0" cy="8961120"/>
          </a:xfrm>
          <a:prstGeom prst="line">
            <a:avLst/>
          </a:prstGeom>
          <a:noFill/>
          <a:ln w="3810">
            <a:solidFill>
              <a:srgbClr val="C4B9AE">
                <a:alpha val="18000"/>
              </a:srgbClr>
            </a:solidFill>
            <a:prstDash val="solid"/>
          </a:ln>
        </p:spPr>
      </p:sp>
      <p:sp>
        <p:nvSpPr>
          <p:cNvPr id="13" name="Shape 11"/>
          <p:cNvSpPr/>
          <p:nvPr/>
        </p:nvSpPr>
        <p:spPr>
          <a:xfrm>
            <a:off x="5577840" y="548640"/>
            <a:ext cx="0" cy="8961120"/>
          </a:xfrm>
          <a:prstGeom prst="line">
            <a:avLst/>
          </a:prstGeom>
          <a:noFill/>
          <a:ln w="3810">
            <a:solidFill>
              <a:srgbClr val="C4B9AE">
                <a:alpha val="18000"/>
              </a:srgbClr>
            </a:solidFill>
            <a:prstDash val="solid"/>
          </a:ln>
        </p:spPr>
      </p:sp>
      <p:sp>
        <p:nvSpPr>
          <p:cNvPr id="14" name="Shape 12"/>
          <p:cNvSpPr/>
          <p:nvPr/>
        </p:nvSpPr>
        <p:spPr>
          <a:xfrm>
            <a:off x="6035040" y="548640"/>
            <a:ext cx="0" cy="8961120"/>
          </a:xfrm>
          <a:prstGeom prst="line">
            <a:avLst/>
          </a:prstGeom>
          <a:noFill/>
          <a:ln w="3810">
            <a:solidFill>
              <a:srgbClr val="C4B9AE">
                <a:alpha val="18000"/>
              </a:srgbClr>
            </a:solidFill>
            <a:prstDash val="solid"/>
          </a:ln>
        </p:spPr>
      </p:sp>
      <p:sp>
        <p:nvSpPr>
          <p:cNvPr id="15" name="Shape 13"/>
          <p:cNvSpPr/>
          <p:nvPr/>
        </p:nvSpPr>
        <p:spPr>
          <a:xfrm>
            <a:off x="6492240" y="548640"/>
            <a:ext cx="0" cy="8961120"/>
          </a:xfrm>
          <a:prstGeom prst="line">
            <a:avLst/>
          </a:prstGeom>
          <a:noFill/>
          <a:ln w="3810">
            <a:solidFill>
              <a:srgbClr val="C4B9AE">
                <a:alpha val="18000"/>
              </a:srgbClr>
            </a:solidFill>
            <a:prstDash val="solid"/>
          </a:ln>
        </p:spPr>
      </p:sp>
      <p:sp>
        <p:nvSpPr>
          <p:cNvPr id="16" name="Shape 14"/>
          <p:cNvSpPr/>
          <p:nvPr/>
        </p:nvSpPr>
        <p:spPr>
          <a:xfrm>
            <a:off x="6949440" y="548640"/>
            <a:ext cx="0" cy="8961120"/>
          </a:xfrm>
          <a:prstGeom prst="line">
            <a:avLst/>
          </a:prstGeom>
          <a:noFill/>
          <a:ln w="3810">
            <a:solidFill>
              <a:srgbClr val="C4B9AE">
                <a:alpha val="18000"/>
              </a:srgbClr>
            </a:solidFill>
            <a:prstDash val="solid"/>
          </a:ln>
        </p:spPr>
      </p:sp>
      <p:sp>
        <p:nvSpPr>
          <p:cNvPr id="17" name="Shape 15"/>
          <p:cNvSpPr/>
          <p:nvPr/>
        </p:nvSpPr>
        <p:spPr>
          <a:xfrm>
            <a:off x="548640" y="548640"/>
            <a:ext cx="6675120" cy="0"/>
          </a:xfrm>
          <a:prstGeom prst="line">
            <a:avLst/>
          </a:prstGeom>
          <a:noFill/>
          <a:ln w="3810">
            <a:solidFill>
              <a:srgbClr val="C4B9AE">
                <a:alpha val="18000"/>
              </a:srgbClr>
            </a:solidFill>
            <a:prstDash val="solid"/>
          </a:ln>
        </p:spPr>
      </p:sp>
      <p:sp>
        <p:nvSpPr>
          <p:cNvPr id="18" name="Shape 16"/>
          <p:cNvSpPr/>
          <p:nvPr/>
        </p:nvSpPr>
        <p:spPr>
          <a:xfrm>
            <a:off x="548640" y="1005840"/>
            <a:ext cx="6675120" cy="0"/>
          </a:xfrm>
          <a:prstGeom prst="line">
            <a:avLst/>
          </a:prstGeom>
          <a:noFill/>
          <a:ln w="3810">
            <a:solidFill>
              <a:srgbClr val="C4B9AE">
                <a:alpha val="18000"/>
              </a:srgbClr>
            </a:solidFill>
            <a:prstDash val="solid"/>
          </a:ln>
        </p:spPr>
      </p:sp>
      <p:sp>
        <p:nvSpPr>
          <p:cNvPr id="19" name="Shape 17"/>
          <p:cNvSpPr/>
          <p:nvPr/>
        </p:nvSpPr>
        <p:spPr>
          <a:xfrm>
            <a:off x="548640" y="1463040"/>
            <a:ext cx="6675120" cy="0"/>
          </a:xfrm>
          <a:prstGeom prst="line">
            <a:avLst/>
          </a:prstGeom>
          <a:noFill/>
          <a:ln w="3810">
            <a:solidFill>
              <a:srgbClr val="C4B9AE">
                <a:alpha val="18000"/>
              </a:srgbClr>
            </a:solidFill>
            <a:prstDash val="solid"/>
          </a:ln>
        </p:spPr>
      </p:sp>
      <p:sp>
        <p:nvSpPr>
          <p:cNvPr id="20" name="Shape 18"/>
          <p:cNvSpPr/>
          <p:nvPr/>
        </p:nvSpPr>
        <p:spPr>
          <a:xfrm>
            <a:off x="548640" y="1920240"/>
            <a:ext cx="6675120" cy="0"/>
          </a:xfrm>
          <a:prstGeom prst="line">
            <a:avLst/>
          </a:prstGeom>
          <a:noFill/>
          <a:ln w="3810">
            <a:solidFill>
              <a:srgbClr val="C4B9AE">
                <a:alpha val="18000"/>
              </a:srgbClr>
            </a:solidFill>
            <a:prstDash val="solid"/>
          </a:ln>
        </p:spPr>
      </p:sp>
      <p:sp>
        <p:nvSpPr>
          <p:cNvPr id="21" name="Shape 19"/>
          <p:cNvSpPr/>
          <p:nvPr/>
        </p:nvSpPr>
        <p:spPr>
          <a:xfrm>
            <a:off x="548640" y="2377440"/>
            <a:ext cx="6675120" cy="0"/>
          </a:xfrm>
          <a:prstGeom prst="line">
            <a:avLst/>
          </a:prstGeom>
          <a:noFill/>
          <a:ln w="3810">
            <a:solidFill>
              <a:srgbClr val="C4B9AE">
                <a:alpha val="18000"/>
              </a:srgbClr>
            </a:solidFill>
            <a:prstDash val="solid"/>
          </a:ln>
        </p:spPr>
      </p:sp>
      <p:sp>
        <p:nvSpPr>
          <p:cNvPr id="22" name="Shape 20"/>
          <p:cNvSpPr/>
          <p:nvPr/>
        </p:nvSpPr>
        <p:spPr>
          <a:xfrm>
            <a:off x="548640" y="2834640"/>
            <a:ext cx="6675120" cy="0"/>
          </a:xfrm>
          <a:prstGeom prst="line">
            <a:avLst/>
          </a:prstGeom>
          <a:noFill/>
          <a:ln w="3810">
            <a:solidFill>
              <a:srgbClr val="C4B9AE">
                <a:alpha val="18000"/>
              </a:srgbClr>
            </a:solidFill>
            <a:prstDash val="solid"/>
          </a:ln>
        </p:spPr>
      </p:sp>
      <p:sp>
        <p:nvSpPr>
          <p:cNvPr id="23" name="Shape 21"/>
          <p:cNvSpPr/>
          <p:nvPr/>
        </p:nvSpPr>
        <p:spPr>
          <a:xfrm>
            <a:off x="548640" y="3291840"/>
            <a:ext cx="6675120" cy="0"/>
          </a:xfrm>
          <a:prstGeom prst="line">
            <a:avLst/>
          </a:prstGeom>
          <a:noFill/>
          <a:ln w="3810">
            <a:solidFill>
              <a:srgbClr val="C4B9AE">
                <a:alpha val="18000"/>
              </a:srgbClr>
            </a:solidFill>
            <a:prstDash val="solid"/>
          </a:ln>
        </p:spPr>
      </p:sp>
      <p:sp>
        <p:nvSpPr>
          <p:cNvPr id="24" name="Shape 22"/>
          <p:cNvSpPr/>
          <p:nvPr/>
        </p:nvSpPr>
        <p:spPr>
          <a:xfrm>
            <a:off x="548640" y="3749040"/>
            <a:ext cx="6675120" cy="0"/>
          </a:xfrm>
          <a:prstGeom prst="line">
            <a:avLst/>
          </a:prstGeom>
          <a:noFill/>
          <a:ln w="3810">
            <a:solidFill>
              <a:srgbClr val="C4B9AE">
                <a:alpha val="18000"/>
              </a:srgbClr>
            </a:solidFill>
            <a:prstDash val="solid"/>
          </a:ln>
        </p:spPr>
      </p:sp>
      <p:sp>
        <p:nvSpPr>
          <p:cNvPr id="25" name="Shape 23"/>
          <p:cNvSpPr/>
          <p:nvPr/>
        </p:nvSpPr>
        <p:spPr>
          <a:xfrm>
            <a:off x="548640" y="4206240"/>
            <a:ext cx="6675120" cy="0"/>
          </a:xfrm>
          <a:prstGeom prst="line">
            <a:avLst/>
          </a:prstGeom>
          <a:noFill/>
          <a:ln w="3810">
            <a:solidFill>
              <a:srgbClr val="C4B9AE">
                <a:alpha val="18000"/>
              </a:srgbClr>
            </a:solidFill>
            <a:prstDash val="solid"/>
          </a:ln>
        </p:spPr>
      </p:sp>
      <p:sp>
        <p:nvSpPr>
          <p:cNvPr id="26" name="Shape 24"/>
          <p:cNvSpPr/>
          <p:nvPr/>
        </p:nvSpPr>
        <p:spPr>
          <a:xfrm>
            <a:off x="548640" y="4663440"/>
            <a:ext cx="6675120" cy="0"/>
          </a:xfrm>
          <a:prstGeom prst="line">
            <a:avLst/>
          </a:prstGeom>
          <a:noFill/>
          <a:ln w="3810">
            <a:solidFill>
              <a:srgbClr val="C4B9AE">
                <a:alpha val="18000"/>
              </a:srgbClr>
            </a:solidFill>
            <a:prstDash val="solid"/>
          </a:ln>
        </p:spPr>
      </p:sp>
      <p:sp>
        <p:nvSpPr>
          <p:cNvPr id="27" name="Shape 25"/>
          <p:cNvSpPr/>
          <p:nvPr/>
        </p:nvSpPr>
        <p:spPr>
          <a:xfrm>
            <a:off x="548640" y="5120640"/>
            <a:ext cx="6675120" cy="0"/>
          </a:xfrm>
          <a:prstGeom prst="line">
            <a:avLst/>
          </a:prstGeom>
          <a:noFill/>
          <a:ln w="3810">
            <a:solidFill>
              <a:srgbClr val="C4B9AE">
                <a:alpha val="18000"/>
              </a:srgbClr>
            </a:solidFill>
            <a:prstDash val="solid"/>
          </a:ln>
        </p:spPr>
      </p:sp>
      <p:sp>
        <p:nvSpPr>
          <p:cNvPr id="28" name="Shape 26"/>
          <p:cNvSpPr/>
          <p:nvPr/>
        </p:nvSpPr>
        <p:spPr>
          <a:xfrm>
            <a:off x="548640" y="5577840"/>
            <a:ext cx="6675120" cy="0"/>
          </a:xfrm>
          <a:prstGeom prst="line">
            <a:avLst/>
          </a:prstGeom>
          <a:noFill/>
          <a:ln w="3810">
            <a:solidFill>
              <a:srgbClr val="C4B9AE">
                <a:alpha val="18000"/>
              </a:srgbClr>
            </a:solidFill>
            <a:prstDash val="solid"/>
          </a:ln>
        </p:spPr>
      </p:sp>
      <p:sp>
        <p:nvSpPr>
          <p:cNvPr id="29" name="Shape 27"/>
          <p:cNvSpPr/>
          <p:nvPr/>
        </p:nvSpPr>
        <p:spPr>
          <a:xfrm>
            <a:off x="548640" y="6035040"/>
            <a:ext cx="6675120" cy="0"/>
          </a:xfrm>
          <a:prstGeom prst="line">
            <a:avLst/>
          </a:prstGeom>
          <a:noFill/>
          <a:ln w="3810">
            <a:solidFill>
              <a:srgbClr val="C4B9AE">
                <a:alpha val="18000"/>
              </a:srgbClr>
            </a:solidFill>
            <a:prstDash val="solid"/>
          </a:ln>
        </p:spPr>
      </p:sp>
      <p:sp>
        <p:nvSpPr>
          <p:cNvPr id="30" name="Shape 28"/>
          <p:cNvSpPr/>
          <p:nvPr/>
        </p:nvSpPr>
        <p:spPr>
          <a:xfrm>
            <a:off x="548640" y="6492240"/>
            <a:ext cx="6675120" cy="0"/>
          </a:xfrm>
          <a:prstGeom prst="line">
            <a:avLst/>
          </a:prstGeom>
          <a:noFill/>
          <a:ln w="3810">
            <a:solidFill>
              <a:srgbClr val="C4B9AE">
                <a:alpha val="18000"/>
              </a:srgbClr>
            </a:solidFill>
            <a:prstDash val="solid"/>
          </a:ln>
        </p:spPr>
      </p:sp>
      <p:sp>
        <p:nvSpPr>
          <p:cNvPr id="31" name="Shape 29"/>
          <p:cNvSpPr/>
          <p:nvPr/>
        </p:nvSpPr>
        <p:spPr>
          <a:xfrm>
            <a:off x="548640" y="6949440"/>
            <a:ext cx="6675120" cy="0"/>
          </a:xfrm>
          <a:prstGeom prst="line">
            <a:avLst/>
          </a:prstGeom>
          <a:noFill/>
          <a:ln w="3810">
            <a:solidFill>
              <a:srgbClr val="C4B9AE">
                <a:alpha val="18000"/>
              </a:srgbClr>
            </a:solidFill>
            <a:prstDash val="solid"/>
          </a:ln>
        </p:spPr>
      </p:sp>
      <p:sp>
        <p:nvSpPr>
          <p:cNvPr id="32" name="Shape 30"/>
          <p:cNvSpPr/>
          <p:nvPr/>
        </p:nvSpPr>
        <p:spPr>
          <a:xfrm>
            <a:off x="548640" y="7406640"/>
            <a:ext cx="6675120" cy="0"/>
          </a:xfrm>
          <a:prstGeom prst="line">
            <a:avLst/>
          </a:prstGeom>
          <a:noFill/>
          <a:ln w="3810">
            <a:solidFill>
              <a:srgbClr val="C4B9AE">
                <a:alpha val="18000"/>
              </a:srgbClr>
            </a:solidFill>
            <a:prstDash val="solid"/>
          </a:ln>
        </p:spPr>
      </p:sp>
      <p:sp>
        <p:nvSpPr>
          <p:cNvPr id="33" name="Shape 31"/>
          <p:cNvSpPr/>
          <p:nvPr/>
        </p:nvSpPr>
        <p:spPr>
          <a:xfrm>
            <a:off x="548640" y="7863840"/>
            <a:ext cx="6675120" cy="0"/>
          </a:xfrm>
          <a:prstGeom prst="line">
            <a:avLst/>
          </a:prstGeom>
          <a:noFill/>
          <a:ln w="3810">
            <a:solidFill>
              <a:srgbClr val="C4B9AE">
                <a:alpha val="18000"/>
              </a:srgbClr>
            </a:solidFill>
            <a:prstDash val="solid"/>
          </a:ln>
        </p:spPr>
      </p:sp>
      <p:sp>
        <p:nvSpPr>
          <p:cNvPr id="34" name="Shape 32"/>
          <p:cNvSpPr/>
          <p:nvPr/>
        </p:nvSpPr>
        <p:spPr>
          <a:xfrm>
            <a:off x="548640" y="8321040"/>
            <a:ext cx="6675120" cy="0"/>
          </a:xfrm>
          <a:prstGeom prst="line">
            <a:avLst/>
          </a:prstGeom>
          <a:noFill/>
          <a:ln w="3810">
            <a:solidFill>
              <a:srgbClr val="C4B9AE">
                <a:alpha val="18000"/>
              </a:srgbClr>
            </a:solidFill>
            <a:prstDash val="solid"/>
          </a:ln>
        </p:spPr>
      </p:sp>
      <p:sp>
        <p:nvSpPr>
          <p:cNvPr id="35" name="Shape 33"/>
          <p:cNvSpPr/>
          <p:nvPr/>
        </p:nvSpPr>
        <p:spPr>
          <a:xfrm>
            <a:off x="548640" y="8778240"/>
            <a:ext cx="6675120" cy="0"/>
          </a:xfrm>
          <a:prstGeom prst="line">
            <a:avLst/>
          </a:prstGeom>
          <a:noFill/>
          <a:ln w="3810">
            <a:solidFill>
              <a:srgbClr val="C4B9AE">
                <a:alpha val="18000"/>
              </a:srgbClr>
            </a:solidFill>
            <a:prstDash val="solid"/>
          </a:ln>
        </p:spPr>
      </p:sp>
      <p:sp>
        <p:nvSpPr>
          <p:cNvPr id="36" name="Shape 34"/>
          <p:cNvSpPr/>
          <p:nvPr/>
        </p:nvSpPr>
        <p:spPr>
          <a:xfrm>
            <a:off x="548640" y="9235440"/>
            <a:ext cx="6675120" cy="0"/>
          </a:xfrm>
          <a:prstGeom prst="line">
            <a:avLst/>
          </a:prstGeom>
          <a:noFill/>
          <a:ln w="3810">
            <a:solidFill>
              <a:srgbClr val="C4B9AE">
                <a:alpha val="18000"/>
              </a:srgbClr>
            </a:solidFill>
            <a:prstDash val="solid"/>
          </a:ln>
        </p:spPr>
      </p:sp>
      <p:sp>
        <p:nvSpPr>
          <p:cNvPr id="37" name="Shape 35"/>
          <p:cNvSpPr/>
          <p:nvPr/>
        </p:nvSpPr>
        <p:spPr>
          <a:xfrm>
            <a:off x="548640" y="594360"/>
            <a:ext cx="411480" cy="22860"/>
          </a:xfrm>
          <a:prstGeom prst="rect">
            <a:avLst/>
          </a:prstGeom>
          <a:solidFill>
            <a:srgbClr val="F7F471"/>
          </a:solidFill>
          <a:ln/>
        </p:spPr>
      </p:sp>
      <p:sp>
        <p:nvSpPr>
          <p:cNvPr id="38" name="Text 36"/>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HOW TO RUN THE PACK</a:t>
            </a:r>
            <a:endParaRPr lang="en-US" sz="900" dirty="0"/>
          </a:p>
        </p:txBody>
      </p:sp>
      <p:sp>
        <p:nvSpPr>
          <p:cNvPr id="39" name="Text 37"/>
          <p:cNvSpPr/>
          <p:nvPr/>
        </p:nvSpPr>
        <p:spPr>
          <a:xfrm>
            <a:off x="548640" y="1051560"/>
            <a:ext cx="6675120" cy="1097280"/>
          </a:xfrm>
          <a:prstGeom prst="rect">
            <a:avLst/>
          </a:prstGeom>
          <a:noFill/>
          <a:ln/>
        </p:spPr>
        <p:txBody>
          <a:bodyPr wrap="square" lIns="0" tIns="0" rIns="0" bIns="0" rtlCol="0" anchor="t"/>
          <a:lstStyle/>
          <a:p>
            <a:pPr indent="0" marL="0">
              <a:buNone/>
            </a:pPr>
            <a:r>
              <a:rPr lang="en-US" sz="3200" spc="-100" kern="0" dirty="0">
                <a:solidFill>
                  <a:srgbClr val="EDE8DF"/>
                </a:solidFill>
                <a:latin typeface="Playfair Display" pitchFamily="34" charset="0"/>
                <a:ea typeface="Playfair Display" pitchFamily="34" charset="-122"/>
                <a:cs typeface="Playfair Display" pitchFamily="34" charset="-120"/>
              </a:rPr>
              <a:t>Five prompts. One loop. Run weekly.</a:t>
            </a:r>
            <a:endParaRPr lang="en-US" sz="3200" dirty="0"/>
          </a:p>
        </p:txBody>
      </p:sp>
      <p:sp>
        <p:nvSpPr>
          <p:cNvPr id="40" name="Text 38"/>
          <p:cNvSpPr/>
          <p:nvPr/>
        </p:nvSpPr>
        <p:spPr>
          <a:xfrm>
            <a:off x="548640" y="2103120"/>
            <a:ext cx="6675120" cy="1280160"/>
          </a:xfrm>
          <a:prstGeom prst="rect">
            <a:avLst/>
          </a:prstGeom>
          <a:noFill/>
          <a:ln/>
        </p:spPr>
        <p:txBody>
          <a:bodyPr wrap="square" lIns="0" tIns="0" rIns="0" bIns="0" rtlCol="0" anchor="t"/>
          <a:lstStyle/>
          <a:p>
            <a:pPr indent="0" marL="0">
              <a:lnSpc>
                <a:spcPct val="155000"/>
              </a:lnSpc>
              <a:buNone/>
            </a:pPr>
            <a:r>
              <a:rPr lang="en-US" sz="1200" dirty="0">
                <a:solidFill>
                  <a:srgbClr val="EDE8DF"/>
                </a:solidFill>
                <a:latin typeface="Inter" pitchFamily="34" charset="0"/>
                <a:ea typeface="Inter" pitchFamily="34" charset="-122"/>
                <a:cs typeface="Inter" pitchFamily="34" charset="-120"/>
              </a:rPr>
              <a:t>Run Prompts 1 through 4 in sequence the first week. Save the outputs. Run Prompt 5 once to define the cadence. After that, every week revisit Prompt 1 against any new buyer signal, and once per quarter, run the full sequence again.</a:t>
            </a:r>
            <a:endParaRPr lang="en-US" sz="1200" dirty="0"/>
          </a:p>
        </p:txBody>
      </p:sp>
      <p:sp>
        <p:nvSpPr>
          <p:cNvPr id="41" name="Shape 39"/>
          <p:cNvSpPr/>
          <p:nvPr/>
        </p:nvSpPr>
        <p:spPr>
          <a:xfrm>
            <a:off x="548640" y="3657600"/>
            <a:ext cx="6675120" cy="758952"/>
          </a:xfrm>
          <a:prstGeom prst="rect">
            <a:avLst/>
          </a:prstGeom>
          <a:ln w="7620">
            <a:solidFill>
              <a:srgbClr val="C4B9AE"/>
            </a:solidFill>
            <a:prstDash val="solid"/>
          </a:ln>
        </p:spPr>
      </p:sp>
      <p:sp>
        <p:nvSpPr>
          <p:cNvPr id="42" name="Shape 40"/>
          <p:cNvSpPr/>
          <p:nvPr/>
        </p:nvSpPr>
        <p:spPr>
          <a:xfrm>
            <a:off x="548640" y="3657600"/>
            <a:ext cx="777240" cy="758952"/>
          </a:xfrm>
          <a:prstGeom prst="rect">
            <a:avLst/>
          </a:prstGeom>
          <a:solidFill>
            <a:srgbClr val="F7F471"/>
          </a:solidFill>
          <a:ln/>
        </p:spPr>
      </p:sp>
      <p:sp>
        <p:nvSpPr>
          <p:cNvPr id="43" name="Text 41"/>
          <p:cNvSpPr/>
          <p:nvPr/>
        </p:nvSpPr>
        <p:spPr>
          <a:xfrm>
            <a:off x="548640" y="3657600"/>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01</a:t>
            </a:r>
            <a:endParaRPr lang="en-US" sz="2600" dirty="0"/>
          </a:p>
        </p:txBody>
      </p:sp>
      <p:sp>
        <p:nvSpPr>
          <p:cNvPr id="44" name="Text 42"/>
          <p:cNvSpPr/>
          <p:nvPr/>
        </p:nvSpPr>
        <p:spPr>
          <a:xfrm>
            <a:off x="1508760" y="3822192"/>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DIAGNOSE</a:t>
            </a:r>
            <a:endParaRPr lang="en-US" sz="2000" dirty="0"/>
          </a:p>
        </p:txBody>
      </p:sp>
      <p:sp>
        <p:nvSpPr>
          <p:cNvPr id="45" name="Text 43"/>
          <p:cNvSpPr/>
          <p:nvPr/>
        </p:nvSpPr>
        <p:spPr>
          <a:xfrm>
            <a:off x="3794760" y="3858768"/>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Map current segments. Score predictive value.</a:t>
            </a:r>
            <a:endParaRPr lang="en-US" sz="1100" dirty="0"/>
          </a:p>
        </p:txBody>
      </p:sp>
      <p:sp>
        <p:nvSpPr>
          <p:cNvPr id="46" name="Shape 44"/>
          <p:cNvSpPr/>
          <p:nvPr/>
        </p:nvSpPr>
        <p:spPr>
          <a:xfrm>
            <a:off x="548640" y="4553712"/>
            <a:ext cx="6675120" cy="758952"/>
          </a:xfrm>
          <a:prstGeom prst="rect">
            <a:avLst/>
          </a:prstGeom>
          <a:ln w="7620">
            <a:solidFill>
              <a:srgbClr val="C4B9AE"/>
            </a:solidFill>
            <a:prstDash val="solid"/>
          </a:ln>
        </p:spPr>
      </p:sp>
      <p:sp>
        <p:nvSpPr>
          <p:cNvPr id="47" name="Shape 45"/>
          <p:cNvSpPr/>
          <p:nvPr/>
        </p:nvSpPr>
        <p:spPr>
          <a:xfrm>
            <a:off x="548640" y="4553712"/>
            <a:ext cx="777240" cy="758952"/>
          </a:xfrm>
          <a:prstGeom prst="rect">
            <a:avLst/>
          </a:prstGeom>
          <a:solidFill>
            <a:srgbClr val="F7F471"/>
          </a:solidFill>
          <a:ln/>
        </p:spPr>
      </p:sp>
      <p:sp>
        <p:nvSpPr>
          <p:cNvPr id="48" name="Text 46"/>
          <p:cNvSpPr/>
          <p:nvPr/>
        </p:nvSpPr>
        <p:spPr>
          <a:xfrm>
            <a:off x="548640" y="4553712"/>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02</a:t>
            </a:r>
            <a:endParaRPr lang="en-US" sz="2600" dirty="0"/>
          </a:p>
        </p:txBody>
      </p:sp>
      <p:sp>
        <p:nvSpPr>
          <p:cNvPr id="49" name="Text 47"/>
          <p:cNvSpPr/>
          <p:nvPr/>
        </p:nvSpPr>
        <p:spPr>
          <a:xfrm>
            <a:off x="1508760" y="4718304"/>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STRESS-TEST</a:t>
            </a:r>
            <a:endParaRPr lang="en-US" sz="2000" dirty="0"/>
          </a:p>
        </p:txBody>
      </p:sp>
      <p:sp>
        <p:nvSpPr>
          <p:cNvPr id="50" name="Text 48"/>
          <p:cNvSpPr/>
          <p:nvPr/>
        </p:nvSpPr>
        <p:spPr>
          <a:xfrm>
            <a:off x="3794760" y="4754880"/>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Apply the AI-era inversion. Mark KEEP / REPLACE / SIGNAL.</a:t>
            </a:r>
            <a:endParaRPr lang="en-US" sz="1100" dirty="0"/>
          </a:p>
        </p:txBody>
      </p:sp>
      <p:sp>
        <p:nvSpPr>
          <p:cNvPr id="51" name="Shape 49"/>
          <p:cNvSpPr/>
          <p:nvPr/>
        </p:nvSpPr>
        <p:spPr>
          <a:xfrm>
            <a:off x="548640" y="5449824"/>
            <a:ext cx="6675120" cy="758952"/>
          </a:xfrm>
          <a:prstGeom prst="rect">
            <a:avLst/>
          </a:prstGeom>
          <a:ln w="7620">
            <a:solidFill>
              <a:srgbClr val="C4B9AE"/>
            </a:solidFill>
            <a:prstDash val="solid"/>
          </a:ln>
        </p:spPr>
      </p:sp>
      <p:sp>
        <p:nvSpPr>
          <p:cNvPr id="52" name="Shape 50"/>
          <p:cNvSpPr/>
          <p:nvPr/>
        </p:nvSpPr>
        <p:spPr>
          <a:xfrm>
            <a:off x="548640" y="5449824"/>
            <a:ext cx="777240" cy="758952"/>
          </a:xfrm>
          <a:prstGeom prst="rect">
            <a:avLst/>
          </a:prstGeom>
          <a:solidFill>
            <a:srgbClr val="F7F471"/>
          </a:solidFill>
          <a:ln/>
        </p:spPr>
      </p:sp>
      <p:sp>
        <p:nvSpPr>
          <p:cNvPr id="53" name="Text 51"/>
          <p:cNvSpPr/>
          <p:nvPr/>
        </p:nvSpPr>
        <p:spPr>
          <a:xfrm>
            <a:off x="548640" y="5449824"/>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03</a:t>
            </a:r>
            <a:endParaRPr lang="en-US" sz="2600" dirty="0"/>
          </a:p>
        </p:txBody>
      </p:sp>
      <p:sp>
        <p:nvSpPr>
          <p:cNvPr id="54" name="Text 52"/>
          <p:cNvSpPr/>
          <p:nvPr/>
        </p:nvSpPr>
        <p:spPr>
          <a:xfrm>
            <a:off x="1508760" y="5614416"/>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TRANSLATE</a:t>
            </a:r>
            <a:endParaRPr lang="en-US" sz="2000" dirty="0"/>
          </a:p>
        </p:txBody>
      </p:sp>
      <p:sp>
        <p:nvSpPr>
          <p:cNvPr id="55" name="Text 53"/>
          <p:cNvSpPr/>
          <p:nvPr/>
        </p:nvSpPr>
        <p:spPr>
          <a:xfrm>
            <a:off x="3794760" y="5650992"/>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Convert into three priority moves for your tier.</a:t>
            </a:r>
            <a:endParaRPr lang="en-US" sz="1100" dirty="0"/>
          </a:p>
        </p:txBody>
      </p:sp>
      <p:sp>
        <p:nvSpPr>
          <p:cNvPr id="56" name="Shape 54"/>
          <p:cNvSpPr/>
          <p:nvPr/>
        </p:nvSpPr>
        <p:spPr>
          <a:xfrm>
            <a:off x="548640" y="6345936"/>
            <a:ext cx="6675120" cy="758952"/>
          </a:xfrm>
          <a:prstGeom prst="rect">
            <a:avLst/>
          </a:prstGeom>
          <a:ln w="7620">
            <a:solidFill>
              <a:srgbClr val="C4B9AE"/>
            </a:solidFill>
            <a:prstDash val="solid"/>
          </a:ln>
        </p:spPr>
      </p:sp>
      <p:sp>
        <p:nvSpPr>
          <p:cNvPr id="57" name="Shape 55"/>
          <p:cNvSpPr/>
          <p:nvPr/>
        </p:nvSpPr>
        <p:spPr>
          <a:xfrm>
            <a:off x="548640" y="6345936"/>
            <a:ext cx="777240" cy="758952"/>
          </a:xfrm>
          <a:prstGeom prst="rect">
            <a:avLst/>
          </a:prstGeom>
          <a:solidFill>
            <a:srgbClr val="F7F471"/>
          </a:solidFill>
          <a:ln/>
        </p:spPr>
      </p:sp>
      <p:sp>
        <p:nvSpPr>
          <p:cNvPr id="58" name="Text 56"/>
          <p:cNvSpPr/>
          <p:nvPr/>
        </p:nvSpPr>
        <p:spPr>
          <a:xfrm>
            <a:off x="548640" y="6345936"/>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04</a:t>
            </a:r>
            <a:endParaRPr lang="en-US" sz="2600" dirty="0"/>
          </a:p>
        </p:txBody>
      </p:sp>
      <p:sp>
        <p:nvSpPr>
          <p:cNvPr id="59" name="Text 57"/>
          <p:cNvSpPr/>
          <p:nvPr/>
        </p:nvSpPr>
        <p:spPr>
          <a:xfrm>
            <a:off x="1508760" y="6510528"/>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DECIDE</a:t>
            </a:r>
            <a:endParaRPr lang="en-US" sz="2000" dirty="0"/>
          </a:p>
        </p:txBody>
      </p:sp>
      <p:sp>
        <p:nvSpPr>
          <p:cNvPr id="60" name="Text 58"/>
          <p:cNvSpPr/>
          <p:nvPr/>
        </p:nvSpPr>
        <p:spPr>
          <a:xfrm>
            <a:off x="3794760" y="6547104"/>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Force one move. Name the trade-off.</a:t>
            </a:r>
            <a:endParaRPr lang="en-US" sz="1100" dirty="0"/>
          </a:p>
        </p:txBody>
      </p:sp>
      <p:sp>
        <p:nvSpPr>
          <p:cNvPr id="61" name="Shape 59"/>
          <p:cNvSpPr/>
          <p:nvPr/>
        </p:nvSpPr>
        <p:spPr>
          <a:xfrm>
            <a:off x="548640" y="7242048"/>
            <a:ext cx="6675120" cy="758952"/>
          </a:xfrm>
          <a:prstGeom prst="rect">
            <a:avLst/>
          </a:prstGeom>
          <a:ln w="7620">
            <a:solidFill>
              <a:srgbClr val="C4B9AE"/>
            </a:solidFill>
            <a:prstDash val="solid"/>
          </a:ln>
        </p:spPr>
      </p:sp>
      <p:sp>
        <p:nvSpPr>
          <p:cNvPr id="62" name="Shape 60"/>
          <p:cNvSpPr/>
          <p:nvPr/>
        </p:nvSpPr>
        <p:spPr>
          <a:xfrm>
            <a:off x="548640" y="7242048"/>
            <a:ext cx="777240" cy="758952"/>
          </a:xfrm>
          <a:prstGeom prst="rect">
            <a:avLst/>
          </a:prstGeom>
          <a:solidFill>
            <a:srgbClr val="F7F471"/>
          </a:solidFill>
          <a:ln/>
        </p:spPr>
      </p:sp>
      <p:sp>
        <p:nvSpPr>
          <p:cNvPr id="63" name="Text 61"/>
          <p:cNvSpPr/>
          <p:nvPr/>
        </p:nvSpPr>
        <p:spPr>
          <a:xfrm>
            <a:off x="548640" y="7242048"/>
            <a:ext cx="777240" cy="758952"/>
          </a:xfrm>
          <a:prstGeom prst="rect">
            <a:avLst/>
          </a:prstGeom>
          <a:noFill/>
          <a:ln/>
        </p:spPr>
        <p:txBody>
          <a:bodyPr wrap="square" lIns="0" tIns="0" rIns="0" bIns="0" rtlCol="0" anchor="ctr"/>
          <a:lstStyle/>
          <a:p>
            <a:pPr algn="ctr" indent="0" marL="0">
              <a:buNone/>
            </a:pPr>
            <a:r>
              <a:rPr lang="en-US" sz="2600" b="1" dirty="0">
                <a:solidFill>
                  <a:srgbClr val="18160F"/>
                </a:solidFill>
                <a:latin typeface="Playfair Display" pitchFamily="34" charset="0"/>
                <a:ea typeface="Playfair Display" pitchFamily="34" charset="-122"/>
                <a:cs typeface="Playfair Display" pitchFamily="34" charset="-120"/>
              </a:rPr>
              <a:t>05</a:t>
            </a:r>
            <a:endParaRPr lang="en-US" sz="2600" dirty="0"/>
          </a:p>
        </p:txBody>
      </p:sp>
      <p:sp>
        <p:nvSpPr>
          <p:cNvPr id="64" name="Text 62"/>
          <p:cNvSpPr/>
          <p:nvPr/>
        </p:nvSpPr>
        <p:spPr>
          <a:xfrm>
            <a:off x="1508760" y="7406640"/>
            <a:ext cx="2194560" cy="365760"/>
          </a:xfrm>
          <a:prstGeom prst="rect">
            <a:avLst/>
          </a:prstGeom>
          <a:noFill/>
          <a:ln/>
        </p:spPr>
        <p:txBody>
          <a:bodyPr wrap="square" lIns="0" tIns="0" rIns="0" bIns="0" rtlCol="0" anchor="t"/>
          <a:lstStyle/>
          <a:p>
            <a:pPr indent="0" marL="0">
              <a:buNone/>
            </a:pPr>
            <a:r>
              <a:rPr lang="en-US" sz="2000" spc="-100" kern="0" dirty="0">
                <a:solidFill>
                  <a:srgbClr val="EDE8DF"/>
                </a:solidFill>
                <a:latin typeface="Playfair Display" pitchFamily="34" charset="0"/>
                <a:ea typeface="Playfair Display" pitchFamily="34" charset="-122"/>
                <a:cs typeface="Playfair Display" pitchFamily="34" charset="-120"/>
              </a:rPr>
              <a:t>LOOP</a:t>
            </a:r>
            <a:endParaRPr lang="en-US" sz="2000" dirty="0"/>
          </a:p>
        </p:txBody>
      </p:sp>
      <p:sp>
        <p:nvSpPr>
          <p:cNvPr id="65" name="Text 63"/>
          <p:cNvSpPr/>
          <p:nvPr/>
        </p:nvSpPr>
        <p:spPr>
          <a:xfrm>
            <a:off x="3794760" y="7443216"/>
            <a:ext cx="3291840" cy="484632"/>
          </a:xfrm>
          <a:prstGeom prst="rect">
            <a:avLst/>
          </a:prstGeom>
          <a:noFill/>
          <a:ln/>
        </p:spPr>
        <p:txBody>
          <a:bodyPr wrap="square" lIns="0" tIns="0" rIns="0" bIns="0" rtlCol="0" anchor="t"/>
          <a:lstStyle/>
          <a:p>
            <a:pPr indent="0" marL="0">
              <a:lnSpc>
                <a:spcPct val="140000"/>
              </a:lnSpc>
              <a:buNone/>
            </a:pPr>
            <a:r>
              <a:rPr lang="en-US" sz="1100" dirty="0">
                <a:solidFill>
                  <a:srgbClr val="C4B9AE"/>
                </a:solidFill>
                <a:latin typeface="Inter" pitchFamily="34" charset="0"/>
                <a:ea typeface="Inter" pitchFamily="34" charset="-122"/>
                <a:cs typeface="Inter" pitchFamily="34" charset="-120"/>
              </a:rPr>
              <a:t>Schedule the practice. Set the trigger conditions.</a:t>
            </a:r>
            <a:endParaRPr lang="en-US" sz="1100" dirty="0"/>
          </a:p>
        </p:txBody>
      </p:sp>
      <p:sp>
        <p:nvSpPr>
          <p:cNvPr id="66" name="Text 64"/>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07 / 08</a:t>
            </a:r>
            <a:endParaRPr lang="en-US" sz="900" dirty="0"/>
          </a:p>
        </p:txBody>
      </p:sp>
      <p:sp>
        <p:nvSpPr>
          <p:cNvPr id="67" name="Text 65"/>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C4B9AE"/>
                </a:solidFill>
                <a:latin typeface="Inter" pitchFamily="34" charset="0"/>
                <a:ea typeface="Inter" pitchFamily="34" charset="-122"/>
                <a:cs typeface="Inter" pitchFamily="34" charset="-120"/>
              </a:rPr>
              <a:t>Operating by John Brewton  ·  STP / 1969  ·  Prompt Pack</a:t>
            </a:r>
            <a:endParaRPr lang="en-US" sz="800" dirty="0"/>
          </a:p>
        </p:txBody>
      </p:sp>
      <p:sp>
        <p:nvSpPr>
          <p:cNvPr id="68" name="Text 66"/>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4229100" y="548640"/>
            <a:ext cx="91440" cy="8961120"/>
          </a:xfrm>
          <a:prstGeom prst="rect">
            <a:avLst/>
          </a:prstGeom>
          <a:solidFill>
            <a:srgbClr val="F7F471"/>
          </a:solidFill>
          <a:ln/>
        </p:spPr>
      </p:sp>
      <p:sp>
        <p:nvSpPr>
          <p:cNvPr id="3" name="Shape 1"/>
          <p:cNvSpPr/>
          <p:nvPr/>
        </p:nvSpPr>
        <p:spPr>
          <a:xfrm>
            <a:off x="5189220" y="548640"/>
            <a:ext cx="13716" cy="8961120"/>
          </a:xfrm>
          <a:prstGeom prst="rect">
            <a:avLst/>
          </a:prstGeom>
          <a:solidFill>
            <a:srgbClr val="EDE8DF"/>
          </a:solidFill>
          <a:ln/>
        </p:spPr>
      </p:sp>
      <p:sp>
        <p:nvSpPr>
          <p:cNvPr id="4" name="Shape 2"/>
          <p:cNvSpPr/>
          <p:nvPr/>
        </p:nvSpPr>
        <p:spPr>
          <a:xfrm>
            <a:off x="4686300" y="1097280"/>
            <a:ext cx="164592" cy="0"/>
          </a:xfrm>
          <a:prstGeom prst="line">
            <a:avLst/>
          </a:prstGeom>
          <a:noFill/>
          <a:ln w="7620">
            <a:solidFill>
              <a:srgbClr val="EDE8DF">
                <a:alpha val="70000"/>
              </a:srgbClr>
            </a:solidFill>
            <a:prstDash val="solid"/>
          </a:ln>
        </p:spPr>
      </p:sp>
      <p:sp>
        <p:nvSpPr>
          <p:cNvPr id="5" name="Shape 3"/>
          <p:cNvSpPr/>
          <p:nvPr/>
        </p:nvSpPr>
        <p:spPr>
          <a:xfrm>
            <a:off x="4768596" y="1014984"/>
            <a:ext cx="0" cy="164592"/>
          </a:xfrm>
          <a:prstGeom prst="line">
            <a:avLst/>
          </a:prstGeom>
          <a:noFill/>
          <a:ln w="7620">
            <a:solidFill>
              <a:srgbClr val="EDE8DF">
                <a:alpha val="70000"/>
              </a:srgbClr>
            </a:solidFill>
            <a:prstDash val="solid"/>
          </a:ln>
        </p:spPr>
      </p:sp>
      <p:sp>
        <p:nvSpPr>
          <p:cNvPr id="6" name="Shape 4"/>
          <p:cNvSpPr/>
          <p:nvPr/>
        </p:nvSpPr>
        <p:spPr>
          <a:xfrm>
            <a:off x="4686300" y="2468880"/>
            <a:ext cx="164592" cy="0"/>
          </a:xfrm>
          <a:prstGeom prst="line">
            <a:avLst/>
          </a:prstGeom>
          <a:noFill/>
          <a:ln w="7620">
            <a:solidFill>
              <a:srgbClr val="EDE8DF">
                <a:alpha val="70000"/>
              </a:srgbClr>
            </a:solidFill>
            <a:prstDash val="solid"/>
          </a:ln>
        </p:spPr>
      </p:sp>
      <p:sp>
        <p:nvSpPr>
          <p:cNvPr id="7" name="Shape 5"/>
          <p:cNvSpPr/>
          <p:nvPr/>
        </p:nvSpPr>
        <p:spPr>
          <a:xfrm>
            <a:off x="4768596" y="2386584"/>
            <a:ext cx="0" cy="164592"/>
          </a:xfrm>
          <a:prstGeom prst="line">
            <a:avLst/>
          </a:prstGeom>
          <a:noFill/>
          <a:ln w="7620">
            <a:solidFill>
              <a:srgbClr val="EDE8DF">
                <a:alpha val="70000"/>
              </a:srgbClr>
            </a:solidFill>
            <a:prstDash val="solid"/>
          </a:ln>
        </p:spPr>
      </p:sp>
      <p:sp>
        <p:nvSpPr>
          <p:cNvPr id="8" name="Shape 6"/>
          <p:cNvSpPr/>
          <p:nvPr/>
        </p:nvSpPr>
        <p:spPr>
          <a:xfrm>
            <a:off x="4686300" y="3840480"/>
            <a:ext cx="164592" cy="0"/>
          </a:xfrm>
          <a:prstGeom prst="line">
            <a:avLst/>
          </a:prstGeom>
          <a:noFill/>
          <a:ln w="7620">
            <a:solidFill>
              <a:srgbClr val="EDE8DF">
                <a:alpha val="70000"/>
              </a:srgbClr>
            </a:solidFill>
            <a:prstDash val="solid"/>
          </a:ln>
        </p:spPr>
      </p:sp>
      <p:sp>
        <p:nvSpPr>
          <p:cNvPr id="9" name="Shape 7"/>
          <p:cNvSpPr/>
          <p:nvPr/>
        </p:nvSpPr>
        <p:spPr>
          <a:xfrm>
            <a:off x="4768596" y="3758184"/>
            <a:ext cx="0" cy="164592"/>
          </a:xfrm>
          <a:prstGeom prst="line">
            <a:avLst/>
          </a:prstGeom>
          <a:noFill/>
          <a:ln w="7620">
            <a:solidFill>
              <a:srgbClr val="EDE8DF">
                <a:alpha val="70000"/>
              </a:srgbClr>
            </a:solidFill>
            <a:prstDash val="solid"/>
          </a:ln>
        </p:spPr>
      </p:sp>
      <p:sp>
        <p:nvSpPr>
          <p:cNvPr id="10" name="Shape 8"/>
          <p:cNvSpPr/>
          <p:nvPr/>
        </p:nvSpPr>
        <p:spPr>
          <a:xfrm>
            <a:off x="4686300" y="5212080"/>
            <a:ext cx="164592" cy="0"/>
          </a:xfrm>
          <a:prstGeom prst="line">
            <a:avLst/>
          </a:prstGeom>
          <a:noFill/>
          <a:ln w="7620">
            <a:solidFill>
              <a:srgbClr val="EDE8DF">
                <a:alpha val="70000"/>
              </a:srgbClr>
            </a:solidFill>
            <a:prstDash val="solid"/>
          </a:ln>
        </p:spPr>
      </p:sp>
      <p:sp>
        <p:nvSpPr>
          <p:cNvPr id="11" name="Shape 9"/>
          <p:cNvSpPr/>
          <p:nvPr/>
        </p:nvSpPr>
        <p:spPr>
          <a:xfrm>
            <a:off x="4768596" y="5129784"/>
            <a:ext cx="0" cy="164592"/>
          </a:xfrm>
          <a:prstGeom prst="line">
            <a:avLst/>
          </a:prstGeom>
          <a:noFill/>
          <a:ln w="7620">
            <a:solidFill>
              <a:srgbClr val="EDE8DF">
                <a:alpha val="70000"/>
              </a:srgbClr>
            </a:solidFill>
            <a:prstDash val="solid"/>
          </a:ln>
        </p:spPr>
      </p:sp>
      <p:sp>
        <p:nvSpPr>
          <p:cNvPr id="12" name="Shape 10"/>
          <p:cNvSpPr/>
          <p:nvPr/>
        </p:nvSpPr>
        <p:spPr>
          <a:xfrm>
            <a:off x="4686300" y="6583680"/>
            <a:ext cx="164592" cy="0"/>
          </a:xfrm>
          <a:prstGeom prst="line">
            <a:avLst/>
          </a:prstGeom>
          <a:noFill/>
          <a:ln w="7620">
            <a:solidFill>
              <a:srgbClr val="EDE8DF">
                <a:alpha val="70000"/>
              </a:srgbClr>
            </a:solidFill>
            <a:prstDash val="solid"/>
          </a:ln>
        </p:spPr>
      </p:sp>
      <p:sp>
        <p:nvSpPr>
          <p:cNvPr id="13" name="Shape 11"/>
          <p:cNvSpPr/>
          <p:nvPr/>
        </p:nvSpPr>
        <p:spPr>
          <a:xfrm>
            <a:off x="4768596" y="6501384"/>
            <a:ext cx="0" cy="164592"/>
          </a:xfrm>
          <a:prstGeom prst="line">
            <a:avLst/>
          </a:prstGeom>
          <a:noFill/>
          <a:ln w="7620">
            <a:solidFill>
              <a:srgbClr val="EDE8DF">
                <a:alpha val="70000"/>
              </a:srgbClr>
            </a:solidFill>
            <a:prstDash val="solid"/>
          </a:ln>
        </p:spPr>
      </p:sp>
      <p:sp>
        <p:nvSpPr>
          <p:cNvPr id="14" name="Shape 12"/>
          <p:cNvSpPr/>
          <p:nvPr/>
        </p:nvSpPr>
        <p:spPr>
          <a:xfrm>
            <a:off x="4686300" y="7955280"/>
            <a:ext cx="164592" cy="0"/>
          </a:xfrm>
          <a:prstGeom prst="line">
            <a:avLst/>
          </a:prstGeom>
          <a:noFill/>
          <a:ln w="7620">
            <a:solidFill>
              <a:srgbClr val="EDE8DF">
                <a:alpha val="70000"/>
              </a:srgbClr>
            </a:solidFill>
            <a:prstDash val="solid"/>
          </a:ln>
        </p:spPr>
      </p:sp>
      <p:sp>
        <p:nvSpPr>
          <p:cNvPr id="15" name="Shape 13"/>
          <p:cNvSpPr/>
          <p:nvPr/>
        </p:nvSpPr>
        <p:spPr>
          <a:xfrm>
            <a:off x="4768596" y="7872984"/>
            <a:ext cx="0" cy="164592"/>
          </a:xfrm>
          <a:prstGeom prst="line">
            <a:avLst/>
          </a:prstGeom>
          <a:noFill/>
          <a:ln w="7620">
            <a:solidFill>
              <a:srgbClr val="EDE8DF">
                <a:alpha val="70000"/>
              </a:srgbClr>
            </a:solidFill>
            <a:prstDash val="solid"/>
          </a:ln>
        </p:spPr>
      </p:sp>
      <p:sp>
        <p:nvSpPr>
          <p:cNvPr id="16" name="Shape 14"/>
          <p:cNvSpPr/>
          <p:nvPr/>
        </p:nvSpPr>
        <p:spPr>
          <a:xfrm>
            <a:off x="548640" y="594360"/>
            <a:ext cx="411480" cy="22860"/>
          </a:xfrm>
          <a:prstGeom prst="rect">
            <a:avLst/>
          </a:prstGeom>
          <a:solidFill>
            <a:srgbClr val="F7F471"/>
          </a:solidFill>
          <a:ln/>
        </p:spPr>
      </p:sp>
      <p:sp>
        <p:nvSpPr>
          <p:cNvPr id="17" name="Text 15"/>
          <p:cNvSpPr/>
          <p:nvPr/>
        </p:nvSpPr>
        <p:spPr>
          <a:xfrm>
            <a:off x="548640" y="667512"/>
            <a:ext cx="54864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WHAT'S NEXT</a:t>
            </a:r>
            <a:endParaRPr lang="en-US" sz="900" dirty="0"/>
          </a:p>
        </p:txBody>
      </p:sp>
      <p:sp>
        <p:nvSpPr>
          <p:cNvPr id="18" name="Text 16"/>
          <p:cNvSpPr/>
          <p:nvPr/>
        </p:nvSpPr>
        <p:spPr>
          <a:xfrm>
            <a:off x="548640" y="1143000"/>
            <a:ext cx="3451860" cy="109728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Run the loop.</a:t>
            </a:r>
            <a:endParaRPr lang="en-US" sz="4400" dirty="0"/>
          </a:p>
        </p:txBody>
      </p:sp>
      <p:sp>
        <p:nvSpPr>
          <p:cNvPr id="19" name="Text 17"/>
          <p:cNvSpPr/>
          <p:nvPr/>
        </p:nvSpPr>
        <p:spPr>
          <a:xfrm>
            <a:off x="548640" y="2240280"/>
            <a:ext cx="3451860" cy="1097280"/>
          </a:xfrm>
          <a:prstGeom prst="rect">
            <a:avLst/>
          </a:prstGeom>
          <a:noFill/>
          <a:ln/>
        </p:spPr>
        <p:txBody>
          <a:bodyPr wrap="square" lIns="0" tIns="0" rIns="0" bIns="0" rtlCol="0" anchor="t"/>
          <a:lstStyle/>
          <a:p>
            <a:pPr indent="0" marL="0">
              <a:buNone/>
            </a:pPr>
            <a:r>
              <a:rPr lang="en-US" sz="4400" spc="-100" kern="0" dirty="0">
                <a:solidFill>
                  <a:srgbClr val="F7F471"/>
                </a:solidFill>
                <a:latin typeface="Playfair Display" pitchFamily="34" charset="0"/>
                <a:ea typeface="Playfair Display" pitchFamily="34" charset="-122"/>
                <a:cs typeface="Playfair Display" pitchFamily="34" charset="-120"/>
              </a:rPr>
              <a:t>Then come back.</a:t>
            </a:r>
            <a:endParaRPr lang="en-US" sz="4400" dirty="0"/>
          </a:p>
        </p:txBody>
      </p:sp>
      <p:sp>
        <p:nvSpPr>
          <p:cNvPr id="20" name="Text 18"/>
          <p:cNvSpPr/>
          <p:nvPr/>
        </p:nvSpPr>
        <p:spPr>
          <a:xfrm>
            <a:off x="548640" y="4206240"/>
            <a:ext cx="3451860" cy="2743200"/>
          </a:xfrm>
          <a:prstGeom prst="rect">
            <a:avLst/>
          </a:prstGeom>
          <a:noFill/>
          <a:ln/>
        </p:spPr>
        <p:txBody>
          <a:bodyPr wrap="square" lIns="0" tIns="0" rIns="0" bIns="0" rtlCol="0" anchor="t"/>
          <a:lstStyle/>
          <a:p>
            <a:pPr indent="0" marL="0">
              <a:lnSpc>
                <a:spcPct val="155000"/>
              </a:lnSpc>
              <a:buNone/>
            </a:pPr>
            <a:r>
              <a:rPr lang="en-US" sz="1200" dirty="0">
                <a:solidFill>
                  <a:srgbClr val="EDE8DF"/>
                </a:solidFill>
                <a:latin typeface="Inter" pitchFamily="34" charset="0"/>
                <a:ea typeface="Inter" pitchFamily="34" charset="-122"/>
                <a:cs typeface="Inter" pitchFamily="34" charset="-120"/>
              </a:rPr>
              <a:t>The pack works on its own. It works better when your STP audit becomes a weekly rhythm and a quarterly review. Subscribe to Operating for the next framework, the next pack, and the field notes from operators running this stack live.</a:t>
            </a:r>
            <a:endParaRPr lang="en-US" sz="1200" dirty="0"/>
          </a:p>
        </p:txBody>
      </p:sp>
      <p:sp>
        <p:nvSpPr>
          <p:cNvPr id="21" name="Shape 19"/>
          <p:cNvSpPr/>
          <p:nvPr/>
        </p:nvSpPr>
        <p:spPr>
          <a:xfrm>
            <a:off x="548640" y="7818120"/>
            <a:ext cx="3451860" cy="0"/>
          </a:xfrm>
          <a:prstGeom prst="line">
            <a:avLst/>
          </a:prstGeom>
          <a:noFill/>
          <a:ln w="15240">
            <a:solidFill>
              <a:srgbClr val="F7F471"/>
            </a:solidFill>
            <a:prstDash val="solid"/>
          </a:ln>
        </p:spPr>
      </p:sp>
      <p:sp>
        <p:nvSpPr>
          <p:cNvPr id="22" name="Text 20"/>
          <p:cNvSpPr/>
          <p:nvPr/>
        </p:nvSpPr>
        <p:spPr>
          <a:xfrm>
            <a:off x="548640" y="7955280"/>
            <a:ext cx="3451860" cy="365760"/>
          </a:xfrm>
          <a:prstGeom prst="rect">
            <a:avLst/>
          </a:prstGeom>
          <a:noFill/>
          <a:ln/>
        </p:spPr>
        <p:txBody>
          <a:bodyPr wrap="square" lIns="0" tIns="0" rIns="0" bIns="0" rtlCol="0" anchor="ctr"/>
          <a:lstStyle/>
          <a:p>
            <a:pPr indent="0" marL="0">
              <a:buNone/>
            </a:pPr>
            <a:r>
              <a:rPr lang="en-US" sz="1200" b="1" spc="300" kern="0" dirty="0">
                <a:solidFill>
                  <a:srgbClr val="F7F471"/>
                </a:solidFill>
                <a:latin typeface="Inter" pitchFamily="34" charset="0"/>
                <a:ea typeface="Inter" pitchFamily="34" charset="-122"/>
                <a:cs typeface="Inter" pitchFamily="34" charset="-120"/>
              </a:rPr>
              <a:t>Subscribe to Operating.  ·  Link in profile.</a:t>
            </a:r>
            <a:endParaRPr lang="en-US" sz="1200" dirty="0"/>
          </a:p>
        </p:txBody>
      </p:sp>
      <p:sp>
        <p:nvSpPr>
          <p:cNvPr id="23" name="Text 21"/>
          <p:cNvSpPr/>
          <p:nvPr/>
        </p:nvSpPr>
        <p:spPr>
          <a:xfrm>
            <a:off x="5417820" y="1143000"/>
            <a:ext cx="180594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THE COMPANION SET</a:t>
            </a:r>
            <a:endParaRPr lang="en-US" sz="1000" dirty="0"/>
          </a:p>
        </p:txBody>
      </p:sp>
      <p:sp>
        <p:nvSpPr>
          <p:cNvPr id="24" name="Text 22"/>
          <p:cNvSpPr/>
          <p:nvPr/>
        </p:nvSpPr>
        <p:spPr>
          <a:xfrm>
            <a:off x="5417820" y="15544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01</a:t>
            </a:r>
            <a:endParaRPr lang="en-US" sz="2200" dirty="0"/>
          </a:p>
        </p:txBody>
      </p:sp>
      <p:sp>
        <p:nvSpPr>
          <p:cNvPr id="25" name="Text 23"/>
          <p:cNvSpPr/>
          <p:nvPr/>
        </p:nvSpPr>
        <p:spPr>
          <a:xfrm>
            <a:off x="6057900" y="16276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Carousel</a:t>
            </a:r>
            <a:endParaRPr lang="en-US" sz="1800" dirty="0"/>
          </a:p>
        </p:txBody>
      </p:sp>
      <p:sp>
        <p:nvSpPr>
          <p:cNvPr id="26" name="Text 24"/>
          <p:cNvSpPr/>
          <p:nvPr/>
        </p:nvSpPr>
        <p:spPr>
          <a:xfrm>
            <a:off x="5417820" y="24688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02</a:t>
            </a:r>
            <a:endParaRPr lang="en-US" sz="2200" dirty="0"/>
          </a:p>
        </p:txBody>
      </p:sp>
      <p:sp>
        <p:nvSpPr>
          <p:cNvPr id="27" name="Text 25"/>
          <p:cNvSpPr/>
          <p:nvPr/>
        </p:nvSpPr>
        <p:spPr>
          <a:xfrm>
            <a:off x="6057900" y="25420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Infographic</a:t>
            </a:r>
            <a:endParaRPr lang="en-US" sz="1800" dirty="0"/>
          </a:p>
        </p:txBody>
      </p:sp>
      <p:sp>
        <p:nvSpPr>
          <p:cNvPr id="28" name="Text 26"/>
          <p:cNvSpPr/>
          <p:nvPr/>
        </p:nvSpPr>
        <p:spPr>
          <a:xfrm>
            <a:off x="5417820" y="33832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03</a:t>
            </a:r>
            <a:endParaRPr lang="en-US" sz="2200" dirty="0"/>
          </a:p>
        </p:txBody>
      </p:sp>
      <p:sp>
        <p:nvSpPr>
          <p:cNvPr id="29" name="Text 27"/>
          <p:cNvSpPr/>
          <p:nvPr/>
        </p:nvSpPr>
        <p:spPr>
          <a:xfrm>
            <a:off x="6057900" y="34564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Worksheet</a:t>
            </a:r>
            <a:endParaRPr lang="en-US" sz="1800" dirty="0"/>
          </a:p>
        </p:txBody>
      </p:sp>
      <p:sp>
        <p:nvSpPr>
          <p:cNvPr id="30" name="Text 28"/>
          <p:cNvSpPr/>
          <p:nvPr/>
        </p:nvSpPr>
        <p:spPr>
          <a:xfrm>
            <a:off x="5417820" y="4297680"/>
            <a:ext cx="54864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04</a:t>
            </a:r>
            <a:endParaRPr lang="en-US" sz="2200" dirty="0"/>
          </a:p>
        </p:txBody>
      </p:sp>
      <p:sp>
        <p:nvSpPr>
          <p:cNvPr id="31" name="Text 29"/>
          <p:cNvSpPr/>
          <p:nvPr/>
        </p:nvSpPr>
        <p:spPr>
          <a:xfrm>
            <a:off x="6057900" y="4370832"/>
            <a:ext cx="1165860" cy="45720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The Substack</a:t>
            </a:r>
            <a:endParaRPr lang="en-US" sz="1800" dirty="0"/>
          </a:p>
        </p:txBody>
      </p:sp>
      <p:sp>
        <p:nvSpPr>
          <p:cNvPr id="32" name="Text 30"/>
          <p:cNvSpPr/>
          <p:nvPr/>
        </p:nvSpPr>
        <p:spPr>
          <a:xfrm>
            <a:off x="548640" y="8823960"/>
            <a:ext cx="3657600" cy="365760"/>
          </a:xfrm>
          <a:prstGeom prst="rect">
            <a:avLst/>
          </a:prstGeom>
          <a:noFill/>
          <a:ln/>
        </p:spPr>
        <p:txBody>
          <a:bodyPr wrap="square" lIns="0" tIns="0" rIns="0" bIns="0" rtlCol="0" anchor="ctr"/>
          <a:lstStyle/>
          <a:p>
            <a:pPr indent="0" marL="0">
              <a:buNone/>
            </a:pPr>
            <a:r>
              <a:rPr lang="en-US" sz="2000" spc="400" kern="0" dirty="0">
                <a:solidFill>
                  <a:srgbClr val="EDE8DF"/>
                </a:solidFill>
                <a:latin typeface="Playfair Display" pitchFamily="34" charset="0"/>
                <a:ea typeface="Playfair Display" pitchFamily="34" charset="-122"/>
                <a:cs typeface="Playfair Display" pitchFamily="34" charset="-120"/>
              </a:rPr>
              <a:t>JOHN BREWTON</a:t>
            </a:r>
            <a:endParaRPr lang="en-US" sz="2000" dirty="0"/>
          </a:p>
        </p:txBody>
      </p:sp>
      <p:sp>
        <p:nvSpPr>
          <p:cNvPr id="33" name="Text 31"/>
          <p:cNvSpPr/>
          <p:nvPr/>
        </p:nvSpPr>
        <p:spPr>
          <a:xfrm>
            <a:off x="548640" y="9144000"/>
            <a:ext cx="3657600" cy="274320"/>
          </a:xfrm>
          <a:prstGeom prst="rect">
            <a:avLst/>
          </a:prstGeom>
          <a:noFill/>
          <a:ln/>
        </p:spPr>
        <p:txBody>
          <a:bodyPr wrap="square" lIns="0" tIns="0" rIns="0" bIns="0" rtlCol="0" anchor="ctr"/>
          <a:lstStyle/>
          <a:p>
            <a:pPr indent="0" marL="0">
              <a:buNone/>
            </a:pPr>
            <a:r>
              <a:rPr lang="en-US" sz="900" dirty="0">
                <a:solidFill>
                  <a:srgbClr val="C4B9AE"/>
                </a:solidFill>
                <a:latin typeface="Inter" pitchFamily="34" charset="0"/>
                <a:ea typeface="Inter" pitchFamily="34" charset="-122"/>
                <a:cs typeface="Inter" pitchFamily="34" charset="-120"/>
              </a:rPr>
              <a:t>Operating  ·  6AEP</a:t>
            </a:r>
            <a:endParaRPr lang="en-US" sz="900" dirty="0"/>
          </a:p>
        </p:txBody>
      </p:sp>
      <p:sp>
        <p:nvSpPr>
          <p:cNvPr id="34" name="Text 32"/>
          <p:cNvSpPr/>
          <p:nvPr/>
        </p:nvSpPr>
        <p:spPr>
          <a:xfrm>
            <a:off x="5852160" y="8229600"/>
            <a:ext cx="1371600" cy="1097280"/>
          </a:xfrm>
          <a:prstGeom prst="rect">
            <a:avLst/>
          </a:prstGeom>
          <a:noFill/>
          <a:ln/>
        </p:spPr>
        <p:txBody>
          <a:bodyPr wrap="square" lIns="0" tIns="0" rIns="0" bIns="0" rtlCol="0" anchor="b"/>
          <a:lstStyle/>
          <a:p>
            <a:pPr algn="r" indent="0" marL="0">
              <a:buNone/>
            </a:pPr>
            <a:r>
              <a:rPr lang="en-US" sz="6400" spc="200" kern="0" dirty="0">
                <a:solidFill>
                  <a:srgbClr val="F7F471"/>
                </a:solidFill>
                <a:latin typeface="Playfair Display" pitchFamily="34" charset="0"/>
                <a:ea typeface="Playfair Display" pitchFamily="34" charset="-122"/>
                <a:cs typeface="Playfair Display" pitchFamily="34" charset="-120"/>
              </a:rPr>
              <a:t>JB</a:t>
            </a:r>
            <a:endParaRPr lang="en-US" sz="6400" dirty="0"/>
          </a:p>
        </p:txBody>
      </p:sp>
      <p:sp>
        <p:nvSpPr>
          <p:cNvPr id="35" name="Text 33"/>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08 / 08</a:t>
            </a:r>
            <a:endParaRPr lang="en-US" sz="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Slide 1</vt:lpstr>
      <vt:lpstr>Slide 2</vt:lpstr>
      <vt:lpstr>Slide 3</vt:lpstr>
      <vt:lpstr>Slide 4</vt:lpstr>
      <vt:lpstr>Slide 5</vt:lpstr>
      <vt:lpstr>Slide 6</vt:lpstr>
      <vt:lpstr>Slide 7</vt:lpstr>
      <vt:lpstr>Slide 8</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Kotler's STP — Prompt Pack</dc:title>
  <dc:subject>PptxGenJS Presentation</dc:subject>
  <dc:creator>John Brewton</dc:creator>
  <cp:lastModifiedBy>John Brewton</cp:lastModifiedBy>
  <cp:revision>1</cp:revision>
  <dcterms:created xsi:type="dcterms:W3CDTF">2026-05-02T14:14:17Z</dcterms:created>
  <dcterms:modified xsi:type="dcterms:W3CDTF">2026-05-02T14:14:17Z</dcterms:modified>
</cp:coreProperties>
</file>