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11430000" cy="14287500"/>
  <p:notesSz cx="14287500" cy="11430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A3D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64592" y="164592"/>
            <a:ext cx="11100816" cy="0"/>
          </a:xfrm>
          <a:prstGeom prst="line">
            <a:avLst/>
          </a:prstGeom>
          <a:noFill/>
          <a:ln w="15240">
            <a:solidFill>
              <a:srgbClr val="F7F471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164592" y="14122908"/>
            <a:ext cx="11100816" cy="0"/>
          </a:xfrm>
          <a:prstGeom prst="line">
            <a:avLst/>
          </a:prstGeom>
          <a:noFill/>
          <a:ln w="15240">
            <a:solidFill>
              <a:srgbClr val="F7F471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64592" y="164592"/>
            <a:ext cx="0" cy="13958316"/>
          </a:xfrm>
          <a:prstGeom prst="line">
            <a:avLst/>
          </a:prstGeom>
          <a:noFill/>
          <a:ln w="15240">
            <a:solidFill>
              <a:srgbClr val="F7F471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1265408" y="164592"/>
            <a:ext cx="0" cy="13958316"/>
          </a:xfrm>
          <a:prstGeom prst="line">
            <a:avLst/>
          </a:prstGeom>
          <a:noFill/>
          <a:ln w="15240">
            <a:solidFill>
              <a:srgbClr val="F7F471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657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8229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2801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17373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21945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6517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1089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5661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0233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44805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49377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53949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8521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3093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7665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72237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76809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81381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85953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90525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95097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99669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04241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0881360" y="457200"/>
            <a:ext cx="0" cy="1337310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365760" y="4572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365760" y="9144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365760" y="13716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365760" y="18288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365760" y="22860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365760" y="27432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365760" y="32004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365760" y="36576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365760" y="41148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365760" y="45720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365760" y="50292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365760" y="54864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365760" y="59436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365760" y="64008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365760" y="68580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365760" y="73152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46" name="Shape 44"/>
          <p:cNvSpPr/>
          <p:nvPr/>
        </p:nvSpPr>
        <p:spPr>
          <a:xfrm>
            <a:off x="365760" y="77724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47" name="Shape 45"/>
          <p:cNvSpPr/>
          <p:nvPr/>
        </p:nvSpPr>
        <p:spPr>
          <a:xfrm>
            <a:off x="365760" y="82296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365760" y="86868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365760" y="91440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365760" y="96012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365760" y="100584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365760" y="105156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365760" y="109728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54" name="Shape 52"/>
          <p:cNvSpPr/>
          <p:nvPr/>
        </p:nvSpPr>
        <p:spPr>
          <a:xfrm>
            <a:off x="365760" y="114300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55" name="Shape 53"/>
          <p:cNvSpPr/>
          <p:nvPr/>
        </p:nvSpPr>
        <p:spPr>
          <a:xfrm>
            <a:off x="365760" y="118872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56" name="Shape 54"/>
          <p:cNvSpPr/>
          <p:nvPr/>
        </p:nvSpPr>
        <p:spPr>
          <a:xfrm>
            <a:off x="365760" y="123444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57" name="Shape 55"/>
          <p:cNvSpPr/>
          <p:nvPr/>
        </p:nvSpPr>
        <p:spPr>
          <a:xfrm>
            <a:off x="365760" y="128016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58" name="Shape 56"/>
          <p:cNvSpPr/>
          <p:nvPr/>
        </p:nvSpPr>
        <p:spPr>
          <a:xfrm>
            <a:off x="365760" y="132588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59" name="Shape 57"/>
          <p:cNvSpPr/>
          <p:nvPr/>
        </p:nvSpPr>
        <p:spPr>
          <a:xfrm>
            <a:off x="365760" y="13716000"/>
            <a:ext cx="10698480" cy="0"/>
          </a:xfrm>
          <a:prstGeom prst="line">
            <a:avLst/>
          </a:prstGeom>
          <a:noFill/>
          <a:ln w="3810">
            <a:solidFill>
              <a:srgbClr val="C4B9AE">
                <a:alpha val="12000"/>
              </a:srgbClr>
            </a:solidFill>
            <a:prstDash val="solid"/>
          </a:ln>
        </p:spPr>
      </p:sp>
      <p:sp>
        <p:nvSpPr>
          <p:cNvPr id="60" name="Shape 58"/>
          <p:cNvSpPr/>
          <p:nvPr/>
        </p:nvSpPr>
        <p:spPr>
          <a:xfrm>
            <a:off x="365760" y="822960"/>
            <a:ext cx="10698480" cy="0"/>
          </a:xfrm>
          <a:prstGeom prst="line">
            <a:avLst/>
          </a:prstGeom>
          <a:noFill/>
          <a:ln w="7620">
            <a:solidFill>
              <a:srgbClr val="F7F471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365760" y="475488"/>
            <a:ext cx="73152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FRAMEWORK INFOGRAPHIC  ·  NO. 04  ·  KOTLER / 1969</a:t>
            </a:r>
            <a:endParaRPr lang="en-US" sz="1000" dirty="0"/>
          </a:p>
        </p:txBody>
      </p:sp>
      <p:sp>
        <p:nvSpPr>
          <p:cNvPr id="62" name="Text 60"/>
          <p:cNvSpPr/>
          <p:nvPr/>
        </p:nvSpPr>
        <p:spPr>
          <a:xfrm>
            <a:off x="7406640" y="475488"/>
            <a:ext cx="3657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spc="40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 ·  6AEP</a:t>
            </a:r>
            <a:endParaRPr lang="en-US" sz="1000" dirty="0"/>
          </a:p>
        </p:txBody>
      </p:sp>
      <p:sp>
        <p:nvSpPr>
          <p:cNvPr id="63" name="Text 61"/>
          <p:cNvSpPr/>
          <p:nvPr/>
        </p:nvSpPr>
        <p:spPr>
          <a:xfrm>
            <a:off x="411480" y="868680"/>
            <a:ext cx="7315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6400" spc="-10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Kotler's STP</a:t>
            </a:r>
            <a:endParaRPr lang="en-US" sz="6400" dirty="0"/>
          </a:p>
        </p:txBody>
      </p:sp>
      <p:sp>
        <p:nvSpPr>
          <p:cNvPr id="64" name="Text 62"/>
          <p:cNvSpPr/>
          <p:nvPr/>
        </p:nvSpPr>
        <p:spPr>
          <a:xfrm>
            <a:off x="411480" y="1783080"/>
            <a:ext cx="73152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6400" spc="-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1969</a:t>
            </a:r>
            <a:endParaRPr lang="en-US" sz="6400" dirty="0"/>
          </a:p>
        </p:txBody>
      </p:sp>
      <p:sp>
        <p:nvSpPr>
          <p:cNvPr id="65" name="Shape 63"/>
          <p:cNvSpPr/>
          <p:nvPr/>
        </p:nvSpPr>
        <p:spPr>
          <a:xfrm>
            <a:off x="7772400" y="1051560"/>
            <a:ext cx="1371600" cy="640080"/>
          </a:xfrm>
          <a:prstGeom prst="rect">
            <a:avLst/>
          </a:prstGeom>
          <a:ln w="6350">
            <a:solidFill>
              <a:srgbClr val="C4B9AE">
                <a:alpha val="45000"/>
              </a:srgbClr>
            </a:solidFill>
            <a:prstDash val="solid"/>
          </a:ln>
        </p:spPr>
      </p:sp>
      <p:sp>
        <p:nvSpPr>
          <p:cNvPr id="66" name="Shape 64"/>
          <p:cNvSpPr/>
          <p:nvPr/>
        </p:nvSpPr>
        <p:spPr>
          <a:xfrm>
            <a:off x="7882128" y="1161288"/>
            <a:ext cx="548640" cy="288036"/>
          </a:xfrm>
          <a:prstGeom prst="rect">
            <a:avLst/>
          </a:prstGeom>
          <a:ln w="508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67" name="Shape 65"/>
          <p:cNvSpPr/>
          <p:nvPr/>
        </p:nvSpPr>
        <p:spPr>
          <a:xfrm>
            <a:off x="8526780" y="1161288"/>
            <a:ext cx="438912" cy="192024"/>
          </a:xfrm>
          <a:prstGeom prst="rect">
            <a:avLst/>
          </a:prstGeom>
          <a:ln w="508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68" name="Shape 66"/>
          <p:cNvSpPr/>
          <p:nvPr/>
        </p:nvSpPr>
        <p:spPr>
          <a:xfrm>
            <a:off x="7882128" y="1467612"/>
            <a:ext cx="960120" cy="128016"/>
          </a:xfrm>
          <a:prstGeom prst="rect">
            <a:avLst/>
          </a:prstGeom>
          <a:ln w="508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69" name="Shape 67"/>
          <p:cNvSpPr/>
          <p:nvPr/>
        </p:nvSpPr>
        <p:spPr>
          <a:xfrm>
            <a:off x="9235440" y="1371600"/>
            <a:ext cx="1280160" cy="594360"/>
          </a:xfrm>
          <a:prstGeom prst="rect">
            <a:avLst/>
          </a:prstGeom>
          <a:ln w="6350">
            <a:solidFill>
              <a:srgbClr val="C4B9AE">
                <a:alpha val="45000"/>
              </a:srgbClr>
            </a:solidFill>
            <a:prstDash val="solid"/>
          </a:ln>
        </p:spPr>
      </p:sp>
      <p:sp>
        <p:nvSpPr>
          <p:cNvPr id="70" name="Shape 68"/>
          <p:cNvSpPr/>
          <p:nvPr/>
        </p:nvSpPr>
        <p:spPr>
          <a:xfrm>
            <a:off x="9345168" y="1481328"/>
            <a:ext cx="512064" cy="267462"/>
          </a:xfrm>
          <a:prstGeom prst="rect">
            <a:avLst/>
          </a:prstGeom>
          <a:ln w="508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71" name="Shape 69"/>
          <p:cNvSpPr/>
          <p:nvPr/>
        </p:nvSpPr>
        <p:spPr>
          <a:xfrm>
            <a:off x="9939528" y="1481328"/>
            <a:ext cx="409651" cy="178308"/>
          </a:xfrm>
          <a:prstGeom prst="rect">
            <a:avLst/>
          </a:prstGeom>
          <a:ln w="508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72" name="Shape 70"/>
          <p:cNvSpPr/>
          <p:nvPr/>
        </p:nvSpPr>
        <p:spPr>
          <a:xfrm>
            <a:off x="9345168" y="1757934"/>
            <a:ext cx="896112" cy="118872"/>
          </a:xfrm>
          <a:prstGeom prst="rect">
            <a:avLst/>
          </a:prstGeom>
          <a:ln w="508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73" name="Shape 71"/>
          <p:cNvSpPr/>
          <p:nvPr/>
        </p:nvSpPr>
        <p:spPr>
          <a:xfrm>
            <a:off x="8046720" y="1874520"/>
            <a:ext cx="1188720" cy="548640"/>
          </a:xfrm>
          <a:prstGeom prst="rect">
            <a:avLst/>
          </a:prstGeom>
          <a:ln w="6350">
            <a:solidFill>
              <a:srgbClr val="C4B9AE">
                <a:alpha val="45000"/>
              </a:srgbClr>
            </a:solidFill>
            <a:prstDash val="solid"/>
          </a:ln>
        </p:spPr>
      </p:sp>
      <p:sp>
        <p:nvSpPr>
          <p:cNvPr id="74" name="Shape 72"/>
          <p:cNvSpPr/>
          <p:nvPr/>
        </p:nvSpPr>
        <p:spPr>
          <a:xfrm>
            <a:off x="8156448" y="1984248"/>
            <a:ext cx="475488" cy="246888"/>
          </a:xfrm>
          <a:prstGeom prst="rect">
            <a:avLst/>
          </a:prstGeom>
          <a:ln w="508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75" name="Shape 73"/>
          <p:cNvSpPr/>
          <p:nvPr/>
        </p:nvSpPr>
        <p:spPr>
          <a:xfrm>
            <a:off x="8700516" y="1984248"/>
            <a:ext cx="380390" cy="164592"/>
          </a:xfrm>
          <a:prstGeom prst="rect">
            <a:avLst/>
          </a:prstGeom>
          <a:ln w="508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76" name="Shape 74"/>
          <p:cNvSpPr/>
          <p:nvPr/>
        </p:nvSpPr>
        <p:spPr>
          <a:xfrm>
            <a:off x="8156448" y="2231136"/>
            <a:ext cx="832104" cy="109728"/>
          </a:xfrm>
          <a:prstGeom prst="rect">
            <a:avLst/>
          </a:prstGeom>
          <a:ln w="508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7680960" y="2468880"/>
            <a:ext cx="3337560" cy="-1188720"/>
          </a:xfrm>
          <a:prstGeom prst="line">
            <a:avLst/>
          </a:prstGeom>
          <a:noFill/>
          <a:ln w="15240">
            <a:solidFill>
              <a:srgbClr val="F7F471"/>
            </a:solidFill>
            <a:prstDash val="solid"/>
          </a:ln>
        </p:spPr>
      </p:sp>
      <p:sp>
        <p:nvSpPr>
          <p:cNvPr id="78" name="Shape 76"/>
          <p:cNvSpPr/>
          <p:nvPr/>
        </p:nvSpPr>
        <p:spPr>
          <a:xfrm>
            <a:off x="7845552" y="2221992"/>
            <a:ext cx="219456" cy="219456"/>
          </a:xfrm>
          <a:prstGeom prst="rect">
            <a:avLst/>
          </a:prstGeom>
          <a:solidFill>
            <a:srgbClr val="F7F471"/>
          </a:solidFill>
          <a:ln w="8890">
            <a:solidFill>
              <a:srgbClr val="18160F"/>
            </a:solidFill>
            <a:prstDash val="solid"/>
          </a:ln>
        </p:spPr>
      </p:sp>
      <p:sp>
        <p:nvSpPr>
          <p:cNvPr id="79" name="Text 77"/>
          <p:cNvSpPr/>
          <p:nvPr/>
        </p:nvSpPr>
        <p:spPr>
          <a:xfrm>
            <a:off x="7845552" y="2221992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</a:t>
            </a:r>
            <a:endParaRPr lang="en-US" sz="1000" dirty="0"/>
          </a:p>
        </p:txBody>
      </p:sp>
      <p:sp>
        <p:nvSpPr>
          <p:cNvPr id="80" name="Shape 78"/>
          <p:cNvSpPr/>
          <p:nvPr/>
        </p:nvSpPr>
        <p:spPr>
          <a:xfrm>
            <a:off x="9240012" y="1595628"/>
            <a:ext cx="219456" cy="219456"/>
          </a:xfrm>
          <a:prstGeom prst="rect">
            <a:avLst/>
          </a:prstGeom>
          <a:solidFill>
            <a:srgbClr val="F7F471"/>
          </a:solidFill>
          <a:ln w="8890">
            <a:solidFill>
              <a:srgbClr val="18160F"/>
            </a:solidFill>
            <a:prstDash val="solid"/>
          </a:ln>
        </p:spPr>
      </p:sp>
      <p:sp>
        <p:nvSpPr>
          <p:cNvPr id="81" name="Text 79"/>
          <p:cNvSpPr/>
          <p:nvPr/>
        </p:nvSpPr>
        <p:spPr>
          <a:xfrm>
            <a:off x="9240012" y="1595628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</a:t>
            </a:r>
            <a:endParaRPr lang="en-US" sz="1000" dirty="0"/>
          </a:p>
        </p:txBody>
      </p:sp>
      <p:sp>
        <p:nvSpPr>
          <p:cNvPr id="82" name="Shape 80"/>
          <p:cNvSpPr/>
          <p:nvPr/>
        </p:nvSpPr>
        <p:spPr>
          <a:xfrm>
            <a:off x="10680192" y="1078992"/>
            <a:ext cx="219456" cy="219456"/>
          </a:xfrm>
          <a:prstGeom prst="rect">
            <a:avLst/>
          </a:prstGeom>
          <a:solidFill>
            <a:srgbClr val="F7F471"/>
          </a:solidFill>
          <a:ln w="8890">
            <a:solidFill>
              <a:srgbClr val="18160F"/>
            </a:solidFill>
            <a:prstDash val="solid"/>
          </a:ln>
        </p:spPr>
      </p:sp>
      <p:sp>
        <p:nvSpPr>
          <p:cNvPr id="83" name="Text 81"/>
          <p:cNvSpPr/>
          <p:nvPr/>
        </p:nvSpPr>
        <p:spPr>
          <a:xfrm>
            <a:off x="10680192" y="1078992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</a:t>
            </a:r>
            <a:endParaRPr lang="en-US" sz="1000" dirty="0"/>
          </a:p>
        </p:txBody>
      </p:sp>
      <p:sp>
        <p:nvSpPr>
          <p:cNvPr id="84" name="Shape 82"/>
          <p:cNvSpPr/>
          <p:nvPr/>
        </p:nvSpPr>
        <p:spPr>
          <a:xfrm>
            <a:off x="8202168" y="2258568"/>
            <a:ext cx="54864" cy="54864"/>
          </a:xfrm>
          <a:prstGeom prst="rect">
            <a:avLst/>
          </a:prstGeom>
          <a:solidFill>
            <a:srgbClr val="EDE8DF"/>
          </a:solidFill>
          <a:ln/>
        </p:spPr>
      </p:sp>
      <p:sp>
        <p:nvSpPr>
          <p:cNvPr id="85" name="Shape 83"/>
          <p:cNvSpPr/>
          <p:nvPr/>
        </p:nvSpPr>
        <p:spPr>
          <a:xfrm>
            <a:off x="8567928" y="1892808"/>
            <a:ext cx="54864" cy="54864"/>
          </a:xfrm>
          <a:prstGeom prst="rect">
            <a:avLst/>
          </a:prstGeom>
          <a:solidFill>
            <a:srgbClr val="EDE8DF"/>
          </a:solidFill>
          <a:ln/>
        </p:spPr>
      </p:sp>
      <p:sp>
        <p:nvSpPr>
          <p:cNvPr id="86" name="Shape 84"/>
          <p:cNvSpPr/>
          <p:nvPr/>
        </p:nvSpPr>
        <p:spPr>
          <a:xfrm>
            <a:off x="8933688" y="1618488"/>
            <a:ext cx="54864" cy="54864"/>
          </a:xfrm>
          <a:prstGeom prst="rect">
            <a:avLst/>
          </a:prstGeom>
          <a:solidFill>
            <a:srgbClr val="EDE8DF"/>
          </a:solidFill>
          <a:ln/>
        </p:spPr>
      </p:sp>
      <p:sp>
        <p:nvSpPr>
          <p:cNvPr id="87" name="Shape 85"/>
          <p:cNvSpPr/>
          <p:nvPr/>
        </p:nvSpPr>
        <p:spPr>
          <a:xfrm>
            <a:off x="9482328" y="1435608"/>
            <a:ext cx="54864" cy="54864"/>
          </a:xfrm>
          <a:prstGeom prst="rect">
            <a:avLst/>
          </a:prstGeom>
          <a:solidFill>
            <a:srgbClr val="EDE8DF"/>
          </a:solidFill>
          <a:ln/>
        </p:spPr>
      </p:sp>
      <p:sp>
        <p:nvSpPr>
          <p:cNvPr id="88" name="Shape 86"/>
          <p:cNvSpPr/>
          <p:nvPr/>
        </p:nvSpPr>
        <p:spPr>
          <a:xfrm>
            <a:off x="10030968" y="1252728"/>
            <a:ext cx="54864" cy="54864"/>
          </a:xfrm>
          <a:prstGeom prst="rect">
            <a:avLst/>
          </a:prstGeom>
          <a:solidFill>
            <a:srgbClr val="EDE8DF"/>
          </a:solidFill>
          <a:ln/>
        </p:spPr>
      </p:sp>
      <p:sp>
        <p:nvSpPr>
          <p:cNvPr id="89" name="Shape 87"/>
          <p:cNvSpPr/>
          <p:nvPr/>
        </p:nvSpPr>
        <p:spPr>
          <a:xfrm>
            <a:off x="8476488" y="1344168"/>
            <a:ext cx="54864" cy="54864"/>
          </a:xfrm>
          <a:prstGeom prst="rect">
            <a:avLst/>
          </a:prstGeom>
          <a:solidFill>
            <a:srgbClr val="EDE8DF"/>
          </a:solidFill>
          <a:ln/>
        </p:spPr>
      </p:sp>
      <p:sp>
        <p:nvSpPr>
          <p:cNvPr id="90" name="Text 88"/>
          <p:cNvSpPr/>
          <p:nvPr/>
        </p:nvSpPr>
        <p:spPr>
          <a:xfrm>
            <a:off x="411480" y="2697480"/>
            <a:ext cx="7132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PHILIP KOTLER  ·  KELLOGG SCHOOL OF MANAGEMENT</a:t>
            </a:r>
            <a:endParaRPr lang="en-US" sz="1000" dirty="0"/>
          </a:p>
        </p:txBody>
      </p:sp>
      <p:sp>
        <p:nvSpPr>
          <p:cNvPr id="91" name="Text 89"/>
          <p:cNvSpPr/>
          <p:nvPr/>
        </p:nvSpPr>
        <p:spPr>
          <a:xfrm>
            <a:off x="411480" y="306324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200" i="1" dirty="0">
                <a:solidFill>
                  <a:srgbClr val="C4B9A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The marketing model that survives only when the segments dissolve.</a:t>
            </a:r>
            <a:endParaRPr lang="en-US" sz="2200" dirty="0"/>
          </a:p>
        </p:txBody>
      </p:sp>
      <p:sp>
        <p:nvSpPr>
          <p:cNvPr id="92" name="Shape 90"/>
          <p:cNvSpPr/>
          <p:nvPr/>
        </p:nvSpPr>
        <p:spPr>
          <a:xfrm>
            <a:off x="365760" y="3657600"/>
            <a:ext cx="10698480" cy="0"/>
          </a:xfrm>
          <a:prstGeom prst="line">
            <a:avLst/>
          </a:prstGeom>
          <a:noFill/>
          <a:ln w="7620">
            <a:solidFill>
              <a:srgbClr val="F7F471"/>
            </a:solidFill>
            <a:prstDash val="solid"/>
          </a:ln>
        </p:spPr>
      </p:sp>
      <p:sp>
        <p:nvSpPr>
          <p:cNvPr id="93" name="Text 91"/>
          <p:cNvSpPr/>
          <p:nvPr/>
        </p:nvSpPr>
        <p:spPr>
          <a:xfrm>
            <a:off x="411480" y="3794760"/>
            <a:ext cx="10607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FRAMEWORK  ·  SEGMENT  ·  TARGET  ·  POSITION</a:t>
            </a:r>
            <a:endParaRPr lang="en-US" sz="1000" dirty="0"/>
          </a:p>
        </p:txBody>
      </p:sp>
      <p:sp>
        <p:nvSpPr>
          <p:cNvPr id="94" name="Shape 92"/>
          <p:cNvSpPr/>
          <p:nvPr/>
        </p:nvSpPr>
        <p:spPr>
          <a:xfrm>
            <a:off x="365760" y="4206240"/>
            <a:ext cx="3444240" cy="1417320"/>
          </a:xfrm>
          <a:prstGeom prst="rect">
            <a:avLst/>
          </a:prstGeom>
          <a:solidFill>
            <a:srgbClr val="EDE8DF"/>
          </a:solidFill>
          <a:ln/>
        </p:spPr>
      </p:sp>
      <p:sp>
        <p:nvSpPr>
          <p:cNvPr id="95" name="Shape 93"/>
          <p:cNvSpPr/>
          <p:nvPr/>
        </p:nvSpPr>
        <p:spPr>
          <a:xfrm>
            <a:off x="365760" y="420624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96" name="Text 94"/>
          <p:cNvSpPr/>
          <p:nvPr/>
        </p:nvSpPr>
        <p:spPr>
          <a:xfrm>
            <a:off x="530352" y="4343400"/>
            <a:ext cx="3115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STEP 01</a:t>
            </a:r>
            <a:endParaRPr lang="en-US" sz="900" dirty="0"/>
          </a:p>
        </p:txBody>
      </p:sp>
      <p:sp>
        <p:nvSpPr>
          <p:cNvPr id="97" name="Text 95"/>
          <p:cNvSpPr/>
          <p:nvPr/>
        </p:nvSpPr>
        <p:spPr>
          <a:xfrm>
            <a:off x="530352" y="4572000"/>
            <a:ext cx="311505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SEGMENT</a:t>
            </a:r>
            <a:endParaRPr lang="en-US" sz="2200" dirty="0"/>
          </a:p>
        </p:txBody>
      </p:sp>
      <p:sp>
        <p:nvSpPr>
          <p:cNvPr id="98" name="Text 96"/>
          <p:cNvSpPr/>
          <p:nvPr/>
        </p:nvSpPr>
        <p:spPr>
          <a:xfrm>
            <a:off x="530352" y="4983480"/>
            <a:ext cx="3115056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Group buyers by shared need.</a:t>
            </a:r>
            <a:endParaRPr lang="en-US" sz="1100" dirty="0"/>
          </a:p>
        </p:txBody>
      </p:sp>
      <p:sp>
        <p:nvSpPr>
          <p:cNvPr id="99" name="Shape 97"/>
          <p:cNvSpPr/>
          <p:nvPr/>
        </p:nvSpPr>
        <p:spPr>
          <a:xfrm>
            <a:off x="3992880" y="4206240"/>
            <a:ext cx="3444240" cy="1417320"/>
          </a:xfrm>
          <a:prstGeom prst="rect">
            <a:avLst/>
          </a:prstGeom>
          <a:solidFill>
            <a:srgbClr val="EDE8DF"/>
          </a:solidFill>
          <a:ln/>
        </p:spPr>
      </p:sp>
      <p:sp>
        <p:nvSpPr>
          <p:cNvPr id="100" name="Shape 98"/>
          <p:cNvSpPr/>
          <p:nvPr/>
        </p:nvSpPr>
        <p:spPr>
          <a:xfrm>
            <a:off x="3992880" y="420624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01" name="Text 99"/>
          <p:cNvSpPr/>
          <p:nvPr/>
        </p:nvSpPr>
        <p:spPr>
          <a:xfrm>
            <a:off x="4157472" y="4343400"/>
            <a:ext cx="3115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STEP 02</a:t>
            </a:r>
            <a:endParaRPr lang="en-US" sz="900" dirty="0"/>
          </a:p>
        </p:txBody>
      </p:sp>
      <p:sp>
        <p:nvSpPr>
          <p:cNvPr id="102" name="Text 100"/>
          <p:cNvSpPr/>
          <p:nvPr/>
        </p:nvSpPr>
        <p:spPr>
          <a:xfrm>
            <a:off x="4157472" y="4572000"/>
            <a:ext cx="311505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TARGET</a:t>
            </a:r>
            <a:endParaRPr lang="en-US" sz="2200" dirty="0"/>
          </a:p>
        </p:txBody>
      </p:sp>
      <p:sp>
        <p:nvSpPr>
          <p:cNvPr id="103" name="Text 101"/>
          <p:cNvSpPr/>
          <p:nvPr/>
        </p:nvSpPr>
        <p:spPr>
          <a:xfrm>
            <a:off x="4157472" y="4983480"/>
            <a:ext cx="3115056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Pick the segment where the offer wins.</a:t>
            </a:r>
            <a:endParaRPr lang="en-US" sz="1100" dirty="0"/>
          </a:p>
        </p:txBody>
      </p:sp>
      <p:sp>
        <p:nvSpPr>
          <p:cNvPr id="104" name="Shape 102"/>
          <p:cNvSpPr/>
          <p:nvPr/>
        </p:nvSpPr>
        <p:spPr>
          <a:xfrm>
            <a:off x="7620000" y="4206240"/>
            <a:ext cx="3444240" cy="1417320"/>
          </a:xfrm>
          <a:prstGeom prst="rect">
            <a:avLst/>
          </a:prstGeom>
          <a:solidFill>
            <a:srgbClr val="EDE8DF"/>
          </a:solidFill>
          <a:ln/>
        </p:spPr>
      </p:sp>
      <p:sp>
        <p:nvSpPr>
          <p:cNvPr id="105" name="Shape 103"/>
          <p:cNvSpPr/>
          <p:nvPr/>
        </p:nvSpPr>
        <p:spPr>
          <a:xfrm>
            <a:off x="7620000" y="420624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06" name="Text 104"/>
          <p:cNvSpPr/>
          <p:nvPr/>
        </p:nvSpPr>
        <p:spPr>
          <a:xfrm>
            <a:off x="7784592" y="4343400"/>
            <a:ext cx="3115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STEP 03</a:t>
            </a:r>
            <a:endParaRPr lang="en-US" sz="900" dirty="0"/>
          </a:p>
        </p:txBody>
      </p:sp>
      <p:sp>
        <p:nvSpPr>
          <p:cNvPr id="107" name="Text 105"/>
          <p:cNvSpPr/>
          <p:nvPr/>
        </p:nvSpPr>
        <p:spPr>
          <a:xfrm>
            <a:off x="7784592" y="4572000"/>
            <a:ext cx="311505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POSITION</a:t>
            </a:r>
            <a:endParaRPr lang="en-US" sz="2200" dirty="0"/>
          </a:p>
        </p:txBody>
      </p:sp>
      <p:sp>
        <p:nvSpPr>
          <p:cNvPr id="108" name="Text 106"/>
          <p:cNvSpPr/>
          <p:nvPr/>
        </p:nvSpPr>
        <p:spPr>
          <a:xfrm>
            <a:off x="7784592" y="4983480"/>
            <a:ext cx="3115056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Hold the place in the buyer's mind.</a:t>
            </a:r>
            <a:endParaRPr lang="en-US" sz="1100" dirty="0"/>
          </a:p>
        </p:txBody>
      </p:sp>
      <p:sp>
        <p:nvSpPr>
          <p:cNvPr id="109" name="Shape 107"/>
          <p:cNvSpPr/>
          <p:nvPr/>
        </p:nvSpPr>
        <p:spPr>
          <a:xfrm>
            <a:off x="3846576" y="4914900"/>
            <a:ext cx="109728" cy="0"/>
          </a:xfrm>
          <a:prstGeom prst="line">
            <a:avLst/>
          </a:prstGeom>
          <a:noFill/>
          <a:ln w="20320">
            <a:solidFill>
              <a:srgbClr val="F7F471"/>
            </a:solidFill>
            <a:prstDash val="solid"/>
          </a:ln>
        </p:spPr>
      </p:sp>
      <p:sp>
        <p:nvSpPr>
          <p:cNvPr id="110" name="Shape 108"/>
          <p:cNvSpPr/>
          <p:nvPr/>
        </p:nvSpPr>
        <p:spPr>
          <a:xfrm rot="5400000">
            <a:off x="3956304" y="4823460"/>
            <a:ext cx="164592" cy="182880"/>
          </a:xfrm>
          <a:prstGeom prst="triangle">
            <a:avLst/>
          </a:prstGeom>
          <a:solidFill>
            <a:srgbClr val="F7F471"/>
          </a:solidFill>
          <a:ln/>
        </p:spPr>
      </p:sp>
      <p:sp>
        <p:nvSpPr>
          <p:cNvPr id="111" name="Shape 109"/>
          <p:cNvSpPr/>
          <p:nvPr/>
        </p:nvSpPr>
        <p:spPr>
          <a:xfrm>
            <a:off x="7473696" y="4914900"/>
            <a:ext cx="109728" cy="0"/>
          </a:xfrm>
          <a:prstGeom prst="line">
            <a:avLst/>
          </a:prstGeom>
          <a:noFill/>
          <a:ln w="20320">
            <a:solidFill>
              <a:srgbClr val="F7F471"/>
            </a:solidFill>
            <a:prstDash val="solid"/>
          </a:ln>
        </p:spPr>
      </p:sp>
      <p:sp>
        <p:nvSpPr>
          <p:cNvPr id="112" name="Shape 110"/>
          <p:cNvSpPr/>
          <p:nvPr/>
        </p:nvSpPr>
        <p:spPr>
          <a:xfrm rot="5400000">
            <a:off x="7583424" y="4823460"/>
            <a:ext cx="164592" cy="182880"/>
          </a:xfrm>
          <a:prstGeom prst="triangle">
            <a:avLst/>
          </a:prstGeom>
          <a:solidFill>
            <a:srgbClr val="F7F471"/>
          </a:solidFill>
          <a:ln/>
        </p:spPr>
      </p:sp>
      <p:sp>
        <p:nvSpPr>
          <p:cNvPr id="113" name="Shape 111"/>
          <p:cNvSpPr/>
          <p:nvPr/>
        </p:nvSpPr>
        <p:spPr>
          <a:xfrm>
            <a:off x="365760" y="5852160"/>
            <a:ext cx="10698480" cy="0"/>
          </a:xfrm>
          <a:prstGeom prst="line">
            <a:avLst/>
          </a:prstGeom>
          <a:noFill/>
          <a:ln w="7620">
            <a:solidFill>
              <a:srgbClr val="F7F471"/>
            </a:solidFill>
            <a:prstDash val="solid"/>
          </a:ln>
        </p:spPr>
      </p:sp>
      <p:sp>
        <p:nvSpPr>
          <p:cNvPr id="114" name="Shape 112"/>
          <p:cNvSpPr/>
          <p:nvPr/>
        </p:nvSpPr>
        <p:spPr>
          <a:xfrm>
            <a:off x="365760" y="59436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15" name="Text 113"/>
          <p:cNvSpPr/>
          <p:nvPr/>
        </p:nvSpPr>
        <p:spPr>
          <a:xfrm>
            <a:off x="365760" y="6053328"/>
            <a:ext cx="5257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ASSUMPTION  ·  1969</a:t>
            </a:r>
            <a:endParaRPr lang="en-US" sz="1000" dirty="0"/>
          </a:p>
        </p:txBody>
      </p:sp>
      <p:sp>
        <p:nvSpPr>
          <p:cNvPr id="116" name="Text 114"/>
          <p:cNvSpPr/>
          <p:nvPr/>
        </p:nvSpPr>
        <p:spPr>
          <a:xfrm>
            <a:off x="365760" y="6446520"/>
            <a:ext cx="5257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0000"/>
              </a:lnSpc>
              <a:buNone/>
            </a:pPr>
            <a:r>
              <a:rPr lang="en-US" sz="2600" spc="-10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Personalization at scale was impossible.</a:t>
            </a:r>
            <a:endParaRPr lang="en-US" sz="2600" dirty="0"/>
          </a:p>
        </p:txBody>
      </p:sp>
      <p:sp>
        <p:nvSpPr>
          <p:cNvPr id="117" name="Text 115"/>
          <p:cNvSpPr/>
          <p:nvPr/>
        </p:nvSpPr>
        <p:spPr>
          <a:xfrm>
            <a:off x="365760" y="7360920"/>
            <a:ext cx="51663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cost of treating each customer as unique made the segment a necessary abstraction. The segment was the smallest economic unit of attention.</a:t>
            </a:r>
            <a:endParaRPr lang="en-US" sz="1100" dirty="0"/>
          </a:p>
        </p:txBody>
      </p:sp>
      <p:sp>
        <p:nvSpPr>
          <p:cNvPr id="118" name="Shape 116"/>
          <p:cNvSpPr/>
          <p:nvPr/>
        </p:nvSpPr>
        <p:spPr>
          <a:xfrm>
            <a:off x="5806440" y="59436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19" name="Text 117"/>
          <p:cNvSpPr/>
          <p:nvPr/>
        </p:nvSpPr>
        <p:spPr>
          <a:xfrm>
            <a:off x="5806440" y="6053328"/>
            <a:ext cx="4892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INVERSION  ·  2024</a:t>
            </a:r>
            <a:endParaRPr lang="en-US" sz="1000" dirty="0"/>
          </a:p>
        </p:txBody>
      </p:sp>
      <p:sp>
        <p:nvSpPr>
          <p:cNvPr id="120" name="Shape 118"/>
          <p:cNvSpPr/>
          <p:nvPr/>
        </p:nvSpPr>
        <p:spPr>
          <a:xfrm>
            <a:off x="10287000" y="5989320"/>
            <a:ext cx="777240" cy="310896"/>
          </a:xfrm>
          <a:prstGeom prst="rect">
            <a:avLst/>
          </a:prstGeom>
          <a:solidFill>
            <a:srgbClr val="E8241A"/>
          </a:solidFill>
          <a:ln/>
        </p:spPr>
      </p:sp>
      <p:sp>
        <p:nvSpPr>
          <p:cNvPr id="121" name="Text 119"/>
          <p:cNvSpPr/>
          <p:nvPr/>
        </p:nvSpPr>
        <p:spPr>
          <a:xfrm>
            <a:off x="10287000" y="5989320"/>
            <a:ext cx="7772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spc="4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BREAK</a:t>
            </a:r>
            <a:endParaRPr lang="en-US" sz="1000" dirty="0"/>
          </a:p>
        </p:txBody>
      </p:sp>
      <p:sp>
        <p:nvSpPr>
          <p:cNvPr id="122" name="Text 120"/>
          <p:cNvSpPr/>
          <p:nvPr/>
        </p:nvSpPr>
        <p:spPr>
          <a:xfrm>
            <a:off x="5806440" y="6446520"/>
            <a:ext cx="5257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spc="-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The segment dissolves.</a:t>
            </a:r>
            <a:endParaRPr lang="en-US" sz="2600" dirty="0"/>
          </a:p>
        </p:txBody>
      </p:sp>
      <p:sp>
        <p:nvSpPr>
          <p:cNvPr id="123" name="Text 121"/>
          <p:cNvSpPr/>
          <p:nvPr/>
        </p:nvSpPr>
        <p:spPr>
          <a:xfrm>
            <a:off x="5806440" y="6949440"/>
            <a:ext cx="5257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600" spc="-10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The workaround is gone.</a:t>
            </a:r>
            <a:endParaRPr lang="en-US" sz="2600" dirty="0"/>
          </a:p>
        </p:txBody>
      </p:sp>
      <p:sp>
        <p:nvSpPr>
          <p:cNvPr id="124" name="Text 122"/>
          <p:cNvSpPr/>
          <p:nvPr/>
        </p:nvSpPr>
        <p:spPr>
          <a:xfrm>
            <a:off x="5806440" y="7498080"/>
            <a:ext cx="51663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collapses personalization cost to near zero. The smallest economic unit becomes the individual. Three of the four bases collapse into one. Behavior, observed in real time.</a:t>
            </a:r>
            <a:endParaRPr lang="en-US" sz="1100" dirty="0"/>
          </a:p>
        </p:txBody>
      </p:sp>
      <p:sp>
        <p:nvSpPr>
          <p:cNvPr id="125" name="Shape 123"/>
          <p:cNvSpPr/>
          <p:nvPr/>
        </p:nvSpPr>
        <p:spPr>
          <a:xfrm>
            <a:off x="365760" y="8321040"/>
            <a:ext cx="10698480" cy="0"/>
          </a:xfrm>
          <a:prstGeom prst="line">
            <a:avLst/>
          </a:prstGeom>
          <a:noFill/>
          <a:ln w="7620">
            <a:solidFill>
              <a:srgbClr val="F7F471"/>
            </a:solidFill>
            <a:prstDash val="solid"/>
          </a:ln>
        </p:spPr>
      </p:sp>
      <p:sp>
        <p:nvSpPr>
          <p:cNvPr id="126" name="Text 124"/>
          <p:cNvSpPr/>
          <p:nvPr/>
        </p:nvSpPr>
        <p:spPr>
          <a:xfrm>
            <a:off x="365760" y="8458200"/>
            <a:ext cx="10698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FOUR BASES OF SEGMENTATION  ·  THREE COLLAPSE  ·  ONE SURVIVES</a:t>
            </a:r>
            <a:endParaRPr lang="en-US" sz="1000" dirty="0"/>
          </a:p>
        </p:txBody>
      </p:sp>
      <p:sp>
        <p:nvSpPr>
          <p:cNvPr id="127" name="Shape 125"/>
          <p:cNvSpPr/>
          <p:nvPr/>
        </p:nvSpPr>
        <p:spPr>
          <a:xfrm>
            <a:off x="365760" y="8823960"/>
            <a:ext cx="2606040" cy="1005840"/>
          </a:xfrm>
          <a:prstGeom prst="rect">
            <a:avLst/>
          </a:prstGeom>
          <a:ln w="7620">
            <a:solidFill>
              <a:srgbClr val="C4B9AE"/>
            </a:solidFill>
            <a:prstDash val="solid"/>
          </a:ln>
        </p:spPr>
      </p:sp>
      <p:sp>
        <p:nvSpPr>
          <p:cNvPr id="128" name="Text 126"/>
          <p:cNvSpPr/>
          <p:nvPr/>
        </p:nvSpPr>
        <p:spPr>
          <a:xfrm>
            <a:off x="502920" y="8961120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GEOGRAPHIC</a:t>
            </a:r>
            <a:endParaRPr lang="en-US" sz="1100" dirty="0"/>
          </a:p>
        </p:txBody>
      </p:sp>
      <p:sp>
        <p:nvSpPr>
          <p:cNvPr id="129" name="Text 127"/>
          <p:cNvSpPr/>
          <p:nvPr/>
        </p:nvSpPr>
        <p:spPr>
          <a:xfrm>
            <a:off x="502920" y="928116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i="1" spc="-100" kern="0" dirty="0">
                <a:solidFill>
                  <a:srgbClr val="C4B9A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flattens</a:t>
            </a:r>
            <a:endParaRPr lang="en-US" sz="2200" dirty="0"/>
          </a:p>
        </p:txBody>
      </p:sp>
      <p:sp>
        <p:nvSpPr>
          <p:cNvPr id="130" name="Text 128"/>
          <p:cNvSpPr/>
          <p:nvPr/>
        </p:nvSpPr>
        <p:spPr>
          <a:xfrm>
            <a:off x="502920" y="9537192"/>
            <a:ext cx="2331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place / climate</a:t>
            </a:r>
            <a:endParaRPr lang="en-US" sz="900" dirty="0"/>
          </a:p>
        </p:txBody>
      </p:sp>
      <p:sp>
        <p:nvSpPr>
          <p:cNvPr id="131" name="Shape 129"/>
          <p:cNvSpPr/>
          <p:nvPr/>
        </p:nvSpPr>
        <p:spPr>
          <a:xfrm>
            <a:off x="3063240" y="8823960"/>
            <a:ext cx="2606040" cy="1005840"/>
          </a:xfrm>
          <a:prstGeom prst="rect">
            <a:avLst/>
          </a:prstGeom>
          <a:ln w="7620">
            <a:solidFill>
              <a:srgbClr val="C4B9AE"/>
            </a:solidFill>
            <a:prstDash val="solid"/>
          </a:ln>
        </p:spPr>
      </p:sp>
      <p:sp>
        <p:nvSpPr>
          <p:cNvPr id="132" name="Text 130"/>
          <p:cNvSpPr/>
          <p:nvPr/>
        </p:nvSpPr>
        <p:spPr>
          <a:xfrm>
            <a:off x="3200400" y="8961120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DEMOGRAPHIC</a:t>
            </a:r>
            <a:endParaRPr lang="en-US" sz="1100" dirty="0"/>
          </a:p>
        </p:txBody>
      </p:sp>
      <p:sp>
        <p:nvSpPr>
          <p:cNvPr id="133" name="Text 131"/>
          <p:cNvSpPr/>
          <p:nvPr/>
        </p:nvSpPr>
        <p:spPr>
          <a:xfrm>
            <a:off x="3200400" y="928116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i="1" spc="-100" kern="0" dirty="0">
                <a:solidFill>
                  <a:srgbClr val="C4B9A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flattens</a:t>
            </a:r>
            <a:endParaRPr lang="en-US" sz="2200" dirty="0"/>
          </a:p>
        </p:txBody>
      </p:sp>
      <p:sp>
        <p:nvSpPr>
          <p:cNvPr id="134" name="Text 132"/>
          <p:cNvSpPr/>
          <p:nvPr/>
        </p:nvSpPr>
        <p:spPr>
          <a:xfrm>
            <a:off x="3200400" y="9537192"/>
            <a:ext cx="2331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age / role</a:t>
            </a:r>
            <a:endParaRPr lang="en-US" sz="900" dirty="0"/>
          </a:p>
        </p:txBody>
      </p:sp>
      <p:sp>
        <p:nvSpPr>
          <p:cNvPr id="135" name="Shape 133"/>
          <p:cNvSpPr/>
          <p:nvPr/>
        </p:nvSpPr>
        <p:spPr>
          <a:xfrm>
            <a:off x="5760720" y="8823960"/>
            <a:ext cx="2606040" cy="1005840"/>
          </a:xfrm>
          <a:prstGeom prst="rect">
            <a:avLst/>
          </a:prstGeom>
          <a:ln w="7620">
            <a:solidFill>
              <a:srgbClr val="C4B9AE"/>
            </a:solidFill>
            <a:prstDash val="solid"/>
          </a:ln>
        </p:spPr>
      </p:sp>
      <p:sp>
        <p:nvSpPr>
          <p:cNvPr id="136" name="Text 134"/>
          <p:cNvSpPr/>
          <p:nvPr/>
        </p:nvSpPr>
        <p:spPr>
          <a:xfrm>
            <a:off x="5897880" y="8961120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PSYCHOGRAPHIC</a:t>
            </a:r>
            <a:endParaRPr lang="en-US" sz="1100" dirty="0"/>
          </a:p>
        </p:txBody>
      </p:sp>
      <p:sp>
        <p:nvSpPr>
          <p:cNvPr id="137" name="Text 135"/>
          <p:cNvSpPr/>
          <p:nvPr/>
        </p:nvSpPr>
        <p:spPr>
          <a:xfrm>
            <a:off x="5897880" y="928116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i="1" spc="-100" kern="0" dirty="0">
                <a:solidFill>
                  <a:srgbClr val="C4B9A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flattens</a:t>
            </a:r>
            <a:endParaRPr lang="en-US" sz="2200" dirty="0"/>
          </a:p>
        </p:txBody>
      </p:sp>
      <p:sp>
        <p:nvSpPr>
          <p:cNvPr id="138" name="Text 136"/>
          <p:cNvSpPr/>
          <p:nvPr/>
        </p:nvSpPr>
        <p:spPr>
          <a:xfrm>
            <a:off x="5897880" y="9537192"/>
            <a:ext cx="2331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value / lifestyle</a:t>
            </a:r>
            <a:endParaRPr lang="en-US" sz="900" dirty="0"/>
          </a:p>
        </p:txBody>
      </p:sp>
      <p:sp>
        <p:nvSpPr>
          <p:cNvPr id="139" name="Shape 137"/>
          <p:cNvSpPr/>
          <p:nvPr/>
        </p:nvSpPr>
        <p:spPr>
          <a:xfrm>
            <a:off x="8458200" y="8823960"/>
            <a:ext cx="2606040" cy="1005840"/>
          </a:xfrm>
          <a:prstGeom prst="rect">
            <a:avLst/>
          </a:prstGeom>
          <a:solidFill>
            <a:srgbClr val="F7F471"/>
          </a:solidFill>
          <a:ln w="8890">
            <a:solidFill>
              <a:srgbClr val="18160F"/>
            </a:solidFill>
            <a:prstDash val="solid"/>
          </a:ln>
        </p:spPr>
      </p:sp>
      <p:sp>
        <p:nvSpPr>
          <p:cNvPr id="140" name="Text 138"/>
          <p:cNvSpPr/>
          <p:nvPr/>
        </p:nvSpPr>
        <p:spPr>
          <a:xfrm>
            <a:off x="8595360" y="8961120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BEHAVIORAL</a:t>
            </a:r>
            <a:endParaRPr lang="en-US" sz="1100" dirty="0"/>
          </a:p>
        </p:txBody>
      </p:sp>
      <p:sp>
        <p:nvSpPr>
          <p:cNvPr id="141" name="Text 139"/>
          <p:cNvSpPr/>
          <p:nvPr/>
        </p:nvSpPr>
        <p:spPr>
          <a:xfrm>
            <a:off x="8595360" y="928116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SURVIVES</a:t>
            </a:r>
            <a:endParaRPr lang="en-US" sz="2200" dirty="0"/>
          </a:p>
        </p:txBody>
      </p:sp>
      <p:sp>
        <p:nvSpPr>
          <p:cNvPr id="142" name="Text 140"/>
          <p:cNvSpPr/>
          <p:nvPr/>
        </p:nvSpPr>
        <p:spPr>
          <a:xfrm>
            <a:off x="8595360" y="9537192"/>
            <a:ext cx="2331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2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use / trigger</a:t>
            </a:r>
            <a:endParaRPr lang="en-US" sz="900" dirty="0"/>
          </a:p>
        </p:txBody>
      </p:sp>
      <p:sp>
        <p:nvSpPr>
          <p:cNvPr id="143" name="Shape 141"/>
          <p:cNvSpPr/>
          <p:nvPr/>
        </p:nvSpPr>
        <p:spPr>
          <a:xfrm>
            <a:off x="365760" y="9966960"/>
            <a:ext cx="10698480" cy="0"/>
          </a:xfrm>
          <a:prstGeom prst="line">
            <a:avLst/>
          </a:prstGeom>
          <a:noFill/>
          <a:ln w="7620">
            <a:solidFill>
              <a:srgbClr val="F7F471"/>
            </a:solidFill>
            <a:prstDash val="solid"/>
          </a:ln>
        </p:spPr>
      </p:sp>
      <p:sp>
        <p:nvSpPr>
          <p:cNvPr id="144" name="Text 142"/>
          <p:cNvSpPr/>
          <p:nvPr/>
        </p:nvSpPr>
        <p:spPr>
          <a:xfrm>
            <a:off x="365760" y="10058400"/>
            <a:ext cx="10698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OPERATOR TRANSLATION  ·  THREE TIERS</a:t>
            </a:r>
            <a:endParaRPr lang="en-US" sz="1000" dirty="0"/>
          </a:p>
        </p:txBody>
      </p:sp>
      <p:sp>
        <p:nvSpPr>
          <p:cNvPr id="145" name="Shape 143"/>
          <p:cNvSpPr/>
          <p:nvPr/>
        </p:nvSpPr>
        <p:spPr>
          <a:xfrm>
            <a:off x="365760" y="10424160"/>
            <a:ext cx="3474720" cy="141732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146" name="Shape 144"/>
          <p:cNvSpPr/>
          <p:nvPr/>
        </p:nvSpPr>
        <p:spPr>
          <a:xfrm>
            <a:off x="365760" y="10424160"/>
            <a:ext cx="3474720" cy="4572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47" name="Text 145"/>
          <p:cNvSpPr/>
          <p:nvPr/>
        </p:nvSpPr>
        <p:spPr>
          <a:xfrm>
            <a:off x="502920" y="10533888"/>
            <a:ext cx="777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spc="-2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01</a:t>
            </a:r>
            <a:endParaRPr lang="en-US" sz="3200" dirty="0"/>
          </a:p>
        </p:txBody>
      </p:sp>
      <p:sp>
        <p:nvSpPr>
          <p:cNvPr id="148" name="Text 146"/>
          <p:cNvSpPr/>
          <p:nvPr/>
        </p:nvSpPr>
        <p:spPr>
          <a:xfrm>
            <a:off x="1280160" y="10625328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SOLO OPERATOR</a:t>
            </a:r>
            <a:endParaRPr lang="en-US" sz="1000" dirty="0"/>
          </a:p>
        </p:txBody>
      </p:sp>
      <p:sp>
        <p:nvSpPr>
          <p:cNvPr id="149" name="Shape 147"/>
          <p:cNvSpPr/>
          <p:nvPr/>
        </p:nvSpPr>
        <p:spPr>
          <a:xfrm>
            <a:off x="2926080" y="10588752"/>
            <a:ext cx="804672" cy="274320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50" name="Text 148"/>
          <p:cNvSpPr/>
          <p:nvPr/>
        </p:nvSpPr>
        <p:spPr>
          <a:xfrm>
            <a:off x="2926080" y="10588752"/>
            <a:ext cx="804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WEEKLY</a:t>
            </a:r>
            <a:endParaRPr lang="en-US" sz="900" dirty="0"/>
          </a:p>
        </p:txBody>
      </p:sp>
      <p:sp>
        <p:nvSpPr>
          <p:cNvPr id="151" name="Text 149"/>
          <p:cNvSpPr/>
          <p:nvPr/>
        </p:nvSpPr>
        <p:spPr>
          <a:xfrm>
            <a:off x="530352" y="10991088"/>
            <a:ext cx="3145536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5000"/>
              </a:lnSpc>
              <a:buNone/>
            </a:pPr>
            <a:r>
              <a:rPr lang="en-US" sz="16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Run the position loop on every reply.</a:t>
            </a:r>
            <a:endParaRPr lang="en-US" sz="1600" dirty="0"/>
          </a:p>
        </p:txBody>
      </p:sp>
      <p:sp>
        <p:nvSpPr>
          <p:cNvPr id="152" name="Text 150"/>
          <p:cNvSpPr/>
          <p:nvPr/>
        </p:nvSpPr>
        <p:spPr>
          <a:xfrm>
            <a:off x="530352" y="11457432"/>
            <a:ext cx="314553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9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One document per customer. AI updates after every interaction.</a:t>
            </a:r>
            <a:endParaRPr lang="en-US" sz="950" dirty="0"/>
          </a:p>
        </p:txBody>
      </p:sp>
      <p:sp>
        <p:nvSpPr>
          <p:cNvPr id="153" name="Shape 151"/>
          <p:cNvSpPr/>
          <p:nvPr/>
        </p:nvSpPr>
        <p:spPr>
          <a:xfrm>
            <a:off x="3977640" y="10424160"/>
            <a:ext cx="3474720" cy="141732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154" name="Shape 152"/>
          <p:cNvSpPr/>
          <p:nvPr/>
        </p:nvSpPr>
        <p:spPr>
          <a:xfrm>
            <a:off x="3977640" y="10424160"/>
            <a:ext cx="3474720" cy="4572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55" name="Text 153"/>
          <p:cNvSpPr/>
          <p:nvPr/>
        </p:nvSpPr>
        <p:spPr>
          <a:xfrm>
            <a:off x="4114800" y="10533888"/>
            <a:ext cx="777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spc="-2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02</a:t>
            </a:r>
            <a:endParaRPr lang="en-US" sz="3200" dirty="0"/>
          </a:p>
        </p:txBody>
      </p:sp>
      <p:sp>
        <p:nvSpPr>
          <p:cNvPr id="156" name="Text 154"/>
          <p:cNvSpPr/>
          <p:nvPr/>
        </p:nvSpPr>
        <p:spPr>
          <a:xfrm>
            <a:off x="4892040" y="10625328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STARTUP FOUNDER</a:t>
            </a:r>
            <a:endParaRPr lang="en-US" sz="1000" dirty="0"/>
          </a:p>
        </p:txBody>
      </p:sp>
      <p:sp>
        <p:nvSpPr>
          <p:cNvPr id="157" name="Shape 155"/>
          <p:cNvSpPr/>
          <p:nvPr/>
        </p:nvSpPr>
        <p:spPr>
          <a:xfrm>
            <a:off x="6537960" y="10588752"/>
            <a:ext cx="804672" cy="274320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58" name="Text 156"/>
          <p:cNvSpPr/>
          <p:nvPr/>
        </p:nvSpPr>
        <p:spPr>
          <a:xfrm>
            <a:off x="6537960" y="10588752"/>
            <a:ext cx="804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90 DAYS</a:t>
            </a:r>
            <a:endParaRPr lang="en-US" sz="900" dirty="0"/>
          </a:p>
        </p:txBody>
      </p:sp>
      <p:sp>
        <p:nvSpPr>
          <p:cNvPr id="159" name="Text 157"/>
          <p:cNvSpPr/>
          <p:nvPr/>
        </p:nvSpPr>
        <p:spPr>
          <a:xfrm>
            <a:off x="4142232" y="10991088"/>
            <a:ext cx="3145536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5000"/>
              </a:lnSpc>
              <a:buNone/>
            </a:pPr>
            <a:r>
              <a:rPr lang="en-US" sz="16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Skip the persona deck. Build the stack.</a:t>
            </a:r>
            <a:endParaRPr lang="en-US" sz="1600" dirty="0"/>
          </a:p>
        </p:txBody>
      </p:sp>
      <p:sp>
        <p:nvSpPr>
          <p:cNvPr id="160" name="Text 158"/>
          <p:cNvSpPr/>
          <p:nvPr/>
        </p:nvSpPr>
        <p:spPr>
          <a:xfrm>
            <a:off x="4142232" y="11457432"/>
            <a:ext cx="314553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9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Capture, profile, position, deliver. Read deltas, not personas.</a:t>
            </a:r>
            <a:endParaRPr lang="en-US" sz="950" dirty="0"/>
          </a:p>
        </p:txBody>
      </p:sp>
      <p:sp>
        <p:nvSpPr>
          <p:cNvPr id="161" name="Shape 159"/>
          <p:cNvSpPr/>
          <p:nvPr/>
        </p:nvSpPr>
        <p:spPr>
          <a:xfrm>
            <a:off x="7589520" y="10424160"/>
            <a:ext cx="3474720" cy="141732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162" name="Shape 160"/>
          <p:cNvSpPr/>
          <p:nvPr/>
        </p:nvSpPr>
        <p:spPr>
          <a:xfrm>
            <a:off x="7589520" y="10424160"/>
            <a:ext cx="3474720" cy="4572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63" name="Text 161"/>
          <p:cNvSpPr/>
          <p:nvPr/>
        </p:nvSpPr>
        <p:spPr>
          <a:xfrm>
            <a:off x="7726680" y="10533888"/>
            <a:ext cx="777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spc="-2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03</a:t>
            </a:r>
            <a:endParaRPr lang="en-US" sz="3200" dirty="0"/>
          </a:p>
        </p:txBody>
      </p:sp>
      <p:sp>
        <p:nvSpPr>
          <p:cNvPr id="164" name="Text 162"/>
          <p:cNvSpPr/>
          <p:nvPr/>
        </p:nvSpPr>
        <p:spPr>
          <a:xfrm>
            <a:off x="8503920" y="10625328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SMB STRATEGIST</a:t>
            </a:r>
            <a:endParaRPr lang="en-US" sz="1000" dirty="0"/>
          </a:p>
        </p:txBody>
      </p:sp>
      <p:sp>
        <p:nvSpPr>
          <p:cNvPr id="165" name="Shape 163"/>
          <p:cNvSpPr/>
          <p:nvPr/>
        </p:nvSpPr>
        <p:spPr>
          <a:xfrm>
            <a:off x="10149840" y="10588752"/>
            <a:ext cx="804672" cy="274320"/>
          </a:xfrm>
          <a:prstGeom prst="rect">
            <a:avLst/>
          </a:prstGeom>
          <a:solidFill>
            <a:srgbClr val="18160F"/>
          </a:solidFill>
          <a:ln/>
        </p:spPr>
      </p:sp>
      <p:sp>
        <p:nvSpPr>
          <p:cNvPr id="166" name="Text 164"/>
          <p:cNvSpPr/>
          <p:nvPr/>
        </p:nvSpPr>
        <p:spPr>
          <a:xfrm>
            <a:off x="10149840" y="10588752"/>
            <a:ext cx="804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QTRLY</a:t>
            </a:r>
            <a:endParaRPr lang="en-US" sz="900" dirty="0"/>
          </a:p>
        </p:txBody>
      </p:sp>
      <p:sp>
        <p:nvSpPr>
          <p:cNvPr id="167" name="Text 165"/>
          <p:cNvSpPr/>
          <p:nvPr/>
        </p:nvSpPr>
        <p:spPr>
          <a:xfrm>
            <a:off x="7754112" y="10991088"/>
            <a:ext cx="3145536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5000"/>
              </a:lnSpc>
              <a:buNone/>
            </a:pPr>
            <a:r>
              <a:rPr lang="en-US" sz="1600" spc="-100" kern="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Audit the segment vocabulary.</a:t>
            </a:r>
            <a:endParaRPr lang="en-US" sz="1600" dirty="0"/>
          </a:p>
        </p:txBody>
      </p:sp>
      <p:sp>
        <p:nvSpPr>
          <p:cNvPr id="168" name="Text 166"/>
          <p:cNvSpPr/>
          <p:nvPr/>
        </p:nvSpPr>
        <p:spPr>
          <a:xfrm>
            <a:off x="7754112" y="11457432"/>
            <a:ext cx="314553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35000"/>
              </a:lnSpc>
              <a:buNone/>
            </a:pPr>
            <a:r>
              <a:rPr lang="en-US" sz="95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Write the year and assumption per segment. If the assumption was cost, replace with a model.</a:t>
            </a:r>
            <a:endParaRPr lang="en-US" sz="950" dirty="0"/>
          </a:p>
        </p:txBody>
      </p:sp>
      <p:sp>
        <p:nvSpPr>
          <p:cNvPr id="169" name="Shape 167"/>
          <p:cNvSpPr/>
          <p:nvPr/>
        </p:nvSpPr>
        <p:spPr>
          <a:xfrm>
            <a:off x="365760" y="11932920"/>
            <a:ext cx="10698480" cy="0"/>
          </a:xfrm>
          <a:prstGeom prst="line">
            <a:avLst/>
          </a:prstGeom>
          <a:noFill/>
          <a:ln w="7620">
            <a:solidFill>
              <a:srgbClr val="F7F471"/>
            </a:solidFill>
            <a:prstDash val="solid"/>
          </a:ln>
        </p:spPr>
      </p:sp>
      <p:sp>
        <p:nvSpPr>
          <p:cNvPr id="170" name="Shape 168"/>
          <p:cNvSpPr/>
          <p:nvPr/>
        </p:nvSpPr>
        <p:spPr>
          <a:xfrm>
            <a:off x="365760" y="12115800"/>
            <a:ext cx="8961120" cy="1714500"/>
          </a:xfrm>
          <a:prstGeom prst="rect">
            <a:avLst/>
          </a:prstGeom>
          <a:ln/>
        </p:spPr>
      </p:sp>
      <p:sp>
        <p:nvSpPr>
          <p:cNvPr id="171" name="Shape 169"/>
          <p:cNvSpPr/>
          <p:nvPr/>
        </p:nvSpPr>
        <p:spPr>
          <a:xfrm>
            <a:off x="365760" y="12115800"/>
            <a:ext cx="548640" cy="36576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72" name="Text 170"/>
          <p:cNvSpPr/>
          <p:nvPr/>
        </p:nvSpPr>
        <p:spPr>
          <a:xfrm>
            <a:off x="365760" y="12225528"/>
            <a:ext cx="8961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CENTRAL CLAIM</a:t>
            </a:r>
            <a:endParaRPr lang="en-US" sz="1000" dirty="0"/>
          </a:p>
        </p:txBody>
      </p:sp>
      <p:sp>
        <p:nvSpPr>
          <p:cNvPr id="173" name="Text 171"/>
          <p:cNvSpPr/>
          <p:nvPr/>
        </p:nvSpPr>
        <p:spPr>
          <a:xfrm>
            <a:off x="365760" y="12618720"/>
            <a:ext cx="89611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200" spc="-10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Position to a person.</a:t>
            </a:r>
            <a:endParaRPr lang="en-US" sz="3200" dirty="0"/>
          </a:p>
        </p:txBody>
      </p:sp>
      <p:sp>
        <p:nvSpPr>
          <p:cNvPr id="174" name="Text 172"/>
          <p:cNvSpPr/>
          <p:nvPr/>
        </p:nvSpPr>
        <p:spPr>
          <a:xfrm>
            <a:off x="365760" y="13167360"/>
            <a:ext cx="89611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200" i="1" spc="-1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Not to a segment.</a:t>
            </a:r>
            <a:endParaRPr lang="en-US" sz="3200" dirty="0"/>
          </a:p>
        </p:txBody>
      </p:sp>
      <p:sp>
        <p:nvSpPr>
          <p:cNvPr id="175" name="Text 173"/>
          <p:cNvSpPr/>
          <p:nvPr/>
        </p:nvSpPr>
        <p:spPr>
          <a:xfrm>
            <a:off x="365760" y="13464540"/>
            <a:ext cx="8961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1000" spc="20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Philip Kotler  ·  Marketing Management  ·  Kellogg School of Management</a:t>
            </a:r>
            <a:endParaRPr lang="en-US" sz="1000" dirty="0"/>
          </a:p>
        </p:txBody>
      </p:sp>
      <p:sp>
        <p:nvSpPr>
          <p:cNvPr id="176" name="Shape 174"/>
          <p:cNvSpPr/>
          <p:nvPr/>
        </p:nvSpPr>
        <p:spPr>
          <a:xfrm>
            <a:off x="9509760" y="12115800"/>
            <a:ext cx="1554480" cy="1714500"/>
          </a:xfrm>
          <a:prstGeom prst="rect">
            <a:avLst/>
          </a:prstGeom>
          <a:ln w="8890">
            <a:solidFill>
              <a:srgbClr val="F7F471"/>
            </a:solidFill>
            <a:prstDash val="solid"/>
          </a:ln>
        </p:spPr>
      </p:sp>
      <p:sp>
        <p:nvSpPr>
          <p:cNvPr id="177" name="Shape 175"/>
          <p:cNvSpPr/>
          <p:nvPr/>
        </p:nvSpPr>
        <p:spPr>
          <a:xfrm>
            <a:off x="9784080" y="12481560"/>
            <a:ext cx="365760" cy="365760"/>
          </a:xfrm>
          <a:prstGeom prst="ellipse">
            <a:avLst/>
          </a:prstGeom>
          <a:ln w="6350">
            <a:solidFill>
              <a:srgbClr val="8A8280">
                <a:alpha val="25000"/>
              </a:srgbClr>
            </a:solidFill>
            <a:prstDash val="solid"/>
          </a:ln>
        </p:spPr>
      </p:sp>
      <p:sp>
        <p:nvSpPr>
          <p:cNvPr id="178" name="Shape 176"/>
          <p:cNvSpPr/>
          <p:nvPr/>
        </p:nvSpPr>
        <p:spPr>
          <a:xfrm>
            <a:off x="9662160" y="12359640"/>
            <a:ext cx="609600" cy="609600"/>
          </a:xfrm>
          <a:prstGeom prst="ellipse">
            <a:avLst/>
          </a:prstGeom>
          <a:ln w="6350">
            <a:solidFill>
              <a:srgbClr val="8A8280">
                <a:alpha val="22000"/>
              </a:srgbClr>
            </a:solidFill>
            <a:prstDash val="solid"/>
          </a:ln>
        </p:spPr>
      </p:sp>
      <p:sp>
        <p:nvSpPr>
          <p:cNvPr id="179" name="Shape 177"/>
          <p:cNvSpPr/>
          <p:nvPr/>
        </p:nvSpPr>
        <p:spPr>
          <a:xfrm>
            <a:off x="9540240" y="12237720"/>
            <a:ext cx="853440" cy="853440"/>
          </a:xfrm>
          <a:prstGeom prst="ellipse">
            <a:avLst/>
          </a:prstGeom>
          <a:ln w="6350">
            <a:solidFill>
              <a:srgbClr val="8A8280">
                <a:alpha val="19000"/>
              </a:srgbClr>
            </a:solidFill>
            <a:prstDash val="solid"/>
          </a:ln>
        </p:spPr>
      </p:sp>
      <p:sp>
        <p:nvSpPr>
          <p:cNvPr id="180" name="Shape 178"/>
          <p:cNvSpPr/>
          <p:nvPr/>
        </p:nvSpPr>
        <p:spPr>
          <a:xfrm>
            <a:off x="9418320" y="12115800"/>
            <a:ext cx="1097280" cy="1097280"/>
          </a:xfrm>
          <a:prstGeom prst="ellipse">
            <a:avLst/>
          </a:prstGeom>
          <a:ln w="6350">
            <a:solidFill>
              <a:srgbClr val="8A8280">
                <a:alpha val="16000"/>
              </a:srgbClr>
            </a:solidFill>
            <a:prstDash val="solid"/>
          </a:ln>
        </p:spPr>
      </p:sp>
      <p:sp>
        <p:nvSpPr>
          <p:cNvPr id="181" name="Shape 179"/>
          <p:cNvSpPr/>
          <p:nvPr/>
        </p:nvSpPr>
        <p:spPr>
          <a:xfrm>
            <a:off x="9601200" y="13647420"/>
            <a:ext cx="1371600" cy="-1371600"/>
          </a:xfrm>
          <a:prstGeom prst="line">
            <a:avLst/>
          </a:prstGeom>
          <a:noFill/>
          <a:ln w="6350">
            <a:solidFill>
              <a:srgbClr val="8A8280">
                <a:alpha val="30000"/>
              </a:srgbClr>
            </a:solidFill>
            <a:prstDash val="solid"/>
          </a:ln>
        </p:spPr>
      </p:sp>
      <p:sp>
        <p:nvSpPr>
          <p:cNvPr id="182" name="Text 180"/>
          <p:cNvSpPr/>
          <p:nvPr/>
        </p:nvSpPr>
        <p:spPr>
          <a:xfrm>
            <a:off x="9509760" y="12252960"/>
            <a:ext cx="15544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6400" spc="40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6400" dirty="0"/>
          </a:p>
        </p:txBody>
      </p:sp>
      <p:sp>
        <p:nvSpPr>
          <p:cNvPr id="183" name="Text 181"/>
          <p:cNvSpPr/>
          <p:nvPr/>
        </p:nvSpPr>
        <p:spPr>
          <a:xfrm>
            <a:off x="9509760" y="13190220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John Brewton</a:t>
            </a:r>
            <a:endParaRPr lang="en-US" sz="1000" dirty="0"/>
          </a:p>
        </p:txBody>
      </p:sp>
      <p:sp>
        <p:nvSpPr>
          <p:cNvPr id="184" name="Text 182"/>
          <p:cNvSpPr/>
          <p:nvPr/>
        </p:nvSpPr>
        <p:spPr>
          <a:xfrm>
            <a:off x="9509760" y="13446252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 ·  6AEP</a:t>
            </a:r>
            <a:endParaRPr lang="en-US" sz="900" dirty="0"/>
          </a:p>
        </p:txBody>
      </p:sp>
      <p:sp>
        <p:nvSpPr>
          <p:cNvPr id="185" name="Shape 183"/>
          <p:cNvSpPr/>
          <p:nvPr/>
        </p:nvSpPr>
        <p:spPr>
          <a:xfrm>
            <a:off x="457200" y="13555980"/>
            <a:ext cx="10515600" cy="-12824460"/>
          </a:xfrm>
          <a:prstGeom prst="line">
            <a:avLst/>
          </a:prstGeom>
          <a:noFill/>
          <a:ln w="5080">
            <a:solidFill>
              <a:srgbClr val="8A8280">
                <a:alpha val="12000"/>
              </a:srgbClr>
            </a:solidFill>
            <a:prstDash val="solid"/>
          </a:ln>
        </p:spPr>
      </p:sp>
      <p:sp>
        <p:nvSpPr>
          <p:cNvPr id="186" name="Shape 184"/>
          <p:cNvSpPr/>
          <p:nvPr/>
        </p:nvSpPr>
        <p:spPr>
          <a:xfrm>
            <a:off x="1371600" y="13830300"/>
            <a:ext cx="8686800" cy="-13373100"/>
          </a:xfrm>
          <a:prstGeom prst="line">
            <a:avLst/>
          </a:prstGeom>
          <a:noFill/>
          <a:ln w="3810">
            <a:solidFill>
              <a:srgbClr val="8A8280">
                <a:alpha val="10000"/>
              </a:srgbClr>
            </a:solidFill>
            <a:prstDash val="solid"/>
          </a:ln>
        </p:spPr>
      </p:sp>
      <p:sp>
        <p:nvSpPr>
          <p:cNvPr id="187" name="Shape 185"/>
          <p:cNvSpPr/>
          <p:nvPr/>
        </p:nvSpPr>
        <p:spPr>
          <a:xfrm>
            <a:off x="1014984" y="3611880"/>
            <a:ext cx="164592" cy="0"/>
          </a:xfrm>
          <a:prstGeom prst="line">
            <a:avLst/>
          </a:prstGeom>
          <a:noFill/>
          <a:ln w="762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188" name="Shape 186"/>
          <p:cNvSpPr/>
          <p:nvPr/>
        </p:nvSpPr>
        <p:spPr>
          <a:xfrm>
            <a:off x="1097280" y="3529584"/>
            <a:ext cx="0" cy="164592"/>
          </a:xfrm>
          <a:prstGeom prst="line">
            <a:avLst/>
          </a:prstGeom>
          <a:noFill/>
          <a:ln w="762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189" name="Shape 187"/>
          <p:cNvSpPr/>
          <p:nvPr/>
        </p:nvSpPr>
        <p:spPr>
          <a:xfrm>
            <a:off x="9976104" y="3611880"/>
            <a:ext cx="164592" cy="0"/>
          </a:xfrm>
          <a:prstGeom prst="line">
            <a:avLst/>
          </a:prstGeom>
          <a:noFill/>
          <a:ln w="762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190" name="Shape 188"/>
          <p:cNvSpPr/>
          <p:nvPr/>
        </p:nvSpPr>
        <p:spPr>
          <a:xfrm>
            <a:off x="10058400" y="3529584"/>
            <a:ext cx="0" cy="164592"/>
          </a:xfrm>
          <a:prstGeom prst="line">
            <a:avLst/>
          </a:prstGeom>
          <a:noFill/>
          <a:ln w="762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191" name="Shape 189"/>
          <p:cNvSpPr/>
          <p:nvPr/>
        </p:nvSpPr>
        <p:spPr>
          <a:xfrm>
            <a:off x="1014984" y="8321040"/>
            <a:ext cx="164592" cy="0"/>
          </a:xfrm>
          <a:prstGeom prst="line">
            <a:avLst/>
          </a:prstGeom>
          <a:noFill/>
          <a:ln w="762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192" name="Shape 190"/>
          <p:cNvSpPr/>
          <p:nvPr/>
        </p:nvSpPr>
        <p:spPr>
          <a:xfrm>
            <a:off x="1097280" y="8238744"/>
            <a:ext cx="0" cy="164592"/>
          </a:xfrm>
          <a:prstGeom prst="line">
            <a:avLst/>
          </a:prstGeom>
          <a:noFill/>
          <a:ln w="762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193" name="Shape 191"/>
          <p:cNvSpPr/>
          <p:nvPr/>
        </p:nvSpPr>
        <p:spPr>
          <a:xfrm>
            <a:off x="9976104" y="10012680"/>
            <a:ext cx="164592" cy="0"/>
          </a:xfrm>
          <a:prstGeom prst="line">
            <a:avLst/>
          </a:prstGeom>
          <a:noFill/>
          <a:ln w="7620">
            <a:solidFill>
              <a:srgbClr val="F7F471">
                <a:alpha val="70000"/>
              </a:srgbClr>
            </a:solidFill>
            <a:prstDash val="solid"/>
          </a:ln>
        </p:spPr>
      </p:sp>
      <p:sp>
        <p:nvSpPr>
          <p:cNvPr id="194" name="Shape 192"/>
          <p:cNvSpPr/>
          <p:nvPr/>
        </p:nvSpPr>
        <p:spPr>
          <a:xfrm>
            <a:off x="10058400" y="9930384"/>
            <a:ext cx="0" cy="164592"/>
          </a:xfrm>
          <a:prstGeom prst="line">
            <a:avLst/>
          </a:prstGeom>
          <a:noFill/>
          <a:ln w="7620">
            <a:solidFill>
              <a:srgbClr val="F7F471">
                <a:alpha val="70000"/>
              </a:srgbClr>
            </a:solidFill>
            <a:prstDash val="solid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Kotler's STP — Infographic</dc:title>
  <dc:subject>PptxGenJS Presentation</dc:subject>
  <dc:creator>John Brewton</dc:creator>
  <cp:lastModifiedBy>John Brewton</cp:lastModifiedBy>
  <cp:revision>1</cp:revision>
  <dcterms:created xsi:type="dcterms:W3CDTF">2026-05-02T13:59:30Z</dcterms:created>
  <dcterms:modified xsi:type="dcterms:W3CDTF">2026-05-02T13:59:30Z</dcterms:modified>
</cp:coreProperties>
</file>