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eg"/>
  <Default Extension="jpg" ContentType="image/jpg"/>
  <Default Extension="svg" ContentType="image/svg+xml"/>
  <Default Extension="png" ContentType="image/png"/>
  <Default Extension="gif" ContentType="image/gif"/>
  <Default Extension="m4v" ContentType="video/mp4"/>
  <Default Extension="mp4" ContentType="video/mp4"/>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notesMasters/notesMaster1.xml" ContentType="application/vnd.openxmlformats-officedocument.presentationml.notesMaster+xml"/>
  <Override PartName="/ppt/slideMasters/slideMaster1.xml" ContentType="application/vnd.openxmlformats-officedocument.presentationml.slideMaster+xml"/>
  <Override PartName="/ppt/slides/slide1.xml" ContentType="application/vnd.openxmlformats-officedocument.presentationml.slide+xml"/>
  <Override PartName="/ppt/slideMasters/slideMaster2.xml" ContentType="application/vnd.openxmlformats-officedocument.presentationml.slideMaster+xml"/>
  <Override PartName="/ppt/slides/slide2.xml" ContentType="application/vnd.openxmlformats-officedocument.presentationml.slide+xml"/>
  <Override PartName="/ppt/slideMasters/slideMaster3.xml" ContentType="application/vnd.openxmlformats-officedocument.presentationml.slideMaster+xml"/>
  <Override PartName="/ppt/slides/slide3.xml" ContentType="application/vnd.openxmlformats-officedocument.presentationml.slide+xml"/>
  <Override PartName="/ppt/slideMasters/slideMaster4.xml" ContentType="application/vnd.openxmlformats-officedocument.presentationml.slideMaster+xml"/>
  <Override PartName="/ppt/slides/slide4.xml" ContentType="application/vnd.openxmlformats-officedocument.presentationml.slide+xml"/>
  <Override PartName="/ppt/slideMasters/slideMaster5.xml" ContentType="application/vnd.openxmlformats-officedocument.presentationml.slideMaster+xml"/>
  <Override PartName="/ppt/slides/slide5.xml" ContentType="application/vnd.openxmlformats-officedocument.presentationml.slide+xml"/>
  <Override PartName="/ppt/slideMasters/slideMaster6.xml" ContentType="application/vnd.openxmlformats-officedocument.presentationml.slideMaster+xml"/>
  <Override PartName="/ppt/slides/slide6.xml" ContentType="application/vnd.openxmlformats-officedocument.presentationml.slide+xml"/>
  <Override PartName="/ppt/slideMasters/slideMaster7.xml" ContentType="application/vnd.openxmlformats-officedocument.presentationml.slideMaster+xml"/>
  <Override PartName="/ppt/slides/slide7.xml" ContentType="application/vnd.openxmlformats-officedocument.presentationml.slide+xml"/>
  <Override PartName="/ppt/slideMasters/slideMaster8.xml" ContentType="application/vnd.openxmlformats-officedocument.presentationml.slideMaster+xml"/>
  <Override PartName="/ppt/slides/slide8.xml" ContentType="application/vnd.openxmlformats-officedocument.presentationml.slide+xml"/>
  <Override PartName="/ppt/slideMasters/slideMaster9.xml" ContentType="application/vnd.openxmlformats-officedocument.presentationml.slideMaster+xml"/>
  <Override PartName="/ppt/slides/slide9.xml" ContentType="application/vnd.openxmlformats-officedocument.presentationml.slide+xml"/>
  <Override PartName="/ppt/slideMasters/slideMaster10.xml" ContentType="application/vnd.openxmlformats-officedocument.presentationml.slideMaster+xml"/>
  <Override PartName="/ppt/slides/slide10.xml" ContentType="application/vnd.openxmlformats-officedocument.presentationml.slide+xml"/>
  <Override PartName="/ppt/slideMasters/slideMaster11.xml" ContentType="application/vnd.openxmlformats-officedocument.presentationml.slideMaster+xml"/>
  <Override PartName="/ppt/slides/slide11.xml" ContentType="application/vnd.openxmlformats-officedocument.presentationml.slide+xml"/>
  <Override PartName="/ppt/slideMasters/slideMaster12.xml" ContentType="application/vnd.openxmlformats-officedocument.presentationml.slideMaster+xml"/>
  <Override PartName="/ppt/slides/slide12.xml" ContentType="application/vnd.openxmlformats-officedocument.presentationml.slide+xml"/>
  <Override PartName="/ppt/slideMasters/slideMaster13.xml" ContentType="application/vnd.openxmlformats-officedocument.presentationml.slideMaster+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
		<Relationship Id="rId1" Type="http://schemas.openxmlformats.org/officeDocument/2006/relationships/extended-properties" Target="docProps/app.xml"/>
		<Relationship Id="rId2" Type="http://schemas.openxmlformats.org/package/2006/relationships/metadata/core-properties" Target="docProps/core.xml"/>
		<Relationship Id="rId3" Type="http://schemas.openxmlformats.org/officeDocument/2006/relationships/officeDocument" Target="ppt/presentation.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Lst>
  <p:notesMasterIdLst>
    <p:notesMasterId r:id="rId15"/>
  </p:notesMasterIdLst>
  <p:sldSz cx="11430000" cy="14287500"/>
  <p:notesSz cx="14287500" cy="11430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36" d="100"/>
          <a:sy n="136" d="100"/>
        </p:scale>
        <p:origin x="216" y="3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notesMaster" Target="notesMasters/notesMaster1.xml"/><Relationship Id="rId16" Type="http://schemas.openxmlformats.org/officeDocument/2006/relationships/presProps" Target="presProps.xml"/><Relationship Id="rId17" Type="http://schemas.openxmlformats.org/officeDocument/2006/relationships/viewProps" Target="viewProps.xml"/><Relationship Id="rId18" Type="http://schemas.openxmlformats.org/officeDocument/2006/relationships/theme" Target="theme/theme1.xml"/><Relationship Id="rId19" Type="http://schemas.openxmlformats.org/officeDocument/2006/relationships/tableStyles" Target="tableStyles.xml"/></Relationships>
</file>

<file path=ppt/notesMasters/_rels/notesMaster1.xml.rels><?xml version="1.0" encoding="UTF-8" standalone="yes"?>
<Relationships xmlns="http://schemas.openxmlformats.org/package/2006/relationships">
		<Relationship Id="rId1" Type="http://schemas.openxmlformats.org/officeDocument/2006/relationships/theme" Target="../theme/theme1.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82F153-3F37-0F45-9E97-73ACFA13230C}" type="datetimeFigureOut">
              <a:rPr lang="en-US"/>
              <a:t>7/23/19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5E9CC1-C706-0F49-92D6-E571CC5EEA8F}" type="slidenum">
              <a:rPr lang="en-US"/>
              <a:t>‹#›</a:t>
            </a:fld>
            <a:endParaRPr lang="en-US"/>
          </a:p>
        </p:txBody>
      </p:sp>
    </p:spTree>
    <p:extLst>
      <p:ext uri="{BB962C8B-B14F-4D97-AF65-F5344CB8AC3E}">
        <p14:creationId xmlns:p14="http://schemas.microsoft.com/office/powerpoint/2010/main" val="1024086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xml"/>
		</Relationships>
</file>

<file path=ppt/notesSlides/_rels/notesSlide1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0.xml"/>
		</Relationships>
</file>

<file path=ppt/notesSlides/_rels/notesSlide1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1.xml"/>
		</Relationships>
</file>

<file path=ppt/notesSlides/_rels/notesSlide1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2.xml"/>
		</Relationships>
</file>

<file path=ppt/notesSlides/_rels/notesSlide1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3.xml"/>
		</Relationships>
</file>

<file path=ppt/notesSlides/_rels/notesSlide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xml"/>
		</Relationships>
</file>

<file path=ppt/notesSlides/_rels/notesSlide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xml"/>
		</Relationships>
</file>

<file path=ppt/notesSlides/_rels/notesSlide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xml"/>
		</Relationships>
</file>

<file path=ppt/notesSlides/_rels/notesSlide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xml"/>
		</Relationships>
</file>

<file path=ppt/notesSlides/_rels/notesSlide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xml"/>
		</Relationships>
</file>

<file path=ppt/notesSlides/_rels/notesSlide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7.xml"/>
		</Relationships>
</file>

<file path=ppt/notesSlides/_rels/notesSlide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8.xml"/>
		</Relationships>
</file>

<file path=ppt/notesSlides/_rels/notesSlide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9.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name="Slide 1">
    <p:bg>
      <p:bgPr>
        <a:solidFill>
          <a:srgbClr val="2A3D2E"/>
        </a:solidFill>
      </p:bgPr>
    </p:bg>
    <p:spTree>
      <p:nvGrpSpPr>
        <p:cNvPr id="1" name=""/>
        <p:cNvGrpSpPr/>
        <p:nvPr/>
      </p:nvGrpSpPr>
      <p:grpSpPr>
        <a:xfrm>
          <a:off x="0" y="0"/>
          <a:ext cx="0" cy="0"/>
          <a:chOff x="0" y="0"/>
          <a:chExt cx="0" cy="0"/>
        </a:xfrm>
      </p:grpSpPr>
      <p:sp>
        <p:nvSpPr>
          <p:cNvPr id="2" name="Shape 0"/>
          <p:cNvSpPr/>
          <p:nvPr/>
        </p:nvSpPr>
        <p:spPr>
          <a:xfrm>
            <a:off x="762610" y="762610"/>
            <a:ext cx="0" cy="12762281"/>
          </a:xfrm>
          <a:prstGeom prst="line">
            <a:avLst/>
          </a:prstGeom>
          <a:noFill/>
          <a:ln w="5080">
            <a:solidFill>
              <a:srgbClr val="C4B9AE">
                <a:alpha val="20000"/>
              </a:srgbClr>
            </a:solidFill>
            <a:prstDash val="solid"/>
          </a:ln>
        </p:spPr>
      </p:sp>
      <p:sp>
        <p:nvSpPr>
          <p:cNvPr id="3" name="Shape 1"/>
          <p:cNvSpPr/>
          <p:nvPr/>
        </p:nvSpPr>
        <p:spPr>
          <a:xfrm>
            <a:off x="1334110" y="762610"/>
            <a:ext cx="0" cy="12762281"/>
          </a:xfrm>
          <a:prstGeom prst="line">
            <a:avLst/>
          </a:prstGeom>
          <a:noFill/>
          <a:ln w="5080">
            <a:solidFill>
              <a:srgbClr val="C4B9AE">
                <a:alpha val="20000"/>
              </a:srgbClr>
            </a:solidFill>
            <a:prstDash val="solid"/>
          </a:ln>
        </p:spPr>
      </p:sp>
      <p:sp>
        <p:nvSpPr>
          <p:cNvPr id="4" name="Shape 2"/>
          <p:cNvSpPr/>
          <p:nvPr/>
        </p:nvSpPr>
        <p:spPr>
          <a:xfrm>
            <a:off x="1905610" y="762610"/>
            <a:ext cx="0" cy="12762281"/>
          </a:xfrm>
          <a:prstGeom prst="line">
            <a:avLst/>
          </a:prstGeom>
          <a:noFill/>
          <a:ln w="5080">
            <a:solidFill>
              <a:srgbClr val="C4B9AE">
                <a:alpha val="20000"/>
              </a:srgbClr>
            </a:solidFill>
            <a:prstDash val="solid"/>
          </a:ln>
        </p:spPr>
      </p:sp>
      <p:sp>
        <p:nvSpPr>
          <p:cNvPr id="5" name="Shape 3"/>
          <p:cNvSpPr/>
          <p:nvPr/>
        </p:nvSpPr>
        <p:spPr>
          <a:xfrm>
            <a:off x="2477110" y="762610"/>
            <a:ext cx="0" cy="12762281"/>
          </a:xfrm>
          <a:prstGeom prst="line">
            <a:avLst/>
          </a:prstGeom>
          <a:noFill/>
          <a:ln w="5080">
            <a:solidFill>
              <a:srgbClr val="C4B9AE">
                <a:alpha val="20000"/>
              </a:srgbClr>
            </a:solidFill>
            <a:prstDash val="solid"/>
          </a:ln>
        </p:spPr>
      </p:sp>
      <p:sp>
        <p:nvSpPr>
          <p:cNvPr id="6" name="Shape 4"/>
          <p:cNvSpPr/>
          <p:nvPr/>
        </p:nvSpPr>
        <p:spPr>
          <a:xfrm>
            <a:off x="3048610" y="762610"/>
            <a:ext cx="0" cy="12762281"/>
          </a:xfrm>
          <a:prstGeom prst="line">
            <a:avLst/>
          </a:prstGeom>
          <a:noFill/>
          <a:ln w="5080">
            <a:solidFill>
              <a:srgbClr val="C4B9AE">
                <a:alpha val="20000"/>
              </a:srgbClr>
            </a:solidFill>
            <a:prstDash val="solid"/>
          </a:ln>
        </p:spPr>
      </p:sp>
      <p:sp>
        <p:nvSpPr>
          <p:cNvPr id="7" name="Shape 5"/>
          <p:cNvSpPr/>
          <p:nvPr/>
        </p:nvSpPr>
        <p:spPr>
          <a:xfrm>
            <a:off x="3620110" y="762610"/>
            <a:ext cx="0" cy="12762281"/>
          </a:xfrm>
          <a:prstGeom prst="line">
            <a:avLst/>
          </a:prstGeom>
          <a:noFill/>
          <a:ln w="5080">
            <a:solidFill>
              <a:srgbClr val="C4B9AE">
                <a:alpha val="20000"/>
              </a:srgbClr>
            </a:solidFill>
            <a:prstDash val="solid"/>
          </a:ln>
        </p:spPr>
      </p:sp>
      <p:sp>
        <p:nvSpPr>
          <p:cNvPr id="8" name="Shape 6"/>
          <p:cNvSpPr/>
          <p:nvPr/>
        </p:nvSpPr>
        <p:spPr>
          <a:xfrm>
            <a:off x="4191610" y="762610"/>
            <a:ext cx="0" cy="12762281"/>
          </a:xfrm>
          <a:prstGeom prst="line">
            <a:avLst/>
          </a:prstGeom>
          <a:noFill/>
          <a:ln w="5080">
            <a:solidFill>
              <a:srgbClr val="C4B9AE">
                <a:alpha val="20000"/>
              </a:srgbClr>
            </a:solidFill>
            <a:prstDash val="solid"/>
          </a:ln>
        </p:spPr>
      </p:sp>
      <p:sp>
        <p:nvSpPr>
          <p:cNvPr id="9" name="Shape 7"/>
          <p:cNvSpPr/>
          <p:nvPr/>
        </p:nvSpPr>
        <p:spPr>
          <a:xfrm>
            <a:off x="4763110" y="762610"/>
            <a:ext cx="0" cy="12762281"/>
          </a:xfrm>
          <a:prstGeom prst="line">
            <a:avLst/>
          </a:prstGeom>
          <a:noFill/>
          <a:ln w="5080">
            <a:solidFill>
              <a:srgbClr val="C4B9AE">
                <a:alpha val="20000"/>
              </a:srgbClr>
            </a:solidFill>
            <a:prstDash val="solid"/>
          </a:ln>
        </p:spPr>
      </p:sp>
      <p:sp>
        <p:nvSpPr>
          <p:cNvPr id="10" name="Shape 8"/>
          <p:cNvSpPr/>
          <p:nvPr/>
        </p:nvSpPr>
        <p:spPr>
          <a:xfrm>
            <a:off x="5334610" y="762610"/>
            <a:ext cx="0" cy="12762281"/>
          </a:xfrm>
          <a:prstGeom prst="line">
            <a:avLst/>
          </a:prstGeom>
          <a:noFill/>
          <a:ln w="5080">
            <a:solidFill>
              <a:srgbClr val="C4B9AE">
                <a:alpha val="20000"/>
              </a:srgbClr>
            </a:solidFill>
            <a:prstDash val="solid"/>
          </a:ln>
        </p:spPr>
      </p:sp>
      <p:sp>
        <p:nvSpPr>
          <p:cNvPr id="11" name="Shape 9"/>
          <p:cNvSpPr/>
          <p:nvPr/>
        </p:nvSpPr>
        <p:spPr>
          <a:xfrm>
            <a:off x="5906110" y="762610"/>
            <a:ext cx="0" cy="12762281"/>
          </a:xfrm>
          <a:prstGeom prst="line">
            <a:avLst/>
          </a:prstGeom>
          <a:noFill/>
          <a:ln w="5080">
            <a:solidFill>
              <a:srgbClr val="C4B9AE">
                <a:alpha val="20000"/>
              </a:srgbClr>
            </a:solidFill>
            <a:prstDash val="solid"/>
          </a:ln>
        </p:spPr>
      </p:sp>
      <p:sp>
        <p:nvSpPr>
          <p:cNvPr id="12" name="Shape 10"/>
          <p:cNvSpPr/>
          <p:nvPr/>
        </p:nvSpPr>
        <p:spPr>
          <a:xfrm>
            <a:off x="6477610" y="762610"/>
            <a:ext cx="0" cy="12762281"/>
          </a:xfrm>
          <a:prstGeom prst="line">
            <a:avLst/>
          </a:prstGeom>
          <a:noFill/>
          <a:ln w="5080">
            <a:solidFill>
              <a:srgbClr val="C4B9AE">
                <a:alpha val="20000"/>
              </a:srgbClr>
            </a:solidFill>
            <a:prstDash val="solid"/>
          </a:ln>
        </p:spPr>
      </p:sp>
      <p:sp>
        <p:nvSpPr>
          <p:cNvPr id="13" name="Shape 11"/>
          <p:cNvSpPr/>
          <p:nvPr/>
        </p:nvSpPr>
        <p:spPr>
          <a:xfrm>
            <a:off x="7049110" y="762610"/>
            <a:ext cx="0" cy="12762281"/>
          </a:xfrm>
          <a:prstGeom prst="line">
            <a:avLst/>
          </a:prstGeom>
          <a:noFill/>
          <a:ln w="5080">
            <a:solidFill>
              <a:srgbClr val="C4B9AE">
                <a:alpha val="20000"/>
              </a:srgbClr>
            </a:solidFill>
            <a:prstDash val="solid"/>
          </a:ln>
        </p:spPr>
      </p:sp>
      <p:sp>
        <p:nvSpPr>
          <p:cNvPr id="14" name="Shape 12"/>
          <p:cNvSpPr/>
          <p:nvPr/>
        </p:nvSpPr>
        <p:spPr>
          <a:xfrm>
            <a:off x="7620610" y="762610"/>
            <a:ext cx="0" cy="12762281"/>
          </a:xfrm>
          <a:prstGeom prst="line">
            <a:avLst/>
          </a:prstGeom>
          <a:noFill/>
          <a:ln w="5080">
            <a:solidFill>
              <a:srgbClr val="C4B9AE">
                <a:alpha val="20000"/>
              </a:srgbClr>
            </a:solidFill>
            <a:prstDash val="solid"/>
          </a:ln>
        </p:spPr>
      </p:sp>
      <p:sp>
        <p:nvSpPr>
          <p:cNvPr id="15" name="Shape 13"/>
          <p:cNvSpPr/>
          <p:nvPr/>
        </p:nvSpPr>
        <p:spPr>
          <a:xfrm>
            <a:off x="8192110" y="762610"/>
            <a:ext cx="0" cy="12762281"/>
          </a:xfrm>
          <a:prstGeom prst="line">
            <a:avLst/>
          </a:prstGeom>
          <a:noFill/>
          <a:ln w="5080">
            <a:solidFill>
              <a:srgbClr val="C4B9AE">
                <a:alpha val="20000"/>
              </a:srgbClr>
            </a:solidFill>
            <a:prstDash val="solid"/>
          </a:ln>
        </p:spPr>
      </p:sp>
      <p:sp>
        <p:nvSpPr>
          <p:cNvPr id="16" name="Shape 14"/>
          <p:cNvSpPr/>
          <p:nvPr/>
        </p:nvSpPr>
        <p:spPr>
          <a:xfrm>
            <a:off x="8763610" y="762610"/>
            <a:ext cx="0" cy="12762281"/>
          </a:xfrm>
          <a:prstGeom prst="line">
            <a:avLst/>
          </a:prstGeom>
          <a:noFill/>
          <a:ln w="5080">
            <a:solidFill>
              <a:srgbClr val="C4B9AE">
                <a:alpha val="20000"/>
              </a:srgbClr>
            </a:solidFill>
            <a:prstDash val="solid"/>
          </a:ln>
        </p:spPr>
      </p:sp>
      <p:sp>
        <p:nvSpPr>
          <p:cNvPr id="17" name="Shape 15"/>
          <p:cNvSpPr/>
          <p:nvPr/>
        </p:nvSpPr>
        <p:spPr>
          <a:xfrm>
            <a:off x="9335110" y="762610"/>
            <a:ext cx="0" cy="12762281"/>
          </a:xfrm>
          <a:prstGeom prst="line">
            <a:avLst/>
          </a:prstGeom>
          <a:noFill/>
          <a:ln w="5080">
            <a:solidFill>
              <a:srgbClr val="C4B9AE">
                <a:alpha val="20000"/>
              </a:srgbClr>
            </a:solidFill>
            <a:prstDash val="solid"/>
          </a:ln>
        </p:spPr>
      </p:sp>
      <p:sp>
        <p:nvSpPr>
          <p:cNvPr id="18" name="Shape 16"/>
          <p:cNvSpPr/>
          <p:nvPr/>
        </p:nvSpPr>
        <p:spPr>
          <a:xfrm>
            <a:off x="9906610" y="762610"/>
            <a:ext cx="0" cy="12762281"/>
          </a:xfrm>
          <a:prstGeom prst="line">
            <a:avLst/>
          </a:prstGeom>
          <a:noFill/>
          <a:ln w="5080">
            <a:solidFill>
              <a:srgbClr val="C4B9AE">
                <a:alpha val="20000"/>
              </a:srgbClr>
            </a:solidFill>
            <a:prstDash val="solid"/>
          </a:ln>
        </p:spPr>
      </p:sp>
      <p:sp>
        <p:nvSpPr>
          <p:cNvPr id="19" name="Shape 17"/>
          <p:cNvSpPr/>
          <p:nvPr/>
        </p:nvSpPr>
        <p:spPr>
          <a:xfrm>
            <a:off x="10478110" y="762610"/>
            <a:ext cx="0" cy="12762281"/>
          </a:xfrm>
          <a:prstGeom prst="line">
            <a:avLst/>
          </a:prstGeom>
          <a:noFill/>
          <a:ln w="5080">
            <a:solidFill>
              <a:srgbClr val="C4B9AE">
                <a:alpha val="20000"/>
              </a:srgbClr>
            </a:solidFill>
            <a:prstDash val="solid"/>
          </a:ln>
        </p:spPr>
      </p:sp>
      <p:sp>
        <p:nvSpPr>
          <p:cNvPr id="20" name="Shape 18"/>
          <p:cNvSpPr/>
          <p:nvPr/>
        </p:nvSpPr>
        <p:spPr>
          <a:xfrm>
            <a:off x="762610" y="762610"/>
            <a:ext cx="9904781" cy="0"/>
          </a:xfrm>
          <a:prstGeom prst="line">
            <a:avLst/>
          </a:prstGeom>
          <a:noFill/>
          <a:ln w="5080">
            <a:solidFill>
              <a:srgbClr val="C4B9AE">
                <a:alpha val="20000"/>
              </a:srgbClr>
            </a:solidFill>
            <a:prstDash val="solid"/>
          </a:ln>
        </p:spPr>
      </p:sp>
      <p:sp>
        <p:nvSpPr>
          <p:cNvPr id="21" name="Shape 19"/>
          <p:cNvSpPr/>
          <p:nvPr/>
        </p:nvSpPr>
        <p:spPr>
          <a:xfrm>
            <a:off x="762610" y="1334110"/>
            <a:ext cx="9904781" cy="0"/>
          </a:xfrm>
          <a:prstGeom prst="line">
            <a:avLst/>
          </a:prstGeom>
          <a:noFill/>
          <a:ln w="5080">
            <a:solidFill>
              <a:srgbClr val="C4B9AE">
                <a:alpha val="20000"/>
              </a:srgbClr>
            </a:solidFill>
            <a:prstDash val="solid"/>
          </a:ln>
        </p:spPr>
      </p:sp>
      <p:sp>
        <p:nvSpPr>
          <p:cNvPr id="22" name="Shape 20"/>
          <p:cNvSpPr/>
          <p:nvPr/>
        </p:nvSpPr>
        <p:spPr>
          <a:xfrm>
            <a:off x="762610" y="1905610"/>
            <a:ext cx="9904781" cy="0"/>
          </a:xfrm>
          <a:prstGeom prst="line">
            <a:avLst/>
          </a:prstGeom>
          <a:noFill/>
          <a:ln w="5080">
            <a:solidFill>
              <a:srgbClr val="C4B9AE">
                <a:alpha val="20000"/>
              </a:srgbClr>
            </a:solidFill>
            <a:prstDash val="solid"/>
          </a:ln>
        </p:spPr>
      </p:sp>
      <p:sp>
        <p:nvSpPr>
          <p:cNvPr id="23" name="Shape 21"/>
          <p:cNvSpPr/>
          <p:nvPr/>
        </p:nvSpPr>
        <p:spPr>
          <a:xfrm>
            <a:off x="762610" y="2477110"/>
            <a:ext cx="9904781" cy="0"/>
          </a:xfrm>
          <a:prstGeom prst="line">
            <a:avLst/>
          </a:prstGeom>
          <a:noFill/>
          <a:ln w="5080">
            <a:solidFill>
              <a:srgbClr val="C4B9AE">
                <a:alpha val="20000"/>
              </a:srgbClr>
            </a:solidFill>
            <a:prstDash val="solid"/>
          </a:ln>
        </p:spPr>
      </p:sp>
      <p:sp>
        <p:nvSpPr>
          <p:cNvPr id="24" name="Shape 22"/>
          <p:cNvSpPr/>
          <p:nvPr/>
        </p:nvSpPr>
        <p:spPr>
          <a:xfrm>
            <a:off x="762610" y="3048610"/>
            <a:ext cx="9904781" cy="0"/>
          </a:xfrm>
          <a:prstGeom prst="line">
            <a:avLst/>
          </a:prstGeom>
          <a:noFill/>
          <a:ln w="5080">
            <a:solidFill>
              <a:srgbClr val="C4B9AE">
                <a:alpha val="20000"/>
              </a:srgbClr>
            </a:solidFill>
            <a:prstDash val="solid"/>
          </a:ln>
        </p:spPr>
      </p:sp>
      <p:sp>
        <p:nvSpPr>
          <p:cNvPr id="25" name="Shape 23"/>
          <p:cNvSpPr/>
          <p:nvPr/>
        </p:nvSpPr>
        <p:spPr>
          <a:xfrm>
            <a:off x="762610" y="3620110"/>
            <a:ext cx="9904781" cy="0"/>
          </a:xfrm>
          <a:prstGeom prst="line">
            <a:avLst/>
          </a:prstGeom>
          <a:noFill/>
          <a:ln w="5080">
            <a:solidFill>
              <a:srgbClr val="C4B9AE">
                <a:alpha val="20000"/>
              </a:srgbClr>
            </a:solidFill>
            <a:prstDash val="solid"/>
          </a:ln>
        </p:spPr>
      </p:sp>
      <p:sp>
        <p:nvSpPr>
          <p:cNvPr id="26" name="Shape 24"/>
          <p:cNvSpPr/>
          <p:nvPr/>
        </p:nvSpPr>
        <p:spPr>
          <a:xfrm>
            <a:off x="762610" y="4191610"/>
            <a:ext cx="9904781" cy="0"/>
          </a:xfrm>
          <a:prstGeom prst="line">
            <a:avLst/>
          </a:prstGeom>
          <a:noFill/>
          <a:ln w="5080">
            <a:solidFill>
              <a:srgbClr val="C4B9AE">
                <a:alpha val="20000"/>
              </a:srgbClr>
            </a:solidFill>
            <a:prstDash val="solid"/>
          </a:ln>
        </p:spPr>
      </p:sp>
      <p:sp>
        <p:nvSpPr>
          <p:cNvPr id="27" name="Shape 25"/>
          <p:cNvSpPr/>
          <p:nvPr/>
        </p:nvSpPr>
        <p:spPr>
          <a:xfrm>
            <a:off x="762610" y="4763110"/>
            <a:ext cx="9904781" cy="0"/>
          </a:xfrm>
          <a:prstGeom prst="line">
            <a:avLst/>
          </a:prstGeom>
          <a:noFill/>
          <a:ln w="5080">
            <a:solidFill>
              <a:srgbClr val="C4B9AE">
                <a:alpha val="20000"/>
              </a:srgbClr>
            </a:solidFill>
            <a:prstDash val="solid"/>
          </a:ln>
        </p:spPr>
      </p:sp>
      <p:sp>
        <p:nvSpPr>
          <p:cNvPr id="28" name="Shape 26"/>
          <p:cNvSpPr/>
          <p:nvPr/>
        </p:nvSpPr>
        <p:spPr>
          <a:xfrm>
            <a:off x="762610" y="5334610"/>
            <a:ext cx="9904781" cy="0"/>
          </a:xfrm>
          <a:prstGeom prst="line">
            <a:avLst/>
          </a:prstGeom>
          <a:noFill/>
          <a:ln w="5080">
            <a:solidFill>
              <a:srgbClr val="C4B9AE">
                <a:alpha val="20000"/>
              </a:srgbClr>
            </a:solidFill>
            <a:prstDash val="solid"/>
          </a:ln>
        </p:spPr>
      </p:sp>
      <p:sp>
        <p:nvSpPr>
          <p:cNvPr id="29" name="Shape 27"/>
          <p:cNvSpPr/>
          <p:nvPr/>
        </p:nvSpPr>
        <p:spPr>
          <a:xfrm>
            <a:off x="762610" y="5906110"/>
            <a:ext cx="9904781" cy="0"/>
          </a:xfrm>
          <a:prstGeom prst="line">
            <a:avLst/>
          </a:prstGeom>
          <a:noFill/>
          <a:ln w="5080">
            <a:solidFill>
              <a:srgbClr val="C4B9AE">
                <a:alpha val="20000"/>
              </a:srgbClr>
            </a:solidFill>
            <a:prstDash val="solid"/>
          </a:ln>
        </p:spPr>
      </p:sp>
      <p:sp>
        <p:nvSpPr>
          <p:cNvPr id="30" name="Shape 28"/>
          <p:cNvSpPr/>
          <p:nvPr/>
        </p:nvSpPr>
        <p:spPr>
          <a:xfrm>
            <a:off x="762610" y="6477610"/>
            <a:ext cx="9904781" cy="0"/>
          </a:xfrm>
          <a:prstGeom prst="line">
            <a:avLst/>
          </a:prstGeom>
          <a:noFill/>
          <a:ln w="5080">
            <a:solidFill>
              <a:srgbClr val="C4B9AE">
                <a:alpha val="20000"/>
              </a:srgbClr>
            </a:solidFill>
            <a:prstDash val="solid"/>
          </a:ln>
        </p:spPr>
      </p:sp>
      <p:sp>
        <p:nvSpPr>
          <p:cNvPr id="31" name="Shape 29"/>
          <p:cNvSpPr/>
          <p:nvPr/>
        </p:nvSpPr>
        <p:spPr>
          <a:xfrm>
            <a:off x="762610" y="7049110"/>
            <a:ext cx="9904781" cy="0"/>
          </a:xfrm>
          <a:prstGeom prst="line">
            <a:avLst/>
          </a:prstGeom>
          <a:noFill/>
          <a:ln w="5080">
            <a:solidFill>
              <a:srgbClr val="C4B9AE">
                <a:alpha val="20000"/>
              </a:srgbClr>
            </a:solidFill>
            <a:prstDash val="solid"/>
          </a:ln>
        </p:spPr>
      </p:sp>
      <p:sp>
        <p:nvSpPr>
          <p:cNvPr id="32" name="Shape 30"/>
          <p:cNvSpPr/>
          <p:nvPr/>
        </p:nvSpPr>
        <p:spPr>
          <a:xfrm>
            <a:off x="762610" y="7620610"/>
            <a:ext cx="9904781" cy="0"/>
          </a:xfrm>
          <a:prstGeom prst="line">
            <a:avLst/>
          </a:prstGeom>
          <a:noFill/>
          <a:ln w="5080">
            <a:solidFill>
              <a:srgbClr val="C4B9AE">
                <a:alpha val="20000"/>
              </a:srgbClr>
            </a:solidFill>
            <a:prstDash val="solid"/>
          </a:ln>
        </p:spPr>
      </p:sp>
      <p:sp>
        <p:nvSpPr>
          <p:cNvPr id="33" name="Shape 31"/>
          <p:cNvSpPr/>
          <p:nvPr/>
        </p:nvSpPr>
        <p:spPr>
          <a:xfrm>
            <a:off x="762610" y="8192110"/>
            <a:ext cx="9904781" cy="0"/>
          </a:xfrm>
          <a:prstGeom prst="line">
            <a:avLst/>
          </a:prstGeom>
          <a:noFill/>
          <a:ln w="5080">
            <a:solidFill>
              <a:srgbClr val="C4B9AE">
                <a:alpha val="20000"/>
              </a:srgbClr>
            </a:solidFill>
            <a:prstDash val="solid"/>
          </a:ln>
        </p:spPr>
      </p:sp>
      <p:sp>
        <p:nvSpPr>
          <p:cNvPr id="34" name="Shape 32"/>
          <p:cNvSpPr/>
          <p:nvPr/>
        </p:nvSpPr>
        <p:spPr>
          <a:xfrm>
            <a:off x="762610" y="8763610"/>
            <a:ext cx="9904781" cy="0"/>
          </a:xfrm>
          <a:prstGeom prst="line">
            <a:avLst/>
          </a:prstGeom>
          <a:noFill/>
          <a:ln w="5080">
            <a:solidFill>
              <a:srgbClr val="C4B9AE">
                <a:alpha val="20000"/>
              </a:srgbClr>
            </a:solidFill>
            <a:prstDash val="solid"/>
          </a:ln>
        </p:spPr>
      </p:sp>
      <p:sp>
        <p:nvSpPr>
          <p:cNvPr id="35" name="Shape 33"/>
          <p:cNvSpPr/>
          <p:nvPr/>
        </p:nvSpPr>
        <p:spPr>
          <a:xfrm>
            <a:off x="762610" y="9335110"/>
            <a:ext cx="9904781" cy="0"/>
          </a:xfrm>
          <a:prstGeom prst="line">
            <a:avLst/>
          </a:prstGeom>
          <a:noFill/>
          <a:ln w="5080">
            <a:solidFill>
              <a:srgbClr val="C4B9AE">
                <a:alpha val="20000"/>
              </a:srgbClr>
            </a:solidFill>
            <a:prstDash val="solid"/>
          </a:ln>
        </p:spPr>
      </p:sp>
      <p:sp>
        <p:nvSpPr>
          <p:cNvPr id="36" name="Shape 34"/>
          <p:cNvSpPr/>
          <p:nvPr/>
        </p:nvSpPr>
        <p:spPr>
          <a:xfrm>
            <a:off x="762610" y="9906610"/>
            <a:ext cx="9904781" cy="0"/>
          </a:xfrm>
          <a:prstGeom prst="line">
            <a:avLst/>
          </a:prstGeom>
          <a:noFill/>
          <a:ln w="5080">
            <a:solidFill>
              <a:srgbClr val="C4B9AE">
                <a:alpha val="20000"/>
              </a:srgbClr>
            </a:solidFill>
            <a:prstDash val="solid"/>
          </a:ln>
        </p:spPr>
      </p:sp>
      <p:sp>
        <p:nvSpPr>
          <p:cNvPr id="37" name="Shape 35"/>
          <p:cNvSpPr/>
          <p:nvPr/>
        </p:nvSpPr>
        <p:spPr>
          <a:xfrm>
            <a:off x="762610" y="10478110"/>
            <a:ext cx="9904781" cy="0"/>
          </a:xfrm>
          <a:prstGeom prst="line">
            <a:avLst/>
          </a:prstGeom>
          <a:noFill/>
          <a:ln w="5080">
            <a:solidFill>
              <a:srgbClr val="C4B9AE">
                <a:alpha val="20000"/>
              </a:srgbClr>
            </a:solidFill>
            <a:prstDash val="solid"/>
          </a:ln>
        </p:spPr>
      </p:sp>
      <p:sp>
        <p:nvSpPr>
          <p:cNvPr id="38" name="Shape 36"/>
          <p:cNvSpPr/>
          <p:nvPr/>
        </p:nvSpPr>
        <p:spPr>
          <a:xfrm>
            <a:off x="762610" y="11049610"/>
            <a:ext cx="9904781" cy="0"/>
          </a:xfrm>
          <a:prstGeom prst="line">
            <a:avLst/>
          </a:prstGeom>
          <a:noFill/>
          <a:ln w="5080">
            <a:solidFill>
              <a:srgbClr val="C4B9AE">
                <a:alpha val="20000"/>
              </a:srgbClr>
            </a:solidFill>
            <a:prstDash val="solid"/>
          </a:ln>
        </p:spPr>
      </p:sp>
      <p:sp>
        <p:nvSpPr>
          <p:cNvPr id="39" name="Shape 37"/>
          <p:cNvSpPr/>
          <p:nvPr/>
        </p:nvSpPr>
        <p:spPr>
          <a:xfrm>
            <a:off x="762610" y="11621110"/>
            <a:ext cx="9904781" cy="0"/>
          </a:xfrm>
          <a:prstGeom prst="line">
            <a:avLst/>
          </a:prstGeom>
          <a:noFill/>
          <a:ln w="5080">
            <a:solidFill>
              <a:srgbClr val="C4B9AE">
                <a:alpha val="20000"/>
              </a:srgbClr>
            </a:solidFill>
            <a:prstDash val="solid"/>
          </a:ln>
        </p:spPr>
      </p:sp>
      <p:sp>
        <p:nvSpPr>
          <p:cNvPr id="40" name="Shape 38"/>
          <p:cNvSpPr/>
          <p:nvPr/>
        </p:nvSpPr>
        <p:spPr>
          <a:xfrm>
            <a:off x="762610" y="12192610"/>
            <a:ext cx="9904781" cy="0"/>
          </a:xfrm>
          <a:prstGeom prst="line">
            <a:avLst/>
          </a:prstGeom>
          <a:noFill/>
          <a:ln w="5080">
            <a:solidFill>
              <a:srgbClr val="C4B9AE">
                <a:alpha val="20000"/>
              </a:srgbClr>
            </a:solidFill>
            <a:prstDash val="solid"/>
          </a:ln>
        </p:spPr>
      </p:sp>
      <p:sp>
        <p:nvSpPr>
          <p:cNvPr id="41" name="Shape 39"/>
          <p:cNvSpPr/>
          <p:nvPr/>
        </p:nvSpPr>
        <p:spPr>
          <a:xfrm>
            <a:off x="762610" y="12764110"/>
            <a:ext cx="9904781" cy="0"/>
          </a:xfrm>
          <a:prstGeom prst="line">
            <a:avLst/>
          </a:prstGeom>
          <a:noFill/>
          <a:ln w="5080">
            <a:solidFill>
              <a:srgbClr val="C4B9AE">
                <a:alpha val="20000"/>
              </a:srgbClr>
            </a:solidFill>
            <a:prstDash val="solid"/>
          </a:ln>
        </p:spPr>
      </p:sp>
      <p:sp>
        <p:nvSpPr>
          <p:cNvPr id="42" name="Shape 40"/>
          <p:cNvSpPr/>
          <p:nvPr/>
        </p:nvSpPr>
        <p:spPr>
          <a:xfrm>
            <a:off x="762610" y="13335610"/>
            <a:ext cx="9904781" cy="0"/>
          </a:xfrm>
          <a:prstGeom prst="line">
            <a:avLst/>
          </a:prstGeom>
          <a:noFill/>
          <a:ln w="5080">
            <a:solidFill>
              <a:srgbClr val="C4B9AE">
                <a:alpha val="20000"/>
              </a:srgbClr>
            </a:solidFill>
            <a:prstDash val="solid"/>
          </a:ln>
        </p:spPr>
      </p:sp>
      <p:sp>
        <p:nvSpPr>
          <p:cNvPr id="43" name="Shape 41"/>
          <p:cNvSpPr/>
          <p:nvPr/>
        </p:nvSpPr>
        <p:spPr>
          <a:xfrm>
            <a:off x="6949440" y="1280160"/>
            <a:ext cx="2011680" cy="1463040"/>
          </a:xfrm>
          <a:prstGeom prst="rect">
            <a:avLst/>
          </a:prstGeom>
          <a:ln w="6350">
            <a:solidFill>
              <a:srgbClr val="C4B9AE">
                <a:alpha val="45000"/>
              </a:srgbClr>
            </a:solidFill>
            <a:prstDash val="solid"/>
          </a:ln>
        </p:spPr>
      </p:sp>
      <p:sp>
        <p:nvSpPr>
          <p:cNvPr id="44" name="Shape 42"/>
          <p:cNvSpPr/>
          <p:nvPr/>
        </p:nvSpPr>
        <p:spPr>
          <a:xfrm>
            <a:off x="7086600" y="1417320"/>
            <a:ext cx="704088" cy="658368"/>
          </a:xfrm>
          <a:prstGeom prst="rect">
            <a:avLst/>
          </a:prstGeom>
          <a:ln w="5080">
            <a:solidFill>
              <a:srgbClr val="8A8280">
                <a:alpha val="30000"/>
              </a:srgbClr>
            </a:solidFill>
            <a:prstDash val="solid"/>
          </a:ln>
        </p:spPr>
      </p:sp>
      <p:sp>
        <p:nvSpPr>
          <p:cNvPr id="45" name="Shape 43"/>
          <p:cNvSpPr/>
          <p:nvPr/>
        </p:nvSpPr>
        <p:spPr>
          <a:xfrm>
            <a:off x="8156448" y="1417320"/>
            <a:ext cx="563270" cy="438912"/>
          </a:xfrm>
          <a:prstGeom prst="rect">
            <a:avLst/>
          </a:prstGeom>
          <a:ln w="5080">
            <a:solidFill>
              <a:srgbClr val="8A8280">
                <a:alpha val="30000"/>
              </a:srgbClr>
            </a:solidFill>
            <a:prstDash val="solid"/>
          </a:ln>
        </p:spPr>
      </p:sp>
      <p:sp>
        <p:nvSpPr>
          <p:cNvPr id="46" name="Shape 44"/>
          <p:cNvSpPr/>
          <p:nvPr/>
        </p:nvSpPr>
        <p:spPr>
          <a:xfrm>
            <a:off x="7086600" y="2231136"/>
            <a:ext cx="1408176" cy="365760"/>
          </a:xfrm>
          <a:prstGeom prst="rect">
            <a:avLst/>
          </a:prstGeom>
          <a:ln w="5080">
            <a:solidFill>
              <a:srgbClr val="8A8280">
                <a:alpha val="30000"/>
              </a:srgbClr>
            </a:solidFill>
            <a:prstDash val="solid"/>
          </a:ln>
        </p:spPr>
      </p:sp>
      <p:sp>
        <p:nvSpPr>
          <p:cNvPr id="47" name="Shape 45"/>
          <p:cNvSpPr/>
          <p:nvPr/>
        </p:nvSpPr>
        <p:spPr>
          <a:xfrm>
            <a:off x="9098280" y="1737360"/>
            <a:ext cx="1691640" cy="1234440"/>
          </a:xfrm>
          <a:prstGeom prst="rect">
            <a:avLst/>
          </a:prstGeom>
          <a:ln w="6350">
            <a:solidFill>
              <a:srgbClr val="C4B9AE">
                <a:alpha val="45000"/>
              </a:srgbClr>
            </a:solidFill>
            <a:prstDash val="solid"/>
          </a:ln>
        </p:spPr>
      </p:sp>
      <p:sp>
        <p:nvSpPr>
          <p:cNvPr id="48" name="Shape 46"/>
          <p:cNvSpPr/>
          <p:nvPr/>
        </p:nvSpPr>
        <p:spPr>
          <a:xfrm>
            <a:off x="9235440" y="1874520"/>
            <a:ext cx="592074" cy="555498"/>
          </a:xfrm>
          <a:prstGeom prst="rect">
            <a:avLst/>
          </a:prstGeom>
          <a:ln w="5080">
            <a:solidFill>
              <a:srgbClr val="8A8280">
                <a:alpha val="30000"/>
              </a:srgbClr>
            </a:solidFill>
            <a:prstDash val="solid"/>
          </a:ln>
        </p:spPr>
      </p:sp>
      <p:sp>
        <p:nvSpPr>
          <p:cNvPr id="49" name="Shape 47"/>
          <p:cNvSpPr/>
          <p:nvPr/>
        </p:nvSpPr>
        <p:spPr>
          <a:xfrm>
            <a:off x="10113264" y="1874520"/>
            <a:ext cx="473659" cy="370332"/>
          </a:xfrm>
          <a:prstGeom prst="rect">
            <a:avLst/>
          </a:prstGeom>
          <a:ln w="5080">
            <a:solidFill>
              <a:srgbClr val="8A8280">
                <a:alpha val="30000"/>
              </a:srgbClr>
            </a:solidFill>
            <a:prstDash val="solid"/>
          </a:ln>
        </p:spPr>
      </p:sp>
      <p:sp>
        <p:nvSpPr>
          <p:cNvPr id="50" name="Shape 48"/>
          <p:cNvSpPr/>
          <p:nvPr/>
        </p:nvSpPr>
        <p:spPr>
          <a:xfrm>
            <a:off x="9235440" y="2539746"/>
            <a:ext cx="1184148" cy="308610"/>
          </a:xfrm>
          <a:prstGeom prst="rect">
            <a:avLst/>
          </a:prstGeom>
          <a:ln w="5080">
            <a:solidFill>
              <a:srgbClr val="8A8280">
                <a:alpha val="30000"/>
              </a:srgbClr>
            </a:solidFill>
            <a:prstDash val="solid"/>
          </a:ln>
        </p:spPr>
      </p:sp>
      <p:sp>
        <p:nvSpPr>
          <p:cNvPr id="51" name="Shape 49"/>
          <p:cNvSpPr/>
          <p:nvPr/>
        </p:nvSpPr>
        <p:spPr>
          <a:xfrm>
            <a:off x="7315200" y="3108960"/>
            <a:ext cx="1828800" cy="1280160"/>
          </a:xfrm>
          <a:prstGeom prst="rect">
            <a:avLst/>
          </a:prstGeom>
          <a:ln w="6350">
            <a:solidFill>
              <a:srgbClr val="C4B9AE">
                <a:alpha val="40000"/>
              </a:srgbClr>
            </a:solidFill>
            <a:prstDash val="solid"/>
          </a:ln>
        </p:spPr>
      </p:sp>
      <p:sp>
        <p:nvSpPr>
          <p:cNvPr id="52" name="Shape 50"/>
          <p:cNvSpPr/>
          <p:nvPr/>
        </p:nvSpPr>
        <p:spPr>
          <a:xfrm>
            <a:off x="7452360" y="3246120"/>
            <a:ext cx="640080" cy="576072"/>
          </a:xfrm>
          <a:prstGeom prst="rect">
            <a:avLst/>
          </a:prstGeom>
          <a:ln w="5080">
            <a:solidFill>
              <a:srgbClr val="8A8280">
                <a:alpha val="25000"/>
              </a:srgbClr>
            </a:solidFill>
            <a:prstDash val="solid"/>
          </a:ln>
        </p:spPr>
      </p:sp>
      <p:sp>
        <p:nvSpPr>
          <p:cNvPr id="53" name="Shape 51"/>
          <p:cNvSpPr/>
          <p:nvPr/>
        </p:nvSpPr>
        <p:spPr>
          <a:xfrm>
            <a:off x="8412480" y="3246120"/>
            <a:ext cx="512064" cy="384048"/>
          </a:xfrm>
          <a:prstGeom prst="rect">
            <a:avLst/>
          </a:prstGeom>
          <a:ln w="5080">
            <a:solidFill>
              <a:srgbClr val="8A8280">
                <a:alpha val="25000"/>
              </a:srgbClr>
            </a:solidFill>
            <a:prstDash val="solid"/>
          </a:ln>
        </p:spPr>
      </p:sp>
      <p:sp>
        <p:nvSpPr>
          <p:cNvPr id="54" name="Shape 52"/>
          <p:cNvSpPr/>
          <p:nvPr/>
        </p:nvSpPr>
        <p:spPr>
          <a:xfrm>
            <a:off x="7452360" y="3941064"/>
            <a:ext cx="1280160" cy="320040"/>
          </a:xfrm>
          <a:prstGeom prst="rect">
            <a:avLst/>
          </a:prstGeom>
          <a:ln w="5080">
            <a:solidFill>
              <a:srgbClr val="8A8280">
                <a:alpha val="25000"/>
              </a:srgbClr>
            </a:solidFill>
            <a:prstDash val="solid"/>
          </a:ln>
        </p:spPr>
      </p:sp>
      <p:sp>
        <p:nvSpPr>
          <p:cNvPr id="55" name="Shape 53"/>
          <p:cNvSpPr/>
          <p:nvPr/>
        </p:nvSpPr>
        <p:spPr>
          <a:xfrm>
            <a:off x="7360920" y="5440680"/>
            <a:ext cx="640080" cy="640080"/>
          </a:xfrm>
          <a:prstGeom prst="ellipse">
            <a:avLst/>
          </a:prstGeom>
          <a:ln w="6350">
            <a:solidFill>
              <a:srgbClr val="8A8280">
                <a:alpha val="40000"/>
              </a:srgbClr>
            </a:solidFill>
            <a:prstDash val="solid"/>
          </a:ln>
        </p:spPr>
      </p:sp>
      <p:sp>
        <p:nvSpPr>
          <p:cNvPr id="56" name="Shape 54"/>
          <p:cNvSpPr/>
          <p:nvPr/>
        </p:nvSpPr>
        <p:spPr>
          <a:xfrm>
            <a:off x="7168896" y="5248656"/>
            <a:ext cx="1024128" cy="1024128"/>
          </a:xfrm>
          <a:prstGeom prst="ellipse">
            <a:avLst/>
          </a:prstGeom>
          <a:ln w="6350">
            <a:solidFill>
              <a:srgbClr val="8A8280">
                <a:alpha val="37000"/>
              </a:srgbClr>
            </a:solidFill>
            <a:prstDash val="solid"/>
          </a:ln>
        </p:spPr>
      </p:sp>
      <p:sp>
        <p:nvSpPr>
          <p:cNvPr id="57" name="Shape 55"/>
          <p:cNvSpPr/>
          <p:nvPr/>
        </p:nvSpPr>
        <p:spPr>
          <a:xfrm>
            <a:off x="6976872" y="5056632"/>
            <a:ext cx="1408176" cy="1408176"/>
          </a:xfrm>
          <a:prstGeom prst="ellipse">
            <a:avLst/>
          </a:prstGeom>
          <a:ln w="6350">
            <a:solidFill>
              <a:srgbClr val="8A8280">
                <a:alpha val="34000"/>
              </a:srgbClr>
            </a:solidFill>
            <a:prstDash val="solid"/>
          </a:ln>
        </p:spPr>
      </p:sp>
      <p:sp>
        <p:nvSpPr>
          <p:cNvPr id="58" name="Shape 56"/>
          <p:cNvSpPr/>
          <p:nvPr/>
        </p:nvSpPr>
        <p:spPr>
          <a:xfrm>
            <a:off x="6784848" y="4864608"/>
            <a:ext cx="1792224" cy="1792224"/>
          </a:xfrm>
          <a:prstGeom prst="ellipse">
            <a:avLst/>
          </a:prstGeom>
          <a:ln w="6350">
            <a:solidFill>
              <a:srgbClr val="8A8280">
                <a:alpha val="31000"/>
              </a:srgbClr>
            </a:solidFill>
            <a:prstDash val="solid"/>
          </a:ln>
        </p:spPr>
      </p:sp>
      <p:sp>
        <p:nvSpPr>
          <p:cNvPr id="59" name="Shape 57"/>
          <p:cNvSpPr/>
          <p:nvPr/>
        </p:nvSpPr>
        <p:spPr>
          <a:xfrm>
            <a:off x="6592824" y="4672584"/>
            <a:ext cx="2176272" cy="2176272"/>
          </a:xfrm>
          <a:prstGeom prst="ellipse">
            <a:avLst/>
          </a:prstGeom>
          <a:ln w="6350">
            <a:solidFill>
              <a:srgbClr val="8A8280">
                <a:alpha val="28000"/>
              </a:srgbClr>
            </a:solidFill>
            <a:prstDash val="solid"/>
          </a:ln>
        </p:spPr>
      </p:sp>
      <p:sp>
        <p:nvSpPr>
          <p:cNvPr id="60" name="Shape 58"/>
          <p:cNvSpPr/>
          <p:nvPr/>
        </p:nvSpPr>
        <p:spPr>
          <a:xfrm>
            <a:off x="6400800" y="4480560"/>
            <a:ext cx="2560320" cy="2560320"/>
          </a:xfrm>
          <a:prstGeom prst="ellipse">
            <a:avLst/>
          </a:prstGeom>
          <a:ln w="6350">
            <a:solidFill>
              <a:srgbClr val="8A8280">
                <a:alpha val="25000"/>
              </a:srgbClr>
            </a:solidFill>
            <a:prstDash val="solid"/>
          </a:ln>
        </p:spPr>
      </p:sp>
      <p:sp>
        <p:nvSpPr>
          <p:cNvPr id="61" name="Shape 59"/>
          <p:cNvSpPr/>
          <p:nvPr/>
        </p:nvSpPr>
        <p:spPr>
          <a:xfrm>
            <a:off x="9601200" y="6309360"/>
            <a:ext cx="548640" cy="548640"/>
          </a:xfrm>
          <a:prstGeom prst="ellipse">
            <a:avLst/>
          </a:prstGeom>
          <a:ln w="6350">
            <a:solidFill>
              <a:srgbClr val="8A8280">
                <a:alpha val="35000"/>
              </a:srgbClr>
            </a:solidFill>
            <a:prstDash val="solid"/>
          </a:ln>
        </p:spPr>
      </p:sp>
      <p:sp>
        <p:nvSpPr>
          <p:cNvPr id="62" name="Shape 60"/>
          <p:cNvSpPr/>
          <p:nvPr/>
        </p:nvSpPr>
        <p:spPr>
          <a:xfrm>
            <a:off x="9418320" y="6126480"/>
            <a:ext cx="914400" cy="914400"/>
          </a:xfrm>
          <a:prstGeom prst="ellipse">
            <a:avLst/>
          </a:prstGeom>
          <a:ln w="6350">
            <a:solidFill>
              <a:srgbClr val="8A8280">
                <a:alpha val="32000"/>
              </a:srgbClr>
            </a:solidFill>
            <a:prstDash val="solid"/>
          </a:ln>
        </p:spPr>
      </p:sp>
      <p:sp>
        <p:nvSpPr>
          <p:cNvPr id="63" name="Shape 61"/>
          <p:cNvSpPr/>
          <p:nvPr/>
        </p:nvSpPr>
        <p:spPr>
          <a:xfrm>
            <a:off x="9235440" y="5943600"/>
            <a:ext cx="1280160" cy="1280160"/>
          </a:xfrm>
          <a:prstGeom prst="ellipse">
            <a:avLst/>
          </a:prstGeom>
          <a:ln w="6350">
            <a:solidFill>
              <a:srgbClr val="8A8280">
                <a:alpha val="29000"/>
              </a:srgbClr>
            </a:solidFill>
            <a:prstDash val="solid"/>
          </a:ln>
        </p:spPr>
      </p:sp>
      <p:sp>
        <p:nvSpPr>
          <p:cNvPr id="64" name="Shape 62"/>
          <p:cNvSpPr/>
          <p:nvPr/>
        </p:nvSpPr>
        <p:spPr>
          <a:xfrm>
            <a:off x="9052560" y="5760720"/>
            <a:ext cx="1645920" cy="1645920"/>
          </a:xfrm>
          <a:prstGeom prst="ellipse">
            <a:avLst/>
          </a:prstGeom>
          <a:ln w="6350">
            <a:solidFill>
              <a:srgbClr val="8A8280">
                <a:alpha val="26000"/>
              </a:srgbClr>
            </a:solidFill>
            <a:prstDash val="solid"/>
          </a:ln>
        </p:spPr>
      </p:sp>
      <p:sp>
        <p:nvSpPr>
          <p:cNvPr id="65" name="Shape 63"/>
          <p:cNvSpPr/>
          <p:nvPr/>
        </p:nvSpPr>
        <p:spPr>
          <a:xfrm>
            <a:off x="8869680" y="5577840"/>
            <a:ext cx="2011680" cy="2011680"/>
          </a:xfrm>
          <a:prstGeom prst="ellipse">
            <a:avLst/>
          </a:prstGeom>
          <a:ln w="6350">
            <a:solidFill>
              <a:srgbClr val="8A8280">
                <a:alpha val="23000"/>
              </a:srgbClr>
            </a:solidFill>
            <a:prstDash val="solid"/>
          </a:ln>
        </p:spPr>
      </p:sp>
      <p:sp>
        <p:nvSpPr>
          <p:cNvPr id="66" name="Shape 64"/>
          <p:cNvSpPr/>
          <p:nvPr/>
        </p:nvSpPr>
        <p:spPr>
          <a:xfrm>
            <a:off x="8321040" y="7863840"/>
            <a:ext cx="731520" cy="731520"/>
          </a:xfrm>
          <a:prstGeom prst="ellipse">
            <a:avLst/>
          </a:prstGeom>
          <a:ln w="6350">
            <a:solidFill>
              <a:srgbClr val="8A8280">
                <a:alpha val="40000"/>
              </a:srgbClr>
            </a:solidFill>
            <a:prstDash val="solid"/>
          </a:ln>
        </p:spPr>
      </p:sp>
      <p:sp>
        <p:nvSpPr>
          <p:cNvPr id="67" name="Shape 65"/>
          <p:cNvSpPr/>
          <p:nvPr/>
        </p:nvSpPr>
        <p:spPr>
          <a:xfrm>
            <a:off x="8138160" y="7680960"/>
            <a:ext cx="1097280" cy="1097280"/>
          </a:xfrm>
          <a:prstGeom prst="ellipse">
            <a:avLst/>
          </a:prstGeom>
          <a:ln w="6350">
            <a:solidFill>
              <a:srgbClr val="8A8280">
                <a:alpha val="37000"/>
              </a:srgbClr>
            </a:solidFill>
            <a:prstDash val="solid"/>
          </a:ln>
        </p:spPr>
      </p:sp>
      <p:sp>
        <p:nvSpPr>
          <p:cNvPr id="68" name="Shape 66"/>
          <p:cNvSpPr/>
          <p:nvPr/>
        </p:nvSpPr>
        <p:spPr>
          <a:xfrm>
            <a:off x="7955280" y="7498080"/>
            <a:ext cx="1463040" cy="1463040"/>
          </a:xfrm>
          <a:prstGeom prst="ellipse">
            <a:avLst/>
          </a:prstGeom>
          <a:ln w="6350">
            <a:solidFill>
              <a:srgbClr val="8A8280">
                <a:alpha val="34000"/>
              </a:srgbClr>
            </a:solidFill>
            <a:prstDash val="solid"/>
          </a:ln>
        </p:spPr>
      </p:sp>
      <p:sp>
        <p:nvSpPr>
          <p:cNvPr id="69" name="Shape 67"/>
          <p:cNvSpPr/>
          <p:nvPr/>
        </p:nvSpPr>
        <p:spPr>
          <a:xfrm>
            <a:off x="7772400" y="7315200"/>
            <a:ext cx="1828800" cy="1828800"/>
          </a:xfrm>
          <a:prstGeom prst="ellipse">
            <a:avLst/>
          </a:prstGeom>
          <a:ln w="6350">
            <a:solidFill>
              <a:srgbClr val="8A8280">
                <a:alpha val="31000"/>
              </a:srgbClr>
            </a:solidFill>
            <a:prstDash val="solid"/>
          </a:ln>
        </p:spPr>
      </p:sp>
      <p:sp>
        <p:nvSpPr>
          <p:cNvPr id="70" name="Shape 68"/>
          <p:cNvSpPr/>
          <p:nvPr/>
        </p:nvSpPr>
        <p:spPr>
          <a:xfrm>
            <a:off x="7589520" y="7132320"/>
            <a:ext cx="2194560" cy="2194560"/>
          </a:xfrm>
          <a:prstGeom prst="ellipse">
            <a:avLst/>
          </a:prstGeom>
          <a:ln w="6350">
            <a:solidFill>
              <a:srgbClr val="8A8280">
                <a:alpha val="28000"/>
              </a:srgbClr>
            </a:solidFill>
            <a:prstDash val="solid"/>
          </a:ln>
        </p:spPr>
      </p:sp>
      <p:sp>
        <p:nvSpPr>
          <p:cNvPr id="71" name="Shape 69"/>
          <p:cNvSpPr/>
          <p:nvPr/>
        </p:nvSpPr>
        <p:spPr>
          <a:xfrm>
            <a:off x="7406640" y="6949440"/>
            <a:ext cx="2560320" cy="2560320"/>
          </a:xfrm>
          <a:prstGeom prst="ellipse">
            <a:avLst/>
          </a:prstGeom>
          <a:ln w="6350">
            <a:solidFill>
              <a:srgbClr val="8A8280">
                <a:alpha val="25000"/>
              </a:srgbClr>
            </a:solidFill>
            <a:prstDash val="solid"/>
          </a:ln>
        </p:spPr>
      </p:sp>
      <p:sp>
        <p:nvSpPr>
          <p:cNvPr id="72" name="Shape 70"/>
          <p:cNvSpPr/>
          <p:nvPr/>
        </p:nvSpPr>
        <p:spPr>
          <a:xfrm>
            <a:off x="7223760" y="6766560"/>
            <a:ext cx="2926080" cy="2926080"/>
          </a:xfrm>
          <a:prstGeom prst="ellipse">
            <a:avLst/>
          </a:prstGeom>
          <a:ln w="6350">
            <a:solidFill>
              <a:srgbClr val="8A8280">
                <a:alpha val="22000"/>
              </a:srgbClr>
            </a:solidFill>
            <a:prstDash val="solid"/>
          </a:ln>
        </p:spPr>
      </p:sp>
      <p:sp>
        <p:nvSpPr>
          <p:cNvPr id="73" name="Shape 71"/>
          <p:cNvSpPr/>
          <p:nvPr/>
        </p:nvSpPr>
        <p:spPr>
          <a:xfrm>
            <a:off x="7143750" y="5086350"/>
            <a:ext cx="68580" cy="68580"/>
          </a:xfrm>
          <a:prstGeom prst="rect">
            <a:avLst/>
          </a:prstGeom>
          <a:solidFill>
            <a:srgbClr val="EDE8DF"/>
          </a:solidFill>
          <a:ln/>
        </p:spPr>
      </p:sp>
      <p:sp>
        <p:nvSpPr>
          <p:cNvPr id="74" name="Shape 72"/>
          <p:cNvSpPr/>
          <p:nvPr/>
        </p:nvSpPr>
        <p:spPr>
          <a:xfrm>
            <a:off x="7326630" y="5406390"/>
            <a:ext cx="68580" cy="68580"/>
          </a:xfrm>
          <a:prstGeom prst="rect">
            <a:avLst/>
          </a:prstGeom>
          <a:solidFill>
            <a:srgbClr val="EDE8DF"/>
          </a:solidFill>
          <a:ln/>
        </p:spPr>
      </p:sp>
      <p:sp>
        <p:nvSpPr>
          <p:cNvPr id="75" name="Shape 73"/>
          <p:cNvSpPr/>
          <p:nvPr/>
        </p:nvSpPr>
        <p:spPr>
          <a:xfrm>
            <a:off x="7509510" y="5955030"/>
            <a:ext cx="68580" cy="68580"/>
          </a:xfrm>
          <a:prstGeom prst="rect">
            <a:avLst/>
          </a:prstGeom>
          <a:solidFill>
            <a:srgbClr val="EDE8DF"/>
          </a:solidFill>
          <a:ln/>
        </p:spPr>
      </p:sp>
      <p:sp>
        <p:nvSpPr>
          <p:cNvPr id="76" name="Shape 74"/>
          <p:cNvSpPr/>
          <p:nvPr/>
        </p:nvSpPr>
        <p:spPr>
          <a:xfrm>
            <a:off x="7875270" y="5680710"/>
            <a:ext cx="68580" cy="68580"/>
          </a:xfrm>
          <a:prstGeom prst="rect">
            <a:avLst/>
          </a:prstGeom>
          <a:solidFill>
            <a:srgbClr val="EDE8DF"/>
          </a:solidFill>
          <a:ln/>
        </p:spPr>
      </p:sp>
      <p:sp>
        <p:nvSpPr>
          <p:cNvPr id="77" name="Shape 75"/>
          <p:cNvSpPr/>
          <p:nvPr/>
        </p:nvSpPr>
        <p:spPr>
          <a:xfrm>
            <a:off x="8103870" y="6229350"/>
            <a:ext cx="68580" cy="68580"/>
          </a:xfrm>
          <a:prstGeom prst="rect">
            <a:avLst/>
          </a:prstGeom>
          <a:solidFill>
            <a:srgbClr val="EDE8DF"/>
          </a:solidFill>
          <a:ln/>
        </p:spPr>
      </p:sp>
      <p:sp>
        <p:nvSpPr>
          <p:cNvPr id="78" name="Shape 76"/>
          <p:cNvSpPr/>
          <p:nvPr/>
        </p:nvSpPr>
        <p:spPr>
          <a:xfrm>
            <a:off x="9521190" y="6320790"/>
            <a:ext cx="68580" cy="68580"/>
          </a:xfrm>
          <a:prstGeom prst="rect">
            <a:avLst/>
          </a:prstGeom>
          <a:solidFill>
            <a:srgbClr val="EDE8DF"/>
          </a:solidFill>
          <a:ln/>
        </p:spPr>
      </p:sp>
      <p:sp>
        <p:nvSpPr>
          <p:cNvPr id="79" name="Shape 77"/>
          <p:cNvSpPr/>
          <p:nvPr/>
        </p:nvSpPr>
        <p:spPr>
          <a:xfrm>
            <a:off x="9658350" y="6686550"/>
            <a:ext cx="68580" cy="68580"/>
          </a:xfrm>
          <a:prstGeom prst="rect">
            <a:avLst/>
          </a:prstGeom>
          <a:solidFill>
            <a:srgbClr val="EDE8DF"/>
          </a:solidFill>
          <a:ln/>
        </p:spPr>
      </p:sp>
      <p:sp>
        <p:nvSpPr>
          <p:cNvPr id="80" name="Shape 78"/>
          <p:cNvSpPr/>
          <p:nvPr/>
        </p:nvSpPr>
        <p:spPr>
          <a:xfrm>
            <a:off x="9978390" y="6869430"/>
            <a:ext cx="68580" cy="68580"/>
          </a:xfrm>
          <a:prstGeom prst="rect">
            <a:avLst/>
          </a:prstGeom>
          <a:solidFill>
            <a:srgbClr val="EDE8DF"/>
          </a:solidFill>
          <a:ln/>
        </p:spPr>
      </p:sp>
      <p:sp>
        <p:nvSpPr>
          <p:cNvPr id="81" name="Shape 79"/>
          <p:cNvSpPr/>
          <p:nvPr/>
        </p:nvSpPr>
        <p:spPr>
          <a:xfrm>
            <a:off x="10161270" y="6412230"/>
            <a:ext cx="68580" cy="68580"/>
          </a:xfrm>
          <a:prstGeom prst="rect">
            <a:avLst/>
          </a:prstGeom>
          <a:solidFill>
            <a:srgbClr val="EDE8DF"/>
          </a:solidFill>
          <a:ln/>
        </p:spPr>
      </p:sp>
      <p:sp>
        <p:nvSpPr>
          <p:cNvPr id="82" name="Shape 80"/>
          <p:cNvSpPr/>
          <p:nvPr/>
        </p:nvSpPr>
        <p:spPr>
          <a:xfrm>
            <a:off x="8241030" y="7783830"/>
            <a:ext cx="68580" cy="68580"/>
          </a:xfrm>
          <a:prstGeom prst="rect">
            <a:avLst/>
          </a:prstGeom>
          <a:solidFill>
            <a:srgbClr val="EDE8DF"/>
          </a:solidFill>
          <a:ln/>
        </p:spPr>
      </p:sp>
      <p:sp>
        <p:nvSpPr>
          <p:cNvPr id="83" name="Shape 81"/>
          <p:cNvSpPr/>
          <p:nvPr/>
        </p:nvSpPr>
        <p:spPr>
          <a:xfrm>
            <a:off x="8561070" y="8241030"/>
            <a:ext cx="68580" cy="68580"/>
          </a:xfrm>
          <a:prstGeom prst="rect">
            <a:avLst/>
          </a:prstGeom>
          <a:solidFill>
            <a:srgbClr val="EDE8DF"/>
          </a:solidFill>
          <a:ln/>
        </p:spPr>
      </p:sp>
      <p:sp>
        <p:nvSpPr>
          <p:cNvPr id="84" name="Shape 82"/>
          <p:cNvSpPr/>
          <p:nvPr/>
        </p:nvSpPr>
        <p:spPr>
          <a:xfrm>
            <a:off x="8972550" y="8423910"/>
            <a:ext cx="68580" cy="68580"/>
          </a:xfrm>
          <a:prstGeom prst="rect">
            <a:avLst/>
          </a:prstGeom>
          <a:solidFill>
            <a:srgbClr val="EDE8DF"/>
          </a:solidFill>
          <a:ln/>
        </p:spPr>
      </p:sp>
      <p:sp>
        <p:nvSpPr>
          <p:cNvPr id="85" name="Shape 83"/>
          <p:cNvSpPr/>
          <p:nvPr/>
        </p:nvSpPr>
        <p:spPr>
          <a:xfrm>
            <a:off x="8698230" y="7829550"/>
            <a:ext cx="68580" cy="68580"/>
          </a:xfrm>
          <a:prstGeom prst="rect">
            <a:avLst/>
          </a:prstGeom>
          <a:solidFill>
            <a:srgbClr val="EDE8DF"/>
          </a:solidFill>
          <a:ln/>
        </p:spPr>
      </p:sp>
      <p:sp>
        <p:nvSpPr>
          <p:cNvPr id="86" name="Shape 84"/>
          <p:cNvSpPr/>
          <p:nvPr/>
        </p:nvSpPr>
        <p:spPr>
          <a:xfrm>
            <a:off x="9201150" y="8149590"/>
            <a:ext cx="68580" cy="68580"/>
          </a:xfrm>
          <a:prstGeom prst="rect">
            <a:avLst/>
          </a:prstGeom>
          <a:solidFill>
            <a:srgbClr val="EDE8DF"/>
          </a:solidFill>
          <a:ln/>
        </p:spPr>
      </p:sp>
      <p:sp>
        <p:nvSpPr>
          <p:cNvPr id="87" name="Shape 85"/>
          <p:cNvSpPr/>
          <p:nvPr/>
        </p:nvSpPr>
        <p:spPr>
          <a:xfrm>
            <a:off x="9429750" y="8561070"/>
            <a:ext cx="68580" cy="68580"/>
          </a:xfrm>
          <a:prstGeom prst="rect">
            <a:avLst/>
          </a:prstGeom>
          <a:solidFill>
            <a:srgbClr val="EDE8DF"/>
          </a:solidFill>
          <a:ln/>
        </p:spPr>
      </p:sp>
      <p:sp>
        <p:nvSpPr>
          <p:cNvPr id="88" name="Shape 86"/>
          <p:cNvSpPr/>
          <p:nvPr/>
        </p:nvSpPr>
        <p:spPr>
          <a:xfrm>
            <a:off x="6217920" y="10424160"/>
            <a:ext cx="5029200" cy="-6400800"/>
          </a:xfrm>
          <a:prstGeom prst="line">
            <a:avLst/>
          </a:prstGeom>
          <a:noFill/>
          <a:ln w="6985">
            <a:solidFill>
              <a:srgbClr val="8A8280">
                <a:alpha val="45000"/>
              </a:srgbClr>
            </a:solidFill>
            <a:prstDash val="solid"/>
          </a:ln>
        </p:spPr>
      </p:sp>
      <p:sp>
        <p:nvSpPr>
          <p:cNvPr id="89" name="Shape 87"/>
          <p:cNvSpPr/>
          <p:nvPr/>
        </p:nvSpPr>
        <p:spPr>
          <a:xfrm>
            <a:off x="6583680" y="10972800"/>
            <a:ext cx="4572000" cy="-5029200"/>
          </a:xfrm>
          <a:prstGeom prst="line">
            <a:avLst/>
          </a:prstGeom>
          <a:noFill/>
          <a:ln w="5080">
            <a:solidFill>
              <a:srgbClr val="8A8280">
                <a:alpha val="30000"/>
              </a:srgbClr>
            </a:solidFill>
            <a:prstDash val="solid"/>
          </a:ln>
        </p:spPr>
      </p:sp>
      <p:sp>
        <p:nvSpPr>
          <p:cNvPr id="90" name="Shape 88"/>
          <p:cNvSpPr/>
          <p:nvPr/>
        </p:nvSpPr>
        <p:spPr>
          <a:xfrm>
            <a:off x="6949440" y="10698480"/>
            <a:ext cx="4206240" cy="-3291840"/>
          </a:xfrm>
          <a:prstGeom prst="line">
            <a:avLst/>
          </a:prstGeom>
          <a:noFill/>
          <a:ln w="5080">
            <a:solidFill>
              <a:srgbClr val="8A8280">
                <a:alpha val="30000"/>
              </a:srgbClr>
            </a:solidFill>
            <a:prstDash val="solid"/>
          </a:ln>
        </p:spPr>
      </p:sp>
      <p:sp>
        <p:nvSpPr>
          <p:cNvPr id="91" name="Shape 89"/>
          <p:cNvSpPr/>
          <p:nvPr/>
        </p:nvSpPr>
        <p:spPr>
          <a:xfrm>
            <a:off x="6766560" y="10424160"/>
            <a:ext cx="1828800" cy="-1645920"/>
          </a:xfrm>
          <a:prstGeom prst="line">
            <a:avLst/>
          </a:prstGeom>
          <a:noFill/>
          <a:ln w="20320">
            <a:solidFill>
              <a:srgbClr val="F7F471"/>
            </a:solidFill>
            <a:prstDash val="solid"/>
          </a:ln>
        </p:spPr>
      </p:sp>
      <p:sp>
        <p:nvSpPr>
          <p:cNvPr id="92" name="Shape 90"/>
          <p:cNvSpPr/>
          <p:nvPr/>
        </p:nvSpPr>
        <p:spPr>
          <a:xfrm>
            <a:off x="8595360" y="8778240"/>
            <a:ext cx="1828800" cy="-1645920"/>
          </a:xfrm>
          <a:prstGeom prst="line">
            <a:avLst/>
          </a:prstGeom>
          <a:noFill/>
          <a:ln w="20320">
            <a:solidFill>
              <a:srgbClr val="F7F471"/>
            </a:solidFill>
            <a:prstDash val="solid"/>
          </a:ln>
        </p:spPr>
      </p:sp>
      <p:sp>
        <p:nvSpPr>
          <p:cNvPr id="93" name="Shape 91"/>
          <p:cNvSpPr/>
          <p:nvPr/>
        </p:nvSpPr>
        <p:spPr>
          <a:xfrm>
            <a:off x="10515600" y="7132320"/>
            <a:ext cx="640080" cy="-548640"/>
          </a:xfrm>
          <a:prstGeom prst="line">
            <a:avLst/>
          </a:prstGeom>
          <a:noFill/>
          <a:ln w="20320">
            <a:solidFill>
              <a:srgbClr val="F7F471">
                <a:alpha val="65000"/>
              </a:srgbClr>
            </a:solidFill>
            <a:prstDash val="solid"/>
          </a:ln>
        </p:spPr>
      </p:sp>
      <p:sp>
        <p:nvSpPr>
          <p:cNvPr id="94" name="Shape 92"/>
          <p:cNvSpPr/>
          <p:nvPr/>
        </p:nvSpPr>
        <p:spPr>
          <a:xfrm>
            <a:off x="6611112" y="10268712"/>
            <a:ext cx="310896" cy="310896"/>
          </a:xfrm>
          <a:prstGeom prst="rect">
            <a:avLst/>
          </a:prstGeom>
          <a:solidFill>
            <a:srgbClr val="F7F471"/>
          </a:solidFill>
          <a:ln w="8890">
            <a:solidFill>
              <a:srgbClr val="18160F"/>
            </a:solidFill>
            <a:prstDash val="solid"/>
          </a:ln>
        </p:spPr>
      </p:sp>
      <p:sp>
        <p:nvSpPr>
          <p:cNvPr id="95" name="Text 93"/>
          <p:cNvSpPr/>
          <p:nvPr/>
        </p:nvSpPr>
        <p:spPr>
          <a:xfrm>
            <a:off x="6126480" y="9976104"/>
            <a:ext cx="1280160" cy="256032"/>
          </a:xfrm>
          <a:prstGeom prst="rect">
            <a:avLst/>
          </a:prstGeom>
          <a:noFill/>
          <a:ln/>
        </p:spPr>
        <p:txBody>
          <a:bodyPr wrap="square" lIns="0" tIns="0" rIns="0" bIns="0" rtlCol="0" anchor="b"/>
          <a:lstStyle/>
          <a:p>
            <a:pPr algn="ctr" indent="0" marL="0">
              <a:buNone/>
            </a:pPr>
            <a:r>
              <a:rPr lang="en-US" sz="900" b="1" spc="200" kern="0" dirty="0">
                <a:solidFill>
                  <a:srgbClr val="EDE8DF"/>
                </a:solidFill>
                <a:latin typeface="Inter" pitchFamily="34" charset="0"/>
                <a:ea typeface="Inter" pitchFamily="34" charset="-122"/>
                <a:cs typeface="Inter" pitchFamily="34" charset="-120"/>
              </a:rPr>
              <a:t>N.01 / S — SEGMENT</a:t>
            </a:r>
            <a:endParaRPr lang="en-US" sz="900" dirty="0"/>
          </a:p>
        </p:txBody>
      </p:sp>
      <p:sp>
        <p:nvSpPr>
          <p:cNvPr id="96" name="Shape 94"/>
          <p:cNvSpPr/>
          <p:nvPr/>
        </p:nvSpPr>
        <p:spPr>
          <a:xfrm>
            <a:off x="8439912" y="8622792"/>
            <a:ext cx="310896" cy="310896"/>
          </a:xfrm>
          <a:prstGeom prst="rect">
            <a:avLst/>
          </a:prstGeom>
          <a:solidFill>
            <a:srgbClr val="F7F471"/>
          </a:solidFill>
          <a:ln w="8890">
            <a:solidFill>
              <a:srgbClr val="18160F"/>
            </a:solidFill>
            <a:prstDash val="solid"/>
          </a:ln>
        </p:spPr>
      </p:sp>
      <p:sp>
        <p:nvSpPr>
          <p:cNvPr id="97" name="Text 95"/>
          <p:cNvSpPr/>
          <p:nvPr/>
        </p:nvSpPr>
        <p:spPr>
          <a:xfrm>
            <a:off x="7955280" y="8330184"/>
            <a:ext cx="1280160" cy="256032"/>
          </a:xfrm>
          <a:prstGeom prst="rect">
            <a:avLst/>
          </a:prstGeom>
          <a:noFill/>
          <a:ln/>
        </p:spPr>
        <p:txBody>
          <a:bodyPr wrap="square" lIns="0" tIns="0" rIns="0" bIns="0" rtlCol="0" anchor="b"/>
          <a:lstStyle/>
          <a:p>
            <a:pPr algn="ctr" indent="0" marL="0">
              <a:buNone/>
            </a:pPr>
            <a:r>
              <a:rPr lang="en-US" sz="900" b="1" spc="200" kern="0" dirty="0">
                <a:solidFill>
                  <a:srgbClr val="EDE8DF"/>
                </a:solidFill>
                <a:latin typeface="Inter" pitchFamily="34" charset="0"/>
                <a:ea typeface="Inter" pitchFamily="34" charset="-122"/>
                <a:cs typeface="Inter" pitchFamily="34" charset="-120"/>
              </a:rPr>
              <a:t>N.02 / T — TARGET</a:t>
            </a:r>
            <a:endParaRPr lang="en-US" sz="900" dirty="0"/>
          </a:p>
        </p:txBody>
      </p:sp>
      <p:sp>
        <p:nvSpPr>
          <p:cNvPr id="98" name="Shape 96"/>
          <p:cNvSpPr/>
          <p:nvPr/>
        </p:nvSpPr>
        <p:spPr>
          <a:xfrm>
            <a:off x="10268712" y="6976872"/>
            <a:ext cx="310896" cy="310896"/>
          </a:xfrm>
          <a:prstGeom prst="rect">
            <a:avLst/>
          </a:prstGeom>
          <a:solidFill>
            <a:srgbClr val="F7F471"/>
          </a:solidFill>
          <a:ln w="8890">
            <a:solidFill>
              <a:srgbClr val="18160F"/>
            </a:solidFill>
            <a:prstDash val="solid"/>
          </a:ln>
        </p:spPr>
      </p:sp>
      <p:sp>
        <p:nvSpPr>
          <p:cNvPr id="99" name="Text 97"/>
          <p:cNvSpPr/>
          <p:nvPr/>
        </p:nvSpPr>
        <p:spPr>
          <a:xfrm>
            <a:off x="9784080" y="6684264"/>
            <a:ext cx="1280160" cy="256032"/>
          </a:xfrm>
          <a:prstGeom prst="rect">
            <a:avLst/>
          </a:prstGeom>
          <a:noFill/>
          <a:ln/>
        </p:spPr>
        <p:txBody>
          <a:bodyPr wrap="square" lIns="0" tIns="0" rIns="0" bIns="0" rtlCol="0" anchor="b"/>
          <a:lstStyle/>
          <a:p>
            <a:pPr algn="ctr" indent="0" marL="0">
              <a:buNone/>
            </a:pPr>
            <a:r>
              <a:rPr lang="en-US" sz="900" b="1" spc="200" kern="0" dirty="0">
                <a:solidFill>
                  <a:srgbClr val="EDE8DF"/>
                </a:solidFill>
                <a:latin typeface="Inter" pitchFamily="34" charset="0"/>
                <a:ea typeface="Inter" pitchFamily="34" charset="-122"/>
                <a:cs typeface="Inter" pitchFamily="34" charset="-120"/>
              </a:rPr>
              <a:t>N.03 / P — POSITION</a:t>
            </a:r>
            <a:endParaRPr lang="en-US" sz="900" dirty="0"/>
          </a:p>
        </p:txBody>
      </p:sp>
      <p:sp>
        <p:nvSpPr>
          <p:cNvPr id="100" name="Shape 98"/>
          <p:cNvSpPr/>
          <p:nvPr/>
        </p:nvSpPr>
        <p:spPr>
          <a:xfrm>
            <a:off x="6501384" y="4572000"/>
            <a:ext cx="164592" cy="0"/>
          </a:xfrm>
          <a:prstGeom prst="line">
            <a:avLst/>
          </a:prstGeom>
          <a:noFill/>
          <a:ln w="7620">
            <a:solidFill>
              <a:srgbClr val="8A8280">
                <a:alpha val="70000"/>
              </a:srgbClr>
            </a:solidFill>
            <a:prstDash val="solid"/>
          </a:ln>
        </p:spPr>
      </p:sp>
      <p:sp>
        <p:nvSpPr>
          <p:cNvPr id="101" name="Shape 99"/>
          <p:cNvSpPr/>
          <p:nvPr/>
        </p:nvSpPr>
        <p:spPr>
          <a:xfrm>
            <a:off x="6583680" y="4489704"/>
            <a:ext cx="0" cy="164592"/>
          </a:xfrm>
          <a:prstGeom prst="line">
            <a:avLst/>
          </a:prstGeom>
          <a:noFill/>
          <a:ln w="7620">
            <a:solidFill>
              <a:srgbClr val="8A8280">
                <a:alpha val="70000"/>
              </a:srgbClr>
            </a:solidFill>
            <a:prstDash val="solid"/>
          </a:ln>
        </p:spPr>
      </p:sp>
      <p:sp>
        <p:nvSpPr>
          <p:cNvPr id="102" name="Shape 100"/>
          <p:cNvSpPr/>
          <p:nvPr/>
        </p:nvSpPr>
        <p:spPr>
          <a:xfrm>
            <a:off x="10616184" y="5486400"/>
            <a:ext cx="164592" cy="0"/>
          </a:xfrm>
          <a:prstGeom prst="line">
            <a:avLst/>
          </a:prstGeom>
          <a:noFill/>
          <a:ln w="7620">
            <a:solidFill>
              <a:srgbClr val="8A8280">
                <a:alpha val="70000"/>
              </a:srgbClr>
            </a:solidFill>
            <a:prstDash val="solid"/>
          </a:ln>
        </p:spPr>
      </p:sp>
      <p:sp>
        <p:nvSpPr>
          <p:cNvPr id="103" name="Shape 101"/>
          <p:cNvSpPr/>
          <p:nvPr/>
        </p:nvSpPr>
        <p:spPr>
          <a:xfrm>
            <a:off x="10698480" y="5404104"/>
            <a:ext cx="0" cy="164592"/>
          </a:xfrm>
          <a:prstGeom prst="line">
            <a:avLst/>
          </a:prstGeom>
          <a:noFill/>
          <a:ln w="7620">
            <a:solidFill>
              <a:srgbClr val="8A8280">
                <a:alpha val="70000"/>
              </a:srgbClr>
            </a:solidFill>
            <a:prstDash val="solid"/>
          </a:ln>
        </p:spPr>
      </p:sp>
      <p:sp>
        <p:nvSpPr>
          <p:cNvPr id="104" name="Shape 102"/>
          <p:cNvSpPr/>
          <p:nvPr/>
        </p:nvSpPr>
        <p:spPr>
          <a:xfrm>
            <a:off x="10890504" y="10058400"/>
            <a:ext cx="164592" cy="0"/>
          </a:xfrm>
          <a:prstGeom prst="line">
            <a:avLst/>
          </a:prstGeom>
          <a:noFill/>
          <a:ln w="7620">
            <a:solidFill>
              <a:srgbClr val="8A8280">
                <a:alpha val="70000"/>
              </a:srgbClr>
            </a:solidFill>
            <a:prstDash val="solid"/>
          </a:ln>
        </p:spPr>
      </p:sp>
      <p:sp>
        <p:nvSpPr>
          <p:cNvPr id="105" name="Shape 103"/>
          <p:cNvSpPr/>
          <p:nvPr/>
        </p:nvSpPr>
        <p:spPr>
          <a:xfrm>
            <a:off x="10972800" y="9976104"/>
            <a:ext cx="0" cy="164592"/>
          </a:xfrm>
          <a:prstGeom prst="line">
            <a:avLst/>
          </a:prstGeom>
          <a:noFill/>
          <a:ln w="7620">
            <a:solidFill>
              <a:srgbClr val="8A8280">
                <a:alpha val="70000"/>
              </a:srgbClr>
            </a:solidFill>
            <a:prstDash val="solid"/>
          </a:ln>
        </p:spPr>
      </p:sp>
      <p:sp>
        <p:nvSpPr>
          <p:cNvPr id="106" name="Shape 104"/>
          <p:cNvSpPr/>
          <p:nvPr/>
        </p:nvSpPr>
        <p:spPr>
          <a:xfrm>
            <a:off x="6318504" y="11887200"/>
            <a:ext cx="164592" cy="0"/>
          </a:xfrm>
          <a:prstGeom prst="line">
            <a:avLst/>
          </a:prstGeom>
          <a:noFill/>
          <a:ln w="7620">
            <a:solidFill>
              <a:srgbClr val="8A8280">
                <a:alpha val="70000"/>
              </a:srgbClr>
            </a:solidFill>
            <a:prstDash val="solid"/>
          </a:ln>
        </p:spPr>
      </p:sp>
      <p:sp>
        <p:nvSpPr>
          <p:cNvPr id="107" name="Shape 105"/>
          <p:cNvSpPr/>
          <p:nvPr/>
        </p:nvSpPr>
        <p:spPr>
          <a:xfrm>
            <a:off x="6400800" y="11804904"/>
            <a:ext cx="0" cy="164592"/>
          </a:xfrm>
          <a:prstGeom prst="line">
            <a:avLst/>
          </a:prstGeom>
          <a:noFill/>
          <a:ln w="7620">
            <a:solidFill>
              <a:srgbClr val="8A8280">
                <a:alpha val="70000"/>
              </a:srgbClr>
            </a:solidFill>
            <a:prstDash val="solid"/>
          </a:ln>
        </p:spPr>
      </p:sp>
      <p:sp>
        <p:nvSpPr>
          <p:cNvPr id="108" name="Shape 106"/>
          <p:cNvSpPr/>
          <p:nvPr/>
        </p:nvSpPr>
        <p:spPr>
          <a:xfrm>
            <a:off x="762610" y="1371600"/>
            <a:ext cx="548640" cy="36576"/>
          </a:xfrm>
          <a:prstGeom prst="rect">
            <a:avLst/>
          </a:prstGeom>
          <a:solidFill>
            <a:srgbClr val="F7F471"/>
          </a:solidFill>
          <a:ln/>
        </p:spPr>
      </p:sp>
      <p:sp>
        <p:nvSpPr>
          <p:cNvPr id="109" name="Text 107"/>
          <p:cNvSpPr/>
          <p:nvPr/>
        </p:nvSpPr>
        <p:spPr>
          <a:xfrm>
            <a:off x="762610" y="1481328"/>
            <a:ext cx="5852160" cy="320040"/>
          </a:xfrm>
          <a:prstGeom prst="rect">
            <a:avLst/>
          </a:prstGeom>
          <a:noFill/>
          <a:ln/>
        </p:spPr>
        <p:txBody>
          <a:bodyPr wrap="square" lIns="0" tIns="0" rIns="0" bIns="0" rtlCol="0" anchor="ctr"/>
          <a:lstStyle/>
          <a:p>
            <a:pPr indent="0" marL="0">
              <a:buNone/>
            </a:pPr>
            <a:r>
              <a:rPr lang="en-US" sz="1100" b="1" spc="300" kern="0" dirty="0">
                <a:solidFill>
                  <a:srgbClr val="F7F471"/>
                </a:solidFill>
                <a:latin typeface="Inter" pitchFamily="34" charset="0"/>
                <a:ea typeface="Inter" pitchFamily="34" charset="-122"/>
                <a:cs typeface="Inter" pitchFamily="34" charset="-120"/>
              </a:rPr>
              <a:t>THE FRAMEWORK CAROUSEL  ·  NO. 04</a:t>
            </a:r>
            <a:endParaRPr lang="en-US" sz="1100" dirty="0"/>
          </a:p>
        </p:txBody>
      </p:sp>
      <p:sp>
        <p:nvSpPr>
          <p:cNvPr id="110" name="Text 108"/>
          <p:cNvSpPr/>
          <p:nvPr/>
        </p:nvSpPr>
        <p:spPr>
          <a:xfrm>
            <a:off x="762610" y="2103120"/>
            <a:ext cx="6583680" cy="1463040"/>
          </a:xfrm>
          <a:prstGeom prst="rect">
            <a:avLst/>
          </a:prstGeom>
          <a:noFill/>
          <a:ln/>
        </p:spPr>
        <p:txBody>
          <a:bodyPr wrap="square" lIns="0" tIns="0" rIns="0" bIns="0" rtlCol="0" anchor="t"/>
          <a:lstStyle/>
          <a:p>
            <a:pPr indent="0" marL="0">
              <a:buNone/>
            </a:pPr>
            <a:r>
              <a:rPr lang="en-US" sz="7800" spc="-100" kern="0" dirty="0">
                <a:solidFill>
                  <a:srgbClr val="EDE8DF"/>
                </a:solidFill>
                <a:latin typeface="Playfair Display" pitchFamily="34" charset="0"/>
                <a:ea typeface="Playfair Display" pitchFamily="34" charset="-122"/>
                <a:cs typeface="Playfair Display" pitchFamily="34" charset="-120"/>
              </a:rPr>
              <a:t>Kotler's STP.</a:t>
            </a:r>
            <a:endParaRPr lang="en-US" sz="7800" dirty="0"/>
          </a:p>
        </p:txBody>
      </p:sp>
      <p:sp>
        <p:nvSpPr>
          <p:cNvPr id="111" name="Text 109"/>
          <p:cNvSpPr/>
          <p:nvPr/>
        </p:nvSpPr>
        <p:spPr>
          <a:xfrm>
            <a:off x="762610" y="3611880"/>
            <a:ext cx="6583680" cy="1371600"/>
          </a:xfrm>
          <a:prstGeom prst="rect">
            <a:avLst/>
          </a:prstGeom>
          <a:noFill/>
          <a:ln/>
        </p:spPr>
        <p:txBody>
          <a:bodyPr wrap="square" lIns="0" tIns="0" rIns="0" bIns="0" rtlCol="0" anchor="t"/>
          <a:lstStyle/>
          <a:p>
            <a:pPr indent="0" marL="0">
              <a:buNone/>
            </a:pPr>
            <a:r>
              <a:rPr lang="en-US" sz="7800" spc="-100" kern="0" dirty="0">
                <a:solidFill>
                  <a:srgbClr val="F7F471"/>
                </a:solidFill>
                <a:latin typeface="Playfair Display" pitchFamily="34" charset="0"/>
                <a:ea typeface="Playfair Display" pitchFamily="34" charset="-122"/>
                <a:cs typeface="Playfair Display" pitchFamily="34" charset="-120"/>
              </a:rPr>
              <a:t>1969.</a:t>
            </a:r>
            <a:endParaRPr lang="en-US" sz="7800" dirty="0"/>
          </a:p>
        </p:txBody>
      </p:sp>
      <p:sp>
        <p:nvSpPr>
          <p:cNvPr id="112" name="Text 110"/>
          <p:cNvSpPr/>
          <p:nvPr/>
        </p:nvSpPr>
        <p:spPr>
          <a:xfrm>
            <a:off x="762610" y="5669280"/>
            <a:ext cx="5852160" cy="1645920"/>
          </a:xfrm>
          <a:prstGeom prst="rect">
            <a:avLst/>
          </a:prstGeom>
          <a:noFill/>
          <a:ln/>
        </p:spPr>
        <p:txBody>
          <a:bodyPr wrap="square" lIns="0" tIns="0" rIns="0" bIns="0" rtlCol="0" anchor="t"/>
          <a:lstStyle/>
          <a:p>
            <a:pPr indent="0" marL="0">
              <a:buNone/>
            </a:pPr>
            <a:r>
              <a:rPr lang="en-US" sz="2600" i="1" dirty="0">
                <a:solidFill>
                  <a:srgbClr val="C4B9AE"/>
                </a:solidFill>
                <a:latin typeface="Playfair Display" pitchFamily="34" charset="0"/>
                <a:ea typeface="Playfair Display" pitchFamily="34" charset="-122"/>
                <a:cs typeface="Playfair Display" pitchFamily="34" charset="-120"/>
              </a:rPr>
              <a:t>The marketing model that survives only when the segments dissolve.</a:t>
            </a:r>
            <a:endParaRPr lang="en-US" sz="2600" dirty="0"/>
          </a:p>
        </p:txBody>
      </p:sp>
      <p:sp>
        <p:nvSpPr>
          <p:cNvPr id="113" name="Shape 111"/>
          <p:cNvSpPr/>
          <p:nvPr/>
        </p:nvSpPr>
        <p:spPr>
          <a:xfrm>
            <a:off x="762610" y="8046720"/>
            <a:ext cx="548640" cy="36576"/>
          </a:xfrm>
          <a:prstGeom prst="rect">
            <a:avLst/>
          </a:prstGeom>
          <a:solidFill>
            <a:srgbClr val="F7F471"/>
          </a:solidFill>
          <a:ln/>
        </p:spPr>
      </p:sp>
      <p:sp>
        <p:nvSpPr>
          <p:cNvPr id="114" name="Text 112"/>
          <p:cNvSpPr/>
          <p:nvPr/>
        </p:nvSpPr>
        <p:spPr>
          <a:xfrm>
            <a:off x="762610" y="8156448"/>
            <a:ext cx="3657600" cy="274320"/>
          </a:xfrm>
          <a:prstGeom prst="rect">
            <a:avLst/>
          </a:prstGeom>
          <a:noFill/>
          <a:ln/>
        </p:spPr>
        <p:txBody>
          <a:bodyPr wrap="square" lIns="0" tIns="0" rIns="0" bIns="0" rtlCol="0" anchor="ctr"/>
          <a:lstStyle/>
          <a:p>
            <a:pPr indent="0" marL="0">
              <a:buNone/>
            </a:pPr>
            <a:r>
              <a:rPr lang="en-US" sz="1100" b="1" spc="300" kern="0" dirty="0">
                <a:solidFill>
                  <a:srgbClr val="8A8280"/>
                </a:solidFill>
                <a:latin typeface="Inter" pitchFamily="34" charset="0"/>
                <a:ea typeface="Inter" pitchFamily="34" charset="-122"/>
                <a:cs typeface="Inter" pitchFamily="34" charset="-120"/>
              </a:rPr>
              <a:t>ORIGINATOR</a:t>
            </a:r>
            <a:endParaRPr lang="en-US" sz="1100" dirty="0"/>
          </a:p>
        </p:txBody>
      </p:sp>
      <p:sp>
        <p:nvSpPr>
          <p:cNvPr id="115" name="Text 113"/>
          <p:cNvSpPr/>
          <p:nvPr/>
        </p:nvSpPr>
        <p:spPr>
          <a:xfrm>
            <a:off x="762610" y="8522208"/>
            <a:ext cx="6400800" cy="365760"/>
          </a:xfrm>
          <a:prstGeom prst="rect">
            <a:avLst/>
          </a:prstGeom>
          <a:noFill/>
          <a:ln/>
        </p:spPr>
        <p:txBody>
          <a:bodyPr wrap="square" lIns="0" tIns="0" rIns="0" bIns="0" rtlCol="0" anchor="ctr"/>
          <a:lstStyle/>
          <a:p>
            <a:pPr indent="0" marL="0">
              <a:buNone/>
            </a:pPr>
            <a:r>
              <a:rPr lang="en-US" sz="1400" dirty="0">
                <a:solidFill>
                  <a:srgbClr val="EDE8DF"/>
                </a:solidFill>
                <a:latin typeface="Inter" pitchFamily="34" charset="0"/>
                <a:ea typeface="Inter" pitchFamily="34" charset="-122"/>
                <a:cs typeface="Inter" pitchFamily="34" charset="-120"/>
              </a:rPr>
              <a:t>Philip Kotler  ·  Kellogg School of Management  ·  Marketing Management</a:t>
            </a:r>
            <a:endParaRPr lang="en-US" sz="1400" dirty="0"/>
          </a:p>
        </p:txBody>
      </p:sp>
      <p:sp>
        <p:nvSpPr>
          <p:cNvPr id="116" name="Text 114"/>
          <p:cNvSpPr/>
          <p:nvPr/>
        </p:nvSpPr>
        <p:spPr>
          <a:xfrm>
            <a:off x="762610" y="12381890"/>
            <a:ext cx="5486400" cy="411480"/>
          </a:xfrm>
          <a:prstGeom prst="rect">
            <a:avLst/>
          </a:prstGeom>
          <a:noFill/>
          <a:ln/>
        </p:spPr>
        <p:txBody>
          <a:bodyPr wrap="square" lIns="0" tIns="0" rIns="0" bIns="0" rtlCol="0" anchor="ctr"/>
          <a:lstStyle/>
          <a:p>
            <a:pPr indent="0" marL="0">
              <a:buNone/>
            </a:pPr>
            <a:r>
              <a:rPr lang="en-US" sz="2800" spc="400" kern="0" dirty="0">
                <a:solidFill>
                  <a:srgbClr val="EDE8DF"/>
                </a:solidFill>
                <a:latin typeface="Playfair Display" pitchFamily="34" charset="0"/>
                <a:ea typeface="Playfair Display" pitchFamily="34" charset="-122"/>
                <a:cs typeface="Playfair Display" pitchFamily="34" charset="-120"/>
              </a:rPr>
              <a:t>JOHN BREWTON</a:t>
            </a:r>
            <a:endParaRPr lang="en-US" sz="2800" dirty="0"/>
          </a:p>
        </p:txBody>
      </p:sp>
      <p:sp>
        <p:nvSpPr>
          <p:cNvPr id="117" name="Shape 115"/>
          <p:cNvSpPr/>
          <p:nvPr/>
        </p:nvSpPr>
        <p:spPr>
          <a:xfrm>
            <a:off x="762610" y="12811658"/>
            <a:ext cx="1371600" cy="0"/>
          </a:xfrm>
          <a:prstGeom prst="line">
            <a:avLst/>
          </a:prstGeom>
          <a:noFill/>
          <a:ln w="19050">
            <a:solidFill>
              <a:srgbClr val="F7F471"/>
            </a:solidFill>
            <a:prstDash val="solid"/>
          </a:ln>
        </p:spPr>
      </p:sp>
      <p:sp>
        <p:nvSpPr>
          <p:cNvPr id="118" name="Text 116"/>
          <p:cNvSpPr/>
          <p:nvPr/>
        </p:nvSpPr>
        <p:spPr>
          <a:xfrm>
            <a:off x="762610" y="12976250"/>
            <a:ext cx="4572000" cy="274320"/>
          </a:xfrm>
          <a:prstGeom prst="rect">
            <a:avLst/>
          </a:prstGeom>
          <a:noFill/>
          <a:ln/>
        </p:spPr>
        <p:txBody>
          <a:bodyPr wrap="square" lIns="0" tIns="0" rIns="0" bIns="0" rtlCol="0" anchor="ctr"/>
          <a:lstStyle/>
          <a:p>
            <a:pPr indent="0" marL="0">
              <a:buNone/>
            </a:pPr>
            <a:r>
              <a:rPr lang="en-US" sz="1200" dirty="0">
                <a:solidFill>
                  <a:srgbClr val="C4B9AE"/>
                </a:solidFill>
                <a:latin typeface="Inter" pitchFamily="34" charset="0"/>
                <a:ea typeface="Inter" pitchFamily="34" charset="-122"/>
                <a:cs typeface="Inter" pitchFamily="34" charset="-120"/>
              </a:rPr>
              <a:t>Operating  ·  6AEP</a:t>
            </a:r>
            <a:endParaRPr lang="en-US" sz="1200" dirty="0"/>
          </a:p>
        </p:txBody>
      </p:sp>
      <p:sp>
        <p:nvSpPr>
          <p:cNvPr id="119" name="Text 117"/>
          <p:cNvSpPr/>
          <p:nvPr/>
        </p:nvSpPr>
        <p:spPr>
          <a:xfrm>
            <a:off x="9295790" y="716890"/>
            <a:ext cx="1371600" cy="320040"/>
          </a:xfrm>
          <a:prstGeom prst="rect">
            <a:avLst/>
          </a:prstGeom>
          <a:noFill/>
          <a:ln/>
        </p:spPr>
        <p:txBody>
          <a:bodyPr wrap="square" lIns="0" tIns="0" rIns="0" bIns="0" rtlCol="0" anchor="ctr"/>
          <a:lstStyle/>
          <a:p>
            <a:pPr algn="r" indent="0" marL="0">
              <a:buNone/>
            </a:pPr>
            <a:r>
              <a:rPr lang="en-US" sz="1100" spc="200" kern="0" dirty="0">
                <a:solidFill>
                  <a:srgbClr val="C4B9AE"/>
                </a:solidFill>
                <a:latin typeface="Inter" pitchFamily="34" charset="0"/>
                <a:ea typeface="Inter" pitchFamily="34" charset="-122"/>
                <a:cs typeface="Inter" pitchFamily="34" charset="-120"/>
              </a:rPr>
              <a:t>1 / 13</a:t>
            </a:r>
            <a:endParaRPr lang="en-US" sz="1100" dirty="0"/>
          </a:p>
        </p:txBody>
      </p:sp>
      <p:sp>
        <p:nvSpPr>
          <p:cNvPr id="120" name="Text 118"/>
          <p:cNvSpPr/>
          <p:nvPr/>
        </p:nvSpPr>
        <p:spPr>
          <a:xfrm>
            <a:off x="8884310" y="12610490"/>
            <a:ext cx="960120" cy="256032"/>
          </a:xfrm>
          <a:prstGeom prst="rect">
            <a:avLst/>
          </a:prstGeom>
          <a:noFill/>
          <a:ln/>
        </p:spPr>
        <p:txBody>
          <a:bodyPr wrap="square" lIns="0" tIns="0" rIns="0" bIns="0" rtlCol="0" anchor="ctr"/>
          <a:lstStyle/>
          <a:p>
            <a:pPr algn="r" indent="0" marL="0">
              <a:buNone/>
            </a:pPr>
            <a:r>
              <a:rPr lang="en-US" sz="900" b="1" spc="400" kern="0" dirty="0">
                <a:solidFill>
                  <a:srgbClr val="C4B9AE"/>
                </a:solidFill>
                <a:latin typeface="Inter" pitchFamily="34" charset="0"/>
                <a:ea typeface="Inter" pitchFamily="34" charset="-122"/>
                <a:cs typeface="Inter" pitchFamily="34" charset="-120"/>
              </a:rPr>
              <a:t>NEXT</a:t>
            </a:r>
            <a:endParaRPr lang="en-US" sz="900" dirty="0"/>
          </a:p>
        </p:txBody>
      </p:sp>
      <p:sp>
        <p:nvSpPr>
          <p:cNvPr id="121" name="Shape 119"/>
          <p:cNvSpPr/>
          <p:nvPr/>
        </p:nvSpPr>
        <p:spPr>
          <a:xfrm>
            <a:off x="9890150" y="12738506"/>
            <a:ext cx="548640" cy="0"/>
          </a:xfrm>
          <a:prstGeom prst="line">
            <a:avLst/>
          </a:prstGeom>
          <a:noFill/>
          <a:ln w="17780">
            <a:solidFill>
              <a:srgbClr val="F7F471"/>
            </a:solidFill>
            <a:prstDash val="solid"/>
          </a:ln>
        </p:spPr>
      </p:sp>
      <p:sp>
        <p:nvSpPr>
          <p:cNvPr id="122" name="Shape 120"/>
          <p:cNvSpPr/>
          <p:nvPr/>
        </p:nvSpPr>
        <p:spPr>
          <a:xfrm rot="5400000">
            <a:off x="10438790" y="12647066"/>
            <a:ext cx="164592" cy="182880"/>
          </a:xfrm>
          <a:prstGeom prst="triangle">
            <a:avLst/>
          </a:prstGeom>
          <a:solidFill>
            <a:srgbClr val="F7F471"/>
          </a:solidFill>
          <a:ln/>
        </p:spPr>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10">
    <p:bg>
      <p:bgPr>
        <a:solidFill>
          <a:srgbClr val="EDE8DF"/>
        </a:solidFill>
      </p:bgPr>
    </p:bg>
    <p:spTree>
      <p:nvGrpSpPr>
        <p:cNvPr id="1" name=""/>
        <p:cNvGrpSpPr/>
        <p:nvPr/>
      </p:nvGrpSpPr>
      <p:grpSpPr>
        <a:xfrm>
          <a:off x="0" y="0"/>
          <a:ext cx="0" cy="0"/>
          <a:chOff x="0" y="0"/>
          <a:chExt cx="0" cy="0"/>
        </a:xfrm>
      </p:grpSpPr>
      <p:sp>
        <p:nvSpPr>
          <p:cNvPr id="2" name="Shape 0"/>
          <p:cNvSpPr/>
          <p:nvPr/>
        </p:nvSpPr>
        <p:spPr>
          <a:xfrm>
            <a:off x="762610" y="1371600"/>
            <a:ext cx="548640" cy="36576"/>
          </a:xfrm>
          <a:prstGeom prst="rect">
            <a:avLst/>
          </a:prstGeom>
          <a:solidFill>
            <a:srgbClr val="F7F471"/>
          </a:solidFill>
          <a:ln/>
        </p:spPr>
      </p:sp>
      <p:sp>
        <p:nvSpPr>
          <p:cNvPr id="3" name="Text 1"/>
          <p:cNvSpPr/>
          <p:nvPr/>
        </p:nvSpPr>
        <p:spPr>
          <a:xfrm>
            <a:off x="762610" y="1481328"/>
            <a:ext cx="5486400" cy="292608"/>
          </a:xfrm>
          <a:prstGeom prst="rect">
            <a:avLst/>
          </a:prstGeom>
          <a:noFill/>
          <a:ln/>
        </p:spPr>
        <p:txBody>
          <a:bodyPr wrap="square" lIns="0" tIns="0" rIns="0" bIns="0" rtlCol="0" anchor="ctr"/>
          <a:lstStyle/>
          <a:p>
            <a:pPr indent="0" marL="0">
              <a:buNone/>
            </a:pPr>
            <a:r>
              <a:rPr lang="en-US" sz="1100" b="1" spc="300" kern="0" dirty="0">
                <a:solidFill>
                  <a:srgbClr val="18160F"/>
                </a:solidFill>
                <a:latin typeface="Inter" pitchFamily="34" charset="0"/>
                <a:ea typeface="Inter" pitchFamily="34" charset="-122"/>
                <a:cs typeface="Inter" pitchFamily="34" charset="-120"/>
              </a:rPr>
              <a:t>STARTUP FOUNDER</a:t>
            </a:r>
            <a:endParaRPr lang="en-US" sz="1100" dirty="0"/>
          </a:p>
        </p:txBody>
      </p:sp>
      <p:sp>
        <p:nvSpPr>
          <p:cNvPr id="4" name="Shape 2"/>
          <p:cNvSpPr/>
          <p:nvPr/>
        </p:nvSpPr>
        <p:spPr>
          <a:xfrm>
            <a:off x="8838590" y="1371600"/>
            <a:ext cx="1828800" cy="365760"/>
          </a:xfrm>
          <a:prstGeom prst="rect">
            <a:avLst/>
          </a:prstGeom>
          <a:ln w="8890">
            <a:solidFill>
              <a:srgbClr val="18160F"/>
            </a:solidFill>
            <a:prstDash val="solid"/>
          </a:ln>
        </p:spPr>
      </p:sp>
      <p:sp>
        <p:nvSpPr>
          <p:cNvPr id="5" name="Text 3"/>
          <p:cNvSpPr/>
          <p:nvPr/>
        </p:nvSpPr>
        <p:spPr>
          <a:xfrm>
            <a:off x="8838590" y="1371600"/>
            <a:ext cx="1828800" cy="365760"/>
          </a:xfrm>
          <a:prstGeom prst="rect">
            <a:avLst/>
          </a:prstGeom>
          <a:noFill/>
          <a:ln/>
        </p:spPr>
        <p:txBody>
          <a:bodyPr wrap="square" lIns="0" tIns="0" rIns="0" bIns="0" rtlCol="0" anchor="ctr"/>
          <a:lstStyle/>
          <a:p>
            <a:pPr algn="ctr" indent="0" marL="0">
              <a:buNone/>
            </a:pPr>
            <a:r>
              <a:rPr lang="en-US" sz="1200" b="1" spc="400" kern="0" dirty="0">
                <a:solidFill>
                  <a:srgbClr val="18160F"/>
                </a:solidFill>
                <a:latin typeface="Inter" pitchFamily="34" charset="0"/>
                <a:ea typeface="Inter" pitchFamily="34" charset="-122"/>
                <a:cs typeface="Inter" pitchFamily="34" charset="-120"/>
              </a:rPr>
              <a:t>90-DAY BUILD</a:t>
            </a:r>
            <a:endParaRPr lang="en-US" sz="1200" dirty="0"/>
          </a:p>
        </p:txBody>
      </p:sp>
      <p:sp>
        <p:nvSpPr>
          <p:cNvPr id="6" name="Text 4"/>
          <p:cNvSpPr/>
          <p:nvPr/>
        </p:nvSpPr>
        <p:spPr>
          <a:xfrm>
            <a:off x="762610" y="2011680"/>
            <a:ext cx="9904781" cy="2011680"/>
          </a:xfrm>
          <a:prstGeom prst="rect">
            <a:avLst/>
          </a:prstGeom>
          <a:noFill/>
          <a:ln/>
        </p:spPr>
        <p:txBody>
          <a:bodyPr wrap="square" lIns="0" tIns="0" rIns="0" bIns="0" rtlCol="0" anchor="t"/>
          <a:lstStyle/>
          <a:p>
            <a:pPr indent="0" marL="0">
              <a:lnSpc>
                <a:spcPct val="105000"/>
              </a:lnSpc>
              <a:buNone/>
            </a:pPr>
            <a:r>
              <a:rPr lang="en-US" sz="4400" spc="-100" kern="0" dirty="0">
                <a:solidFill>
                  <a:srgbClr val="18160F"/>
                </a:solidFill>
                <a:latin typeface="Playfair Display" pitchFamily="34" charset="0"/>
                <a:ea typeface="Playfair Display" pitchFamily="34" charset="-122"/>
                <a:cs typeface="Playfair Display" pitchFamily="34" charset="-120"/>
              </a:rPr>
              <a:t>Skip the persona deck. Build the personalization stack.</a:t>
            </a:r>
            <a:endParaRPr lang="en-US" sz="4400" dirty="0"/>
          </a:p>
        </p:txBody>
      </p:sp>
      <p:sp>
        <p:nvSpPr>
          <p:cNvPr id="7" name="Text 5"/>
          <p:cNvSpPr/>
          <p:nvPr/>
        </p:nvSpPr>
        <p:spPr>
          <a:xfrm>
            <a:off x="762610" y="4389120"/>
            <a:ext cx="9875520" cy="1828800"/>
          </a:xfrm>
          <a:prstGeom prst="rect">
            <a:avLst/>
          </a:prstGeom>
          <a:noFill/>
          <a:ln/>
        </p:spPr>
        <p:txBody>
          <a:bodyPr wrap="square" lIns="0" tIns="0" rIns="0" bIns="0" rtlCol="0" anchor="t"/>
          <a:lstStyle/>
          <a:p>
            <a:pPr indent="0" marL="0">
              <a:lnSpc>
                <a:spcPct val="145000"/>
              </a:lnSpc>
              <a:buNone/>
            </a:pPr>
            <a:r>
              <a:rPr lang="en-US" sz="1700" dirty="0">
                <a:solidFill>
                  <a:srgbClr val="18160F"/>
                </a:solidFill>
                <a:latin typeface="Inter" pitchFamily="34" charset="0"/>
                <a:ea typeface="Inter" pitchFamily="34" charset="-122"/>
                <a:cs typeface="Inter" pitchFamily="34" charset="-120"/>
              </a:rPr>
              <a:t>The persona deck is human-era marketing strategy. Replace it with a personalization stack in week one. Event capture, customer profile, AI-generated position, programmatic delivery. The stack runs continuously. The founder reads the deltas, not the personas.</a:t>
            </a:r>
            <a:endParaRPr lang="en-US" sz="1700" dirty="0"/>
          </a:p>
        </p:txBody>
      </p:sp>
      <p:sp>
        <p:nvSpPr>
          <p:cNvPr id="8" name="Shape 6"/>
          <p:cNvSpPr/>
          <p:nvPr/>
        </p:nvSpPr>
        <p:spPr>
          <a:xfrm>
            <a:off x="762610" y="6949440"/>
            <a:ext cx="9904781" cy="1188720"/>
          </a:xfrm>
          <a:prstGeom prst="rect">
            <a:avLst/>
          </a:prstGeom>
          <a:solidFill>
            <a:srgbClr val="EDE8DF"/>
          </a:solidFill>
          <a:ln w="8890">
            <a:solidFill>
              <a:srgbClr val="18160F"/>
            </a:solidFill>
            <a:prstDash val="solid"/>
          </a:ln>
        </p:spPr>
      </p:sp>
      <p:sp>
        <p:nvSpPr>
          <p:cNvPr id="9" name="Shape 7"/>
          <p:cNvSpPr/>
          <p:nvPr/>
        </p:nvSpPr>
        <p:spPr>
          <a:xfrm>
            <a:off x="762610" y="6949440"/>
            <a:ext cx="914400" cy="1188720"/>
          </a:xfrm>
          <a:prstGeom prst="rect">
            <a:avLst/>
          </a:prstGeom>
          <a:solidFill>
            <a:srgbClr val="18160F"/>
          </a:solidFill>
          <a:ln/>
        </p:spPr>
      </p:sp>
      <p:sp>
        <p:nvSpPr>
          <p:cNvPr id="10" name="Text 8"/>
          <p:cNvSpPr/>
          <p:nvPr/>
        </p:nvSpPr>
        <p:spPr>
          <a:xfrm>
            <a:off x="762610" y="6949440"/>
            <a:ext cx="914400" cy="1188720"/>
          </a:xfrm>
          <a:prstGeom prst="rect">
            <a:avLst/>
          </a:prstGeom>
          <a:noFill/>
          <a:ln/>
        </p:spPr>
        <p:txBody>
          <a:bodyPr wrap="square" lIns="0" tIns="0" rIns="0" bIns="0" rtlCol="0" anchor="ctr"/>
          <a:lstStyle/>
          <a:p>
            <a:pPr algn="ctr" indent="0" marL="0">
              <a:buNone/>
            </a:pPr>
            <a:r>
              <a:rPr lang="en-US" sz="2800" dirty="0">
                <a:solidFill>
                  <a:srgbClr val="EDE8DF"/>
                </a:solidFill>
                <a:latin typeface="Playfair Display" pitchFamily="34" charset="0"/>
                <a:ea typeface="Playfair Display" pitchFamily="34" charset="-122"/>
                <a:cs typeface="Playfair Display" pitchFamily="34" charset="-120"/>
              </a:rPr>
              <a:t>L4</a:t>
            </a:r>
            <a:endParaRPr lang="en-US" sz="2800" dirty="0"/>
          </a:p>
        </p:txBody>
      </p:sp>
      <p:sp>
        <p:nvSpPr>
          <p:cNvPr id="11" name="Text 9"/>
          <p:cNvSpPr/>
          <p:nvPr/>
        </p:nvSpPr>
        <p:spPr>
          <a:xfrm>
            <a:off x="1951330" y="7150608"/>
            <a:ext cx="3657600" cy="411480"/>
          </a:xfrm>
          <a:prstGeom prst="rect">
            <a:avLst/>
          </a:prstGeom>
          <a:noFill/>
          <a:ln/>
        </p:spPr>
        <p:txBody>
          <a:bodyPr wrap="square" lIns="0" tIns="0" rIns="0" bIns="0" rtlCol="0" anchor="ctr"/>
          <a:lstStyle/>
          <a:p>
            <a:pPr indent="0" marL="0">
              <a:buNone/>
            </a:pPr>
            <a:r>
              <a:rPr lang="en-US" sz="2800" spc="-100" kern="0" dirty="0">
                <a:solidFill>
                  <a:srgbClr val="18160F"/>
                </a:solidFill>
                <a:latin typeface="Playfair Display" pitchFamily="34" charset="0"/>
                <a:ea typeface="Playfair Display" pitchFamily="34" charset="-122"/>
                <a:cs typeface="Playfair Display" pitchFamily="34" charset="-120"/>
              </a:rPr>
              <a:t>DELIVERY</a:t>
            </a:r>
            <a:endParaRPr lang="en-US" sz="2800" dirty="0"/>
          </a:p>
        </p:txBody>
      </p:sp>
      <p:sp>
        <p:nvSpPr>
          <p:cNvPr id="12" name="Text 10"/>
          <p:cNvSpPr/>
          <p:nvPr/>
        </p:nvSpPr>
        <p:spPr>
          <a:xfrm>
            <a:off x="1951330" y="7662672"/>
            <a:ext cx="4572000" cy="365760"/>
          </a:xfrm>
          <a:prstGeom prst="rect">
            <a:avLst/>
          </a:prstGeom>
          <a:noFill/>
          <a:ln/>
        </p:spPr>
        <p:txBody>
          <a:bodyPr wrap="square" lIns="0" tIns="0" rIns="0" bIns="0" rtlCol="0" anchor="ctr"/>
          <a:lstStyle/>
          <a:p>
            <a:pPr indent="0" marL="0">
              <a:buNone/>
            </a:pPr>
            <a:r>
              <a:rPr lang="en-US" sz="1200" spc="200" kern="0" dirty="0">
                <a:solidFill>
                  <a:srgbClr val="8A8280"/>
                </a:solidFill>
                <a:latin typeface="Inter" pitchFamily="34" charset="0"/>
                <a:ea typeface="Inter" pitchFamily="34" charset="-122"/>
                <a:cs typeface="Inter" pitchFamily="34" charset="-120"/>
              </a:rPr>
              <a:t>ad / email / chat / inline</a:t>
            </a:r>
            <a:endParaRPr lang="en-US" sz="1200" dirty="0"/>
          </a:p>
        </p:txBody>
      </p:sp>
      <p:sp>
        <p:nvSpPr>
          <p:cNvPr id="13" name="Text 11"/>
          <p:cNvSpPr/>
          <p:nvPr/>
        </p:nvSpPr>
        <p:spPr>
          <a:xfrm>
            <a:off x="9752990" y="8138160"/>
            <a:ext cx="731520" cy="201168"/>
          </a:xfrm>
          <a:prstGeom prst="rect">
            <a:avLst/>
          </a:prstGeom>
          <a:noFill/>
          <a:ln/>
        </p:spPr>
        <p:txBody>
          <a:bodyPr wrap="square" lIns="0" tIns="0" rIns="0" bIns="0" rtlCol="0" anchor="ctr"/>
          <a:lstStyle/>
          <a:p>
            <a:pPr algn="ctr" indent="0" marL="0">
              <a:buNone/>
            </a:pPr>
            <a:r>
              <a:rPr lang="en-US" sz="1800" b="1" dirty="0">
                <a:solidFill>
                  <a:srgbClr val="F7F471"/>
                </a:solidFill>
                <a:latin typeface="Inter" pitchFamily="34" charset="0"/>
                <a:ea typeface="Inter" pitchFamily="34" charset="-122"/>
                <a:cs typeface="Inter" pitchFamily="34" charset="-120"/>
              </a:rPr>
              <a:t>↑</a:t>
            </a:r>
            <a:endParaRPr lang="en-US" sz="1800" dirty="0"/>
          </a:p>
        </p:txBody>
      </p:sp>
      <p:sp>
        <p:nvSpPr>
          <p:cNvPr id="14" name="Shape 12"/>
          <p:cNvSpPr/>
          <p:nvPr/>
        </p:nvSpPr>
        <p:spPr>
          <a:xfrm>
            <a:off x="762610" y="8339328"/>
            <a:ext cx="9904781" cy="1188720"/>
          </a:xfrm>
          <a:prstGeom prst="rect">
            <a:avLst/>
          </a:prstGeom>
          <a:solidFill>
            <a:srgbClr val="D6CEBF"/>
          </a:solidFill>
          <a:ln w="8890">
            <a:solidFill>
              <a:srgbClr val="18160F"/>
            </a:solidFill>
            <a:prstDash val="solid"/>
          </a:ln>
        </p:spPr>
      </p:sp>
      <p:sp>
        <p:nvSpPr>
          <p:cNvPr id="15" name="Shape 13"/>
          <p:cNvSpPr/>
          <p:nvPr/>
        </p:nvSpPr>
        <p:spPr>
          <a:xfrm>
            <a:off x="762610" y="8339328"/>
            <a:ext cx="914400" cy="1188720"/>
          </a:xfrm>
          <a:prstGeom prst="rect">
            <a:avLst/>
          </a:prstGeom>
          <a:solidFill>
            <a:srgbClr val="F7F471"/>
          </a:solidFill>
          <a:ln/>
        </p:spPr>
      </p:sp>
      <p:sp>
        <p:nvSpPr>
          <p:cNvPr id="16" name="Text 14"/>
          <p:cNvSpPr/>
          <p:nvPr/>
        </p:nvSpPr>
        <p:spPr>
          <a:xfrm>
            <a:off x="762610" y="8339328"/>
            <a:ext cx="914400" cy="1188720"/>
          </a:xfrm>
          <a:prstGeom prst="rect">
            <a:avLst/>
          </a:prstGeom>
          <a:noFill/>
          <a:ln/>
        </p:spPr>
        <p:txBody>
          <a:bodyPr wrap="square" lIns="0" tIns="0" rIns="0" bIns="0" rtlCol="0" anchor="ctr"/>
          <a:lstStyle/>
          <a:p>
            <a:pPr algn="ctr" indent="0" marL="0">
              <a:buNone/>
            </a:pPr>
            <a:r>
              <a:rPr lang="en-US" sz="2800" dirty="0">
                <a:solidFill>
                  <a:srgbClr val="18160F"/>
                </a:solidFill>
                <a:latin typeface="Playfair Display" pitchFamily="34" charset="0"/>
                <a:ea typeface="Playfair Display" pitchFamily="34" charset="-122"/>
                <a:cs typeface="Playfair Display" pitchFamily="34" charset="-120"/>
              </a:rPr>
              <a:t>L3</a:t>
            </a:r>
            <a:endParaRPr lang="en-US" sz="2800" dirty="0"/>
          </a:p>
        </p:txBody>
      </p:sp>
      <p:sp>
        <p:nvSpPr>
          <p:cNvPr id="17" name="Text 15"/>
          <p:cNvSpPr/>
          <p:nvPr/>
        </p:nvSpPr>
        <p:spPr>
          <a:xfrm>
            <a:off x="1951330" y="8540496"/>
            <a:ext cx="3657600" cy="411480"/>
          </a:xfrm>
          <a:prstGeom prst="rect">
            <a:avLst/>
          </a:prstGeom>
          <a:noFill/>
          <a:ln/>
        </p:spPr>
        <p:txBody>
          <a:bodyPr wrap="square" lIns="0" tIns="0" rIns="0" bIns="0" rtlCol="0" anchor="ctr"/>
          <a:lstStyle/>
          <a:p>
            <a:pPr indent="0" marL="0">
              <a:buNone/>
            </a:pPr>
            <a:r>
              <a:rPr lang="en-US" sz="2800" spc="-100" kern="0" dirty="0">
                <a:solidFill>
                  <a:srgbClr val="18160F"/>
                </a:solidFill>
                <a:latin typeface="Playfair Display" pitchFamily="34" charset="0"/>
                <a:ea typeface="Playfair Display" pitchFamily="34" charset="-122"/>
                <a:cs typeface="Playfair Display" pitchFamily="34" charset="-120"/>
              </a:rPr>
              <a:t>POSITION</a:t>
            </a:r>
            <a:endParaRPr lang="en-US" sz="2800" dirty="0"/>
          </a:p>
        </p:txBody>
      </p:sp>
      <p:sp>
        <p:nvSpPr>
          <p:cNvPr id="18" name="Text 16"/>
          <p:cNvSpPr/>
          <p:nvPr/>
        </p:nvSpPr>
        <p:spPr>
          <a:xfrm>
            <a:off x="1951330" y="9052560"/>
            <a:ext cx="4572000" cy="365760"/>
          </a:xfrm>
          <a:prstGeom prst="rect">
            <a:avLst/>
          </a:prstGeom>
          <a:noFill/>
          <a:ln/>
        </p:spPr>
        <p:txBody>
          <a:bodyPr wrap="square" lIns="0" tIns="0" rIns="0" bIns="0" rtlCol="0" anchor="ctr"/>
          <a:lstStyle/>
          <a:p>
            <a:pPr indent="0" marL="0">
              <a:buNone/>
            </a:pPr>
            <a:r>
              <a:rPr lang="en-US" sz="1200" spc="200" kern="0" dirty="0">
                <a:solidFill>
                  <a:srgbClr val="8A8280"/>
                </a:solidFill>
                <a:latin typeface="Inter" pitchFamily="34" charset="0"/>
                <a:ea typeface="Inter" pitchFamily="34" charset="-122"/>
                <a:cs typeface="Inter" pitchFamily="34" charset="-120"/>
              </a:rPr>
              <a:t>AI-generated, per person</a:t>
            </a:r>
            <a:endParaRPr lang="en-US" sz="1200" dirty="0"/>
          </a:p>
        </p:txBody>
      </p:sp>
      <p:sp>
        <p:nvSpPr>
          <p:cNvPr id="19" name="Text 17"/>
          <p:cNvSpPr/>
          <p:nvPr/>
        </p:nvSpPr>
        <p:spPr>
          <a:xfrm>
            <a:off x="9752990" y="9528048"/>
            <a:ext cx="731520" cy="201168"/>
          </a:xfrm>
          <a:prstGeom prst="rect">
            <a:avLst/>
          </a:prstGeom>
          <a:noFill/>
          <a:ln/>
        </p:spPr>
        <p:txBody>
          <a:bodyPr wrap="square" lIns="0" tIns="0" rIns="0" bIns="0" rtlCol="0" anchor="ctr"/>
          <a:lstStyle/>
          <a:p>
            <a:pPr algn="ctr" indent="0" marL="0">
              <a:buNone/>
            </a:pPr>
            <a:r>
              <a:rPr lang="en-US" sz="1800" b="1" dirty="0">
                <a:solidFill>
                  <a:srgbClr val="F7F471"/>
                </a:solidFill>
                <a:latin typeface="Inter" pitchFamily="34" charset="0"/>
                <a:ea typeface="Inter" pitchFamily="34" charset="-122"/>
                <a:cs typeface="Inter" pitchFamily="34" charset="-120"/>
              </a:rPr>
              <a:t>↑</a:t>
            </a:r>
            <a:endParaRPr lang="en-US" sz="1800" dirty="0"/>
          </a:p>
        </p:txBody>
      </p:sp>
      <p:sp>
        <p:nvSpPr>
          <p:cNvPr id="20" name="Shape 18"/>
          <p:cNvSpPr/>
          <p:nvPr/>
        </p:nvSpPr>
        <p:spPr>
          <a:xfrm>
            <a:off x="762610" y="9729216"/>
            <a:ext cx="9904781" cy="1188720"/>
          </a:xfrm>
          <a:prstGeom prst="rect">
            <a:avLst/>
          </a:prstGeom>
          <a:solidFill>
            <a:srgbClr val="EDE8DF"/>
          </a:solidFill>
          <a:ln w="8890">
            <a:solidFill>
              <a:srgbClr val="18160F"/>
            </a:solidFill>
            <a:prstDash val="solid"/>
          </a:ln>
        </p:spPr>
      </p:sp>
      <p:sp>
        <p:nvSpPr>
          <p:cNvPr id="21" name="Shape 19"/>
          <p:cNvSpPr/>
          <p:nvPr/>
        </p:nvSpPr>
        <p:spPr>
          <a:xfrm>
            <a:off x="762610" y="9729216"/>
            <a:ext cx="914400" cy="1188720"/>
          </a:xfrm>
          <a:prstGeom prst="rect">
            <a:avLst/>
          </a:prstGeom>
          <a:solidFill>
            <a:srgbClr val="18160F"/>
          </a:solidFill>
          <a:ln/>
        </p:spPr>
      </p:sp>
      <p:sp>
        <p:nvSpPr>
          <p:cNvPr id="22" name="Text 20"/>
          <p:cNvSpPr/>
          <p:nvPr/>
        </p:nvSpPr>
        <p:spPr>
          <a:xfrm>
            <a:off x="762610" y="9729216"/>
            <a:ext cx="914400" cy="1188720"/>
          </a:xfrm>
          <a:prstGeom prst="rect">
            <a:avLst/>
          </a:prstGeom>
          <a:noFill/>
          <a:ln/>
        </p:spPr>
        <p:txBody>
          <a:bodyPr wrap="square" lIns="0" tIns="0" rIns="0" bIns="0" rtlCol="0" anchor="ctr"/>
          <a:lstStyle/>
          <a:p>
            <a:pPr algn="ctr" indent="0" marL="0">
              <a:buNone/>
            </a:pPr>
            <a:r>
              <a:rPr lang="en-US" sz="2800" dirty="0">
                <a:solidFill>
                  <a:srgbClr val="EDE8DF"/>
                </a:solidFill>
                <a:latin typeface="Playfair Display" pitchFamily="34" charset="0"/>
                <a:ea typeface="Playfair Display" pitchFamily="34" charset="-122"/>
                <a:cs typeface="Playfair Display" pitchFamily="34" charset="-120"/>
              </a:rPr>
              <a:t>L2</a:t>
            </a:r>
            <a:endParaRPr lang="en-US" sz="2800" dirty="0"/>
          </a:p>
        </p:txBody>
      </p:sp>
      <p:sp>
        <p:nvSpPr>
          <p:cNvPr id="23" name="Text 21"/>
          <p:cNvSpPr/>
          <p:nvPr/>
        </p:nvSpPr>
        <p:spPr>
          <a:xfrm>
            <a:off x="1951330" y="9930384"/>
            <a:ext cx="3657600" cy="411480"/>
          </a:xfrm>
          <a:prstGeom prst="rect">
            <a:avLst/>
          </a:prstGeom>
          <a:noFill/>
          <a:ln/>
        </p:spPr>
        <p:txBody>
          <a:bodyPr wrap="square" lIns="0" tIns="0" rIns="0" bIns="0" rtlCol="0" anchor="ctr"/>
          <a:lstStyle/>
          <a:p>
            <a:pPr indent="0" marL="0">
              <a:buNone/>
            </a:pPr>
            <a:r>
              <a:rPr lang="en-US" sz="2800" spc="-100" kern="0" dirty="0">
                <a:solidFill>
                  <a:srgbClr val="18160F"/>
                </a:solidFill>
                <a:latin typeface="Playfair Display" pitchFamily="34" charset="0"/>
                <a:ea typeface="Playfair Display" pitchFamily="34" charset="-122"/>
                <a:cs typeface="Playfair Display" pitchFamily="34" charset="-120"/>
              </a:rPr>
              <a:t>PROFILE</a:t>
            </a:r>
            <a:endParaRPr lang="en-US" sz="2800" dirty="0"/>
          </a:p>
        </p:txBody>
      </p:sp>
      <p:sp>
        <p:nvSpPr>
          <p:cNvPr id="24" name="Text 22"/>
          <p:cNvSpPr/>
          <p:nvPr/>
        </p:nvSpPr>
        <p:spPr>
          <a:xfrm>
            <a:off x="1951330" y="10442448"/>
            <a:ext cx="4572000" cy="365760"/>
          </a:xfrm>
          <a:prstGeom prst="rect">
            <a:avLst/>
          </a:prstGeom>
          <a:noFill/>
          <a:ln/>
        </p:spPr>
        <p:txBody>
          <a:bodyPr wrap="square" lIns="0" tIns="0" rIns="0" bIns="0" rtlCol="0" anchor="ctr"/>
          <a:lstStyle/>
          <a:p>
            <a:pPr indent="0" marL="0">
              <a:buNone/>
            </a:pPr>
            <a:r>
              <a:rPr lang="en-US" sz="1200" spc="200" kern="0" dirty="0">
                <a:solidFill>
                  <a:srgbClr val="8A8280"/>
                </a:solidFill>
                <a:latin typeface="Inter" pitchFamily="34" charset="0"/>
                <a:ea typeface="Inter" pitchFamily="34" charset="-122"/>
                <a:cs typeface="Inter" pitchFamily="34" charset="-120"/>
              </a:rPr>
              <a:t>live record per buyer</a:t>
            </a:r>
            <a:endParaRPr lang="en-US" sz="1200" dirty="0"/>
          </a:p>
        </p:txBody>
      </p:sp>
      <p:sp>
        <p:nvSpPr>
          <p:cNvPr id="25" name="Text 23"/>
          <p:cNvSpPr/>
          <p:nvPr/>
        </p:nvSpPr>
        <p:spPr>
          <a:xfrm>
            <a:off x="9752990" y="10917936"/>
            <a:ext cx="731520" cy="201168"/>
          </a:xfrm>
          <a:prstGeom prst="rect">
            <a:avLst/>
          </a:prstGeom>
          <a:noFill/>
          <a:ln/>
        </p:spPr>
        <p:txBody>
          <a:bodyPr wrap="square" lIns="0" tIns="0" rIns="0" bIns="0" rtlCol="0" anchor="ctr"/>
          <a:lstStyle/>
          <a:p>
            <a:pPr algn="ctr" indent="0" marL="0">
              <a:buNone/>
            </a:pPr>
            <a:r>
              <a:rPr lang="en-US" sz="1800" b="1" dirty="0">
                <a:solidFill>
                  <a:srgbClr val="F7F471"/>
                </a:solidFill>
                <a:latin typeface="Inter" pitchFamily="34" charset="0"/>
                <a:ea typeface="Inter" pitchFamily="34" charset="-122"/>
                <a:cs typeface="Inter" pitchFamily="34" charset="-120"/>
              </a:rPr>
              <a:t>↑</a:t>
            </a:r>
            <a:endParaRPr lang="en-US" sz="1800" dirty="0"/>
          </a:p>
        </p:txBody>
      </p:sp>
      <p:sp>
        <p:nvSpPr>
          <p:cNvPr id="26" name="Shape 24"/>
          <p:cNvSpPr/>
          <p:nvPr/>
        </p:nvSpPr>
        <p:spPr>
          <a:xfrm>
            <a:off x="762610" y="11119104"/>
            <a:ext cx="9904781" cy="1188720"/>
          </a:xfrm>
          <a:prstGeom prst="rect">
            <a:avLst/>
          </a:prstGeom>
          <a:solidFill>
            <a:srgbClr val="EDE8DF"/>
          </a:solidFill>
          <a:ln w="8890">
            <a:solidFill>
              <a:srgbClr val="18160F"/>
            </a:solidFill>
            <a:prstDash val="solid"/>
          </a:ln>
        </p:spPr>
      </p:sp>
      <p:sp>
        <p:nvSpPr>
          <p:cNvPr id="27" name="Shape 25"/>
          <p:cNvSpPr/>
          <p:nvPr/>
        </p:nvSpPr>
        <p:spPr>
          <a:xfrm>
            <a:off x="762610" y="11119104"/>
            <a:ext cx="914400" cy="1188720"/>
          </a:xfrm>
          <a:prstGeom prst="rect">
            <a:avLst/>
          </a:prstGeom>
          <a:solidFill>
            <a:srgbClr val="18160F"/>
          </a:solidFill>
          <a:ln/>
        </p:spPr>
      </p:sp>
      <p:sp>
        <p:nvSpPr>
          <p:cNvPr id="28" name="Text 26"/>
          <p:cNvSpPr/>
          <p:nvPr/>
        </p:nvSpPr>
        <p:spPr>
          <a:xfrm>
            <a:off x="762610" y="11119104"/>
            <a:ext cx="914400" cy="1188720"/>
          </a:xfrm>
          <a:prstGeom prst="rect">
            <a:avLst/>
          </a:prstGeom>
          <a:noFill/>
          <a:ln/>
        </p:spPr>
        <p:txBody>
          <a:bodyPr wrap="square" lIns="0" tIns="0" rIns="0" bIns="0" rtlCol="0" anchor="ctr"/>
          <a:lstStyle/>
          <a:p>
            <a:pPr algn="ctr" indent="0" marL="0">
              <a:buNone/>
            </a:pPr>
            <a:r>
              <a:rPr lang="en-US" sz="2800" dirty="0">
                <a:solidFill>
                  <a:srgbClr val="EDE8DF"/>
                </a:solidFill>
                <a:latin typeface="Playfair Display" pitchFamily="34" charset="0"/>
                <a:ea typeface="Playfair Display" pitchFamily="34" charset="-122"/>
                <a:cs typeface="Playfair Display" pitchFamily="34" charset="-120"/>
              </a:rPr>
              <a:t>L1</a:t>
            </a:r>
            <a:endParaRPr lang="en-US" sz="2800" dirty="0"/>
          </a:p>
        </p:txBody>
      </p:sp>
      <p:sp>
        <p:nvSpPr>
          <p:cNvPr id="29" name="Text 27"/>
          <p:cNvSpPr/>
          <p:nvPr/>
        </p:nvSpPr>
        <p:spPr>
          <a:xfrm>
            <a:off x="1951330" y="11320272"/>
            <a:ext cx="3657600" cy="411480"/>
          </a:xfrm>
          <a:prstGeom prst="rect">
            <a:avLst/>
          </a:prstGeom>
          <a:noFill/>
          <a:ln/>
        </p:spPr>
        <p:txBody>
          <a:bodyPr wrap="square" lIns="0" tIns="0" rIns="0" bIns="0" rtlCol="0" anchor="ctr"/>
          <a:lstStyle/>
          <a:p>
            <a:pPr indent="0" marL="0">
              <a:buNone/>
            </a:pPr>
            <a:r>
              <a:rPr lang="en-US" sz="2800" spc="-100" kern="0" dirty="0">
                <a:solidFill>
                  <a:srgbClr val="18160F"/>
                </a:solidFill>
                <a:latin typeface="Playfair Display" pitchFamily="34" charset="0"/>
                <a:ea typeface="Playfair Display" pitchFamily="34" charset="-122"/>
                <a:cs typeface="Playfair Display" pitchFamily="34" charset="-120"/>
              </a:rPr>
              <a:t>CAPTURE</a:t>
            </a:r>
            <a:endParaRPr lang="en-US" sz="2800" dirty="0"/>
          </a:p>
        </p:txBody>
      </p:sp>
      <p:sp>
        <p:nvSpPr>
          <p:cNvPr id="30" name="Text 28"/>
          <p:cNvSpPr/>
          <p:nvPr/>
        </p:nvSpPr>
        <p:spPr>
          <a:xfrm>
            <a:off x="1951330" y="11832336"/>
            <a:ext cx="4572000" cy="365760"/>
          </a:xfrm>
          <a:prstGeom prst="rect">
            <a:avLst/>
          </a:prstGeom>
          <a:noFill/>
          <a:ln/>
        </p:spPr>
        <p:txBody>
          <a:bodyPr wrap="square" lIns="0" tIns="0" rIns="0" bIns="0" rtlCol="0" anchor="ctr"/>
          <a:lstStyle/>
          <a:p>
            <a:pPr indent="0" marL="0">
              <a:buNone/>
            </a:pPr>
            <a:r>
              <a:rPr lang="en-US" sz="1200" spc="200" kern="0" dirty="0">
                <a:solidFill>
                  <a:srgbClr val="8A8280"/>
                </a:solidFill>
                <a:latin typeface="Inter" pitchFamily="34" charset="0"/>
                <a:ea typeface="Inter" pitchFamily="34" charset="-122"/>
                <a:cs typeface="Inter" pitchFamily="34" charset="-120"/>
              </a:rPr>
              <a:t>every event, every channel</a:t>
            </a:r>
            <a:endParaRPr lang="en-US" sz="1200" dirty="0"/>
          </a:p>
        </p:txBody>
      </p:sp>
      <p:sp>
        <p:nvSpPr>
          <p:cNvPr id="31" name="Text 29"/>
          <p:cNvSpPr/>
          <p:nvPr/>
        </p:nvSpPr>
        <p:spPr>
          <a:xfrm>
            <a:off x="8289950" y="6583680"/>
            <a:ext cx="2377440" cy="274320"/>
          </a:xfrm>
          <a:prstGeom prst="rect">
            <a:avLst/>
          </a:prstGeom>
          <a:noFill/>
          <a:ln/>
        </p:spPr>
        <p:txBody>
          <a:bodyPr wrap="square" lIns="0" tIns="0" rIns="0" bIns="0" rtlCol="0" anchor="ctr"/>
          <a:lstStyle/>
          <a:p>
            <a:pPr algn="r" indent="0" marL="0">
              <a:buNone/>
            </a:pPr>
            <a:r>
              <a:rPr lang="en-US" sz="1000" b="1" spc="300" kern="0" dirty="0">
                <a:solidFill>
                  <a:srgbClr val="8A8280"/>
                </a:solidFill>
                <a:latin typeface="Inter" pitchFamily="34" charset="0"/>
                <a:ea typeface="Inter" pitchFamily="34" charset="-122"/>
                <a:cs typeface="Inter" pitchFamily="34" charset="-120"/>
              </a:rPr>
              <a:t>DATA  ↑  FLOW</a:t>
            </a:r>
            <a:endParaRPr lang="en-US" sz="1000" dirty="0"/>
          </a:p>
        </p:txBody>
      </p:sp>
      <p:sp>
        <p:nvSpPr>
          <p:cNvPr id="32" name="Text 30"/>
          <p:cNvSpPr/>
          <p:nvPr/>
        </p:nvSpPr>
        <p:spPr>
          <a:xfrm>
            <a:off x="762610" y="13204850"/>
            <a:ext cx="8990381" cy="274320"/>
          </a:xfrm>
          <a:prstGeom prst="rect">
            <a:avLst/>
          </a:prstGeom>
          <a:noFill/>
          <a:ln/>
        </p:spPr>
        <p:txBody>
          <a:bodyPr wrap="square" lIns="0" tIns="0" rIns="0" bIns="0" rtlCol="0" anchor="b"/>
          <a:lstStyle/>
          <a:p>
            <a:pPr indent="0" marL="0">
              <a:buNone/>
            </a:pPr>
            <a:r>
              <a:rPr lang="en-US" sz="1000" spc="100" kern="0" dirty="0">
                <a:solidFill>
                  <a:srgbClr val="8A8280"/>
                </a:solidFill>
                <a:latin typeface="Inter" pitchFamily="34" charset="0"/>
                <a:ea typeface="Inter" pitchFamily="34" charset="-122"/>
                <a:cs typeface="Inter" pitchFamily="34" charset="-120"/>
              </a:rPr>
              <a:t>Operating by John Brewton  ·  STP / 1969</a:t>
            </a:r>
            <a:endParaRPr lang="en-US" sz="1000" dirty="0"/>
          </a:p>
        </p:txBody>
      </p:sp>
      <p:sp>
        <p:nvSpPr>
          <p:cNvPr id="33" name="Text 31"/>
          <p:cNvSpPr/>
          <p:nvPr/>
        </p:nvSpPr>
        <p:spPr>
          <a:xfrm>
            <a:off x="10027310" y="13021970"/>
            <a:ext cx="640080" cy="457200"/>
          </a:xfrm>
          <a:prstGeom prst="rect">
            <a:avLst/>
          </a:prstGeom>
          <a:noFill/>
          <a:ln/>
        </p:spPr>
        <p:txBody>
          <a:bodyPr wrap="square" lIns="0" tIns="0" rIns="0" bIns="0" rtlCol="0" anchor="b"/>
          <a:lstStyle/>
          <a:p>
            <a:pPr algn="r" indent="0" marL="0">
              <a:buNone/>
            </a:pPr>
            <a:r>
              <a:rPr lang="en-US" sz="2800" spc="100" kern="0" dirty="0">
                <a:solidFill>
                  <a:srgbClr val="F7F471"/>
                </a:solidFill>
                <a:latin typeface="Playfair Display" pitchFamily="34" charset="0"/>
                <a:ea typeface="Playfair Display" pitchFamily="34" charset="-122"/>
                <a:cs typeface="Playfair Display" pitchFamily="34" charset="-120"/>
              </a:rPr>
              <a:t>JB</a:t>
            </a:r>
            <a:endParaRPr lang="en-US" sz="2800" dirty="0"/>
          </a:p>
        </p:txBody>
      </p:sp>
      <p:sp>
        <p:nvSpPr>
          <p:cNvPr id="34" name="Text 32"/>
          <p:cNvSpPr/>
          <p:nvPr/>
        </p:nvSpPr>
        <p:spPr>
          <a:xfrm>
            <a:off x="8884310" y="12610490"/>
            <a:ext cx="960120" cy="256032"/>
          </a:xfrm>
          <a:prstGeom prst="rect">
            <a:avLst/>
          </a:prstGeom>
          <a:noFill/>
          <a:ln/>
        </p:spPr>
        <p:txBody>
          <a:bodyPr wrap="square" lIns="0" tIns="0" rIns="0" bIns="0" rtlCol="0" anchor="ctr"/>
          <a:lstStyle/>
          <a:p>
            <a:pPr algn="r" indent="0" marL="0">
              <a:buNone/>
            </a:pPr>
            <a:r>
              <a:rPr lang="en-US" sz="900" b="1" spc="400" kern="0" dirty="0">
                <a:solidFill>
                  <a:srgbClr val="8A8280"/>
                </a:solidFill>
                <a:latin typeface="Inter" pitchFamily="34" charset="0"/>
                <a:ea typeface="Inter" pitchFamily="34" charset="-122"/>
                <a:cs typeface="Inter" pitchFamily="34" charset="-120"/>
              </a:rPr>
              <a:t>NEXT</a:t>
            </a:r>
            <a:endParaRPr lang="en-US" sz="900" dirty="0"/>
          </a:p>
        </p:txBody>
      </p:sp>
      <p:sp>
        <p:nvSpPr>
          <p:cNvPr id="35" name="Shape 33"/>
          <p:cNvSpPr/>
          <p:nvPr/>
        </p:nvSpPr>
        <p:spPr>
          <a:xfrm>
            <a:off x="9890150" y="12738506"/>
            <a:ext cx="548640" cy="0"/>
          </a:xfrm>
          <a:prstGeom prst="line">
            <a:avLst/>
          </a:prstGeom>
          <a:noFill/>
          <a:ln w="17780">
            <a:solidFill>
              <a:srgbClr val="F7F471"/>
            </a:solidFill>
            <a:prstDash val="solid"/>
          </a:ln>
        </p:spPr>
      </p:sp>
      <p:sp>
        <p:nvSpPr>
          <p:cNvPr id="36" name="Shape 34"/>
          <p:cNvSpPr/>
          <p:nvPr/>
        </p:nvSpPr>
        <p:spPr>
          <a:xfrm rot="5400000">
            <a:off x="10438790" y="12647066"/>
            <a:ext cx="164592" cy="182880"/>
          </a:xfrm>
          <a:prstGeom prst="triangle">
            <a:avLst/>
          </a:prstGeom>
          <a:solidFill>
            <a:srgbClr val="F7F471"/>
          </a:solidFill>
          <a:ln/>
        </p:spPr>
      </p:sp>
      <p:sp>
        <p:nvSpPr>
          <p:cNvPr id="37" name="Text 35"/>
          <p:cNvSpPr/>
          <p:nvPr/>
        </p:nvSpPr>
        <p:spPr>
          <a:xfrm>
            <a:off x="9295790" y="716890"/>
            <a:ext cx="1371600" cy="320040"/>
          </a:xfrm>
          <a:prstGeom prst="rect">
            <a:avLst/>
          </a:prstGeom>
          <a:noFill/>
          <a:ln/>
        </p:spPr>
        <p:txBody>
          <a:bodyPr wrap="square" lIns="0" tIns="0" rIns="0" bIns="0" rtlCol="0" anchor="ctr"/>
          <a:lstStyle/>
          <a:p>
            <a:pPr algn="r" indent="0" marL="0">
              <a:buNone/>
            </a:pPr>
            <a:r>
              <a:rPr lang="en-US" sz="1100" spc="200" kern="0" dirty="0">
                <a:solidFill>
                  <a:srgbClr val="8A8280"/>
                </a:solidFill>
                <a:latin typeface="Inter" pitchFamily="34" charset="0"/>
                <a:ea typeface="Inter" pitchFamily="34" charset="-122"/>
                <a:cs typeface="Inter" pitchFamily="34" charset="-120"/>
              </a:rPr>
              <a:t>10 / 13</a:t>
            </a:r>
            <a:endParaRPr lang="en-US" sz="11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Slide 11">
    <p:bg>
      <p:bgPr>
        <a:solidFill>
          <a:srgbClr val="2A3D2E"/>
        </a:solidFill>
      </p:bgPr>
    </p:bg>
    <p:spTree>
      <p:nvGrpSpPr>
        <p:cNvPr id="1" name=""/>
        <p:cNvGrpSpPr/>
        <p:nvPr/>
      </p:nvGrpSpPr>
      <p:grpSpPr>
        <a:xfrm>
          <a:off x="0" y="0"/>
          <a:ext cx="0" cy="0"/>
          <a:chOff x="0" y="0"/>
          <a:chExt cx="0" cy="0"/>
        </a:xfrm>
      </p:grpSpPr>
      <p:sp>
        <p:nvSpPr>
          <p:cNvPr id="2" name="Shape 0"/>
          <p:cNvSpPr/>
          <p:nvPr/>
        </p:nvSpPr>
        <p:spPr>
          <a:xfrm>
            <a:off x="762610" y="762610"/>
            <a:ext cx="0" cy="12762281"/>
          </a:xfrm>
          <a:prstGeom prst="line">
            <a:avLst/>
          </a:prstGeom>
          <a:noFill/>
          <a:ln w="5080">
            <a:solidFill>
              <a:srgbClr val="C4B9AE">
                <a:alpha val="15000"/>
              </a:srgbClr>
            </a:solidFill>
            <a:prstDash val="solid"/>
          </a:ln>
        </p:spPr>
      </p:sp>
      <p:sp>
        <p:nvSpPr>
          <p:cNvPr id="3" name="Shape 1"/>
          <p:cNvSpPr/>
          <p:nvPr/>
        </p:nvSpPr>
        <p:spPr>
          <a:xfrm>
            <a:off x="1334110" y="762610"/>
            <a:ext cx="0" cy="12762281"/>
          </a:xfrm>
          <a:prstGeom prst="line">
            <a:avLst/>
          </a:prstGeom>
          <a:noFill/>
          <a:ln w="5080">
            <a:solidFill>
              <a:srgbClr val="C4B9AE">
                <a:alpha val="15000"/>
              </a:srgbClr>
            </a:solidFill>
            <a:prstDash val="solid"/>
          </a:ln>
        </p:spPr>
      </p:sp>
      <p:sp>
        <p:nvSpPr>
          <p:cNvPr id="4" name="Shape 2"/>
          <p:cNvSpPr/>
          <p:nvPr/>
        </p:nvSpPr>
        <p:spPr>
          <a:xfrm>
            <a:off x="1905610" y="762610"/>
            <a:ext cx="0" cy="12762281"/>
          </a:xfrm>
          <a:prstGeom prst="line">
            <a:avLst/>
          </a:prstGeom>
          <a:noFill/>
          <a:ln w="5080">
            <a:solidFill>
              <a:srgbClr val="C4B9AE">
                <a:alpha val="15000"/>
              </a:srgbClr>
            </a:solidFill>
            <a:prstDash val="solid"/>
          </a:ln>
        </p:spPr>
      </p:sp>
      <p:sp>
        <p:nvSpPr>
          <p:cNvPr id="5" name="Shape 3"/>
          <p:cNvSpPr/>
          <p:nvPr/>
        </p:nvSpPr>
        <p:spPr>
          <a:xfrm>
            <a:off x="2477110" y="762610"/>
            <a:ext cx="0" cy="12762281"/>
          </a:xfrm>
          <a:prstGeom prst="line">
            <a:avLst/>
          </a:prstGeom>
          <a:noFill/>
          <a:ln w="5080">
            <a:solidFill>
              <a:srgbClr val="C4B9AE">
                <a:alpha val="15000"/>
              </a:srgbClr>
            </a:solidFill>
            <a:prstDash val="solid"/>
          </a:ln>
        </p:spPr>
      </p:sp>
      <p:sp>
        <p:nvSpPr>
          <p:cNvPr id="6" name="Shape 4"/>
          <p:cNvSpPr/>
          <p:nvPr/>
        </p:nvSpPr>
        <p:spPr>
          <a:xfrm>
            <a:off x="3048610" y="762610"/>
            <a:ext cx="0" cy="12762281"/>
          </a:xfrm>
          <a:prstGeom prst="line">
            <a:avLst/>
          </a:prstGeom>
          <a:noFill/>
          <a:ln w="5080">
            <a:solidFill>
              <a:srgbClr val="C4B9AE">
                <a:alpha val="15000"/>
              </a:srgbClr>
            </a:solidFill>
            <a:prstDash val="solid"/>
          </a:ln>
        </p:spPr>
      </p:sp>
      <p:sp>
        <p:nvSpPr>
          <p:cNvPr id="7" name="Shape 5"/>
          <p:cNvSpPr/>
          <p:nvPr/>
        </p:nvSpPr>
        <p:spPr>
          <a:xfrm>
            <a:off x="3620110" y="762610"/>
            <a:ext cx="0" cy="12762281"/>
          </a:xfrm>
          <a:prstGeom prst="line">
            <a:avLst/>
          </a:prstGeom>
          <a:noFill/>
          <a:ln w="5080">
            <a:solidFill>
              <a:srgbClr val="C4B9AE">
                <a:alpha val="15000"/>
              </a:srgbClr>
            </a:solidFill>
            <a:prstDash val="solid"/>
          </a:ln>
        </p:spPr>
      </p:sp>
      <p:sp>
        <p:nvSpPr>
          <p:cNvPr id="8" name="Shape 6"/>
          <p:cNvSpPr/>
          <p:nvPr/>
        </p:nvSpPr>
        <p:spPr>
          <a:xfrm>
            <a:off x="4191610" y="762610"/>
            <a:ext cx="0" cy="12762281"/>
          </a:xfrm>
          <a:prstGeom prst="line">
            <a:avLst/>
          </a:prstGeom>
          <a:noFill/>
          <a:ln w="5080">
            <a:solidFill>
              <a:srgbClr val="C4B9AE">
                <a:alpha val="15000"/>
              </a:srgbClr>
            </a:solidFill>
            <a:prstDash val="solid"/>
          </a:ln>
        </p:spPr>
      </p:sp>
      <p:sp>
        <p:nvSpPr>
          <p:cNvPr id="9" name="Shape 7"/>
          <p:cNvSpPr/>
          <p:nvPr/>
        </p:nvSpPr>
        <p:spPr>
          <a:xfrm>
            <a:off x="4763110" y="762610"/>
            <a:ext cx="0" cy="12762281"/>
          </a:xfrm>
          <a:prstGeom prst="line">
            <a:avLst/>
          </a:prstGeom>
          <a:noFill/>
          <a:ln w="5080">
            <a:solidFill>
              <a:srgbClr val="C4B9AE">
                <a:alpha val="15000"/>
              </a:srgbClr>
            </a:solidFill>
            <a:prstDash val="solid"/>
          </a:ln>
        </p:spPr>
      </p:sp>
      <p:sp>
        <p:nvSpPr>
          <p:cNvPr id="10" name="Shape 8"/>
          <p:cNvSpPr/>
          <p:nvPr/>
        </p:nvSpPr>
        <p:spPr>
          <a:xfrm>
            <a:off x="5334610" y="762610"/>
            <a:ext cx="0" cy="12762281"/>
          </a:xfrm>
          <a:prstGeom prst="line">
            <a:avLst/>
          </a:prstGeom>
          <a:noFill/>
          <a:ln w="5080">
            <a:solidFill>
              <a:srgbClr val="C4B9AE">
                <a:alpha val="15000"/>
              </a:srgbClr>
            </a:solidFill>
            <a:prstDash val="solid"/>
          </a:ln>
        </p:spPr>
      </p:sp>
      <p:sp>
        <p:nvSpPr>
          <p:cNvPr id="11" name="Shape 9"/>
          <p:cNvSpPr/>
          <p:nvPr/>
        </p:nvSpPr>
        <p:spPr>
          <a:xfrm>
            <a:off x="5906110" y="762610"/>
            <a:ext cx="0" cy="12762281"/>
          </a:xfrm>
          <a:prstGeom prst="line">
            <a:avLst/>
          </a:prstGeom>
          <a:noFill/>
          <a:ln w="5080">
            <a:solidFill>
              <a:srgbClr val="C4B9AE">
                <a:alpha val="15000"/>
              </a:srgbClr>
            </a:solidFill>
            <a:prstDash val="solid"/>
          </a:ln>
        </p:spPr>
      </p:sp>
      <p:sp>
        <p:nvSpPr>
          <p:cNvPr id="12" name="Shape 10"/>
          <p:cNvSpPr/>
          <p:nvPr/>
        </p:nvSpPr>
        <p:spPr>
          <a:xfrm>
            <a:off x="6477610" y="762610"/>
            <a:ext cx="0" cy="12762281"/>
          </a:xfrm>
          <a:prstGeom prst="line">
            <a:avLst/>
          </a:prstGeom>
          <a:noFill/>
          <a:ln w="5080">
            <a:solidFill>
              <a:srgbClr val="C4B9AE">
                <a:alpha val="15000"/>
              </a:srgbClr>
            </a:solidFill>
            <a:prstDash val="solid"/>
          </a:ln>
        </p:spPr>
      </p:sp>
      <p:sp>
        <p:nvSpPr>
          <p:cNvPr id="13" name="Shape 11"/>
          <p:cNvSpPr/>
          <p:nvPr/>
        </p:nvSpPr>
        <p:spPr>
          <a:xfrm>
            <a:off x="7049110" y="762610"/>
            <a:ext cx="0" cy="12762281"/>
          </a:xfrm>
          <a:prstGeom prst="line">
            <a:avLst/>
          </a:prstGeom>
          <a:noFill/>
          <a:ln w="5080">
            <a:solidFill>
              <a:srgbClr val="C4B9AE">
                <a:alpha val="15000"/>
              </a:srgbClr>
            </a:solidFill>
            <a:prstDash val="solid"/>
          </a:ln>
        </p:spPr>
      </p:sp>
      <p:sp>
        <p:nvSpPr>
          <p:cNvPr id="14" name="Shape 12"/>
          <p:cNvSpPr/>
          <p:nvPr/>
        </p:nvSpPr>
        <p:spPr>
          <a:xfrm>
            <a:off x="7620610" y="762610"/>
            <a:ext cx="0" cy="12762281"/>
          </a:xfrm>
          <a:prstGeom prst="line">
            <a:avLst/>
          </a:prstGeom>
          <a:noFill/>
          <a:ln w="5080">
            <a:solidFill>
              <a:srgbClr val="C4B9AE">
                <a:alpha val="15000"/>
              </a:srgbClr>
            </a:solidFill>
            <a:prstDash val="solid"/>
          </a:ln>
        </p:spPr>
      </p:sp>
      <p:sp>
        <p:nvSpPr>
          <p:cNvPr id="15" name="Shape 13"/>
          <p:cNvSpPr/>
          <p:nvPr/>
        </p:nvSpPr>
        <p:spPr>
          <a:xfrm>
            <a:off x="8192110" y="762610"/>
            <a:ext cx="0" cy="12762281"/>
          </a:xfrm>
          <a:prstGeom prst="line">
            <a:avLst/>
          </a:prstGeom>
          <a:noFill/>
          <a:ln w="5080">
            <a:solidFill>
              <a:srgbClr val="C4B9AE">
                <a:alpha val="15000"/>
              </a:srgbClr>
            </a:solidFill>
            <a:prstDash val="solid"/>
          </a:ln>
        </p:spPr>
      </p:sp>
      <p:sp>
        <p:nvSpPr>
          <p:cNvPr id="16" name="Shape 14"/>
          <p:cNvSpPr/>
          <p:nvPr/>
        </p:nvSpPr>
        <p:spPr>
          <a:xfrm>
            <a:off x="8763610" y="762610"/>
            <a:ext cx="0" cy="12762281"/>
          </a:xfrm>
          <a:prstGeom prst="line">
            <a:avLst/>
          </a:prstGeom>
          <a:noFill/>
          <a:ln w="5080">
            <a:solidFill>
              <a:srgbClr val="C4B9AE">
                <a:alpha val="15000"/>
              </a:srgbClr>
            </a:solidFill>
            <a:prstDash val="solid"/>
          </a:ln>
        </p:spPr>
      </p:sp>
      <p:sp>
        <p:nvSpPr>
          <p:cNvPr id="17" name="Shape 15"/>
          <p:cNvSpPr/>
          <p:nvPr/>
        </p:nvSpPr>
        <p:spPr>
          <a:xfrm>
            <a:off x="9335110" y="762610"/>
            <a:ext cx="0" cy="12762281"/>
          </a:xfrm>
          <a:prstGeom prst="line">
            <a:avLst/>
          </a:prstGeom>
          <a:noFill/>
          <a:ln w="5080">
            <a:solidFill>
              <a:srgbClr val="C4B9AE">
                <a:alpha val="15000"/>
              </a:srgbClr>
            </a:solidFill>
            <a:prstDash val="solid"/>
          </a:ln>
        </p:spPr>
      </p:sp>
      <p:sp>
        <p:nvSpPr>
          <p:cNvPr id="18" name="Shape 16"/>
          <p:cNvSpPr/>
          <p:nvPr/>
        </p:nvSpPr>
        <p:spPr>
          <a:xfrm>
            <a:off x="9906610" y="762610"/>
            <a:ext cx="0" cy="12762281"/>
          </a:xfrm>
          <a:prstGeom prst="line">
            <a:avLst/>
          </a:prstGeom>
          <a:noFill/>
          <a:ln w="5080">
            <a:solidFill>
              <a:srgbClr val="C4B9AE">
                <a:alpha val="15000"/>
              </a:srgbClr>
            </a:solidFill>
            <a:prstDash val="solid"/>
          </a:ln>
        </p:spPr>
      </p:sp>
      <p:sp>
        <p:nvSpPr>
          <p:cNvPr id="19" name="Shape 17"/>
          <p:cNvSpPr/>
          <p:nvPr/>
        </p:nvSpPr>
        <p:spPr>
          <a:xfrm>
            <a:off x="10478110" y="762610"/>
            <a:ext cx="0" cy="12762281"/>
          </a:xfrm>
          <a:prstGeom prst="line">
            <a:avLst/>
          </a:prstGeom>
          <a:noFill/>
          <a:ln w="5080">
            <a:solidFill>
              <a:srgbClr val="C4B9AE">
                <a:alpha val="15000"/>
              </a:srgbClr>
            </a:solidFill>
            <a:prstDash val="solid"/>
          </a:ln>
        </p:spPr>
      </p:sp>
      <p:sp>
        <p:nvSpPr>
          <p:cNvPr id="20" name="Shape 18"/>
          <p:cNvSpPr/>
          <p:nvPr/>
        </p:nvSpPr>
        <p:spPr>
          <a:xfrm>
            <a:off x="762610" y="762610"/>
            <a:ext cx="9904781" cy="0"/>
          </a:xfrm>
          <a:prstGeom prst="line">
            <a:avLst/>
          </a:prstGeom>
          <a:noFill/>
          <a:ln w="5080">
            <a:solidFill>
              <a:srgbClr val="C4B9AE">
                <a:alpha val="15000"/>
              </a:srgbClr>
            </a:solidFill>
            <a:prstDash val="solid"/>
          </a:ln>
        </p:spPr>
      </p:sp>
      <p:sp>
        <p:nvSpPr>
          <p:cNvPr id="21" name="Shape 19"/>
          <p:cNvSpPr/>
          <p:nvPr/>
        </p:nvSpPr>
        <p:spPr>
          <a:xfrm>
            <a:off x="762610" y="1334110"/>
            <a:ext cx="9904781" cy="0"/>
          </a:xfrm>
          <a:prstGeom prst="line">
            <a:avLst/>
          </a:prstGeom>
          <a:noFill/>
          <a:ln w="5080">
            <a:solidFill>
              <a:srgbClr val="C4B9AE">
                <a:alpha val="15000"/>
              </a:srgbClr>
            </a:solidFill>
            <a:prstDash val="solid"/>
          </a:ln>
        </p:spPr>
      </p:sp>
      <p:sp>
        <p:nvSpPr>
          <p:cNvPr id="22" name="Shape 20"/>
          <p:cNvSpPr/>
          <p:nvPr/>
        </p:nvSpPr>
        <p:spPr>
          <a:xfrm>
            <a:off x="762610" y="1905610"/>
            <a:ext cx="9904781" cy="0"/>
          </a:xfrm>
          <a:prstGeom prst="line">
            <a:avLst/>
          </a:prstGeom>
          <a:noFill/>
          <a:ln w="5080">
            <a:solidFill>
              <a:srgbClr val="C4B9AE">
                <a:alpha val="15000"/>
              </a:srgbClr>
            </a:solidFill>
            <a:prstDash val="solid"/>
          </a:ln>
        </p:spPr>
      </p:sp>
      <p:sp>
        <p:nvSpPr>
          <p:cNvPr id="23" name="Shape 21"/>
          <p:cNvSpPr/>
          <p:nvPr/>
        </p:nvSpPr>
        <p:spPr>
          <a:xfrm>
            <a:off x="762610" y="2477110"/>
            <a:ext cx="9904781" cy="0"/>
          </a:xfrm>
          <a:prstGeom prst="line">
            <a:avLst/>
          </a:prstGeom>
          <a:noFill/>
          <a:ln w="5080">
            <a:solidFill>
              <a:srgbClr val="C4B9AE">
                <a:alpha val="15000"/>
              </a:srgbClr>
            </a:solidFill>
            <a:prstDash val="solid"/>
          </a:ln>
        </p:spPr>
      </p:sp>
      <p:sp>
        <p:nvSpPr>
          <p:cNvPr id="24" name="Shape 22"/>
          <p:cNvSpPr/>
          <p:nvPr/>
        </p:nvSpPr>
        <p:spPr>
          <a:xfrm>
            <a:off x="762610" y="3048610"/>
            <a:ext cx="9904781" cy="0"/>
          </a:xfrm>
          <a:prstGeom prst="line">
            <a:avLst/>
          </a:prstGeom>
          <a:noFill/>
          <a:ln w="5080">
            <a:solidFill>
              <a:srgbClr val="C4B9AE">
                <a:alpha val="15000"/>
              </a:srgbClr>
            </a:solidFill>
            <a:prstDash val="solid"/>
          </a:ln>
        </p:spPr>
      </p:sp>
      <p:sp>
        <p:nvSpPr>
          <p:cNvPr id="25" name="Shape 23"/>
          <p:cNvSpPr/>
          <p:nvPr/>
        </p:nvSpPr>
        <p:spPr>
          <a:xfrm>
            <a:off x="762610" y="3620110"/>
            <a:ext cx="9904781" cy="0"/>
          </a:xfrm>
          <a:prstGeom prst="line">
            <a:avLst/>
          </a:prstGeom>
          <a:noFill/>
          <a:ln w="5080">
            <a:solidFill>
              <a:srgbClr val="C4B9AE">
                <a:alpha val="15000"/>
              </a:srgbClr>
            </a:solidFill>
            <a:prstDash val="solid"/>
          </a:ln>
        </p:spPr>
      </p:sp>
      <p:sp>
        <p:nvSpPr>
          <p:cNvPr id="26" name="Shape 24"/>
          <p:cNvSpPr/>
          <p:nvPr/>
        </p:nvSpPr>
        <p:spPr>
          <a:xfrm>
            <a:off x="762610" y="4191610"/>
            <a:ext cx="9904781" cy="0"/>
          </a:xfrm>
          <a:prstGeom prst="line">
            <a:avLst/>
          </a:prstGeom>
          <a:noFill/>
          <a:ln w="5080">
            <a:solidFill>
              <a:srgbClr val="C4B9AE">
                <a:alpha val="15000"/>
              </a:srgbClr>
            </a:solidFill>
            <a:prstDash val="solid"/>
          </a:ln>
        </p:spPr>
      </p:sp>
      <p:sp>
        <p:nvSpPr>
          <p:cNvPr id="27" name="Shape 25"/>
          <p:cNvSpPr/>
          <p:nvPr/>
        </p:nvSpPr>
        <p:spPr>
          <a:xfrm>
            <a:off x="762610" y="4763110"/>
            <a:ext cx="9904781" cy="0"/>
          </a:xfrm>
          <a:prstGeom prst="line">
            <a:avLst/>
          </a:prstGeom>
          <a:noFill/>
          <a:ln w="5080">
            <a:solidFill>
              <a:srgbClr val="C4B9AE">
                <a:alpha val="15000"/>
              </a:srgbClr>
            </a:solidFill>
            <a:prstDash val="solid"/>
          </a:ln>
        </p:spPr>
      </p:sp>
      <p:sp>
        <p:nvSpPr>
          <p:cNvPr id="28" name="Shape 26"/>
          <p:cNvSpPr/>
          <p:nvPr/>
        </p:nvSpPr>
        <p:spPr>
          <a:xfrm>
            <a:off x="762610" y="5334610"/>
            <a:ext cx="9904781" cy="0"/>
          </a:xfrm>
          <a:prstGeom prst="line">
            <a:avLst/>
          </a:prstGeom>
          <a:noFill/>
          <a:ln w="5080">
            <a:solidFill>
              <a:srgbClr val="C4B9AE">
                <a:alpha val="15000"/>
              </a:srgbClr>
            </a:solidFill>
            <a:prstDash val="solid"/>
          </a:ln>
        </p:spPr>
      </p:sp>
      <p:sp>
        <p:nvSpPr>
          <p:cNvPr id="29" name="Shape 27"/>
          <p:cNvSpPr/>
          <p:nvPr/>
        </p:nvSpPr>
        <p:spPr>
          <a:xfrm>
            <a:off x="762610" y="5906110"/>
            <a:ext cx="9904781" cy="0"/>
          </a:xfrm>
          <a:prstGeom prst="line">
            <a:avLst/>
          </a:prstGeom>
          <a:noFill/>
          <a:ln w="5080">
            <a:solidFill>
              <a:srgbClr val="C4B9AE">
                <a:alpha val="15000"/>
              </a:srgbClr>
            </a:solidFill>
            <a:prstDash val="solid"/>
          </a:ln>
        </p:spPr>
      </p:sp>
      <p:sp>
        <p:nvSpPr>
          <p:cNvPr id="30" name="Shape 28"/>
          <p:cNvSpPr/>
          <p:nvPr/>
        </p:nvSpPr>
        <p:spPr>
          <a:xfrm>
            <a:off x="762610" y="6477610"/>
            <a:ext cx="9904781" cy="0"/>
          </a:xfrm>
          <a:prstGeom prst="line">
            <a:avLst/>
          </a:prstGeom>
          <a:noFill/>
          <a:ln w="5080">
            <a:solidFill>
              <a:srgbClr val="C4B9AE">
                <a:alpha val="15000"/>
              </a:srgbClr>
            </a:solidFill>
            <a:prstDash val="solid"/>
          </a:ln>
        </p:spPr>
      </p:sp>
      <p:sp>
        <p:nvSpPr>
          <p:cNvPr id="31" name="Shape 29"/>
          <p:cNvSpPr/>
          <p:nvPr/>
        </p:nvSpPr>
        <p:spPr>
          <a:xfrm>
            <a:off x="762610" y="7049110"/>
            <a:ext cx="9904781" cy="0"/>
          </a:xfrm>
          <a:prstGeom prst="line">
            <a:avLst/>
          </a:prstGeom>
          <a:noFill/>
          <a:ln w="5080">
            <a:solidFill>
              <a:srgbClr val="C4B9AE">
                <a:alpha val="15000"/>
              </a:srgbClr>
            </a:solidFill>
            <a:prstDash val="solid"/>
          </a:ln>
        </p:spPr>
      </p:sp>
      <p:sp>
        <p:nvSpPr>
          <p:cNvPr id="32" name="Shape 30"/>
          <p:cNvSpPr/>
          <p:nvPr/>
        </p:nvSpPr>
        <p:spPr>
          <a:xfrm>
            <a:off x="762610" y="7620610"/>
            <a:ext cx="9904781" cy="0"/>
          </a:xfrm>
          <a:prstGeom prst="line">
            <a:avLst/>
          </a:prstGeom>
          <a:noFill/>
          <a:ln w="5080">
            <a:solidFill>
              <a:srgbClr val="C4B9AE">
                <a:alpha val="15000"/>
              </a:srgbClr>
            </a:solidFill>
            <a:prstDash val="solid"/>
          </a:ln>
        </p:spPr>
      </p:sp>
      <p:sp>
        <p:nvSpPr>
          <p:cNvPr id="33" name="Shape 31"/>
          <p:cNvSpPr/>
          <p:nvPr/>
        </p:nvSpPr>
        <p:spPr>
          <a:xfrm>
            <a:off x="762610" y="8192110"/>
            <a:ext cx="9904781" cy="0"/>
          </a:xfrm>
          <a:prstGeom prst="line">
            <a:avLst/>
          </a:prstGeom>
          <a:noFill/>
          <a:ln w="5080">
            <a:solidFill>
              <a:srgbClr val="C4B9AE">
                <a:alpha val="15000"/>
              </a:srgbClr>
            </a:solidFill>
            <a:prstDash val="solid"/>
          </a:ln>
        </p:spPr>
      </p:sp>
      <p:sp>
        <p:nvSpPr>
          <p:cNvPr id="34" name="Shape 32"/>
          <p:cNvSpPr/>
          <p:nvPr/>
        </p:nvSpPr>
        <p:spPr>
          <a:xfrm>
            <a:off x="762610" y="8763610"/>
            <a:ext cx="9904781" cy="0"/>
          </a:xfrm>
          <a:prstGeom prst="line">
            <a:avLst/>
          </a:prstGeom>
          <a:noFill/>
          <a:ln w="5080">
            <a:solidFill>
              <a:srgbClr val="C4B9AE">
                <a:alpha val="15000"/>
              </a:srgbClr>
            </a:solidFill>
            <a:prstDash val="solid"/>
          </a:ln>
        </p:spPr>
      </p:sp>
      <p:sp>
        <p:nvSpPr>
          <p:cNvPr id="35" name="Shape 33"/>
          <p:cNvSpPr/>
          <p:nvPr/>
        </p:nvSpPr>
        <p:spPr>
          <a:xfrm>
            <a:off x="762610" y="9335110"/>
            <a:ext cx="9904781" cy="0"/>
          </a:xfrm>
          <a:prstGeom prst="line">
            <a:avLst/>
          </a:prstGeom>
          <a:noFill/>
          <a:ln w="5080">
            <a:solidFill>
              <a:srgbClr val="C4B9AE">
                <a:alpha val="15000"/>
              </a:srgbClr>
            </a:solidFill>
            <a:prstDash val="solid"/>
          </a:ln>
        </p:spPr>
      </p:sp>
      <p:sp>
        <p:nvSpPr>
          <p:cNvPr id="36" name="Shape 34"/>
          <p:cNvSpPr/>
          <p:nvPr/>
        </p:nvSpPr>
        <p:spPr>
          <a:xfrm>
            <a:off x="762610" y="9906610"/>
            <a:ext cx="9904781" cy="0"/>
          </a:xfrm>
          <a:prstGeom prst="line">
            <a:avLst/>
          </a:prstGeom>
          <a:noFill/>
          <a:ln w="5080">
            <a:solidFill>
              <a:srgbClr val="C4B9AE">
                <a:alpha val="15000"/>
              </a:srgbClr>
            </a:solidFill>
            <a:prstDash val="solid"/>
          </a:ln>
        </p:spPr>
      </p:sp>
      <p:sp>
        <p:nvSpPr>
          <p:cNvPr id="37" name="Shape 35"/>
          <p:cNvSpPr/>
          <p:nvPr/>
        </p:nvSpPr>
        <p:spPr>
          <a:xfrm>
            <a:off x="762610" y="10478110"/>
            <a:ext cx="9904781" cy="0"/>
          </a:xfrm>
          <a:prstGeom prst="line">
            <a:avLst/>
          </a:prstGeom>
          <a:noFill/>
          <a:ln w="5080">
            <a:solidFill>
              <a:srgbClr val="C4B9AE">
                <a:alpha val="15000"/>
              </a:srgbClr>
            </a:solidFill>
            <a:prstDash val="solid"/>
          </a:ln>
        </p:spPr>
      </p:sp>
      <p:sp>
        <p:nvSpPr>
          <p:cNvPr id="38" name="Shape 36"/>
          <p:cNvSpPr/>
          <p:nvPr/>
        </p:nvSpPr>
        <p:spPr>
          <a:xfrm>
            <a:off x="762610" y="11049610"/>
            <a:ext cx="9904781" cy="0"/>
          </a:xfrm>
          <a:prstGeom prst="line">
            <a:avLst/>
          </a:prstGeom>
          <a:noFill/>
          <a:ln w="5080">
            <a:solidFill>
              <a:srgbClr val="C4B9AE">
                <a:alpha val="15000"/>
              </a:srgbClr>
            </a:solidFill>
            <a:prstDash val="solid"/>
          </a:ln>
        </p:spPr>
      </p:sp>
      <p:sp>
        <p:nvSpPr>
          <p:cNvPr id="39" name="Shape 37"/>
          <p:cNvSpPr/>
          <p:nvPr/>
        </p:nvSpPr>
        <p:spPr>
          <a:xfrm>
            <a:off x="762610" y="11621110"/>
            <a:ext cx="9904781" cy="0"/>
          </a:xfrm>
          <a:prstGeom prst="line">
            <a:avLst/>
          </a:prstGeom>
          <a:noFill/>
          <a:ln w="5080">
            <a:solidFill>
              <a:srgbClr val="C4B9AE">
                <a:alpha val="15000"/>
              </a:srgbClr>
            </a:solidFill>
            <a:prstDash val="solid"/>
          </a:ln>
        </p:spPr>
      </p:sp>
      <p:sp>
        <p:nvSpPr>
          <p:cNvPr id="40" name="Shape 38"/>
          <p:cNvSpPr/>
          <p:nvPr/>
        </p:nvSpPr>
        <p:spPr>
          <a:xfrm>
            <a:off x="762610" y="12192610"/>
            <a:ext cx="9904781" cy="0"/>
          </a:xfrm>
          <a:prstGeom prst="line">
            <a:avLst/>
          </a:prstGeom>
          <a:noFill/>
          <a:ln w="5080">
            <a:solidFill>
              <a:srgbClr val="C4B9AE">
                <a:alpha val="15000"/>
              </a:srgbClr>
            </a:solidFill>
            <a:prstDash val="solid"/>
          </a:ln>
        </p:spPr>
      </p:sp>
      <p:sp>
        <p:nvSpPr>
          <p:cNvPr id="41" name="Shape 39"/>
          <p:cNvSpPr/>
          <p:nvPr/>
        </p:nvSpPr>
        <p:spPr>
          <a:xfrm>
            <a:off x="762610" y="12764110"/>
            <a:ext cx="9904781" cy="0"/>
          </a:xfrm>
          <a:prstGeom prst="line">
            <a:avLst/>
          </a:prstGeom>
          <a:noFill/>
          <a:ln w="5080">
            <a:solidFill>
              <a:srgbClr val="C4B9AE">
                <a:alpha val="15000"/>
              </a:srgbClr>
            </a:solidFill>
            <a:prstDash val="solid"/>
          </a:ln>
        </p:spPr>
      </p:sp>
      <p:sp>
        <p:nvSpPr>
          <p:cNvPr id="42" name="Shape 40"/>
          <p:cNvSpPr/>
          <p:nvPr/>
        </p:nvSpPr>
        <p:spPr>
          <a:xfrm>
            <a:off x="762610" y="13335610"/>
            <a:ext cx="9904781" cy="0"/>
          </a:xfrm>
          <a:prstGeom prst="line">
            <a:avLst/>
          </a:prstGeom>
          <a:noFill/>
          <a:ln w="5080">
            <a:solidFill>
              <a:srgbClr val="C4B9AE">
                <a:alpha val="15000"/>
              </a:srgbClr>
            </a:solidFill>
            <a:prstDash val="solid"/>
          </a:ln>
        </p:spPr>
      </p:sp>
      <p:sp>
        <p:nvSpPr>
          <p:cNvPr id="43" name="Shape 41"/>
          <p:cNvSpPr/>
          <p:nvPr/>
        </p:nvSpPr>
        <p:spPr>
          <a:xfrm>
            <a:off x="762610" y="1371600"/>
            <a:ext cx="548640" cy="36576"/>
          </a:xfrm>
          <a:prstGeom prst="rect">
            <a:avLst/>
          </a:prstGeom>
          <a:solidFill>
            <a:srgbClr val="F7F471"/>
          </a:solidFill>
          <a:ln/>
        </p:spPr>
      </p:sp>
      <p:sp>
        <p:nvSpPr>
          <p:cNvPr id="44" name="Text 42"/>
          <p:cNvSpPr/>
          <p:nvPr/>
        </p:nvSpPr>
        <p:spPr>
          <a:xfrm>
            <a:off x="762610" y="1481328"/>
            <a:ext cx="5486400" cy="292608"/>
          </a:xfrm>
          <a:prstGeom prst="rect">
            <a:avLst/>
          </a:prstGeom>
          <a:noFill/>
          <a:ln/>
        </p:spPr>
        <p:txBody>
          <a:bodyPr wrap="square" lIns="0" tIns="0" rIns="0" bIns="0" rtlCol="0" anchor="ctr"/>
          <a:lstStyle/>
          <a:p>
            <a:pPr indent="0" marL="0">
              <a:buNone/>
            </a:pPr>
            <a:r>
              <a:rPr lang="en-US" sz="1100" b="1" spc="300" kern="0" dirty="0">
                <a:solidFill>
                  <a:srgbClr val="EDE8DF"/>
                </a:solidFill>
                <a:latin typeface="Inter" pitchFamily="34" charset="0"/>
                <a:ea typeface="Inter" pitchFamily="34" charset="-122"/>
                <a:cs typeface="Inter" pitchFamily="34" charset="-120"/>
              </a:rPr>
              <a:t>SMALL BUSINESS STRATEGIST</a:t>
            </a:r>
            <a:endParaRPr lang="en-US" sz="1100" dirty="0"/>
          </a:p>
        </p:txBody>
      </p:sp>
      <p:sp>
        <p:nvSpPr>
          <p:cNvPr id="45" name="Shape 43"/>
          <p:cNvSpPr/>
          <p:nvPr/>
        </p:nvSpPr>
        <p:spPr>
          <a:xfrm>
            <a:off x="9112910" y="1371600"/>
            <a:ext cx="1554480" cy="365760"/>
          </a:xfrm>
          <a:prstGeom prst="rect">
            <a:avLst/>
          </a:prstGeom>
          <a:solidFill>
            <a:srgbClr val="F7F471"/>
          </a:solidFill>
          <a:ln/>
        </p:spPr>
      </p:sp>
      <p:sp>
        <p:nvSpPr>
          <p:cNvPr id="46" name="Text 44"/>
          <p:cNvSpPr/>
          <p:nvPr/>
        </p:nvSpPr>
        <p:spPr>
          <a:xfrm>
            <a:off x="9112910" y="1371600"/>
            <a:ext cx="1554480" cy="365760"/>
          </a:xfrm>
          <a:prstGeom prst="rect">
            <a:avLst/>
          </a:prstGeom>
          <a:noFill/>
          <a:ln/>
        </p:spPr>
        <p:txBody>
          <a:bodyPr wrap="square" lIns="0" tIns="0" rIns="0" bIns="0" rtlCol="0" anchor="ctr"/>
          <a:lstStyle/>
          <a:p>
            <a:pPr algn="ctr" indent="0" marL="0">
              <a:buNone/>
            </a:pPr>
            <a:r>
              <a:rPr lang="en-US" sz="1200" b="1" spc="400" kern="0" dirty="0">
                <a:solidFill>
                  <a:srgbClr val="18160F"/>
                </a:solidFill>
                <a:latin typeface="Inter" pitchFamily="34" charset="0"/>
                <a:ea typeface="Inter" pitchFamily="34" charset="-122"/>
                <a:cs typeface="Inter" pitchFamily="34" charset="-120"/>
              </a:rPr>
              <a:t>QUARTERLY</a:t>
            </a:r>
            <a:endParaRPr lang="en-US" sz="1200" dirty="0"/>
          </a:p>
        </p:txBody>
      </p:sp>
      <p:sp>
        <p:nvSpPr>
          <p:cNvPr id="47" name="Text 45"/>
          <p:cNvSpPr/>
          <p:nvPr/>
        </p:nvSpPr>
        <p:spPr>
          <a:xfrm>
            <a:off x="762610" y="2011680"/>
            <a:ext cx="9904781" cy="1463040"/>
          </a:xfrm>
          <a:prstGeom prst="rect">
            <a:avLst/>
          </a:prstGeom>
          <a:noFill/>
          <a:ln/>
        </p:spPr>
        <p:txBody>
          <a:bodyPr wrap="square" lIns="0" tIns="0" rIns="0" bIns="0" rtlCol="0" anchor="t"/>
          <a:lstStyle/>
          <a:p>
            <a:pPr indent="0" marL="0">
              <a:buNone/>
            </a:pPr>
            <a:r>
              <a:rPr lang="en-US" sz="4800" spc="-100" kern="0" dirty="0">
                <a:solidFill>
                  <a:srgbClr val="EDE8DF"/>
                </a:solidFill>
                <a:latin typeface="Playfair Display" pitchFamily="34" charset="0"/>
                <a:ea typeface="Playfair Display" pitchFamily="34" charset="-122"/>
                <a:cs typeface="Playfair Display" pitchFamily="34" charset="-120"/>
              </a:rPr>
              <a:t>Audit the segment vocabulary.</a:t>
            </a:r>
            <a:endParaRPr lang="en-US" sz="4800" dirty="0"/>
          </a:p>
        </p:txBody>
      </p:sp>
      <p:sp>
        <p:nvSpPr>
          <p:cNvPr id="48" name="Text 46"/>
          <p:cNvSpPr/>
          <p:nvPr/>
        </p:nvSpPr>
        <p:spPr>
          <a:xfrm>
            <a:off x="762610" y="3840480"/>
            <a:ext cx="9875520" cy="2011680"/>
          </a:xfrm>
          <a:prstGeom prst="rect">
            <a:avLst/>
          </a:prstGeom>
          <a:noFill/>
          <a:ln/>
        </p:spPr>
        <p:txBody>
          <a:bodyPr wrap="square" lIns="0" tIns="0" rIns="0" bIns="0" rtlCol="0" anchor="t"/>
          <a:lstStyle/>
          <a:p>
            <a:pPr indent="0" marL="0">
              <a:lnSpc>
                <a:spcPct val="145000"/>
              </a:lnSpc>
              <a:buNone/>
            </a:pPr>
            <a:r>
              <a:rPr lang="en-US" sz="1700" dirty="0">
                <a:solidFill>
                  <a:srgbClr val="EDE8DF"/>
                </a:solidFill>
                <a:latin typeface="Inter" pitchFamily="34" charset="0"/>
                <a:ea typeface="Inter" pitchFamily="34" charset="-122"/>
                <a:cs typeface="Inter" pitchFamily="34" charset="-120"/>
              </a:rPr>
              <a:t>Walk through every segment the team uses. CRM. Email. Advertising. Product. For each segment, write the year it was created and the assumption it was built on. If the assumption was personalization cost, the segment is obsolete. Replace it with a model.</a:t>
            </a:r>
            <a:endParaRPr lang="en-US" sz="1700" dirty="0"/>
          </a:p>
        </p:txBody>
      </p:sp>
      <p:sp>
        <p:nvSpPr>
          <p:cNvPr id="49" name="Text 47"/>
          <p:cNvSpPr/>
          <p:nvPr/>
        </p:nvSpPr>
        <p:spPr>
          <a:xfrm>
            <a:off x="899770" y="6949440"/>
            <a:ext cx="2201875" cy="274320"/>
          </a:xfrm>
          <a:prstGeom prst="rect">
            <a:avLst/>
          </a:prstGeom>
          <a:noFill/>
          <a:ln/>
        </p:spPr>
        <p:txBody>
          <a:bodyPr wrap="square" lIns="0" tIns="0" rIns="0" bIns="0" rtlCol="0" anchor="ctr"/>
          <a:lstStyle/>
          <a:p>
            <a:pPr indent="0" marL="0">
              <a:buNone/>
            </a:pPr>
            <a:r>
              <a:rPr lang="en-US" sz="1000" b="1" spc="300" kern="0" dirty="0">
                <a:solidFill>
                  <a:srgbClr val="F7F471"/>
                </a:solidFill>
                <a:latin typeface="Inter" pitchFamily="34" charset="0"/>
                <a:ea typeface="Inter" pitchFamily="34" charset="-122"/>
                <a:cs typeface="Inter" pitchFamily="34" charset="-120"/>
              </a:rPr>
              <a:t>SEGMENT</a:t>
            </a:r>
            <a:endParaRPr lang="en-US" sz="1000" dirty="0"/>
          </a:p>
        </p:txBody>
      </p:sp>
      <p:sp>
        <p:nvSpPr>
          <p:cNvPr id="50" name="Text 48"/>
          <p:cNvSpPr/>
          <p:nvPr/>
        </p:nvSpPr>
        <p:spPr>
          <a:xfrm>
            <a:off x="3375965" y="6949440"/>
            <a:ext cx="2201875" cy="274320"/>
          </a:xfrm>
          <a:prstGeom prst="rect">
            <a:avLst/>
          </a:prstGeom>
          <a:noFill/>
          <a:ln/>
        </p:spPr>
        <p:txBody>
          <a:bodyPr wrap="square" lIns="0" tIns="0" rIns="0" bIns="0" rtlCol="0" anchor="ctr"/>
          <a:lstStyle/>
          <a:p>
            <a:pPr indent="0" marL="0">
              <a:buNone/>
            </a:pPr>
            <a:r>
              <a:rPr lang="en-US" sz="1000" b="1" spc="300" kern="0" dirty="0">
                <a:solidFill>
                  <a:srgbClr val="F7F471"/>
                </a:solidFill>
                <a:latin typeface="Inter" pitchFamily="34" charset="0"/>
                <a:ea typeface="Inter" pitchFamily="34" charset="-122"/>
                <a:cs typeface="Inter" pitchFamily="34" charset="-120"/>
              </a:rPr>
              <a:t>ORIGIN YEAR</a:t>
            </a:r>
            <a:endParaRPr lang="en-US" sz="1000" dirty="0"/>
          </a:p>
        </p:txBody>
      </p:sp>
      <p:sp>
        <p:nvSpPr>
          <p:cNvPr id="51" name="Text 49"/>
          <p:cNvSpPr/>
          <p:nvPr/>
        </p:nvSpPr>
        <p:spPr>
          <a:xfrm>
            <a:off x="5852160" y="6949440"/>
            <a:ext cx="2201875" cy="274320"/>
          </a:xfrm>
          <a:prstGeom prst="rect">
            <a:avLst/>
          </a:prstGeom>
          <a:noFill/>
          <a:ln/>
        </p:spPr>
        <p:txBody>
          <a:bodyPr wrap="square" lIns="0" tIns="0" rIns="0" bIns="0" rtlCol="0" anchor="ctr"/>
          <a:lstStyle/>
          <a:p>
            <a:pPr indent="0" marL="0">
              <a:buNone/>
            </a:pPr>
            <a:r>
              <a:rPr lang="en-US" sz="1000" b="1" spc="300" kern="0" dirty="0">
                <a:solidFill>
                  <a:srgbClr val="F7F471"/>
                </a:solidFill>
                <a:latin typeface="Inter" pitchFamily="34" charset="0"/>
                <a:ea typeface="Inter" pitchFamily="34" charset="-122"/>
                <a:cs typeface="Inter" pitchFamily="34" charset="-120"/>
              </a:rPr>
              <a:t>ASSUMPTION</a:t>
            </a:r>
            <a:endParaRPr lang="en-US" sz="1000" dirty="0"/>
          </a:p>
        </p:txBody>
      </p:sp>
      <p:sp>
        <p:nvSpPr>
          <p:cNvPr id="52" name="Text 50"/>
          <p:cNvSpPr/>
          <p:nvPr/>
        </p:nvSpPr>
        <p:spPr>
          <a:xfrm>
            <a:off x="8328355" y="6949440"/>
            <a:ext cx="2201875" cy="274320"/>
          </a:xfrm>
          <a:prstGeom prst="rect">
            <a:avLst/>
          </a:prstGeom>
          <a:noFill/>
          <a:ln/>
        </p:spPr>
        <p:txBody>
          <a:bodyPr wrap="square" lIns="0" tIns="0" rIns="0" bIns="0" rtlCol="0" anchor="ctr"/>
          <a:lstStyle/>
          <a:p>
            <a:pPr indent="0" marL="0">
              <a:buNone/>
            </a:pPr>
            <a:r>
              <a:rPr lang="en-US" sz="1000" b="1" spc="300" kern="0" dirty="0">
                <a:solidFill>
                  <a:srgbClr val="F7F471"/>
                </a:solidFill>
                <a:latin typeface="Inter" pitchFamily="34" charset="0"/>
                <a:ea typeface="Inter" pitchFamily="34" charset="-122"/>
                <a:cs typeface="Inter" pitchFamily="34" charset="-120"/>
              </a:rPr>
              <a:t>STATUS</a:t>
            </a:r>
            <a:endParaRPr lang="en-US" sz="1000" dirty="0"/>
          </a:p>
        </p:txBody>
      </p:sp>
      <p:sp>
        <p:nvSpPr>
          <p:cNvPr id="53" name="Shape 51"/>
          <p:cNvSpPr/>
          <p:nvPr/>
        </p:nvSpPr>
        <p:spPr>
          <a:xfrm>
            <a:off x="762610" y="7315200"/>
            <a:ext cx="9904781" cy="0"/>
          </a:xfrm>
          <a:prstGeom prst="line">
            <a:avLst/>
          </a:prstGeom>
          <a:noFill/>
          <a:ln w="7620">
            <a:solidFill>
              <a:srgbClr val="EDE8DF"/>
            </a:solidFill>
            <a:prstDash val="solid"/>
          </a:ln>
        </p:spPr>
      </p:sp>
      <p:sp>
        <p:nvSpPr>
          <p:cNvPr id="54" name="Text 52"/>
          <p:cNvSpPr/>
          <p:nvPr/>
        </p:nvSpPr>
        <p:spPr>
          <a:xfrm>
            <a:off x="899770" y="7589520"/>
            <a:ext cx="2201875" cy="640080"/>
          </a:xfrm>
          <a:prstGeom prst="rect">
            <a:avLst/>
          </a:prstGeom>
          <a:noFill/>
          <a:ln/>
        </p:spPr>
        <p:txBody>
          <a:bodyPr wrap="square" lIns="0" tIns="0" rIns="0" bIns="0" rtlCol="0" anchor="t"/>
          <a:lstStyle/>
          <a:p>
            <a:pPr indent="0" marL="0">
              <a:buNone/>
            </a:pPr>
            <a:r>
              <a:rPr lang="en-US" sz="1800" dirty="0">
                <a:solidFill>
                  <a:srgbClr val="EDE8DF"/>
                </a:solidFill>
                <a:latin typeface="Playfair Display" pitchFamily="34" charset="0"/>
                <a:ea typeface="Playfair Display" pitchFamily="34" charset="-122"/>
                <a:cs typeface="Playfair Display" pitchFamily="34" charset="-120"/>
              </a:rPr>
              <a:t>Enterprise mid-market</a:t>
            </a:r>
            <a:endParaRPr lang="en-US" sz="1800" dirty="0"/>
          </a:p>
        </p:txBody>
      </p:sp>
      <p:sp>
        <p:nvSpPr>
          <p:cNvPr id="55" name="Text 53"/>
          <p:cNvSpPr/>
          <p:nvPr/>
        </p:nvSpPr>
        <p:spPr>
          <a:xfrm>
            <a:off x="3375965" y="7589520"/>
            <a:ext cx="2201875" cy="640080"/>
          </a:xfrm>
          <a:prstGeom prst="rect">
            <a:avLst/>
          </a:prstGeom>
          <a:noFill/>
          <a:ln/>
        </p:spPr>
        <p:txBody>
          <a:bodyPr wrap="square" lIns="0" tIns="0" rIns="0" bIns="0" rtlCol="0" anchor="t"/>
          <a:lstStyle/>
          <a:p>
            <a:pPr indent="0" marL="0">
              <a:buNone/>
            </a:pPr>
            <a:r>
              <a:rPr lang="en-US" sz="2200" spc="-100" kern="0" dirty="0">
                <a:solidFill>
                  <a:srgbClr val="EDE8DF"/>
                </a:solidFill>
                <a:latin typeface="Playfair Display" pitchFamily="34" charset="0"/>
                <a:ea typeface="Playfair Display" pitchFamily="34" charset="-122"/>
                <a:cs typeface="Playfair Display" pitchFamily="34" charset="-120"/>
              </a:rPr>
              <a:t>2008</a:t>
            </a:r>
            <a:endParaRPr lang="en-US" sz="2200" dirty="0"/>
          </a:p>
        </p:txBody>
      </p:sp>
      <p:sp>
        <p:nvSpPr>
          <p:cNvPr id="56" name="Text 54"/>
          <p:cNvSpPr/>
          <p:nvPr/>
        </p:nvSpPr>
        <p:spPr>
          <a:xfrm>
            <a:off x="5852160" y="7589520"/>
            <a:ext cx="2201875" cy="777240"/>
          </a:xfrm>
          <a:prstGeom prst="rect">
            <a:avLst/>
          </a:prstGeom>
          <a:noFill/>
          <a:ln/>
        </p:spPr>
        <p:txBody>
          <a:bodyPr wrap="square" lIns="0" tIns="0" rIns="0" bIns="0" rtlCol="0" anchor="t"/>
          <a:lstStyle/>
          <a:p>
            <a:pPr indent="0" marL="0">
              <a:lnSpc>
                <a:spcPct val="130000"/>
              </a:lnSpc>
              <a:buNone/>
            </a:pPr>
            <a:r>
              <a:rPr lang="en-US" sz="1200" dirty="0">
                <a:solidFill>
                  <a:srgbClr val="C4B9AE"/>
                </a:solidFill>
                <a:latin typeface="Inter" pitchFamily="34" charset="0"/>
                <a:ea typeface="Inter" pitchFamily="34" charset="-122"/>
                <a:cs typeface="Inter" pitchFamily="34" charset="-120"/>
              </a:rPr>
              <a:t>personalization cost prohibited per-account treatment</a:t>
            </a:r>
            <a:endParaRPr lang="en-US" sz="1200" dirty="0"/>
          </a:p>
        </p:txBody>
      </p:sp>
      <p:sp>
        <p:nvSpPr>
          <p:cNvPr id="57" name="Shape 55"/>
          <p:cNvSpPr/>
          <p:nvPr/>
        </p:nvSpPr>
        <p:spPr>
          <a:xfrm>
            <a:off x="8328355" y="7635240"/>
            <a:ext cx="1463040" cy="365760"/>
          </a:xfrm>
          <a:prstGeom prst="rect">
            <a:avLst/>
          </a:prstGeom>
          <a:solidFill>
            <a:srgbClr val="F7F471"/>
          </a:solidFill>
          <a:ln/>
        </p:spPr>
      </p:sp>
      <p:sp>
        <p:nvSpPr>
          <p:cNvPr id="58" name="Text 56"/>
          <p:cNvSpPr/>
          <p:nvPr/>
        </p:nvSpPr>
        <p:spPr>
          <a:xfrm>
            <a:off x="8328355" y="7635240"/>
            <a:ext cx="1463040" cy="365760"/>
          </a:xfrm>
          <a:prstGeom prst="rect">
            <a:avLst/>
          </a:prstGeom>
          <a:noFill/>
          <a:ln/>
        </p:spPr>
        <p:txBody>
          <a:bodyPr wrap="square" lIns="0" tIns="0" rIns="0" bIns="0" rtlCol="0" anchor="ctr"/>
          <a:lstStyle/>
          <a:p>
            <a:pPr algn="ctr" indent="0" marL="0">
              <a:buNone/>
            </a:pPr>
            <a:r>
              <a:rPr lang="en-US" sz="1000" b="1" spc="400" kern="0" dirty="0">
                <a:solidFill>
                  <a:srgbClr val="18160F"/>
                </a:solidFill>
                <a:latin typeface="Inter" pitchFamily="34" charset="0"/>
                <a:ea typeface="Inter" pitchFamily="34" charset="-122"/>
                <a:cs typeface="Inter" pitchFamily="34" charset="-120"/>
              </a:rPr>
              <a:t>OBSOLETE</a:t>
            </a:r>
            <a:endParaRPr lang="en-US" sz="1000" dirty="0"/>
          </a:p>
        </p:txBody>
      </p:sp>
      <p:sp>
        <p:nvSpPr>
          <p:cNvPr id="59" name="Shape 57"/>
          <p:cNvSpPr/>
          <p:nvPr/>
        </p:nvSpPr>
        <p:spPr>
          <a:xfrm>
            <a:off x="762610" y="8458200"/>
            <a:ext cx="9904781" cy="0"/>
          </a:xfrm>
          <a:prstGeom prst="line">
            <a:avLst/>
          </a:prstGeom>
          <a:noFill/>
          <a:ln w="5080">
            <a:solidFill>
              <a:srgbClr val="8A8280">
                <a:alpha val="40000"/>
              </a:srgbClr>
            </a:solidFill>
            <a:prstDash val="solid"/>
          </a:ln>
        </p:spPr>
      </p:sp>
      <p:sp>
        <p:nvSpPr>
          <p:cNvPr id="60" name="Text 58"/>
          <p:cNvSpPr/>
          <p:nvPr/>
        </p:nvSpPr>
        <p:spPr>
          <a:xfrm>
            <a:off x="899770" y="8503920"/>
            <a:ext cx="2201875" cy="640080"/>
          </a:xfrm>
          <a:prstGeom prst="rect">
            <a:avLst/>
          </a:prstGeom>
          <a:noFill/>
          <a:ln/>
        </p:spPr>
        <p:txBody>
          <a:bodyPr wrap="square" lIns="0" tIns="0" rIns="0" bIns="0" rtlCol="0" anchor="t"/>
          <a:lstStyle/>
          <a:p>
            <a:pPr indent="0" marL="0">
              <a:buNone/>
            </a:pPr>
            <a:r>
              <a:rPr lang="en-US" sz="1800" dirty="0">
                <a:solidFill>
                  <a:srgbClr val="EDE8DF"/>
                </a:solidFill>
                <a:latin typeface="Playfair Display" pitchFamily="34" charset="0"/>
                <a:ea typeface="Playfair Display" pitchFamily="34" charset="-122"/>
                <a:cs typeface="Playfair Display" pitchFamily="34" charset="-120"/>
              </a:rPr>
              <a:t>SMB self-serve</a:t>
            </a:r>
            <a:endParaRPr lang="en-US" sz="1800" dirty="0"/>
          </a:p>
        </p:txBody>
      </p:sp>
      <p:sp>
        <p:nvSpPr>
          <p:cNvPr id="61" name="Text 59"/>
          <p:cNvSpPr/>
          <p:nvPr/>
        </p:nvSpPr>
        <p:spPr>
          <a:xfrm>
            <a:off x="3375965" y="8503920"/>
            <a:ext cx="2201875" cy="640080"/>
          </a:xfrm>
          <a:prstGeom prst="rect">
            <a:avLst/>
          </a:prstGeom>
          <a:noFill/>
          <a:ln/>
        </p:spPr>
        <p:txBody>
          <a:bodyPr wrap="square" lIns="0" tIns="0" rIns="0" bIns="0" rtlCol="0" anchor="t"/>
          <a:lstStyle/>
          <a:p>
            <a:pPr indent="0" marL="0">
              <a:buNone/>
            </a:pPr>
            <a:r>
              <a:rPr lang="en-US" sz="2200" spc="-100" kern="0" dirty="0">
                <a:solidFill>
                  <a:srgbClr val="EDE8DF"/>
                </a:solidFill>
                <a:latin typeface="Playfair Display" pitchFamily="34" charset="0"/>
                <a:ea typeface="Playfair Display" pitchFamily="34" charset="-122"/>
                <a:cs typeface="Playfair Display" pitchFamily="34" charset="-120"/>
              </a:rPr>
              <a:t>2014</a:t>
            </a:r>
            <a:endParaRPr lang="en-US" sz="2200" dirty="0"/>
          </a:p>
        </p:txBody>
      </p:sp>
      <p:sp>
        <p:nvSpPr>
          <p:cNvPr id="62" name="Text 60"/>
          <p:cNvSpPr/>
          <p:nvPr/>
        </p:nvSpPr>
        <p:spPr>
          <a:xfrm>
            <a:off x="5852160" y="8503920"/>
            <a:ext cx="2201875" cy="777240"/>
          </a:xfrm>
          <a:prstGeom prst="rect">
            <a:avLst/>
          </a:prstGeom>
          <a:noFill/>
          <a:ln/>
        </p:spPr>
        <p:txBody>
          <a:bodyPr wrap="square" lIns="0" tIns="0" rIns="0" bIns="0" rtlCol="0" anchor="t"/>
          <a:lstStyle/>
          <a:p>
            <a:pPr indent="0" marL="0">
              <a:lnSpc>
                <a:spcPct val="130000"/>
              </a:lnSpc>
              <a:buNone/>
            </a:pPr>
            <a:r>
              <a:rPr lang="en-US" sz="1200" dirty="0">
                <a:solidFill>
                  <a:srgbClr val="C4B9AE"/>
                </a:solidFill>
                <a:latin typeface="Inter" pitchFamily="34" charset="0"/>
                <a:ea typeface="Inter" pitchFamily="34" charset="-122"/>
                <a:cs typeface="Inter" pitchFamily="34" charset="-120"/>
              </a:rPr>
              <a:t>human SDR cost forced volume sorting</a:t>
            </a:r>
            <a:endParaRPr lang="en-US" sz="1200" dirty="0"/>
          </a:p>
        </p:txBody>
      </p:sp>
      <p:sp>
        <p:nvSpPr>
          <p:cNvPr id="63" name="Shape 61"/>
          <p:cNvSpPr/>
          <p:nvPr/>
        </p:nvSpPr>
        <p:spPr>
          <a:xfrm>
            <a:off x="8328355" y="8549640"/>
            <a:ext cx="1463040" cy="365760"/>
          </a:xfrm>
          <a:prstGeom prst="rect">
            <a:avLst/>
          </a:prstGeom>
          <a:solidFill>
            <a:srgbClr val="F7F471"/>
          </a:solidFill>
          <a:ln/>
        </p:spPr>
      </p:sp>
      <p:sp>
        <p:nvSpPr>
          <p:cNvPr id="64" name="Text 62"/>
          <p:cNvSpPr/>
          <p:nvPr/>
        </p:nvSpPr>
        <p:spPr>
          <a:xfrm>
            <a:off x="8328355" y="8549640"/>
            <a:ext cx="1463040" cy="365760"/>
          </a:xfrm>
          <a:prstGeom prst="rect">
            <a:avLst/>
          </a:prstGeom>
          <a:noFill/>
          <a:ln/>
        </p:spPr>
        <p:txBody>
          <a:bodyPr wrap="square" lIns="0" tIns="0" rIns="0" bIns="0" rtlCol="0" anchor="ctr"/>
          <a:lstStyle/>
          <a:p>
            <a:pPr algn="ctr" indent="0" marL="0">
              <a:buNone/>
            </a:pPr>
            <a:r>
              <a:rPr lang="en-US" sz="1000" b="1" spc="400" kern="0" dirty="0">
                <a:solidFill>
                  <a:srgbClr val="18160F"/>
                </a:solidFill>
                <a:latin typeface="Inter" pitchFamily="34" charset="0"/>
                <a:ea typeface="Inter" pitchFamily="34" charset="-122"/>
                <a:cs typeface="Inter" pitchFamily="34" charset="-120"/>
              </a:rPr>
              <a:t>OBSOLETE</a:t>
            </a:r>
            <a:endParaRPr lang="en-US" sz="1000" dirty="0"/>
          </a:p>
        </p:txBody>
      </p:sp>
      <p:sp>
        <p:nvSpPr>
          <p:cNvPr id="65" name="Shape 63"/>
          <p:cNvSpPr/>
          <p:nvPr/>
        </p:nvSpPr>
        <p:spPr>
          <a:xfrm>
            <a:off x="762610" y="9372600"/>
            <a:ext cx="9904781" cy="0"/>
          </a:xfrm>
          <a:prstGeom prst="line">
            <a:avLst/>
          </a:prstGeom>
          <a:noFill/>
          <a:ln w="5080">
            <a:solidFill>
              <a:srgbClr val="8A8280">
                <a:alpha val="40000"/>
              </a:srgbClr>
            </a:solidFill>
            <a:prstDash val="solid"/>
          </a:ln>
        </p:spPr>
      </p:sp>
      <p:sp>
        <p:nvSpPr>
          <p:cNvPr id="66" name="Text 64"/>
          <p:cNvSpPr/>
          <p:nvPr/>
        </p:nvSpPr>
        <p:spPr>
          <a:xfrm>
            <a:off x="899770" y="9418320"/>
            <a:ext cx="2201875" cy="640080"/>
          </a:xfrm>
          <a:prstGeom prst="rect">
            <a:avLst/>
          </a:prstGeom>
          <a:noFill/>
          <a:ln/>
        </p:spPr>
        <p:txBody>
          <a:bodyPr wrap="square" lIns="0" tIns="0" rIns="0" bIns="0" rtlCol="0" anchor="t"/>
          <a:lstStyle/>
          <a:p>
            <a:pPr indent="0" marL="0">
              <a:buNone/>
            </a:pPr>
            <a:r>
              <a:rPr lang="en-US" sz="1800" dirty="0">
                <a:solidFill>
                  <a:srgbClr val="EDE8DF"/>
                </a:solidFill>
                <a:latin typeface="Playfair Display" pitchFamily="34" charset="0"/>
                <a:ea typeface="Playfair Display" pitchFamily="34" charset="-122"/>
                <a:cs typeface="Playfair Display" pitchFamily="34" charset="-120"/>
              </a:rPr>
              <a:t>Healthcare verticals</a:t>
            </a:r>
            <a:endParaRPr lang="en-US" sz="1800" dirty="0"/>
          </a:p>
        </p:txBody>
      </p:sp>
      <p:sp>
        <p:nvSpPr>
          <p:cNvPr id="67" name="Text 65"/>
          <p:cNvSpPr/>
          <p:nvPr/>
        </p:nvSpPr>
        <p:spPr>
          <a:xfrm>
            <a:off x="3375965" y="9418320"/>
            <a:ext cx="2201875" cy="640080"/>
          </a:xfrm>
          <a:prstGeom prst="rect">
            <a:avLst/>
          </a:prstGeom>
          <a:noFill/>
          <a:ln/>
        </p:spPr>
        <p:txBody>
          <a:bodyPr wrap="square" lIns="0" tIns="0" rIns="0" bIns="0" rtlCol="0" anchor="t"/>
          <a:lstStyle/>
          <a:p>
            <a:pPr indent="0" marL="0">
              <a:buNone/>
            </a:pPr>
            <a:r>
              <a:rPr lang="en-US" sz="2200" spc="-100" kern="0" dirty="0">
                <a:solidFill>
                  <a:srgbClr val="EDE8DF"/>
                </a:solidFill>
                <a:latin typeface="Playfair Display" pitchFamily="34" charset="0"/>
                <a:ea typeface="Playfair Display" pitchFamily="34" charset="-122"/>
                <a:cs typeface="Playfair Display" pitchFamily="34" charset="-120"/>
              </a:rPr>
              <a:t>2019</a:t>
            </a:r>
            <a:endParaRPr lang="en-US" sz="2200" dirty="0"/>
          </a:p>
        </p:txBody>
      </p:sp>
      <p:sp>
        <p:nvSpPr>
          <p:cNvPr id="68" name="Text 66"/>
          <p:cNvSpPr/>
          <p:nvPr/>
        </p:nvSpPr>
        <p:spPr>
          <a:xfrm>
            <a:off x="5852160" y="9418320"/>
            <a:ext cx="2201875" cy="777240"/>
          </a:xfrm>
          <a:prstGeom prst="rect">
            <a:avLst/>
          </a:prstGeom>
          <a:noFill/>
          <a:ln/>
        </p:spPr>
        <p:txBody>
          <a:bodyPr wrap="square" lIns="0" tIns="0" rIns="0" bIns="0" rtlCol="0" anchor="t"/>
          <a:lstStyle/>
          <a:p>
            <a:pPr indent="0" marL="0">
              <a:lnSpc>
                <a:spcPct val="130000"/>
              </a:lnSpc>
              <a:buNone/>
            </a:pPr>
            <a:r>
              <a:rPr lang="en-US" sz="1200" dirty="0">
                <a:solidFill>
                  <a:srgbClr val="C4B9AE"/>
                </a:solidFill>
                <a:latin typeface="Inter" pitchFamily="34" charset="0"/>
                <a:ea typeface="Inter" pitchFamily="34" charset="-122"/>
                <a:cs typeface="Inter" pitchFamily="34" charset="-120"/>
              </a:rPr>
              <a:t>regulatory boundary forces aggregation</a:t>
            </a:r>
            <a:endParaRPr lang="en-US" sz="1200" dirty="0"/>
          </a:p>
        </p:txBody>
      </p:sp>
      <p:sp>
        <p:nvSpPr>
          <p:cNvPr id="69" name="Text 67"/>
          <p:cNvSpPr/>
          <p:nvPr/>
        </p:nvSpPr>
        <p:spPr>
          <a:xfrm>
            <a:off x="8328355" y="9464040"/>
            <a:ext cx="1463040" cy="365760"/>
          </a:xfrm>
          <a:prstGeom prst="rect">
            <a:avLst/>
          </a:prstGeom>
          <a:noFill/>
          <a:ln/>
        </p:spPr>
        <p:txBody>
          <a:bodyPr wrap="square" lIns="0" tIns="0" rIns="0" bIns="0" rtlCol="0" anchor="ctr"/>
          <a:lstStyle/>
          <a:p>
            <a:pPr indent="0" marL="0">
              <a:buNone/>
            </a:pPr>
            <a:r>
              <a:rPr lang="en-US" sz="1000" b="1" spc="400" kern="0" dirty="0">
                <a:solidFill>
                  <a:srgbClr val="EDE8DF"/>
                </a:solidFill>
                <a:latin typeface="Inter" pitchFamily="34" charset="0"/>
                <a:ea typeface="Inter" pitchFamily="34" charset="-122"/>
                <a:cs typeface="Inter" pitchFamily="34" charset="-120"/>
              </a:rPr>
              <a:t>STANDS</a:t>
            </a:r>
            <a:endParaRPr lang="en-US" sz="1000" dirty="0"/>
          </a:p>
        </p:txBody>
      </p:sp>
      <p:sp>
        <p:nvSpPr>
          <p:cNvPr id="70" name="Shape 68"/>
          <p:cNvSpPr/>
          <p:nvPr/>
        </p:nvSpPr>
        <p:spPr>
          <a:xfrm>
            <a:off x="762610" y="10287000"/>
            <a:ext cx="9904781" cy="0"/>
          </a:xfrm>
          <a:prstGeom prst="line">
            <a:avLst/>
          </a:prstGeom>
          <a:noFill/>
          <a:ln w="5080">
            <a:solidFill>
              <a:srgbClr val="8A8280">
                <a:alpha val="40000"/>
              </a:srgbClr>
            </a:solidFill>
            <a:prstDash val="solid"/>
          </a:ln>
        </p:spPr>
      </p:sp>
      <p:sp>
        <p:nvSpPr>
          <p:cNvPr id="71" name="Text 69"/>
          <p:cNvSpPr/>
          <p:nvPr/>
        </p:nvSpPr>
        <p:spPr>
          <a:xfrm>
            <a:off x="899770" y="10332720"/>
            <a:ext cx="2201875" cy="640080"/>
          </a:xfrm>
          <a:prstGeom prst="rect">
            <a:avLst/>
          </a:prstGeom>
          <a:noFill/>
          <a:ln/>
        </p:spPr>
        <p:txBody>
          <a:bodyPr wrap="square" lIns="0" tIns="0" rIns="0" bIns="0" rtlCol="0" anchor="t"/>
          <a:lstStyle/>
          <a:p>
            <a:pPr indent="0" marL="0">
              <a:buNone/>
            </a:pPr>
            <a:r>
              <a:rPr lang="en-US" sz="1800" dirty="0">
                <a:solidFill>
                  <a:srgbClr val="EDE8DF"/>
                </a:solidFill>
                <a:latin typeface="Playfair Display" pitchFamily="34" charset="0"/>
                <a:ea typeface="Playfair Display" pitchFamily="34" charset="-122"/>
                <a:cs typeface="Playfair Display" pitchFamily="34" charset="-120"/>
              </a:rPr>
              <a:t>Q4 holiday spenders</a:t>
            </a:r>
            <a:endParaRPr lang="en-US" sz="1800" dirty="0"/>
          </a:p>
        </p:txBody>
      </p:sp>
      <p:sp>
        <p:nvSpPr>
          <p:cNvPr id="72" name="Text 70"/>
          <p:cNvSpPr/>
          <p:nvPr/>
        </p:nvSpPr>
        <p:spPr>
          <a:xfrm>
            <a:off x="3375965" y="10332720"/>
            <a:ext cx="2201875" cy="640080"/>
          </a:xfrm>
          <a:prstGeom prst="rect">
            <a:avLst/>
          </a:prstGeom>
          <a:noFill/>
          <a:ln/>
        </p:spPr>
        <p:txBody>
          <a:bodyPr wrap="square" lIns="0" tIns="0" rIns="0" bIns="0" rtlCol="0" anchor="t"/>
          <a:lstStyle/>
          <a:p>
            <a:pPr indent="0" marL="0">
              <a:buNone/>
            </a:pPr>
            <a:r>
              <a:rPr lang="en-US" sz="2200" spc="-100" kern="0" dirty="0">
                <a:solidFill>
                  <a:srgbClr val="EDE8DF"/>
                </a:solidFill>
                <a:latin typeface="Playfair Display" pitchFamily="34" charset="0"/>
                <a:ea typeface="Playfair Display" pitchFamily="34" charset="-122"/>
                <a:cs typeface="Playfair Display" pitchFamily="34" charset="-120"/>
              </a:rPr>
              <a:t>2011</a:t>
            </a:r>
            <a:endParaRPr lang="en-US" sz="2200" dirty="0"/>
          </a:p>
        </p:txBody>
      </p:sp>
      <p:sp>
        <p:nvSpPr>
          <p:cNvPr id="73" name="Text 71"/>
          <p:cNvSpPr/>
          <p:nvPr/>
        </p:nvSpPr>
        <p:spPr>
          <a:xfrm>
            <a:off x="5852160" y="10332720"/>
            <a:ext cx="2201875" cy="777240"/>
          </a:xfrm>
          <a:prstGeom prst="rect">
            <a:avLst/>
          </a:prstGeom>
          <a:noFill/>
          <a:ln/>
        </p:spPr>
        <p:txBody>
          <a:bodyPr wrap="square" lIns="0" tIns="0" rIns="0" bIns="0" rtlCol="0" anchor="t"/>
          <a:lstStyle/>
          <a:p>
            <a:pPr indent="0" marL="0">
              <a:lnSpc>
                <a:spcPct val="130000"/>
              </a:lnSpc>
              <a:buNone/>
            </a:pPr>
            <a:r>
              <a:rPr lang="en-US" sz="1200" dirty="0">
                <a:solidFill>
                  <a:srgbClr val="C4B9AE"/>
                </a:solidFill>
                <a:latin typeface="Inter" pitchFamily="34" charset="0"/>
                <a:ea typeface="Inter" pitchFamily="34" charset="-122"/>
                <a:cs typeface="Inter" pitchFamily="34" charset="-120"/>
              </a:rPr>
              <a:t>calendar trigger predictable, channel forces aggregation</a:t>
            </a:r>
            <a:endParaRPr lang="en-US" sz="1200" dirty="0"/>
          </a:p>
        </p:txBody>
      </p:sp>
      <p:sp>
        <p:nvSpPr>
          <p:cNvPr id="74" name="Text 72"/>
          <p:cNvSpPr/>
          <p:nvPr/>
        </p:nvSpPr>
        <p:spPr>
          <a:xfrm>
            <a:off x="8328355" y="10378440"/>
            <a:ext cx="1463040" cy="365760"/>
          </a:xfrm>
          <a:prstGeom prst="rect">
            <a:avLst/>
          </a:prstGeom>
          <a:noFill/>
          <a:ln/>
        </p:spPr>
        <p:txBody>
          <a:bodyPr wrap="square" lIns="0" tIns="0" rIns="0" bIns="0" rtlCol="0" anchor="ctr"/>
          <a:lstStyle/>
          <a:p>
            <a:pPr indent="0" marL="0">
              <a:buNone/>
            </a:pPr>
            <a:r>
              <a:rPr lang="en-US" sz="1000" b="1" spc="400" kern="0" dirty="0">
                <a:solidFill>
                  <a:srgbClr val="EDE8DF"/>
                </a:solidFill>
                <a:latin typeface="Inter" pitchFamily="34" charset="0"/>
                <a:ea typeface="Inter" pitchFamily="34" charset="-122"/>
                <a:cs typeface="Inter" pitchFamily="34" charset="-120"/>
              </a:rPr>
              <a:t>REVIEW</a:t>
            </a:r>
            <a:endParaRPr lang="en-US" sz="1000" dirty="0"/>
          </a:p>
        </p:txBody>
      </p:sp>
      <p:sp>
        <p:nvSpPr>
          <p:cNvPr id="75" name="Shape 73"/>
          <p:cNvSpPr/>
          <p:nvPr/>
        </p:nvSpPr>
        <p:spPr>
          <a:xfrm>
            <a:off x="762610" y="11201400"/>
            <a:ext cx="9904781" cy="0"/>
          </a:xfrm>
          <a:prstGeom prst="line">
            <a:avLst/>
          </a:prstGeom>
          <a:noFill/>
          <a:ln w="5080">
            <a:solidFill>
              <a:srgbClr val="8A8280">
                <a:alpha val="40000"/>
              </a:srgbClr>
            </a:solidFill>
            <a:prstDash val="solid"/>
          </a:ln>
        </p:spPr>
      </p:sp>
      <p:sp>
        <p:nvSpPr>
          <p:cNvPr id="76" name="Text 74"/>
          <p:cNvSpPr/>
          <p:nvPr/>
        </p:nvSpPr>
        <p:spPr>
          <a:xfrm>
            <a:off x="762610" y="13204850"/>
            <a:ext cx="8990381" cy="274320"/>
          </a:xfrm>
          <a:prstGeom prst="rect">
            <a:avLst/>
          </a:prstGeom>
          <a:noFill/>
          <a:ln/>
        </p:spPr>
        <p:txBody>
          <a:bodyPr wrap="square" lIns="0" tIns="0" rIns="0" bIns="0" rtlCol="0" anchor="b"/>
          <a:lstStyle/>
          <a:p>
            <a:pPr indent="0" marL="0">
              <a:buNone/>
            </a:pPr>
            <a:r>
              <a:rPr lang="en-US" sz="1000" spc="100" kern="0" dirty="0">
                <a:solidFill>
                  <a:srgbClr val="C4B9AE"/>
                </a:solidFill>
                <a:latin typeface="Inter" pitchFamily="34" charset="0"/>
                <a:ea typeface="Inter" pitchFamily="34" charset="-122"/>
                <a:cs typeface="Inter" pitchFamily="34" charset="-120"/>
              </a:rPr>
              <a:t>Operating by John Brewton  ·  STP / 1969</a:t>
            </a:r>
            <a:endParaRPr lang="en-US" sz="1000" dirty="0"/>
          </a:p>
        </p:txBody>
      </p:sp>
      <p:sp>
        <p:nvSpPr>
          <p:cNvPr id="77" name="Text 75"/>
          <p:cNvSpPr/>
          <p:nvPr/>
        </p:nvSpPr>
        <p:spPr>
          <a:xfrm>
            <a:off x="10027310" y="13021970"/>
            <a:ext cx="640080" cy="457200"/>
          </a:xfrm>
          <a:prstGeom prst="rect">
            <a:avLst/>
          </a:prstGeom>
          <a:noFill/>
          <a:ln/>
        </p:spPr>
        <p:txBody>
          <a:bodyPr wrap="square" lIns="0" tIns="0" rIns="0" bIns="0" rtlCol="0" anchor="b"/>
          <a:lstStyle/>
          <a:p>
            <a:pPr algn="r" indent="0" marL="0">
              <a:buNone/>
            </a:pPr>
            <a:r>
              <a:rPr lang="en-US" sz="2800" spc="100" kern="0" dirty="0">
                <a:solidFill>
                  <a:srgbClr val="F7F471"/>
                </a:solidFill>
                <a:latin typeface="Playfair Display" pitchFamily="34" charset="0"/>
                <a:ea typeface="Playfair Display" pitchFamily="34" charset="-122"/>
                <a:cs typeface="Playfair Display" pitchFamily="34" charset="-120"/>
              </a:rPr>
              <a:t>JB</a:t>
            </a:r>
            <a:endParaRPr lang="en-US" sz="2800" dirty="0"/>
          </a:p>
        </p:txBody>
      </p:sp>
      <p:sp>
        <p:nvSpPr>
          <p:cNvPr id="78" name="Text 76"/>
          <p:cNvSpPr/>
          <p:nvPr/>
        </p:nvSpPr>
        <p:spPr>
          <a:xfrm>
            <a:off x="8884310" y="12610490"/>
            <a:ext cx="960120" cy="256032"/>
          </a:xfrm>
          <a:prstGeom prst="rect">
            <a:avLst/>
          </a:prstGeom>
          <a:noFill/>
          <a:ln/>
        </p:spPr>
        <p:txBody>
          <a:bodyPr wrap="square" lIns="0" tIns="0" rIns="0" bIns="0" rtlCol="0" anchor="ctr"/>
          <a:lstStyle/>
          <a:p>
            <a:pPr algn="r" indent="0" marL="0">
              <a:buNone/>
            </a:pPr>
            <a:r>
              <a:rPr lang="en-US" sz="900" b="1" spc="400" kern="0" dirty="0">
                <a:solidFill>
                  <a:srgbClr val="C4B9AE"/>
                </a:solidFill>
                <a:latin typeface="Inter" pitchFamily="34" charset="0"/>
                <a:ea typeface="Inter" pitchFamily="34" charset="-122"/>
                <a:cs typeface="Inter" pitchFamily="34" charset="-120"/>
              </a:rPr>
              <a:t>NEXT</a:t>
            </a:r>
            <a:endParaRPr lang="en-US" sz="900" dirty="0"/>
          </a:p>
        </p:txBody>
      </p:sp>
      <p:sp>
        <p:nvSpPr>
          <p:cNvPr id="79" name="Shape 77"/>
          <p:cNvSpPr/>
          <p:nvPr/>
        </p:nvSpPr>
        <p:spPr>
          <a:xfrm>
            <a:off x="9890150" y="12738506"/>
            <a:ext cx="548640" cy="0"/>
          </a:xfrm>
          <a:prstGeom prst="line">
            <a:avLst/>
          </a:prstGeom>
          <a:noFill/>
          <a:ln w="17780">
            <a:solidFill>
              <a:srgbClr val="F7F471"/>
            </a:solidFill>
            <a:prstDash val="solid"/>
          </a:ln>
        </p:spPr>
      </p:sp>
      <p:sp>
        <p:nvSpPr>
          <p:cNvPr id="80" name="Shape 78"/>
          <p:cNvSpPr/>
          <p:nvPr/>
        </p:nvSpPr>
        <p:spPr>
          <a:xfrm rot="5400000">
            <a:off x="10438790" y="12647066"/>
            <a:ext cx="164592" cy="182880"/>
          </a:xfrm>
          <a:prstGeom prst="triangle">
            <a:avLst/>
          </a:prstGeom>
          <a:solidFill>
            <a:srgbClr val="F7F471"/>
          </a:solidFill>
          <a:ln/>
        </p:spPr>
      </p:sp>
      <p:sp>
        <p:nvSpPr>
          <p:cNvPr id="81" name="Text 79"/>
          <p:cNvSpPr/>
          <p:nvPr/>
        </p:nvSpPr>
        <p:spPr>
          <a:xfrm>
            <a:off x="9295790" y="716890"/>
            <a:ext cx="1371600" cy="320040"/>
          </a:xfrm>
          <a:prstGeom prst="rect">
            <a:avLst/>
          </a:prstGeom>
          <a:noFill/>
          <a:ln/>
        </p:spPr>
        <p:txBody>
          <a:bodyPr wrap="square" lIns="0" tIns="0" rIns="0" bIns="0" rtlCol="0" anchor="ctr"/>
          <a:lstStyle/>
          <a:p>
            <a:pPr algn="r" indent="0" marL="0">
              <a:buNone/>
            </a:pPr>
            <a:r>
              <a:rPr lang="en-US" sz="1100" spc="200" kern="0" dirty="0">
                <a:solidFill>
                  <a:srgbClr val="C4B9AE"/>
                </a:solidFill>
                <a:latin typeface="Inter" pitchFamily="34" charset="0"/>
                <a:ea typeface="Inter" pitchFamily="34" charset="-122"/>
                <a:cs typeface="Inter" pitchFamily="34" charset="-120"/>
              </a:rPr>
              <a:t>11 / 13</a:t>
            </a:r>
            <a:endParaRPr lang="en-US" sz="11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Slide 12">
    <p:bg>
      <p:bgPr>
        <a:solidFill>
          <a:srgbClr val="EDE8DF"/>
        </a:solidFill>
      </p:bgPr>
    </p:bg>
    <p:spTree>
      <p:nvGrpSpPr>
        <p:cNvPr id="1" name=""/>
        <p:cNvGrpSpPr/>
        <p:nvPr/>
      </p:nvGrpSpPr>
      <p:grpSpPr>
        <a:xfrm>
          <a:off x="0" y="0"/>
          <a:ext cx="0" cy="0"/>
          <a:chOff x="0" y="0"/>
          <a:chExt cx="0" cy="0"/>
        </a:xfrm>
      </p:grpSpPr>
      <p:sp>
        <p:nvSpPr>
          <p:cNvPr id="2" name="Shape 0"/>
          <p:cNvSpPr/>
          <p:nvPr/>
        </p:nvSpPr>
        <p:spPr>
          <a:xfrm>
            <a:off x="762610" y="1371600"/>
            <a:ext cx="548640" cy="36576"/>
          </a:xfrm>
          <a:prstGeom prst="rect">
            <a:avLst/>
          </a:prstGeom>
          <a:solidFill>
            <a:srgbClr val="F7F471"/>
          </a:solidFill>
          <a:ln/>
        </p:spPr>
      </p:sp>
      <p:sp>
        <p:nvSpPr>
          <p:cNvPr id="3" name="Text 1"/>
          <p:cNvSpPr/>
          <p:nvPr/>
        </p:nvSpPr>
        <p:spPr>
          <a:xfrm>
            <a:off x="762610" y="1481328"/>
            <a:ext cx="5486400" cy="292608"/>
          </a:xfrm>
          <a:prstGeom prst="rect">
            <a:avLst/>
          </a:prstGeom>
          <a:noFill/>
          <a:ln/>
        </p:spPr>
        <p:txBody>
          <a:bodyPr wrap="square" lIns="0" tIns="0" rIns="0" bIns="0" rtlCol="0" anchor="ctr"/>
          <a:lstStyle/>
          <a:p>
            <a:pPr indent="0" marL="0">
              <a:buNone/>
            </a:pPr>
            <a:r>
              <a:rPr lang="en-US" sz="1100" b="1" spc="300" kern="0" dirty="0">
                <a:solidFill>
                  <a:srgbClr val="18160F"/>
                </a:solidFill>
                <a:latin typeface="Inter" pitchFamily="34" charset="0"/>
                <a:ea typeface="Inter" pitchFamily="34" charset="-122"/>
                <a:cs typeface="Inter" pitchFamily="34" charset="-120"/>
              </a:rPr>
              <a:t>PROMPT PACK  ·  5 PROMPTS</a:t>
            </a:r>
            <a:endParaRPr lang="en-US" sz="1100" dirty="0"/>
          </a:p>
        </p:txBody>
      </p:sp>
      <p:sp>
        <p:nvSpPr>
          <p:cNvPr id="4" name="Text 2"/>
          <p:cNvSpPr/>
          <p:nvPr/>
        </p:nvSpPr>
        <p:spPr>
          <a:xfrm>
            <a:off x="762610" y="2011680"/>
            <a:ext cx="9904781" cy="1280160"/>
          </a:xfrm>
          <a:prstGeom prst="rect">
            <a:avLst/>
          </a:prstGeom>
          <a:noFill/>
          <a:ln/>
        </p:spPr>
        <p:txBody>
          <a:bodyPr wrap="square" lIns="0" tIns="0" rIns="0" bIns="0" rtlCol="0" anchor="t"/>
          <a:lstStyle/>
          <a:p>
            <a:pPr indent="0" marL="0">
              <a:buNone/>
            </a:pPr>
            <a:r>
              <a:rPr lang="en-US" sz="5000" spc="-100" kern="0" dirty="0">
                <a:solidFill>
                  <a:srgbClr val="18160F"/>
                </a:solidFill>
                <a:latin typeface="Playfair Display" pitchFamily="34" charset="0"/>
                <a:ea typeface="Playfair Display" pitchFamily="34" charset="-122"/>
                <a:cs typeface="Playfair Display" pitchFamily="34" charset="-120"/>
              </a:rPr>
              <a:t>The full pack runs in five steps.</a:t>
            </a:r>
            <a:endParaRPr lang="en-US" sz="5000" dirty="0"/>
          </a:p>
        </p:txBody>
      </p:sp>
      <p:sp>
        <p:nvSpPr>
          <p:cNvPr id="5" name="Shape 3"/>
          <p:cNvSpPr/>
          <p:nvPr/>
        </p:nvSpPr>
        <p:spPr>
          <a:xfrm>
            <a:off x="762610" y="4023360"/>
            <a:ext cx="1798076" cy="822960"/>
          </a:xfrm>
          <a:prstGeom prst="rect">
            <a:avLst/>
          </a:prstGeom>
          <a:ln w="8890">
            <a:solidFill>
              <a:srgbClr val="18160F"/>
            </a:solidFill>
            <a:prstDash val="solid"/>
          </a:ln>
        </p:spPr>
      </p:sp>
      <p:sp>
        <p:nvSpPr>
          <p:cNvPr id="6" name="Shape 4"/>
          <p:cNvSpPr/>
          <p:nvPr/>
        </p:nvSpPr>
        <p:spPr>
          <a:xfrm>
            <a:off x="762610" y="4023360"/>
            <a:ext cx="1798076" cy="36576"/>
          </a:xfrm>
          <a:prstGeom prst="rect">
            <a:avLst/>
          </a:prstGeom>
          <a:solidFill>
            <a:srgbClr val="F7F471"/>
          </a:solidFill>
          <a:ln/>
        </p:spPr>
      </p:sp>
      <p:sp>
        <p:nvSpPr>
          <p:cNvPr id="7" name="Text 5"/>
          <p:cNvSpPr/>
          <p:nvPr/>
        </p:nvSpPr>
        <p:spPr>
          <a:xfrm>
            <a:off x="899770" y="4160520"/>
            <a:ext cx="1523756" cy="274320"/>
          </a:xfrm>
          <a:prstGeom prst="rect">
            <a:avLst/>
          </a:prstGeom>
          <a:noFill/>
          <a:ln/>
        </p:spPr>
        <p:txBody>
          <a:bodyPr wrap="square" lIns="0" tIns="0" rIns="0" bIns="0" rtlCol="0" anchor="ctr"/>
          <a:lstStyle/>
          <a:p>
            <a:pPr indent="0" marL="0">
              <a:buNone/>
            </a:pPr>
            <a:r>
              <a:rPr lang="en-US" sz="1000" b="1" spc="300" kern="0" dirty="0">
                <a:solidFill>
                  <a:srgbClr val="8A8280"/>
                </a:solidFill>
                <a:latin typeface="Inter" pitchFamily="34" charset="0"/>
                <a:ea typeface="Inter" pitchFamily="34" charset="-122"/>
                <a:cs typeface="Inter" pitchFamily="34" charset="-120"/>
              </a:rPr>
              <a:t>01</a:t>
            </a:r>
            <a:endParaRPr lang="en-US" sz="1000" dirty="0"/>
          </a:p>
        </p:txBody>
      </p:sp>
      <p:sp>
        <p:nvSpPr>
          <p:cNvPr id="8" name="Text 6"/>
          <p:cNvSpPr/>
          <p:nvPr/>
        </p:nvSpPr>
        <p:spPr>
          <a:xfrm>
            <a:off x="899770" y="4434840"/>
            <a:ext cx="1523756" cy="365760"/>
          </a:xfrm>
          <a:prstGeom prst="rect">
            <a:avLst/>
          </a:prstGeom>
          <a:noFill/>
          <a:ln/>
        </p:spPr>
        <p:txBody>
          <a:bodyPr wrap="square" lIns="0" tIns="0" rIns="0" bIns="0" rtlCol="0" anchor="ctr"/>
          <a:lstStyle/>
          <a:p>
            <a:pPr indent="0" marL="0">
              <a:buNone/>
            </a:pPr>
            <a:r>
              <a:rPr lang="en-US" sz="1200" b="1" spc="200" kern="0" dirty="0">
                <a:solidFill>
                  <a:srgbClr val="18160F"/>
                </a:solidFill>
                <a:latin typeface="Inter" pitchFamily="34" charset="0"/>
                <a:ea typeface="Inter" pitchFamily="34" charset="-122"/>
                <a:cs typeface="Inter" pitchFamily="34" charset="-120"/>
              </a:rPr>
              <a:t>DIAGNOSE</a:t>
            </a:r>
            <a:endParaRPr lang="en-US" sz="1200" dirty="0"/>
          </a:p>
        </p:txBody>
      </p:sp>
      <p:sp>
        <p:nvSpPr>
          <p:cNvPr id="9" name="Shape 7"/>
          <p:cNvSpPr/>
          <p:nvPr/>
        </p:nvSpPr>
        <p:spPr>
          <a:xfrm>
            <a:off x="2789286" y="4023360"/>
            <a:ext cx="1798076" cy="822960"/>
          </a:xfrm>
          <a:prstGeom prst="rect">
            <a:avLst/>
          </a:prstGeom>
          <a:ln w="8890">
            <a:solidFill>
              <a:srgbClr val="18160F"/>
            </a:solidFill>
            <a:prstDash val="solid"/>
          </a:ln>
        </p:spPr>
      </p:sp>
      <p:sp>
        <p:nvSpPr>
          <p:cNvPr id="10" name="Shape 8"/>
          <p:cNvSpPr/>
          <p:nvPr/>
        </p:nvSpPr>
        <p:spPr>
          <a:xfrm>
            <a:off x="2789286" y="4023360"/>
            <a:ext cx="1798076" cy="36576"/>
          </a:xfrm>
          <a:prstGeom prst="rect">
            <a:avLst/>
          </a:prstGeom>
          <a:solidFill>
            <a:srgbClr val="F7F471"/>
          </a:solidFill>
          <a:ln/>
        </p:spPr>
      </p:sp>
      <p:sp>
        <p:nvSpPr>
          <p:cNvPr id="11" name="Text 9"/>
          <p:cNvSpPr/>
          <p:nvPr/>
        </p:nvSpPr>
        <p:spPr>
          <a:xfrm>
            <a:off x="2926446" y="4160520"/>
            <a:ext cx="1523756" cy="274320"/>
          </a:xfrm>
          <a:prstGeom prst="rect">
            <a:avLst/>
          </a:prstGeom>
          <a:noFill/>
          <a:ln/>
        </p:spPr>
        <p:txBody>
          <a:bodyPr wrap="square" lIns="0" tIns="0" rIns="0" bIns="0" rtlCol="0" anchor="ctr"/>
          <a:lstStyle/>
          <a:p>
            <a:pPr indent="0" marL="0">
              <a:buNone/>
            </a:pPr>
            <a:r>
              <a:rPr lang="en-US" sz="1000" b="1" spc="300" kern="0" dirty="0">
                <a:solidFill>
                  <a:srgbClr val="8A8280"/>
                </a:solidFill>
                <a:latin typeface="Inter" pitchFamily="34" charset="0"/>
                <a:ea typeface="Inter" pitchFamily="34" charset="-122"/>
                <a:cs typeface="Inter" pitchFamily="34" charset="-120"/>
              </a:rPr>
              <a:t>02</a:t>
            </a:r>
            <a:endParaRPr lang="en-US" sz="1000" dirty="0"/>
          </a:p>
        </p:txBody>
      </p:sp>
      <p:sp>
        <p:nvSpPr>
          <p:cNvPr id="12" name="Text 10"/>
          <p:cNvSpPr/>
          <p:nvPr/>
        </p:nvSpPr>
        <p:spPr>
          <a:xfrm>
            <a:off x="2926446" y="4434840"/>
            <a:ext cx="1523756" cy="365760"/>
          </a:xfrm>
          <a:prstGeom prst="rect">
            <a:avLst/>
          </a:prstGeom>
          <a:noFill/>
          <a:ln/>
        </p:spPr>
        <p:txBody>
          <a:bodyPr wrap="square" lIns="0" tIns="0" rIns="0" bIns="0" rtlCol="0" anchor="ctr"/>
          <a:lstStyle/>
          <a:p>
            <a:pPr indent="0" marL="0">
              <a:buNone/>
            </a:pPr>
            <a:r>
              <a:rPr lang="en-US" sz="1200" b="1" spc="200" kern="0" dirty="0">
                <a:solidFill>
                  <a:srgbClr val="18160F"/>
                </a:solidFill>
                <a:latin typeface="Inter" pitchFamily="34" charset="0"/>
                <a:ea typeface="Inter" pitchFamily="34" charset="-122"/>
                <a:cs typeface="Inter" pitchFamily="34" charset="-120"/>
              </a:rPr>
              <a:t>STRESS-TEST</a:t>
            </a:r>
            <a:endParaRPr lang="en-US" sz="1200" dirty="0"/>
          </a:p>
        </p:txBody>
      </p:sp>
      <p:sp>
        <p:nvSpPr>
          <p:cNvPr id="13" name="Shape 11"/>
          <p:cNvSpPr/>
          <p:nvPr/>
        </p:nvSpPr>
        <p:spPr>
          <a:xfrm>
            <a:off x="4815962" y="4023360"/>
            <a:ext cx="1798076" cy="822960"/>
          </a:xfrm>
          <a:prstGeom prst="rect">
            <a:avLst/>
          </a:prstGeom>
          <a:ln w="8890">
            <a:solidFill>
              <a:srgbClr val="18160F"/>
            </a:solidFill>
            <a:prstDash val="solid"/>
          </a:ln>
        </p:spPr>
      </p:sp>
      <p:sp>
        <p:nvSpPr>
          <p:cNvPr id="14" name="Shape 12"/>
          <p:cNvSpPr/>
          <p:nvPr/>
        </p:nvSpPr>
        <p:spPr>
          <a:xfrm>
            <a:off x="4815962" y="4023360"/>
            <a:ext cx="1798076" cy="36576"/>
          </a:xfrm>
          <a:prstGeom prst="rect">
            <a:avLst/>
          </a:prstGeom>
          <a:solidFill>
            <a:srgbClr val="F7F471"/>
          </a:solidFill>
          <a:ln/>
        </p:spPr>
      </p:sp>
      <p:sp>
        <p:nvSpPr>
          <p:cNvPr id="15" name="Text 13"/>
          <p:cNvSpPr/>
          <p:nvPr/>
        </p:nvSpPr>
        <p:spPr>
          <a:xfrm>
            <a:off x="4953122" y="4160520"/>
            <a:ext cx="1523756" cy="274320"/>
          </a:xfrm>
          <a:prstGeom prst="rect">
            <a:avLst/>
          </a:prstGeom>
          <a:noFill/>
          <a:ln/>
        </p:spPr>
        <p:txBody>
          <a:bodyPr wrap="square" lIns="0" tIns="0" rIns="0" bIns="0" rtlCol="0" anchor="ctr"/>
          <a:lstStyle/>
          <a:p>
            <a:pPr indent="0" marL="0">
              <a:buNone/>
            </a:pPr>
            <a:r>
              <a:rPr lang="en-US" sz="1000" b="1" spc="300" kern="0" dirty="0">
                <a:solidFill>
                  <a:srgbClr val="8A8280"/>
                </a:solidFill>
                <a:latin typeface="Inter" pitchFamily="34" charset="0"/>
                <a:ea typeface="Inter" pitchFamily="34" charset="-122"/>
                <a:cs typeface="Inter" pitchFamily="34" charset="-120"/>
              </a:rPr>
              <a:t>03</a:t>
            </a:r>
            <a:endParaRPr lang="en-US" sz="1000" dirty="0"/>
          </a:p>
        </p:txBody>
      </p:sp>
      <p:sp>
        <p:nvSpPr>
          <p:cNvPr id="16" name="Text 14"/>
          <p:cNvSpPr/>
          <p:nvPr/>
        </p:nvSpPr>
        <p:spPr>
          <a:xfrm>
            <a:off x="4953122" y="4434840"/>
            <a:ext cx="1523756" cy="365760"/>
          </a:xfrm>
          <a:prstGeom prst="rect">
            <a:avLst/>
          </a:prstGeom>
          <a:noFill/>
          <a:ln/>
        </p:spPr>
        <p:txBody>
          <a:bodyPr wrap="square" lIns="0" tIns="0" rIns="0" bIns="0" rtlCol="0" anchor="ctr"/>
          <a:lstStyle/>
          <a:p>
            <a:pPr indent="0" marL="0">
              <a:buNone/>
            </a:pPr>
            <a:r>
              <a:rPr lang="en-US" sz="1200" b="1" spc="200" kern="0" dirty="0">
                <a:solidFill>
                  <a:srgbClr val="18160F"/>
                </a:solidFill>
                <a:latin typeface="Inter" pitchFamily="34" charset="0"/>
                <a:ea typeface="Inter" pitchFamily="34" charset="-122"/>
                <a:cs typeface="Inter" pitchFamily="34" charset="-120"/>
              </a:rPr>
              <a:t>TRANSLATE</a:t>
            </a:r>
            <a:endParaRPr lang="en-US" sz="1200" dirty="0"/>
          </a:p>
        </p:txBody>
      </p:sp>
      <p:sp>
        <p:nvSpPr>
          <p:cNvPr id="17" name="Shape 15"/>
          <p:cNvSpPr/>
          <p:nvPr/>
        </p:nvSpPr>
        <p:spPr>
          <a:xfrm>
            <a:off x="6842638" y="4023360"/>
            <a:ext cx="1798076" cy="822960"/>
          </a:xfrm>
          <a:prstGeom prst="rect">
            <a:avLst/>
          </a:prstGeom>
          <a:ln w="8890">
            <a:solidFill>
              <a:srgbClr val="18160F"/>
            </a:solidFill>
            <a:prstDash val="solid"/>
          </a:ln>
        </p:spPr>
      </p:sp>
      <p:sp>
        <p:nvSpPr>
          <p:cNvPr id="18" name="Shape 16"/>
          <p:cNvSpPr/>
          <p:nvPr/>
        </p:nvSpPr>
        <p:spPr>
          <a:xfrm>
            <a:off x="6842638" y="4023360"/>
            <a:ext cx="1798076" cy="36576"/>
          </a:xfrm>
          <a:prstGeom prst="rect">
            <a:avLst/>
          </a:prstGeom>
          <a:solidFill>
            <a:srgbClr val="F7F471"/>
          </a:solidFill>
          <a:ln/>
        </p:spPr>
      </p:sp>
      <p:sp>
        <p:nvSpPr>
          <p:cNvPr id="19" name="Text 17"/>
          <p:cNvSpPr/>
          <p:nvPr/>
        </p:nvSpPr>
        <p:spPr>
          <a:xfrm>
            <a:off x="6979798" y="4160520"/>
            <a:ext cx="1523756" cy="274320"/>
          </a:xfrm>
          <a:prstGeom prst="rect">
            <a:avLst/>
          </a:prstGeom>
          <a:noFill/>
          <a:ln/>
        </p:spPr>
        <p:txBody>
          <a:bodyPr wrap="square" lIns="0" tIns="0" rIns="0" bIns="0" rtlCol="0" anchor="ctr"/>
          <a:lstStyle/>
          <a:p>
            <a:pPr indent="0" marL="0">
              <a:buNone/>
            </a:pPr>
            <a:r>
              <a:rPr lang="en-US" sz="1000" b="1" spc="300" kern="0" dirty="0">
                <a:solidFill>
                  <a:srgbClr val="8A8280"/>
                </a:solidFill>
                <a:latin typeface="Inter" pitchFamily="34" charset="0"/>
                <a:ea typeface="Inter" pitchFamily="34" charset="-122"/>
                <a:cs typeface="Inter" pitchFamily="34" charset="-120"/>
              </a:rPr>
              <a:t>04</a:t>
            </a:r>
            <a:endParaRPr lang="en-US" sz="1000" dirty="0"/>
          </a:p>
        </p:txBody>
      </p:sp>
      <p:sp>
        <p:nvSpPr>
          <p:cNvPr id="20" name="Text 18"/>
          <p:cNvSpPr/>
          <p:nvPr/>
        </p:nvSpPr>
        <p:spPr>
          <a:xfrm>
            <a:off x="6979798" y="4434840"/>
            <a:ext cx="1523756" cy="365760"/>
          </a:xfrm>
          <a:prstGeom prst="rect">
            <a:avLst/>
          </a:prstGeom>
          <a:noFill/>
          <a:ln/>
        </p:spPr>
        <p:txBody>
          <a:bodyPr wrap="square" lIns="0" tIns="0" rIns="0" bIns="0" rtlCol="0" anchor="ctr"/>
          <a:lstStyle/>
          <a:p>
            <a:pPr indent="0" marL="0">
              <a:buNone/>
            </a:pPr>
            <a:r>
              <a:rPr lang="en-US" sz="1200" b="1" spc="200" kern="0" dirty="0">
                <a:solidFill>
                  <a:srgbClr val="18160F"/>
                </a:solidFill>
                <a:latin typeface="Inter" pitchFamily="34" charset="0"/>
                <a:ea typeface="Inter" pitchFamily="34" charset="-122"/>
                <a:cs typeface="Inter" pitchFamily="34" charset="-120"/>
              </a:rPr>
              <a:t>DECIDE</a:t>
            </a:r>
            <a:endParaRPr lang="en-US" sz="1200" dirty="0"/>
          </a:p>
        </p:txBody>
      </p:sp>
      <p:sp>
        <p:nvSpPr>
          <p:cNvPr id="21" name="Shape 19"/>
          <p:cNvSpPr/>
          <p:nvPr/>
        </p:nvSpPr>
        <p:spPr>
          <a:xfrm>
            <a:off x="8869314" y="4023360"/>
            <a:ext cx="1798076" cy="822960"/>
          </a:xfrm>
          <a:prstGeom prst="rect">
            <a:avLst/>
          </a:prstGeom>
          <a:ln w="8890">
            <a:solidFill>
              <a:srgbClr val="18160F"/>
            </a:solidFill>
            <a:prstDash val="solid"/>
          </a:ln>
        </p:spPr>
      </p:sp>
      <p:sp>
        <p:nvSpPr>
          <p:cNvPr id="22" name="Shape 20"/>
          <p:cNvSpPr/>
          <p:nvPr/>
        </p:nvSpPr>
        <p:spPr>
          <a:xfrm>
            <a:off x="8869314" y="4023360"/>
            <a:ext cx="1798076" cy="36576"/>
          </a:xfrm>
          <a:prstGeom prst="rect">
            <a:avLst/>
          </a:prstGeom>
          <a:solidFill>
            <a:srgbClr val="F7F471"/>
          </a:solidFill>
          <a:ln/>
        </p:spPr>
      </p:sp>
      <p:sp>
        <p:nvSpPr>
          <p:cNvPr id="23" name="Text 21"/>
          <p:cNvSpPr/>
          <p:nvPr/>
        </p:nvSpPr>
        <p:spPr>
          <a:xfrm>
            <a:off x="9006474" y="4160520"/>
            <a:ext cx="1523756" cy="274320"/>
          </a:xfrm>
          <a:prstGeom prst="rect">
            <a:avLst/>
          </a:prstGeom>
          <a:noFill/>
          <a:ln/>
        </p:spPr>
        <p:txBody>
          <a:bodyPr wrap="square" lIns="0" tIns="0" rIns="0" bIns="0" rtlCol="0" anchor="ctr"/>
          <a:lstStyle/>
          <a:p>
            <a:pPr indent="0" marL="0">
              <a:buNone/>
            </a:pPr>
            <a:r>
              <a:rPr lang="en-US" sz="1000" b="1" spc="300" kern="0" dirty="0">
                <a:solidFill>
                  <a:srgbClr val="8A8280"/>
                </a:solidFill>
                <a:latin typeface="Inter" pitchFamily="34" charset="0"/>
                <a:ea typeface="Inter" pitchFamily="34" charset="-122"/>
                <a:cs typeface="Inter" pitchFamily="34" charset="-120"/>
              </a:rPr>
              <a:t>05</a:t>
            </a:r>
            <a:endParaRPr lang="en-US" sz="1000" dirty="0"/>
          </a:p>
        </p:txBody>
      </p:sp>
      <p:sp>
        <p:nvSpPr>
          <p:cNvPr id="24" name="Text 22"/>
          <p:cNvSpPr/>
          <p:nvPr/>
        </p:nvSpPr>
        <p:spPr>
          <a:xfrm>
            <a:off x="9006474" y="4434840"/>
            <a:ext cx="1523756" cy="365760"/>
          </a:xfrm>
          <a:prstGeom prst="rect">
            <a:avLst/>
          </a:prstGeom>
          <a:noFill/>
          <a:ln/>
        </p:spPr>
        <p:txBody>
          <a:bodyPr wrap="square" lIns="0" tIns="0" rIns="0" bIns="0" rtlCol="0" anchor="ctr"/>
          <a:lstStyle/>
          <a:p>
            <a:pPr indent="0" marL="0">
              <a:buNone/>
            </a:pPr>
            <a:r>
              <a:rPr lang="en-US" sz="1200" b="1" spc="200" kern="0" dirty="0">
                <a:solidFill>
                  <a:srgbClr val="18160F"/>
                </a:solidFill>
                <a:latin typeface="Inter" pitchFamily="34" charset="0"/>
                <a:ea typeface="Inter" pitchFamily="34" charset="-122"/>
                <a:cs typeface="Inter" pitchFamily="34" charset="-120"/>
              </a:rPr>
              <a:t>LOOP</a:t>
            </a:r>
            <a:endParaRPr lang="en-US" sz="1200" dirty="0"/>
          </a:p>
        </p:txBody>
      </p:sp>
      <p:sp>
        <p:nvSpPr>
          <p:cNvPr id="25" name="Shape 23"/>
          <p:cNvSpPr/>
          <p:nvPr/>
        </p:nvSpPr>
        <p:spPr>
          <a:xfrm>
            <a:off x="762610" y="5852160"/>
            <a:ext cx="9904781" cy="5120640"/>
          </a:xfrm>
          <a:prstGeom prst="rect">
            <a:avLst/>
          </a:prstGeom>
          <a:solidFill>
            <a:srgbClr val="D6CEBF"/>
          </a:solidFill>
          <a:ln/>
        </p:spPr>
      </p:sp>
      <p:sp>
        <p:nvSpPr>
          <p:cNvPr id="26" name="Shape 24"/>
          <p:cNvSpPr/>
          <p:nvPr/>
        </p:nvSpPr>
        <p:spPr>
          <a:xfrm>
            <a:off x="762610" y="5852160"/>
            <a:ext cx="9904781" cy="54864"/>
          </a:xfrm>
          <a:prstGeom prst="rect">
            <a:avLst/>
          </a:prstGeom>
          <a:solidFill>
            <a:srgbClr val="F7F471"/>
          </a:solidFill>
          <a:ln/>
        </p:spPr>
      </p:sp>
      <p:sp>
        <p:nvSpPr>
          <p:cNvPr id="27" name="Text 25"/>
          <p:cNvSpPr/>
          <p:nvPr/>
        </p:nvSpPr>
        <p:spPr>
          <a:xfrm>
            <a:off x="1219810" y="6217920"/>
            <a:ext cx="7315200" cy="320040"/>
          </a:xfrm>
          <a:prstGeom prst="rect">
            <a:avLst/>
          </a:prstGeom>
          <a:noFill/>
          <a:ln/>
        </p:spPr>
        <p:txBody>
          <a:bodyPr wrap="square" lIns="0" tIns="0" rIns="0" bIns="0" rtlCol="0" anchor="ctr"/>
          <a:lstStyle/>
          <a:p>
            <a:pPr indent="0" marL="0">
              <a:buNone/>
            </a:pPr>
            <a:r>
              <a:rPr lang="en-US" sz="1200" b="1" spc="300" kern="0" dirty="0">
                <a:solidFill>
                  <a:srgbClr val="18160F"/>
                </a:solidFill>
                <a:latin typeface="Inter" pitchFamily="34" charset="0"/>
                <a:ea typeface="Inter" pitchFamily="34" charset="-122"/>
                <a:cs typeface="Inter" pitchFamily="34" charset="-120"/>
              </a:rPr>
              <a:t>PROMPT 01  ·  DIAGNOSE</a:t>
            </a:r>
            <a:endParaRPr lang="en-US" sz="1200" dirty="0"/>
          </a:p>
        </p:txBody>
      </p:sp>
      <p:sp>
        <p:nvSpPr>
          <p:cNvPr id="28" name="Text 26"/>
          <p:cNvSpPr/>
          <p:nvPr/>
        </p:nvSpPr>
        <p:spPr>
          <a:xfrm>
            <a:off x="8381390" y="6217920"/>
            <a:ext cx="1828800" cy="320040"/>
          </a:xfrm>
          <a:prstGeom prst="rect">
            <a:avLst/>
          </a:prstGeom>
          <a:noFill/>
          <a:ln/>
        </p:spPr>
        <p:txBody>
          <a:bodyPr wrap="square" lIns="0" tIns="0" rIns="0" bIns="0" rtlCol="0" anchor="ctr"/>
          <a:lstStyle/>
          <a:p>
            <a:pPr algn="r" indent="0" marL="0">
              <a:buNone/>
            </a:pPr>
            <a:r>
              <a:rPr lang="en-US" sz="1000" b="1" i="1" spc="200" kern="0" dirty="0">
                <a:solidFill>
                  <a:srgbClr val="8A8280"/>
                </a:solidFill>
                <a:latin typeface="Inter" pitchFamily="34" charset="0"/>
                <a:ea typeface="Inter" pitchFamily="34" charset="-122"/>
                <a:cs typeface="Inter" pitchFamily="34" charset="-120"/>
              </a:rPr>
              <a:t>Sample.</a:t>
            </a:r>
            <a:endParaRPr lang="en-US" sz="1000" dirty="0"/>
          </a:p>
        </p:txBody>
      </p:sp>
      <p:sp>
        <p:nvSpPr>
          <p:cNvPr id="29" name="Text 27"/>
          <p:cNvSpPr/>
          <p:nvPr/>
        </p:nvSpPr>
        <p:spPr>
          <a:xfrm>
            <a:off x="1219810" y="6858000"/>
            <a:ext cx="8990381" cy="3840480"/>
          </a:xfrm>
          <a:prstGeom prst="rect">
            <a:avLst/>
          </a:prstGeom>
          <a:noFill/>
          <a:ln/>
        </p:spPr>
        <p:txBody>
          <a:bodyPr wrap="square" lIns="0" tIns="0" rIns="0" bIns="0" rtlCol="0" anchor="t"/>
          <a:lstStyle/>
          <a:p>
            <a:pPr indent="0" marL="0">
              <a:lnSpc>
                <a:spcPct val="150000"/>
              </a:lnSpc>
              <a:buNone/>
            </a:pPr>
            <a:r>
              <a:rPr lang="en-US" sz="1400" dirty="0">
                <a:solidFill>
                  <a:srgbClr val="18160F"/>
                </a:solidFill>
                <a:latin typeface="Inter" pitchFamily="34" charset="0"/>
                <a:ea typeface="Inter" pitchFamily="34" charset="-122"/>
                <a:cs typeface="Inter" pitchFamily="34" charset="-120"/>
              </a:rPr>
              <a:t>Run an STP analysis for my offer treating each base of segmentation as an autonomous agent. Score each base by predictive value of purchase behavior in the category.</a:t>
            </a:r>
            <a:endParaRPr lang="en-US" sz="1400" dirty="0"/>
          </a:p>
          <a:p>
            <a:pPr indent="0" marL="0">
              <a:lnSpc>
                <a:spcPct val="150000"/>
              </a:lnSpc>
              <a:buNone/>
            </a:pPr>
            <a:endParaRPr lang="en-US" sz="1400" dirty="0"/>
          </a:p>
          <a:p>
            <a:pPr indent="0" marL="0">
              <a:lnSpc>
                <a:spcPct val="150000"/>
              </a:lnSpc>
              <a:buNone/>
            </a:pPr>
            <a:r>
              <a:rPr lang="en-US" sz="1400" dirty="0">
                <a:solidFill>
                  <a:srgbClr val="18160F"/>
                </a:solidFill>
                <a:latin typeface="Inter" pitchFamily="34" charset="0"/>
                <a:ea typeface="Inter" pitchFamily="34" charset="-122"/>
                <a:cs typeface="Inter" pitchFamily="34" charset="-120"/>
              </a:rPr>
              <a:t>My offer: {one-paragraph description}.</a:t>
            </a:r>
            <a:endParaRPr lang="en-US" sz="1400" dirty="0"/>
          </a:p>
          <a:p>
            <a:pPr indent="0" marL="0">
              <a:lnSpc>
                <a:spcPct val="150000"/>
              </a:lnSpc>
              <a:buNone/>
            </a:pPr>
            <a:r>
              <a:rPr lang="en-US" sz="1400" dirty="0">
                <a:solidFill>
                  <a:srgbClr val="18160F"/>
                </a:solidFill>
                <a:latin typeface="Inter" pitchFamily="34" charset="0"/>
                <a:ea typeface="Inter" pitchFamily="34" charset="-122"/>
                <a:cs typeface="Inter" pitchFamily="34" charset="-120"/>
              </a:rPr>
              <a:t>My market: {specify}.</a:t>
            </a:r>
            <a:endParaRPr lang="en-US" sz="1400" dirty="0"/>
          </a:p>
          <a:p>
            <a:pPr indent="0" marL="0">
              <a:lnSpc>
                <a:spcPct val="150000"/>
              </a:lnSpc>
              <a:buNone/>
            </a:pPr>
            <a:r>
              <a:rPr lang="en-US" sz="1400" dirty="0">
                <a:solidFill>
                  <a:srgbClr val="18160F"/>
                </a:solidFill>
                <a:latin typeface="Inter" pitchFamily="34" charset="0"/>
                <a:ea typeface="Inter" pitchFamily="34" charset="-122"/>
                <a:cs typeface="Inter" pitchFamily="34" charset="-120"/>
              </a:rPr>
              <a:t>My current segments: {list}.</a:t>
            </a:r>
            <a:endParaRPr lang="en-US" sz="1400" dirty="0"/>
          </a:p>
          <a:p>
            <a:pPr indent="0" marL="0">
              <a:lnSpc>
                <a:spcPct val="150000"/>
              </a:lnSpc>
              <a:buNone/>
            </a:pPr>
            <a:endParaRPr lang="en-US" sz="1400" dirty="0"/>
          </a:p>
          <a:p>
            <a:pPr indent="0" marL="0">
              <a:lnSpc>
                <a:spcPct val="150000"/>
              </a:lnSpc>
              <a:buNone/>
            </a:pPr>
            <a:r>
              <a:rPr lang="en-US" sz="1400" dirty="0">
                <a:solidFill>
                  <a:srgbClr val="18160F"/>
                </a:solidFill>
                <a:latin typeface="Inter" pitchFamily="34" charset="0"/>
                <a:ea typeface="Inter" pitchFamily="34" charset="-122"/>
                <a:cs typeface="Inter" pitchFamily="34" charset="-120"/>
              </a:rPr>
              <a:t>For each base, return:</a:t>
            </a:r>
            <a:endParaRPr lang="en-US" sz="1400" dirty="0"/>
          </a:p>
          <a:p>
            <a:pPr indent="0" marL="0">
              <a:lnSpc>
                <a:spcPct val="150000"/>
              </a:lnSpc>
              <a:buNone/>
            </a:pPr>
            <a:r>
              <a:rPr lang="en-US" sz="1400" dirty="0">
                <a:solidFill>
                  <a:srgbClr val="18160F"/>
                </a:solidFill>
                <a:latin typeface="Inter" pitchFamily="34" charset="0"/>
                <a:ea typeface="Inter" pitchFamily="34" charset="-122"/>
                <a:cs typeface="Inter" pitchFamily="34" charset="-120"/>
              </a:rPr>
              <a:t>  · which buyers it groups</a:t>
            </a:r>
            <a:endParaRPr lang="en-US" sz="1400" dirty="0"/>
          </a:p>
          <a:p>
            <a:pPr indent="0" marL="0">
              <a:lnSpc>
                <a:spcPct val="150000"/>
              </a:lnSpc>
              <a:buNone/>
            </a:pPr>
            <a:r>
              <a:rPr lang="en-US" sz="1400" dirty="0">
                <a:solidFill>
                  <a:srgbClr val="18160F"/>
                </a:solidFill>
                <a:latin typeface="Inter" pitchFamily="34" charset="0"/>
                <a:ea typeface="Inter" pitchFamily="34" charset="-122"/>
                <a:cs typeface="Inter" pitchFamily="34" charset="-120"/>
              </a:rPr>
              <a:t>  · what behavior it predicts</a:t>
            </a:r>
            <a:endParaRPr lang="en-US" sz="1400" dirty="0"/>
          </a:p>
          <a:p>
            <a:pPr indent="0" marL="0">
              <a:lnSpc>
                <a:spcPct val="150000"/>
              </a:lnSpc>
              <a:buNone/>
            </a:pPr>
            <a:r>
              <a:rPr lang="en-US" sz="1400" dirty="0">
                <a:solidFill>
                  <a:srgbClr val="18160F"/>
                </a:solidFill>
                <a:latin typeface="Inter" pitchFamily="34" charset="0"/>
                <a:ea typeface="Inter" pitchFamily="34" charset="-122"/>
                <a:cs typeface="Inter" pitchFamily="34" charset="-120"/>
              </a:rPr>
              <a:t>  · which AI signal would replace it</a:t>
            </a:r>
            <a:endParaRPr lang="en-US" sz="1400" dirty="0"/>
          </a:p>
          <a:p>
            <a:pPr indent="0" marL="0">
              <a:lnSpc>
                <a:spcPct val="150000"/>
              </a:lnSpc>
              <a:buNone/>
            </a:pPr>
            <a:r>
              <a:rPr lang="en-US" sz="1400" dirty="0">
                <a:solidFill>
                  <a:srgbClr val="18160F"/>
                </a:solidFill>
                <a:latin typeface="Inter" pitchFamily="34" charset="0"/>
                <a:ea typeface="Inter" pitchFamily="34" charset="-122"/>
                <a:cs typeface="Inter" pitchFamily="34" charset="-120"/>
              </a:rPr>
              <a:t>  · whether the segment survives or dissolves</a:t>
            </a:r>
            <a:endParaRPr lang="en-US" sz="1400" dirty="0"/>
          </a:p>
        </p:txBody>
      </p:sp>
      <p:sp>
        <p:nvSpPr>
          <p:cNvPr id="30" name="Text 28"/>
          <p:cNvSpPr/>
          <p:nvPr/>
        </p:nvSpPr>
        <p:spPr>
          <a:xfrm>
            <a:off x="762610" y="13204850"/>
            <a:ext cx="8990381" cy="274320"/>
          </a:xfrm>
          <a:prstGeom prst="rect">
            <a:avLst/>
          </a:prstGeom>
          <a:noFill/>
          <a:ln/>
        </p:spPr>
        <p:txBody>
          <a:bodyPr wrap="square" lIns="0" tIns="0" rIns="0" bIns="0" rtlCol="0" anchor="b"/>
          <a:lstStyle/>
          <a:p>
            <a:pPr indent="0" marL="0">
              <a:buNone/>
            </a:pPr>
            <a:r>
              <a:rPr lang="en-US" sz="1000" spc="100" kern="0" dirty="0">
                <a:solidFill>
                  <a:srgbClr val="8A8280"/>
                </a:solidFill>
                <a:latin typeface="Inter" pitchFamily="34" charset="0"/>
                <a:ea typeface="Inter" pitchFamily="34" charset="-122"/>
                <a:cs typeface="Inter" pitchFamily="34" charset="-120"/>
              </a:rPr>
              <a:t>Operating by John Brewton  ·  STP / 1969</a:t>
            </a:r>
            <a:endParaRPr lang="en-US" sz="1000" dirty="0"/>
          </a:p>
        </p:txBody>
      </p:sp>
      <p:sp>
        <p:nvSpPr>
          <p:cNvPr id="31" name="Text 29"/>
          <p:cNvSpPr/>
          <p:nvPr/>
        </p:nvSpPr>
        <p:spPr>
          <a:xfrm>
            <a:off x="10027310" y="13021970"/>
            <a:ext cx="640080" cy="457200"/>
          </a:xfrm>
          <a:prstGeom prst="rect">
            <a:avLst/>
          </a:prstGeom>
          <a:noFill/>
          <a:ln/>
        </p:spPr>
        <p:txBody>
          <a:bodyPr wrap="square" lIns="0" tIns="0" rIns="0" bIns="0" rtlCol="0" anchor="b"/>
          <a:lstStyle/>
          <a:p>
            <a:pPr algn="r" indent="0" marL="0">
              <a:buNone/>
            </a:pPr>
            <a:r>
              <a:rPr lang="en-US" sz="2800" spc="100" kern="0" dirty="0">
                <a:solidFill>
                  <a:srgbClr val="F7F471"/>
                </a:solidFill>
                <a:latin typeface="Playfair Display" pitchFamily="34" charset="0"/>
                <a:ea typeface="Playfair Display" pitchFamily="34" charset="-122"/>
                <a:cs typeface="Playfair Display" pitchFamily="34" charset="-120"/>
              </a:rPr>
              <a:t>JB</a:t>
            </a:r>
            <a:endParaRPr lang="en-US" sz="2800" dirty="0"/>
          </a:p>
        </p:txBody>
      </p:sp>
      <p:sp>
        <p:nvSpPr>
          <p:cNvPr id="32" name="Text 30"/>
          <p:cNvSpPr/>
          <p:nvPr/>
        </p:nvSpPr>
        <p:spPr>
          <a:xfrm>
            <a:off x="8884310" y="12610490"/>
            <a:ext cx="960120" cy="256032"/>
          </a:xfrm>
          <a:prstGeom prst="rect">
            <a:avLst/>
          </a:prstGeom>
          <a:noFill/>
          <a:ln/>
        </p:spPr>
        <p:txBody>
          <a:bodyPr wrap="square" lIns="0" tIns="0" rIns="0" bIns="0" rtlCol="0" anchor="ctr"/>
          <a:lstStyle/>
          <a:p>
            <a:pPr algn="r" indent="0" marL="0">
              <a:buNone/>
            </a:pPr>
            <a:r>
              <a:rPr lang="en-US" sz="900" b="1" spc="400" kern="0" dirty="0">
                <a:solidFill>
                  <a:srgbClr val="8A8280"/>
                </a:solidFill>
                <a:latin typeface="Inter" pitchFamily="34" charset="0"/>
                <a:ea typeface="Inter" pitchFamily="34" charset="-122"/>
                <a:cs typeface="Inter" pitchFamily="34" charset="-120"/>
              </a:rPr>
              <a:t>NEXT</a:t>
            </a:r>
            <a:endParaRPr lang="en-US" sz="900" dirty="0"/>
          </a:p>
        </p:txBody>
      </p:sp>
      <p:sp>
        <p:nvSpPr>
          <p:cNvPr id="33" name="Shape 31"/>
          <p:cNvSpPr/>
          <p:nvPr/>
        </p:nvSpPr>
        <p:spPr>
          <a:xfrm>
            <a:off x="9890150" y="12738506"/>
            <a:ext cx="548640" cy="0"/>
          </a:xfrm>
          <a:prstGeom prst="line">
            <a:avLst/>
          </a:prstGeom>
          <a:noFill/>
          <a:ln w="17780">
            <a:solidFill>
              <a:srgbClr val="F7F471"/>
            </a:solidFill>
            <a:prstDash val="solid"/>
          </a:ln>
        </p:spPr>
      </p:sp>
      <p:sp>
        <p:nvSpPr>
          <p:cNvPr id="34" name="Shape 32"/>
          <p:cNvSpPr/>
          <p:nvPr/>
        </p:nvSpPr>
        <p:spPr>
          <a:xfrm rot="5400000">
            <a:off x="10438790" y="12647066"/>
            <a:ext cx="164592" cy="182880"/>
          </a:xfrm>
          <a:prstGeom prst="triangle">
            <a:avLst/>
          </a:prstGeom>
          <a:solidFill>
            <a:srgbClr val="F7F471"/>
          </a:solidFill>
          <a:ln/>
        </p:spPr>
      </p:sp>
      <p:sp>
        <p:nvSpPr>
          <p:cNvPr id="35" name="Text 33"/>
          <p:cNvSpPr/>
          <p:nvPr/>
        </p:nvSpPr>
        <p:spPr>
          <a:xfrm>
            <a:off x="9295790" y="716890"/>
            <a:ext cx="1371600" cy="320040"/>
          </a:xfrm>
          <a:prstGeom prst="rect">
            <a:avLst/>
          </a:prstGeom>
          <a:noFill/>
          <a:ln/>
        </p:spPr>
        <p:txBody>
          <a:bodyPr wrap="square" lIns="0" tIns="0" rIns="0" bIns="0" rtlCol="0" anchor="ctr"/>
          <a:lstStyle/>
          <a:p>
            <a:pPr algn="r" indent="0" marL="0">
              <a:buNone/>
            </a:pPr>
            <a:r>
              <a:rPr lang="en-US" sz="1100" spc="200" kern="0" dirty="0">
                <a:solidFill>
                  <a:srgbClr val="8A8280"/>
                </a:solidFill>
                <a:latin typeface="Inter" pitchFamily="34" charset="0"/>
                <a:ea typeface="Inter" pitchFamily="34" charset="-122"/>
                <a:cs typeface="Inter" pitchFamily="34" charset="-120"/>
              </a:rPr>
              <a:t>12 / 13</a:t>
            </a:r>
            <a:endParaRPr lang="en-US" sz="11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name="Slide 13">
    <p:bg>
      <p:bgPr>
        <a:solidFill>
          <a:srgbClr val="2A3D2E"/>
        </a:solidFill>
      </p:bgPr>
    </p:bg>
    <p:spTree>
      <p:nvGrpSpPr>
        <p:cNvPr id="1" name=""/>
        <p:cNvGrpSpPr/>
        <p:nvPr/>
      </p:nvGrpSpPr>
      <p:grpSpPr>
        <a:xfrm>
          <a:off x="0" y="0"/>
          <a:ext cx="0" cy="0"/>
          <a:chOff x="0" y="0"/>
          <a:chExt cx="0" cy="0"/>
        </a:xfrm>
      </p:grpSpPr>
      <p:sp>
        <p:nvSpPr>
          <p:cNvPr id="2" name="Shape 0"/>
          <p:cNvSpPr/>
          <p:nvPr/>
        </p:nvSpPr>
        <p:spPr>
          <a:xfrm>
            <a:off x="6222492" y="762610"/>
            <a:ext cx="128016" cy="12762281"/>
          </a:xfrm>
          <a:prstGeom prst="rect">
            <a:avLst/>
          </a:prstGeom>
          <a:solidFill>
            <a:srgbClr val="F7F471"/>
          </a:solidFill>
          <a:ln/>
        </p:spPr>
      </p:sp>
      <p:sp>
        <p:nvSpPr>
          <p:cNvPr id="3" name="Shape 1"/>
          <p:cNvSpPr/>
          <p:nvPr/>
        </p:nvSpPr>
        <p:spPr>
          <a:xfrm>
            <a:off x="7566660" y="762610"/>
            <a:ext cx="18288" cy="12762281"/>
          </a:xfrm>
          <a:prstGeom prst="rect">
            <a:avLst/>
          </a:prstGeom>
          <a:solidFill>
            <a:srgbClr val="EDE8DF"/>
          </a:solidFill>
          <a:ln/>
        </p:spPr>
      </p:sp>
      <p:sp>
        <p:nvSpPr>
          <p:cNvPr id="4" name="Shape 2"/>
          <p:cNvSpPr/>
          <p:nvPr/>
        </p:nvSpPr>
        <p:spPr>
          <a:xfrm>
            <a:off x="6853428" y="1828800"/>
            <a:ext cx="146304" cy="0"/>
          </a:xfrm>
          <a:prstGeom prst="line">
            <a:avLst/>
          </a:prstGeom>
          <a:noFill/>
          <a:ln w="7620">
            <a:solidFill>
              <a:srgbClr val="EDE8DF">
                <a:alpha val="70000"/>
              </a:srgbClr>
            </a:solidFill>
            <a:prstDash val="solid"/>
          </a:ln>
        </p:spPr>
      </p:sp>
      <p:sp>
        <p:nvSpPr>
          <p:cNvPr id="5" name="Shape 3"/>
          <p:cNvSpPr/>
          <p:nvPr/>
        </p:nvSpPr>
        <p:spPr>
          <a:xfrm>
            <a:off x="6926580" y="1755648"/>
            <a:ext cx="0" cy="146304"/>
          </a:xfrm>
          <a:prstGeom prst="line">
            <a:avLst/>
          </a:prstGeom>
          <a:noFill/>
          <a:ln w="7620">
            <a:solidFill>
              <a:srgbClr val="EDE8DF">
                <a:alpha val="70000"/>
              </a:srgbClr>
            </a:solidFill>
            <a:prstDash val="solid"/>
          </a:ln>
        </p:spPr>
      </p:sp>
      <p:sp>
        <p:nvSpPr>
          <p:cNvPr id="6" name="Shape 4"/>
          <p:cNvSpPr/>
          <p:nvPr/>
        </p:nvSpPr>
        <p:spPr>
          <a:xfrm>
            <a:off x="6853428" y="3383280"/>
            <a:ext cx="146304" cy="0"/>
          </a:xfrm>
          <a:prstGeom prst="line">
            <a:avLst/>
          </a:prstGeom>
          <a:noFill/>
          <a:ln w="7620">
            <a:solidFill>
              <a:srgbClr val="EDE8DF">
                <a:alpha val="70000"/>
              </a:srgbClr>
            </a:solidFill>
            <a:prstDash val="solid"/>
          </a:ln>
        </p:spPr>
      </p:sp>
      <p:sp>
        <p:nvSpPr>
          <p:cNvPr id="7" name="Shape 5"/>
          <p:cNvSpPr/>
          <p:nvPr/>
        </p:nvSpPr>
        <p:spPr>
          <a:xfrm>
            <a:off x="6926580" y="3310128"/>
            <a:ext cx="0" cy="146304"/>
          </a:xfrm>
          <a:prstGeom prst="line">
            <a:avLst/>
          </a:prstGeom>
          <a:noFill/>
          <a:ln w="7620">
            <a:solidFill>
              <a:srgbClr val="EDE8DF">
                <a:alpha val="70000"/>
              </a:srgbClr>
            </a:solidFill>
            <a:prstDash val="solid"/>
          </a:ln>
        </p:spPr>
      </p:sp>
      <p:sp>
        <p:nvSpPr>
          <p:cNvPr id="8" name="Shape 6"/>
          <p:cNvSpPr/>
          <p:nvPr/>
        </p:nvSpPr>
        <p:spPr>
          <a:xfrm>
            <a:off x="6853428" y="4937760"/>
            <a:ext cx="146304" cy="0"/>
          </a:xfrm>
          <a:prstGeom prst="line">
            <a:avLst/>
          </a:prstGeom>
          <a:noFill/>
          <a:ln w="7620">
            <a:solidFill>
              <a:srgbClr val="EDE8DF">
                <a:alpha val="70000"/>
              </a:srgbClr>
            </a:solidFill>
            <a:prstDash val="solid"/>
          </a:ln>
        </p:spPr>
      </p:sp>
      <p:sp>
        <p:nvSpPr>
          <p:cNvPr id="9" name="Shape 7"/>
          <p:cNvSpPr/>
          <p:nvPr/>
        </p:nvSpPr>
        <p:spPr>
          <a:xfrm>
            <a:off x="6926580" y="4864608"/>
            <a:ext cx="0" cy="146304"/>
          </a:xfrm>
          <a:prstGeom prst="line">
            <a:avLst/>
          </a:prstGeom>
          <a:noFill/>
          <a:ln w="7620">
            <a:solidFill>
              <a:srgbClr val="EDE8DF">
                <a:alpha val="70000"/>
              </a:srgbClr>
            </a:solidFill>
            <a:prstDash val="solid"/>
          </a:ln>
        </p:spPr>
      </p:sp>
      <p:sp>
        <p:nvSpPr>
          <p:cNvPr id="10" name="Shape 8"/>
          <p:cNvSpPr/>
          <p:nvPr/>
        </p:nvSpPr>
        <p:spPr>
          <a:xfrm>
            <a:off x="6853428" y="6492240"/>
            <a:ext cx="146304" cy="0"/>
          </a:xfrm>
          <a:prstGeom prst="line">
            <a:avLst/>
          </a:prstGeom>
          <a:noFill/>
          <a:ln w="7620">
            <a:solidFill>
              <a:srgbClr val="EDE8DF">
                <a:alpha val="70000"/>
              </a:srgbClr>
            </a:solidFill>
            <a:prstDash val="solid"/>
          </a:ln>
        </p:spPr>
      </p:sp>
      <p:sp>
        <p:nvSpPr>
          <p:cNvPr id="11" name="Shape 9"/>
          <p:cNvSpPr/>
          <p:nvPr/>
        </p:nvSpPr>
        <p:spPr>
          <a:xfrm>
            <a:off x="6926580" y="6419088"/>
            <a:ext cx="0" cy="146304"/>
          </a:xfrm>
          <a:prstGeom prst="line">
            <a:avLst/>
          </a:prstGeom>
          <a:noFill/>
          <a:ln w="7620">
            <a:solidFill>
              <a:srgbClr val="EDE8DF">
                <a:alpha val="70000"/>
              </a:srgbClr>
            </a:solidFill>
            <a:prstDash val="solid"/>
          </a:ln>
        </p:spPr>
      </p:sp>
      <p:sp>
        <p:nvSpPr>
          <p:cNvPr id="12" name="Shape 10"/>
          <p:cNvSpPr/>
          <p:nvPr/>
        </p:nvSpPr>
        <p:spPr>
          <a:xfrm>
            <a:off x="6853428" y="8046720"/>
            <a:ext cx="146304" cy="0"/>
          </a:xfrm>
          <a:prstGeom prst="line">
            <a:avLst/>
          </a:prstGeom>
          <a:noFill/>
          <a:ln w="7620">
            <a:solidFill>
              <a:srgbClr val="EDE8DF">
                <a:alpha val="70000"/>
              </a:srgbClr>
            </a:solidFill>
            <a:prstDash val="solid"/>
          </a:ln>
        </p:spPr>
      </p:sp>
      <p:sp>
        <p:nvSpPr>
          <p:cNvPr id="13" name="Shape 11"/>
          <p:cNvSpPr/>
          <p:nvPr/>
        </p:nvSpPr>
        <p:spPr>
          <a:xfrm>
            <a:off x="6926580" y="7973568"/>
            <a:ext cx="0" cy="146304"/>
          </a:xfrm>
          <a:prstGeom prst="line">
            <a:avLst/>
          </a:prstGeom>
          <a:noFill/>
          <a:ln w="7620">
            <a:solidFill>
              <a:srgbClr val="EDE8DF">
                <a:alpha val="70000"/>
              </a:srgbClr>
            </a:solidFill>
            <a:prstDash val="solid"/>
          </a:ln>
        </p:spPr>
      </p:sp>
      <p:sp>
        <p:nvSpPr>
          <p:cNvPr id="14" name="Shape 12"/>
          <p:cNvSpPr/>
          <p:nvPr/>
        </p:nvSpPr>
        <p:spPr>
          <a:xfrm>
            <a:off x="6853428" y="9601200"/>
            <a:ext cx="146304" cy="0"/>
          </a:xfrm>
          <a:prstGeom prst="line">
            <a:avLst/>
          </a:prstGeom>
          <a:noFill/>
          <a:ln w="7620">
            <a:solidFill>
              <a:srgbClr val="EDE8DF">
                <a:alpha val="70000"/>
              </a:srgbClr>
            </a:solidFill>
            <a:prstDash val="solid"/>
          </a:ln>
        </p:spPr>
      </p:sp>
      <p:sp>
        <p:nvSpPr>
          <p:cNvPr id="15" name="Shape 13"/>
          <p:cNvSpPr/>
          <p:nvPr/>
        </p:nvSpPr>
        <p:spPr>
          <a:xfrm>
            <a:off x="6926580" y="9528048"/>
            <a:ext cx="0" cy="146304"/>
          </a:xfrm>
          <a:prstGeom prst="line">
            <a:avLst/>
          </a:prstGeom>
          <a:noFill/>
          <a:ln w="7620">
            <a:solidFill>
              <a:srgbClr val="EDE8DF">
                <a:alpha val="70000"/>
              </a:srgbClr>
            </a:solidFill>
            <a:prstDash val="solid"/>
          </a:ln>
        </p:spPr>
      </p:sp>
      <p:sp>
        <p:nvSpPr>
          <p:cNvPr id="16" name="Shape 14"/>
          <p:cNvSpPr/>
          <p:nvPr/>
        </p:nvSpPr>
        <p:spPr>
          <a:xfrm>
            <a:off x="6853428" y="11155680"/>
            <a:ext cx="146304" cy="0"/>
          </a:xfrm>
          <a:prstGeom prst="line">
            <a:avLst/>
          </a:prstGeom>
          <a:noFill/>
          <a:ln w="7620">
            <a:solidFill>
              <a:srgbClr val="EDE8DF">
                <a:alpha val="70000"/>
              </a:srgbClr>
            </a:solidFill>
            <a:prstDash val="solid"/>
          </a:ln>
        </p:spPr>
      </p:sp>
      <p:sp>
        <p:nvSpPr>
          <p:cNvPr id="17" name="Shape 15"/>
          <p:cNvSpPr/>
          <p:nvPr/>
        </p:nvSpPr>
        <p:spPr>
          <a:xfrm>
            <a:off x="6926580" y="11082528"/>
            <a:ext cx="0" cy="146304"/>
          </a:xfrm>
          <a:prstGeom prst="line">
            <a:avLst/>
          </a:prstGeom>
          <a:noFill/>
          <a:ln w="7620">
            <a:solidFill>
              <a:srgbClr val="EDE8DF">
                <a:alpha val="70000"/>
              </a:srgbClr>
            </a:solidFill>
            <a:prstDash val="solid"/>
          </a:ln>
        </p:spPr>
      </p:sp>
      <p:sp>
        <p:nvSpPr>
          <p:cNvPr id="18" name="Shape 16"/>
          <p:cNvSpPr/>
          <p:nvPr/>
        </p:nvSpPr>
        <p:spPr>
          <a:xfrm>
            <a:off x="762610" y="1371600"/>
            <a:ext cx="548640" cy="36576"/>
          </a:xfrm>
          <a:prstGeom prst="rect">
            <a:avLst/>
          </a:prstGeom>
          <a:solidFill>
            <a:srgbClr val="F7F471"/>
          </a:solidFill>
          <a:ln/>
        </p:spPr>
      </p:sp>
      <p:sp>
        <p:nvSpPr>
          <p:cNvPr id="19" name="Text 17"/>
          <p:cNvSpPr/>
          <p:nvPr/>
        </p:nvSpPr>
        <p:spPr>
          <a:xfrm>
            <a:off x="762610" y="1481328"/>
            <a:ext cx="3657600" cy="292608"/>
          </a:xfrm>
          <a:prstGeom prst="rect">
            <a:avLst/>
          </a:prstGeom>
          <a:noFill/>
          <a:ln/>
        </p:spPr>
        <p:txBody>
          <a:bodyPr wrap="square" lIns="0" tIns="0" rIns="0" bIns="0" rtlCol="0" anchor="ctr"/>
          <a:lstStyle/>
          <a:p>
            <a:pPr indent="0" marL="0">
              <a:buNone/>
            </a:pPr>
            <a:r>
              <a:rPr lang="en-US" sz="1100" b="1" spc="300" kern="0" dirty="0">
                <a:solidFill>
                  <a:srgbClr val="F7F471"/>
                </a:solidFill>
                <a:latin typeface="Inter" pitchFamily="34" charset="0"/>
                <a:ea typeface="Inter" pitchFamily="34" charset="-122"/>
                <a:cs typeface="Inter" pitchFamily="34" charset="-120"/>
              </a:rPr>
              <a:t>PROMPT PACK</a:t>
            </a:r>
            <a:endParaRPr lang="en-US" sz="1100" dirty="0"/>
          </a:p>
        </p:txBody>
      </p:sp>
      <p:sp>
        <p:nvSpPr>
          <p:cNvPr id="20" name="Text 18"/>
          <p:cNvSpPr/>
          <p:nvPr/>
        </p:nvSpPr>
        <p:spPr>
          <a:xfrm>
            <a:off x="762610" y="2194560"/>
            <a:ext cx="5249570" cy="1280160"/>
          </a:xfrm>
          <a:prstGeom prst="rect">
            <a:avLst/>
          </a:prstGeom>
          <a:noFill/>
          <a:ln/>
        </p:spPr>
        <p:txBody>
          <a:bodyPr wrap="square" lIns="0" tIns="0" rIns="0" bIns="0" rtlCol="0" anchor="t"/>
          <a:lstStyle/>
          <a:p>
            <a:pPr indent="0" marL="0">
              <a:buNone/>
            </a:pPr>
            <a:r>
              <a:rPr lang="en-US" sz="7200" spc="-100" kern="0" dirty="0">
                <a:solidFill>
                  <a:srgbClr val="EDE8DF"/>
                </a:solidFill>
                <a:latin typeface="Playfair Display" pitchFamily="34" charset="0"/>
                <a:ea typeface="Playfair Display" pitchFamily="34" charset="-122"/>
                <a:cs typeface="Playfair Display" pitchFamily="34" charset="-120"/>
              </a:rPr>
              <a:t>The full</a:t>
            </a:r>
            <a:endParaRPr lang="en-US" sz="7200" dirty="0"/>
          </a:p>
        </p:txBody>
      </p:sp>
      <p:sp>
        <p:nvSpPr>
          <p:cNvPr id="21" name="Text 19"/>
          <p:cNvSpPr/>
          <p:nvPr/>
        </p:nvSpPr>
        <p:spPr>
          <a:xfrm>
            <a:off x="762610" y="3383280"/>
            <a:ext cx="5249570" cy="1280160"/>
          </a:xfrm>
          <a:prstGeom prst="rect">
            <a:avLst/>
          </a:prstGeom>
          <a:noFill/>
          <a:ln/>
        </p:spPr>
        <p:txBody>
          <a:bodyPr wrap="square" lIns="0" tIns="0" rIns="0" bIns="0" rtlCol="0" anchor="t"/>
          <a:lstStyle/>
          <a:p>
            <a:pPr indent="0" marL="0">
              <a:buNone/>
            </a:pPr>
            <a:r>
              <a:rPr lang="en-US" sz="7200" spc="-100" kern="0" dirty="0">
                <a:solidFill>
                  <a:srgbClr val="EDE8DF"/>
                </a:solidFill>
                <a:latin typeface="Playfair Display" pitchFamily="34" charset="0"/>
                <a:ea typeface="Playfair Display" pitchFamily="34" charset="-122"/>
                <a:cs typeface="Playfair Display" pitchFamily="34" charset="-120"/>
              </a:rPr>
              <a:t>prompt pack.</a:t>
            </a:r>
            <a:endParaRPr lang="en-US" sz="7200" dirty="0"/>
          </a:p>
        </p:txBody>
      </p:sp>
      <p:sp>
        <p:nvSpPr>
          <p:cNvPr id="22" name="Text 20"/>
          <p:cNvSpPr/>
          <p:nvPr/>
        </p:nvSpPr>
        <p:spPr>
          <a:xfrm>
            <a:off x="762610" y="6766560"/>
            <a:ext cx="5249570" cy="3291840"/>
          </a:xfrm>
          <a:prstGeom prst="rect">
            <a:avLst/>
          </a:prstGeom>
          <a:noFill/>
          <a:ln/>
        </p:spPr>
        <p:txBody>
          <a:bodyPr wrap="square" lIns="0" tIns="0" rIns="0" bIns="0" rtlCol="0" anchor="t"/>
          <a:lstStyle/>
          <a:p>
            <a:pPr indent="0" marL="0">
              <a:lnSpc>
                <a:spcPct val="155000"/>
              </a:lnSpc>
              <a:buNone/>
            </a:pPr>
            <a:r>
              <a:rPr lang="en-US" sz="1900" dirty="0">
                <a:solidFill>
                  <a:srgbClr val="EDE8DF"/>
                </a:solidFill>
                <a:latin typeface="Inter" pitchFamily="34" charset="0"/>
                <a:ea typeface="Inter" pitchFamily="34" charset="-122"/>
                <a:cs typeface="Inter" pitchFamily="34" charset="-120"/>
              </a:rPr>
              <a:t>Five prompts that turn STP into a weekly positioning practice. Designed to run against any capable model. Free download. One-line email gate.</a:t>
            </a:r>
            <a:endParaRPr lang="en-US" sz="1900" dirty="0"/>
          </a:p>
        </p:txBody>
      </p:sp>
      <p:sp>
        <p:nvSpPr>
          <p:cNvPr id="23" name="Text 21"/>
          <p:cNvSpPr/>
          <p:nvPr/>
        </p:nvSpPr>
        <p:spPr>
          <a:xfrm>
            <a:off x="7886700" y="2194560"/>
            <a:ext cx="2780690" cy="274320"/>
          </a:xfrm>
          <a:prstGeom prst="rect">
            <a:avLst/>
          </a:prstGeom>
          <a:noFill/>
          <a:ln/>
        </p:spPr>
        <p:txBody>
          <a:bodyPr wrap="square" lIns="0" tIns="0" rIns="0" bIns="0" rtlCol="0" anchor="ctr"/>
          <a:lstStyle/>
          <a:p>
            <a:pPr indent="0" marL="0">
              <a:buNone/>
            </a:pPr>
            <a:r>
              <a:rPr lang="en-US" sz="1100" b="1" spc="300" kern="0" dirty="0">
                <a:solidFill>
                  <a:srgbClr val="F7F471"/>
                </a:solidFill>
                <a:latin typeface="Inter" pitchFamily="34" charset="0"/>
                <a:ea typeface="Inter" pitchFamily="34" charset="-122"/>
                <a:cs typeface="Inter" pitchFamily="34" charset="-120"/>
              </a:rPr>
              <a:t>THE PACK</a:t>
            </a:r>
            <a:endParaRPr lang="en-US" sz="1100" dirty="0"/>
          </a:p>
        </p:txBody>
      </p:sp>
      <p:sp>
        <p:nvSpPr>
          <p:cNvPr id="24" name="Text 22"/>
          <p:cNvSpPr/>
          <p:nvPr/>
        </p:nvSpPr>
        <p:spPr>
          <a:xfrm>
            <a:off x="7886700" y="2743200"/>
            <a:ext cx="2780690" cy="548640"/>
          </a:xfrm>
          <a:prstGeom prst="rect">
            <a:avLst/>
          </a:prstGeom>
          <a:noFill/>
          <a:ln/>
        </p:spPr>
        <p:txBody>
          <a:bodyPr wrap="square" lIns="0" tIns="0" rIns="0" bIns="0" rtlCol="0" anchor="ctr"/>
          <a:lstStyle/>
          <a:p>
            <a:pPr indent="0" marL="0">
              <a:buNone/>
            </a:pPr>
            <a:r>
              <a:rPr lang="en-US" sz="2400" spc="-100" kern="0" dirty="0">
                <a:solidFill>
                  <a:srgbClr val="EDE8DF"/>
                </a:solidFill>
                <a:latin typeface="Playfair Display" pitchFamily="34" charset="0"/>
                <a:ea typeface="Playfair Display" pitchFamily="34" charset="-122"/>
                <a:cs typeface="Playfair Display" pitchFamily="34" charset="-120"/>
              </a:rPr>
              <a:t>01  DIAGNOSE</a:t>
            </a:r>
            <a:endParaRPr lang="en-US" sz="2400" dirty="0"/>
          </a:p>
        </p:txBody>
      </p:sp>
      <p:sp>
        <p:nvSpPr>
          <p:cNvPr id="25" name="Text 23"/>
          <p:cNvSpPr/>
          <p:nvPr/>
        </p:nvSpPr>
        <p:spPr>
          <a:xfrm>
            <a:off x="7886700" y="3611880"/>
            <a:ext cx="2780690" cy="548640"/>
          </a:xfrm>
          <a:prstGeom prst="rect">
            <a:avLst/>
          </a:prstGeom>
          <a:noFill/>
          <a:ln/>
        </p:spPr>
        <p:txBody>
          <a:bodyPr wrap="square" lIns="0" tIns="0" rIns="0" bIns="0" rtlCol="0" anchor="ctr"/>
          <a:lstStyle/>
          <a:p>
            <a:pPr indent="0" marL="0">
              <a:buNone/>
            </a:pPr>
            <a:r>
              <a:rPr lang="en-US" sz="2400" spc="-100" kern="0" dirty="0">
                <a:solidFill>
                  <a:srgbClr val="EDE8DF"/>
                </a:solidFill>
                <a:latin typeface="Playfair Display" pitchFamily="34" charset="0"/>
                <a:ea typeface="Playfair Display" pitchFamily="34" charset="-122"/>
                <a:cs typeface="Playfair Display" pitchFamily="34" charset="-120"/>
              </a:rPr>
              <a:t>02  STRESS-TEST</a:t>
            </a:r>
            <a:endParaRPr lang="en-US" sz="2400" dirty="0"/>
          </a:p>
        </p:txBody>
      </p:sp>
      <p:sp>
        <p:nvSpPr>
          <p:cNvPr id="26" name="Text 24"/>
          <p:cNvSpPr/>
          <p:nvPr/>
        </p:nvSpPr>
        <p:spPr>
          <a:xfrm>
            <a:off x="7886700" y="4480560"/>
            <a:ext cx="2780690" cy="548640"/>
          </a:xfrm>
          <a:prstGeom prst="rect">
            <a:avLst/>
          </a:prstGeom>
          <a:noFill/>
          <a:ln/>
        </p:spPr>
        <p:txBody>
          <a:bodyPr wrap="square" lIns="0" tIns="0" rIns="0" bIns="0" rtlCol="0" anchor="ctr"/>
          <a:lstStyle/>
          <a:p>
            <a:pPr indent="0" marL="0">
              <a:buNone/>
            </a:pPr>
            <a:r>
              <a:rPr lang="en-US" sz="2400" spc="-100" kern="0" dirty="0">
                <a:solidFill>
                  <a:srgbClr val="EDE8DF"/>
                </a:solidFill>
                <a:latin typeface="Playfair Display" pitchFamily="34" charset="0"/>
                <a:ea typeface="Playfair Display" pitchFamily="34" charset="-122"/>
                <a:cs typeface="Playfair Display" pitchFamily="34" charset="-120"/>
              </a:rPr>
              <a:t>03  TRANSLATE</a:t>
            </a:r>
            <a:endParaRPr lang="en-US" sz="2400" dirty="0"/>
          </a:p>
        </p:txBody>
      </p:sp>
      <p:sp>
        <p:nvSpPr>
          <p:cNvPr id="27" name="Text 25"/>
          <p:cNvSpPr/>
          <p:nvPr/>
        </p:nvSpPr>
        <p:spPr>
          <a:xfrm>
            <a:off x="7886700" y="5349240"/>
            <a:ext cx="2780690" cy="548640"/>
          </a:xfrm>
          <a:prstGeom prst="rect">
            <a:avLst/>
          </a:prstGeom>
          <a:noFill/>
          <a:ln/>
        </p:spPr>
        <p:txBody>
          <a:bodyPr wrap="square" lIns="0" tIns="0" rIns="0" bIns="0" rtlCol="0" anchor="ctr"/>
          <a:lstStyle/>
          <a:p>
            <a:pPr indent="0" marL="0">
              <a:buNone/>
            </a:pPr>
            <a:r>
              <a:rPr lang="en-US" sz="2400" spc="-100" kern="0" dirty="0">
                <a:solidFill>
                  <a:srgbClr val="EDE8DF"/>
                </a:solidFill>
                <a:latin typeface="Playfair Display" pitchFamily="34" charset="0"/>
                <a:ea typeface="Playfair Display" pitchFamily="34" charset="-122"/>
                <a:cs typeface="Playfair Display" pitchFamily="34" charset="-120"/>
              </a:rPr>
              <a:t>04  DECIDE</a:t>
            </a:r>
            <a:endParaRPr lang="en-US" sz="2400" dirty="0"/>
          </a:p>
        </p:txBody>
      </p:sp>
      <p:sp>
        <p:nvSpPr>
          <p:cNvPr id="28" name="Text 26"/>
          <p:cNvSpPr/>
          <p:nvPr/>
        </p:nvSpPr>
        <p:spPr>
          <a:xfrm>
            <a:off x="7886700" y="6217920"/>
            <a:ext cx="2780690" cy="548640"/>
          </a:xfrm>
          <a:prstGeom prst="rect">
            <a:avLst/>
          </a:prstGeom>
          <a:noFill/>
          <a:ln/>
        </p:spPr>
        <p:txBody>
          <a:bodyPr wrap="square" lIns="0" tIns="0" rIns="0" bIns="0" rtlCol="0" anchor="ctr"/>
          <a:lstStyle/>
          <a:p>
            <a:pPr indent="0" marL="0">
              <a:buNone/>
            </a:pPr>
            <a:r>
              <a:rPr lang="en-US" sz="2400" spc="-100" kern="0" dirty="0">
                <a:solidFill>
                  <a:srgbClr val="EDE8DF"/>
                </a:solidFill>
                <a:latin typeface="Playfair Display" pitchFamily="34" charset="0"/>
                <a:ea typeface="Playfair Display" pitchFamily="34" charset="-122"/>
                <a:cs typeface="Playfair Display" pitchFamily="34" charset="-120"/>
              </a:rPr>
              <a:t>05  LOOP</a:t>
            </a:r>
            <a:endParaRPr lang="en-US" sz="2400" dirty="0"/>
          </a:p>
        </p:txBody>
      </p:sp>
      <p:sp>
        <p:nvSpPr>
          <p:cNvPr id="29" name="Shape 27"/>
          <p:cNvSpPr/>
          <p:nvPr/>
        </p:nvSpPr>
        <p:spPr>
          <a:xfrm>
            <a:off x="762610" y="10607040"/>
            <a:ext cx="5249570" cy="0"/>
          </a:xfrm>
          <a:prstGeom prst="line">
            <a:avLst/>
          </a:prstGeom>
          <a:noFill/>
          <a:ln w="15240">
            <a:solidFill>
              <a:srgbClr val="F7F471"/>
            </a:solidFill>
            <a:prstDash val="solid"/>
          </a:ln>
        </p:spPr>
      </p:sp>
      <p:sp>
        <p:nvSpPr>
          <p:cNvPr id="30" name="Text 28"/>
          <p:cNvSpPr/>
          <p:nvPr/>
        </p:nvSpPr>
        <p:spPr>
          <a:xfrm>
            <a:off x="762610" y="10789920"/>
            <a:ext cx="5249570" cy="457200"/>
          </a:xfrm>
          <a:prstGeom prst="rect">
            <a:avLst/>
          </a:prstGeom>
          <a:noFill/>
          <a:ln/>
        </p:spPr>
        <p:txBody>
          <a:bodyPr wrap="square" lIns="0" tIns="0" rIns="0" bIns="0" rtlCol="0" anchor="ctr"/>
          <a:lstStyle/>
          <a:p>
            <a:pPr indent="0" marL="0">
              <a:buNone/>
            </a:pPr>
            <a:r>
              <a:rPr lang="en-US" sz="1800" b="1" spc="300" kern="0" dirty="0">
                <a:solidFill>
                  <a:srgbClr val="F7F471"/>
                </a:solidFill>
                <a:latin typeface="Inter" pitchFamily="34" charset="0"/>
                <a:ea typeface="Inter" pitchFamily="34" charset="-122"/>
                <a:cs typeface="Inter" pitchFamily="34" charset="-120"/>
              </a:rPr>
              <a:t>Download.  ·  Link in profile.</a:t>
            </a:r>
            <a:endParaRPr lang="en-US" sz="1800" dirty="0"/>
          </a:p>
        </p:txBody>
      </p:sp>
      <p:sp>
        <p:nvSpPr>
          <p:cNvPr id="31" name="Text 29"/>
          <p:cNvSpPr/>
          <p:nvPr/>
        </p:nvSpPr>
        <p:spPr>
          <a:xfrm>
            <a:off x="762610" y="12381890"/>
            <a:ext cx="5486400" cy="411480"/>
          </a:xfrm>
          <a:prstGeom prst="rect">
            <a:avLst/>
          </a:prstGeom>
          <a:noFill/>
          <a:ln/>
        </p:spPr>
        <p:txBody>
          <a:bodyPr wrap="square" lIns="0" tIns="0" rIns="0" bIns="0" rtlCol="0" anchor="ctr"/>
          <a:lstStyle/>
          <a:p>
            <a:pPr indent="0" marL="0">
              <a:buNone/>
            </a:pPr>
            <a:r>
              <a:rPr lang="en-US" sz="2800" spc="400" kern="0" dirty="0">
                <a:solidFill>
                  <a:srgbClr val="EDE8DF"/>
                </a:solidFill>
                <a:latin typeface="Playfair Display" pitchFamily="34" charset="0"/>
                <a:ea typeface="Playfair Display" pitchFamily="34" charset="-122"/>
                <a:cs typeface="Playfair Display" pitchFamily="34" charset="-120"/>
              </a:rPr>
              <a:t>JOHN BREWTON</a:t>
            </a:r>
            <a:endParaRPr lang="en-US" sz="2800" dirty="0"/>
          </a:p>
        </p:txBody>
      </p:sp>
      <p:sp>
        <p:nvSpPr>
          <p:cNvPr id="32" name="Shape 30"/>
          <p:cNvSpPr/>
          <p:nvPr/>
        </p:nvSpPr>
        <p:spPr>
          <a:xfrm>
            <a:off x="762610" y="12811658"/>
            <a:ext cx="1371600" cy="0"/>
          </a:xfrm>
          <a:prstGeom prst="line">
            <a:avLst/>
          </a:prstGeom>
          <a:noFill/>
          <a:ln w="19050">
            <a:solidFill>
              <a:srgbClr val="F7F471"/>
            </a:solidFill>
            <a:prstDash val="solid"/>
          </a:ln>
        </p:spPr>
      </p:sp>
      <p:sp>
        <p:nvSpPr>
          <p:cNvPr id="33" name="Text 31"/>
          <p:cNvSpPr/>
          <p:nvPr/>
        </p:nvSpPr>
        <p:spPr>
          <a:xfrm>
            <a:off x="762610" y="12976250"/>
            <a:ext cx="4572000" cy="274320"/>
          </a:xfrm>
          <a:prstGeom prst="rect">
            <a:avLst/>
          </a:prstGeom>
          <a:noFill/>
          <a:ln/>
        </p:spPr>
        <p:txBody>
          <a:bodyPr wrap="square" lIns="0" tIns="0" rIns="0" bIns="0" rtlCol="0" anchor="ctr"/>
          <a:lstStyle/>
          <a:p>
            <a:pPr indent="0" marL="0">
              <a:buNone/>
            </a:pPr>
            <a:r>
              <a:rPr lang="en-US" sz="1200" dirty="0">
                <a:solidFill>
                  <a:srgbClr val="C4B9AE"/>
                </a:solidFill>
                <a:latin typeface="Inter" pitchFamily="34" charset="0"/>
                <a:ea typeface="Inter" pitchFamily="34" charset="-122"/>
                <a:cs typeface="Inter" pitchFamily="34" charset="-120"/>
              </a:rPr>
              <a:t>Operating  ·  6AEP</a:t>
            </a:r>
            <a:endParaRPr lang="en-US" sz="1200" dirty="0"/>
          </a:p>
        </p:txBody>
      </p:sp>
      <p:sp>
        <p:nvSpPr>
          <p:cNvPr id="34" name="Text 32"/>
          <p:cNvSpPr/>
          <p:nvPr/>
        </p:nvSpPr>
        <p:spPr>
          <a:xfrm>
            <a:off x="8655710" y="12244730"/>
            <a:ext cx="2011680" cy="1097280"/>
          </a:xfrm>
          <a:prstGeom prst="rect">
            <a:avLst/>
          </a:prstGeom>
          <a:noFill/>
          <a:ln/>
        </p:spPr>
        <p:txBody>
          <a:bodyPr wrap="square" lIns="0" tIns="0" rIns="0" bIns="0" rtlCol="0" anchor="b"/>
          <a:lstStyle/>
          <a:p>
            <a:pPr algn="r" indent="0" marL="0">
              <a:buNone/>
            </a:pPr>
            <a:r>
              <a:rPr lang="en-US" sz="8400" spc="200" kern="0" dirty="0">
                <a:solidFill>
                  <a:srgbClr val="F7F471"/>
                </a:solidFill>
                <a:latin typeface="Playfair Display" pitchFamily="34" charset="0"/>
                <a:ea typeface="Playfair Display" pitchFamily="34" charset="-122"/>
                <a:cs typeface="Playfair Display" pitchFamily="34" charset="-120"/>
              </a:rPr>
              <a:t>JB</a:t>
            </a:r>
            <a:endParaRPr lang="en-US" sz="8400" dirty="0"/>
          </a:p>
        </p:txBody>
      </p:sp>
      <p:sp>
        <p:nvSpPr>
          <p:cNvPr id="35" name="Text 33"/>
          <p:cNvSpPr/>
          <p:nvPr/>
        </p:nvSpPr>
        <p:spPr>
          <a:xfrm>
            <a:off x="9295790" y="716890"/>
            <a:ext cx="1371600" cy="320040"/>
          </a:xfrm>
          <a:prstGeom prst="rect">
            <a:avLst/>
          </a:prstGeom>
          <a:noFill/>
          <a:ln/>
        </p:spPr>
        <p:txBody>
          <a:bodyPr wrap="square" lIns="0" tIns="0" rIns="0" bIns="0" rtlCol="0" anchor="ctr"/>
          <a:lstStyle/>
          <a:p>
            <a:pPr algn="r" indent="0" marL="0">
              <a:buNone/>
            </a:pPr>
            <a:r>
              <a:rPr lang="en-US" sz="1100" spc="200" kern="0" dirty="0">
                <a:solidFill>
                  <a:srgbClr val="C4B9AE"/>
                </a:solidFill>
                <a:latin typeface="Inter" pitchFamily="34" charset="0"/>
                <a:ea typeface="Inter" pitchFamily="34" charset="-122"/>
                <a:cs typeface="Inter" pitchFamily="34" charset="-120"/>
              </a:rPr>
              <a:t>13 / 13</a:t>
            </a:r>
            <a:endParaRPr lang="en-US" sz="11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bg>
      <p:bgPr>
        <a:solidFill>
          <a:srgbClr val="EDE8DF"/>
        </a:solidFill>
      </p:bgPr>
    </p:bg>
    <p:spTree>
      <p:nvGrpSpPr>
        <p:cNvPr id="1" name=""/>
        <p:cNvGrpSpPr/>
        <p:nvPr/>
      </p:nvGrpSpPr>
      <p:grpSpPr>
        <a:xfrm>
          <a:off x="0" y="0"/>
          <a:ext cx="0" cy="0"/>
          <a:chOff x="0" y="0"/>
          <a:chExt cx="0" cy="0"/>
        </a:xfrm>
      </p:grpSpPr>
      <p:sp>
        <p:nvSpPr>
          <p:cNvPr id="2" name="Shape 0"/>
          <p:cNvSpPr/>
          <p:nvPr/>
        </p:nvSpPr>
        <p:spPr>
          <a:xfrm>
            <a:off x="762610" y="5852160"/>
            <a:ext cx="0" cy="7672730"/>
          </a:xfrm>
          <a:prstGeom prst="line">
            <a:avLst/>
          </a:prstGeom>
          <a:noFill/>
          <a:ln w="5080">
            <a:solidFill>
              <a:srgbClr val="8A8280">
                <a:alpha val="12000"/>
              </a:srgbClr>
            </a:solidFill>
            <a:prstDash val="solid"/>
          </a:ln>
        </p:spPr>
      </p:sp>
      <p:sp>
        <p:nvSpPr>
          <p:cNvPr id="3" name="Shape 1"/>
          <p:cNvSpPr/>
          <p:nvPr/>
        </p:nvSpPr>
        <p:spPr>
          <a:xfrm>
            <a:off x="1334110" y="5852160"/>
            <a:ext cx="0" cy="7672730"/>
          </a:xfrm>
          <a:prstGeom prst="line">
            <a:avLst/>
          </a:prstGeom>
          <a:noFill/>
          <a:ln w="5080">
            <a:solidFill>
              <a:srgbClr val="8A8280">
                <a:alpha val="12000"/>
              </a:srgbClr>
            </a:solidFill>
            <a:prstDash val="solid"/>
          </a:ln>
        </p:spPr>
      </p:sp>
      <p:sp>
        <p:nvSpPr>
          <p:cNvPr id="4" name="Shape 2"/>
          <p:cNvSpPr/>
          <p:nvPr/>
        </p:nvSpPr>
        <p:spPr>
          <a:xfrm>
            <a:off x="1905610" y="5852160"/>
            <a:ext cx="0" cy="7672730"/>
          </a:xfrm>
          <a:prstGeom prst="line">
            <a:avLst/>
          </a:prstGeom>
          <a:noFill/>
          <a:ln w="5080">
            <a:solidFill>
              <a:srgbClr val="8A8280">
                <a:alpha val="12000"/>
              </a:srgbClr>
            </a:solidFill>
            <a:prstDash val="solid"/>
          </a:ln>
        </p:spPr>
      </p:sp>
      <p:sp>
        <p:nvSpPr>
          <p:cNvPr id="5" name="Shape 3"/>
          <p:cNvSpPr/>
          <p:nvPr/>
        </p:nvSpPr>
        <p:spPr>
          <a:xfrm>
            <a:off x="2477110" y="5852160"/>
            <a:ext cx="0" cy="7672730"/>
          </a:xfrm>
          <a:prstGeom prst="line">
            <a:avLst/>
          </a:prstGeom>
          <a:noFill/>
          <a:ln w="5080">
            <a:solidFill>
              <a:srgbClr val="8A8280">
                <a:alpha val="12000"/>
              </a:srgbClr>
            </a:solidFill>
            <a:prstDash val="solid"/>
          </a:ln>
        </p:spPr>
      </p:sp>
      <p:sp>
        <p:nvSpPr>
          <p:cNvPr id="6" name="Shape 4"/>
          <p:cNvSpPr/>
          <p:nvPr/>
        </p:nvSpPr>
        <p:spPr>
          <a:xfrm>
            <a:off x="3048610" y="5852160"/>
            <a:ext cx="0" cy="7672730"/>
          </a:xfrm>
          <a:prstGeom prst="line">
            <a:avLst/>
          </a:prstGeom>
          <a:noFill/>
          <a:ln w="5080">
            <a:solidFill>
              <a:srgbClr val="8A8280">
                <a:alpha val="12000"/>
              </a:srgbClr>
            </a:solidFill>
            <a:prstDash val="solid"/>
          </a:ln>
        </p:spPr>
      </p:sp>
      <p:sp>
        <p:nvSpPr>
          <p:cNvPr id="7" name="Shape 5"/>
          <p:cNvSpPr/>
          <p:nvPr/>
        </p:nvSpPr>
        <p:spPr>
          <a:xfrm>
            <a:off x="3620110" y="5852160"/>
            <a:ext cx="0" cy="7672730"/>
          </a:xfrm>
          <a:prstGeom prst="line">
            <a:avLst/>
          </a:prstGeom>
          <a:noFill/>
          <a:ln w="5080">
            <a:solidFill>
              <a:srgbClr val="8A8280">
                <a:alpha val="12000"/>
              </a:srgbClr>
            </a:solidFill>
            <a:prstDash val="solid"/>
          </a:ln>
        </p:spPr>
      </p:sp>
      <p:sp>
        <p:nvSpPr>
          <p:cNvPr id="8" name="Shape 6"/>
          <p:cNvSpPr/>
          <p:nvPr/>
        </p:nvSpPr>
        <p:spPr>
          <a:xfrm>
            <a:off x="4191610" y="5852160"/>
            <a:ext cx="0" cy="7672730"/>
          </a:xfrm>
          <a:prstGeom prst="line">
            <a:avLst/>
          </a:prstGeom>
          <a:noFill/>
          <a:ln w="5080">
            <a:solidFill>
              <a:srgbClr val="8A8280">
                <a:alpha val="12000"/>
              </a:srgbClr>
            </a:solidFill>
            <a:prstDash val="solid"/>
          </a:ln>
        </p:spPr>
      </p:sp>
      <p:sp>
        <p:nvSpPr>
          <p:cNvPr id="9" name="Shape 7"/>
          <p:cNvSpPr/>
          <p:nvPr/>
        </p:nvSpPr>
        <p:spPr>
          <a:xfrm>
            <a:off x="4763110" y="5852160"/>
            <a:ext cx="0" cy="7672730"/>
          </a:xfrm>
          <a:prstGeom prst="line">
            <a:avLst/>
          </a:prstGeom>
          <a:noFill/>
          <a:ln w="5080">
            <a:solidFill>
              <a:srgbClr val="8A8280">
                <a:alpha val="12000"/>
              </a:srgbClr>
            </a:solidFill>
            <a:prstDash val="solid"/>
          </a:ln>
        </p:spPr>
      </p:sp>
      <p:sp>
        <p:nvSpPr>
          <p:cNvPr id="10" name="Shape 8"/>
          <p:cNvSpPr/>
          <p:nvPr/>
        </p:nvSpPr>
        <p:spPr>
          <a:xfrm>
            <a:off x="5334610" y="5852160"/>
            <a:ext cx="0" cy="7672730"/>
          </a:xfrm>
          <a:prstGeom prst="line">
            <a:avLst/>
          </a:prstGeom>
          <a:noFill/>
          <a:ln w="5080">
            <a:solidFill>
              <a:srgbClr val="8A8280">
                <a:alpha val="12000"/>
              </a:srgbClr>
            </a:solidFill>
            <a:prstDash val="solid"/>
          </a:ln>
        </p:spPr>
      </p:sp>
      <p:sp>
        <p:nvSpPr>
          <p:cNvPr id="11" name="Shape 9"/>
          <p:cNvSpPr/>
          <p:nvPr/>
        </p:nvSpPr>
        <p:spPr>
          <a:xfrm>
            <a:off x="5906110" y="5852160"/>
            <a:ext cx="0" cy="7672730"/>
          </a:xfrm>
          <a:prstGeom prst="line">
            <a:avLst/>
          </a:prstGeom>
          <a:noFill/>
          <a:ln w="5080">
            <a:solidFill>
              <a:srgbClr val="8A8280">
                <a:alpha val="12000"/>
              </a:srgbClr>
            </a:solidFill>
            <a:prstDash val="solid"/>
          </a:ln>
        </p:spPr>
      </p:sp>
      <p:sp>
        <p:nvSpPr>
          <p:cNvPr id="12" name="Shape 10"/>
          <p:cNvSpPr/>
          <p:nvPr/>
        </p:nvSpPr>
        <p:spPr>
          <a:xfrm>
            <a:off x="6477610" y="5852160"/>
            <a:ext cx="0" cy="7672730"/>
          </a:xfrm>
          <a:prstGeom prst="line">
            <a:avLst/>
          </a:prstGeom>
          <a:noFill/>
          <a:ln w="5080">
            <a:solidFill>
              <a:srgbClr val="8A8280">
                <a:alpha val="12000"/>
              </a:srgbClr>
            </a:solidFill>
            <a:prstDash val="solid"/>
          </a:ln>
        </p:spPr>
      </p:sp>
      <p:sp>
        <p:nvSpPr>
          <p:cNvPr id="13" name="Shape 11"/>
          <p:cNvSpPr/>
          <p:nvPr/>
        </p:nvSpPr>
        <p:spPr>
          <a:xfrm>
            <a:off x="7049110" y="5852160"/>
            <a:ext cx="0" cy="7672730"/>
          </a:xfrm>
          <a:prstGeom prst="line">
            <a:avLst/>
          </a:prstGeom>
          <a:noFill/>
          <a:ln w="5080">
            <a:solidFill>
              <a:srgbClr val="8A8280">
                <a:alpha val="12000"/>
              </a:srgbClr>
            </a:solidFill>
            <a:prstDash val="solid"/>
          </a:ln>
        </p:spPr>
      </p:sp>
      <p:sp>
        <p:nvSpPr>
          <p:cNvPr id="14" name="Shape 12"/>
          <p:cNvSpPr/>
          <p:nvPr/>
        </p:nvSpPr>
        <p:spPr>
          <a:xfrm>
            <a:off x="7620610" y="5852160"/>
            <a:ext cx="0" cy="7672730"/>
          </a:xfrm>
          <a:prstGeom prst="line">
            <a:avLst/>
          </a:prstGeom>
          <a:noFill/>
          <a:ln w="5080">
            <a:solidFill>
              <a:srgbClr val="8A8280">
                <a:alpha val="12000"/>
              </a:srgbClr>
            </a:solidFill>
            <a:prstDash val="solid"/>
          </a:ln>
        </p:spPr>
      </p:sp>
      <p:sp>
        <p:nvSpPr>
          <p:cNvPr id="15" name="Shape 13"/>
          <p:cNvSpPr/>
          <p:nvPr/>
        </p:nvSpPr>
        <p:spPr>
          <a:xfrm>
            <a:off x="8192110" y="5852160"/>
            <a:ext cx="0" cy="7672730"/>
          </a:xfrm>
          <a:prstGeom prst="line">
            <a:avLst/>
          </a:prstGeom>
          <a:noFill/>
          <a:ln w="5080">
            <a:solidFill>
              <a:srgbClr val="8A8280">
                <a:alpha val="12000"/>
              </a:srgbClr>
            </a:solidFill>
            <a:prstDash val="solid"/>
          </a:ln>
        </p:spPr>
      </p:sp>
      <p:sp>
        <p:nvSpPr>
          <p:cNvPr id="16" name="Shape 14"/>
          <p:cNvSpPr/>
          <p:nvPr/>
        </p:nvSpPr>
        <p:spPr>
          <a:xfrm>
            <a:off x="8763610" y="5852160"/>
            <a:ext cx="0" cy="7672730"/>
          </a:xfrm>
          <a:prstGeom prst="line">
            <a:avLst/>
          </a:prstGeom>
          <a:noFill/>
          <a:ln w="5080">
            <a:solidFill>
              <a:srgbClr val="8A8280">
                <a:alpha val="12000"/>
              </a:srgbClr>
            </a:solidFill>
            <a:prstDash val="solid"/>
          </a:ln>
        </p:spPr>
      </p:sp>
      <p:sp>
        <p:nvSpPr>
          <p:cNvPr id="17" name="Shape 15"/>
          <p:cNvSpPr/>
          <p:nvPr/>
        </p:nvSpPr>
        <p:spPr>
          <a:xfrm>
            <a:off x="9335110" y="5852160"/>
            <a:ext cx="0" cy="7672730"/>
          </a:xfrm>
          <a:prstGeom prst="line">
            <a:avLst/>
          </a:prstGeom>
          <a:noFill/>
          <a:ln w="5080">
            <a:solidFill>
              <a:srgbClr val="8A8280">
                <a:alpha val="12000"/>
              </a:srgbClr>
            </a:solidFill>
            <a:prstDash val="solid"/>
          </a:ln>
        </p:spPr>
      </p:sp>
      <p:sp>
        <p:nvSpPr>
          <p:cNvPr id="18" name="Shape 16"/>
          <p:cNvSpPr/>
          <p:nvPr/>
        </p:nvSpPr>
        <p:spPr>
          <a:xfrm>
            <a:off x="9906610" y="5852160"/>
            <a:ext cx="0" cy="7672730"/>
          </a:xfrm>
          <a:prstGeom prst="line">
            <a:avLst/>
          </a:prstGeom>
          <a:noFill/>
          <a:ln w="5080">
            <a:solidFill>
              <a:srgbClr val="8A8280">
                <a:alpha val="12000"/>
              </a:srgbClr>
            </a:solidFill>
            <a:prstDash val="solid"/>
          </a:ln>
        </p:spPr>
      </p:sp>
      <p:sp>
        <p:nvSpPr>
          <p:cNvPr id="19" name="Shape 17"/>
          <p:cNvSpPr/>
          <p:nvPr/>
        </p:nvSpPr>
        <p:spPr>
          <a:xfrm>
            <a:off x="10478110" y="5852160"/>
            <a:ext cx="0" cy="7672730"/>
          </a:xfrm>
          <a:prstGeom prst="line">
            <a:avLst/>
          </a:prstGeom>
          <a:noFill/>
          <a:ln w="5080">
            <a:solidFill>
              <a:srgbClr val="8A8280">
                <a:alpha val="12000"/>
              </a:srgbClr>
            </a:solidFill>
            <a:prstDash val="solid"/>
          </a:ln>
        </p:spPr>
      </p:sp>
      <p:sp>
        <p:nvSpPr>
          <p:cNvPr id="20" name="Shape 18"/>
          <p:cNvSpPr/>
          <p:nvPr/>
        </p:nvSpPr>
        <p:spPr>
          <a:xfrm>
            <a:off x="762610" y="5852160"/>
            <a:ext cx="9904781" cy="0"/>
          </a:xfrm>
          <a:prstGeom prst="line">
            <a:avLst/>
          </a:prstGeom>
          <a:noFill/>
          <a:ln w="5080">
            <a:solidFill>
              <a:srgbClr val="8A8280">
                <a:alpha val="12000"/>
              </a:srgbClr>
            </a:solidFill>
            <a:prstDash val="solid"/>
          </a:ln>
        </p:spPr>
      </p:sp>
      <p:sp>
        <p:nvSpPr>
          <p:cNvPr id="21" name="Shape 19"/>
          <p:cNvSpPr/>
          <p:nvPr/>
        </p:nvSpPr>
        <p:spPr>
          <a:xfrm>
            <a:off x="762610" y="6423660"/>
            <a:ext cx="9904781" cy="0"/>
          </a:xfrm>
          <a:prstGeom prst="line">
            <a:avLst/>
          </a:prstGeom>
          <a:noFill/>
          <a:ln w="5080">
            <a:solidFill>
              <a:srgbClr val="8A8280">
                <a:alpha val="12000"/>
              </a:srgbClr>
            </a:solidFill>
            <a:prstDash val="solid"/>
          </a:ln>
        </p:spPr>
      </p:sp>
      <p:sp>
        <p:nvSpPr>
          <p:cNvPr id="22" name="Shape 20"/>
          <p:cNvSpPr/>
          <p:nvPr/>
        </p:nvSpPr>
        <p:spPr>
          <a:xfrm>
            <a:off x="762610" y="6995160"/>
            <a:ext cx="9904781" cy="0"/>
          </a:xfrm>
          <a:prstGeom prst="line">
            <a:avLst/>
          </a:prstGeom>
          <a:noFill/>
          <a:ln w="5080">
            <a:solidFill>
              <a:srgbClr val="8A8280">
                <a:alpha val="12000"/>
              </a:srgbClr>
            </a:solidFill>
            <a:prstDash val="solid"/>
          </a:ln>
        </p:spPr>
      </p:sp>
      <p:sp>
        <p:nvSpPr>
          <p:cNvPr id="23" name="Shape 21"/>
          <p:cNvSpPr/>
          <p:nvPr/>
        </p:nvSpPr>
        <p:spPr>
          <a:xfrm>
            <a:off x="762610" y="7566660"/>
            <a:ext cx="9904781" cy="0"/>
          </a:xfrm>
          <a:prstGeom prst="line">
            <a:avLst/>
          </a:prstGeom>
          <a:noFill/>
          <a:ln w="5080">
            <a:solidFill>
              <a:srgbClr val="8A8280">
                <a:alpha val="12000"/>
              </a:srgbClr>
            </a:solidFill>
            <a:prstDash val="solid"/>
          </a:ln>
        </p:spPr>
      </p:sp>
      <p:sp>
        <p:nvSpPr>
          <p:cNvPr id="24" name="Shape 22"/>
          <p:cNvSpPr/>
          <p:nvPr/>
        </p:nvSpPr>
        <p:spPr>
          <a:xfrm>
            <a:off x="762610" y="8138160"/>
            <a:ext cx="9904781" cy="0"/>
          </a:xfrm>
          <a:prstGeom prst="line">
            <a:avLst/>
          </a:prstGeom>
          <a:noFill/>
          <a:ln w="5080">
            <a:solidFill>
              <a:srgbClr val="8A8280">
                <a:alpha val="12000"/>
              </a:srgbClr>
            </a:solidFill>
            <a:prstDash val="solid"/>
          </a:ln>
        </p:spPr>
      </p:sp>
      <p:sp>
        <p:nvSpPr>
          <p:cNvPr id="25" name="Shape 23"/>
          <p:cNvSpPr/>
          <p:nvPr/>
        </p:nvSpPr>
        <p:spPr>
          <a:xfrm>
            <a:off x="762610" y="8709660"/>
            <a:ext cx="9904781" cy="0"/>
          </a:xfrm>
          <a:prstGeom prst="line">
            <a:avLst/>
          </a:prstGeom>
          <a:noFill/>
          <a:ln w="5080">
            <a:solidFill>
              <a:srgbClr val="8A8280">
                <a:alpha val="12000"/>
              </a:srgbClr>
            </a:solidFill>
            <a:prstDash val="solid"/>
          </a:ln>
        </p:spPr>
      </p:sp>
      <p:sp>
        <p:nvSpPr>
          <p:cNvPr id="26" name="Shape 24"/>
          <p:cNvSpPr/>
          <p:nvPr/>
        </p:nvSpPr>
        <p:spPr>
          <a:xfrm>
            <a:off x="762610" y="9281160"/>
            <a:ext cx="9904781" cy="0"/>
          </a:xfrm>
          <a:prstGeom prst="line">
            <a:avLst/>
          </a:prstGeom>
          <a:noFill/>
          <a:ln w="5080">
            <a:solidFill>
              <a:srgbClr val="8A8280">
                <a:alpha val="12000"/>
              </a:srgbClr>
            </a:solidFill>
            <a:prstDash val="solid"/>
          </a:ln>
        </p:spPr>
      </p:sp>
      <p:sp>
        <p:nvSpPr>
          <p:cNvPr id="27" name="Shape 25"/>
          <p:cNvSpPr/>
          <p:nvPr/>
        </p:nvSpPr>
        <p:spPr>
          <a:xfrm>
            <a:off x="762610" y="9852660"/>
            <a:ext cx="9904781" cy="0"/>
          </a:xfrm>
          <a:prstGeom prst="line">
            <a:avLst/>
          </a:prstGeom>
          <a:noFill/>
          <a:ln w="5080">
            <a:solidFill>
              <a:srgbClr val="8A8280">
                <a:alpha val="12000"/>
              </a:srgbClr>
            </a:solidFill>
            <a:prstDash val="solid"/>
          </a:ln>
        </p:spPr>
      </p:sp>
      <p:sp>
        <p:nvSpPr>
          <p:cNvPr id="28" name="Shape 26"/>
          <p:cNvSpPr/>
          <p:nvPr/>
        </p:nvSpPr>
        <p:spPr>
          <a:xfrm>
            <a:off x="762610" y="10424160"/>
            <a:ext cx="9904781" cy="0"/>
          </a:xfrm>
          <a:prstGeom prst="line">
            <a:avLst/>
          </a:prstGeom>
          <a:noFill/>
          <a:ln w="5080">
            <a:solidFill>
              <a:srgbClr val="8A8280">
                <a:alpha val="12000"/>
              </a:srgbClr>
            </a:solidFill>
            <a:prstDash val="solid"/>
          </a:ln>
        </p:spPr>
      </p:sp>
      <p:sp>
        <p:nvSpPr>
          <p:cNvPr id="29" name="Shape 27"/>
          <p:cNvSpPr/>
          <p:nvPr/>
        </p:nvSpPr>
        <p:spPr>
          <a:xfrm>
            <a:off x="762610" y="10995660"/>
            <a:ext cx="9904781" cy="0"/>
          </a:xfrm>
          <a:prstGeom prst="line">
            <a:avLst/>
          </a:prstGeom>
          <a:noFill/>
          <a:ln w="5080">
            <a:solidFill>
              <a:srgbClr val="8A8280">
                <a:alpha val="12000"/>
              </a:srgbClr>
            </a:solidFill>
            <a:prstDash val="solid"/>
          </a:ln>
        </p:spPr>
      </p:sp>
      <p:sp>
        <p:nvSpPr>
          <p:cNvPr id="30" name="Shape 28"/>
          <p:cNvSpPr/>
          <p:nvPr/>
        </p:nvSpPr>
        <p:spPr>
          <a:xfrm>
            <a:off x="762610" y="11567160"/>
            <a:ext cx="9904781" cy="0"/>
          </a:xfrm>
          <a:prstGeom prst="line">
            <a:avLst/>
          </a:prstGeom>
          <a:noFill/>
          <a:ln w="5080">
            <a:solidFill>
              <a:srgbClr val="8A8280">
                <a:alpha val="12000"/>
              </a:srgbClr>
            </a:solidFill>
            <a:prstDash val="solid"/>
          </a:ln>
        </p:spPr>
      </p:sp>
      <p:sp>
        <p:nvSpPr>
          <p:cNvPr id="31" name="Shape 29"/>
          <p:cNvSpPr/>
          <p:nvPr/>
        </p:nvSpPr>
        <p:spPr>
          <a:xfrm>
            <a:off x="762610" y="12138660"/>
            <a:ext cx="9904781" cy="0"/>
          </a:xfrm>
          <a:prstGeom prst="line">
            <a:avLst/>
          </a:prstGeom>
          <a:noFill/>
          <a:ln w="5080">
            <a:solidFill>
              <a:srgbClr val="8A8280">
                <a:alpha val="12000"/>
              </a:srgbClr>
            </a:solidFill>
            <a:prstDash val="solid"/>
          </a:ln>
        </p:spPr>
      </p:sp>
      <p:sp>
        <p:nvSpPr>
          <p:cNvPr id="32" name="Shape 30"/>
          <p:cNvSpPr/>
          <p:nvPr/>
        </p:nvSpPr>
        <p:spPr>
          <a:xfrm>
            <a:off x="762610" y="12710160"/>
            <a:ext cx="9904781" cy="0"/>
          </a:xfrm>
          <a:prstGeom prst="line">
            <a:avLst/>
          </a:prstGeom>
          <a:noFill/>
          <a:ln w="5080">
            <a:solidFill>
              <a:srgbClr val="8A8280">
                <a:alpha val="12000"/>
              </a:srgbClr>
            </a:solidFill>
            <a:prstDash val="solid"/>
          </a:ln>
        </p:spPr>
      </p:sp>
      <p:sp>
        <p:nvSpPr>
          <p:cNvPr id="33" name="Shape 31"/>
          <p:cNvSpPr/>
          <p:nvPr/>
        </p:nvSpPr>
        <p:spPr>
          <a:xfrm>
            <a:off x="762610" y="13281660"/>
            <a:ext cx="9904781" cy="0"/>
          </a:xfrm>
          <a:prstGeom prst="line">
            <a:avLst/>
          </a:prstGeom>
          <a:noFill/>
          <a:ln w="5080">
            <a:solidFill>
              <a:srgbClr val="8A8280">
                <a:alpha val="12000"/>
              </a:srgbClr>
            </a:solidFill>
            <a:prstDash val="solid"/>
          </a:ln>
        </p:spPr>
      </p:sp>
      <p:sp>
        <p:nvSpPr>
          <p:cNvPr id="34" name="Shape 32"/>
          <p:cNvSpPr/>
          <p:nvPr/>
        </p:nvSpPr>
        <p:spPr>
          <a:xfrm>
            <a:off x="762610" y="1371600"/>
            <a:ext cx="548640" cy="36576"/>
          </a:xfrm>
          <a:prstGeom prst="rect">
            <a:avLst/>
          </a:prstGeom>
          <a:solidFill>
            <a:srgbClr val="F7F471"/>
          </a:solidFill>
          <a:ln/>
        </p:spPr>
      </p:sp>
      <p:sp>
        <p:nvSpPr>
          <p:cNvPr id="35" name="Text 33"/>
          <p:cNvSpPr/>
          <p:nvPr/>
        </p:nvSpPr>
        <p:spPr>
          <a:xfrm>
            <a:off x="762610" y="1481328"/>
            <a:ext cx="5486400" cy="292608"/>
          </a:xfrm>
          <a:prstGeom prst="rect">
            <a:avLst/>
          </a:prstGeom>
          <a:noFill/>
          <a:ln/>
        </p:spPr>
        <p:txBody>
          <a:bodyPr wrap="square" lIns="0" tIns="0" rIns="0" bIns="0" rtlCol="0" anchor="ctr"/>
          <a:lstStyle/>
          <a:p>
            <a:pPr indent="0" marL="0">
              <a:buNone/>
            </a:pPr>
            <a:r>
              <a:rPr lang="en-US" sz="1100" b="1" spc="300" kern="0" dirty="0">
                <a:solidFill>
                  <a:srgbClr val="18160F"/>
                </a:solidFill>
                <a:latin typeface="Inter" pitchFamily="34" charset="0"/>
                <a:ea typeface="Inter" pitchFamily="34" charset="-122"/>
                <a:cs typeface="Inter" pitchFamily="34" charset="-120"/>
              </a:rPr>
              <a:t>THE FRAMEWORK</a:t>
            </a:r>
            <a:endParaRPr lang="en-US" sz="1100" dirty="0"/>
          </a:p>
        </p:txBody>
      </p:sp>
      <p:sp>
        <p:nvSpPr>
          <p:cNvPr id="36" name="Text 34"/>
          <p:cNvSpPr/>
          <p:nvPr/>
        </p:nvSpPr>
        <p:spPr>
          <a:xfrm>
            <a:off x="762610" y="2011680"/>
            <a:ext cx="9904781" cy="1371600"/>
          </a:xfrm>
          <a:prstGeom prst="rect">
            <a:avLst/>
          </a:prstGeom>
          <a:noFill/>
          <a:ln/>
        </p:spPr>
        <p:txBody>
          <a:bodyPr wrap="square" lIns="0" tIns="0" rIns="0" bIns="0" rtlCol="0" anchor="t"/>
          <a:lstStyle/>
          <a:p>
            <a:pPr indent="0" marL="0">
              <a:buNone/>
            </a:pPr>
            <a:r>
              <a:rPr lang="en-US" sz="6000" spc="-100" kern="0" dirty="0">
                <a:solidFill>
                  <a:srgbClr val="18160F"/>
                </a:solidFill>
                <a:latin typeface="Playfair Display" pitchFamily="34" charset="0"/>
                <a:ea typeface="Playfair Display" pitchFamily="34" charset="-122"/>
                <a:cs typeface="Playfair Display" pitchFamily="34" charset="-120"/>
              </a:rPr>
              <a:t>Three steps.</a:t>
            </a:r>
            <a:endParaRPr lang="en-US" sz="6000" dirty="0"/>
          </a:p>
        </p:txBody>
      </p:sp>
      <p:sp>
        <p:nvSpPr>
          <p:cNvPr id="37" name="Text 35"/>
          <p:cNvSpPr/>
          <p:nvPr/>
        </p:nvSpPr>
        <p:spPr>
          <a:xfrm>
            <a:off x="762610" y="3154680"/>
            <a:ext cx="9904781" cy="1371600"/>
          </a:xfrm>
          <a:prstGeom prst="rect">
            <a:avLst/>
          </a:prstGeom>
          <a:noFill/>
          <a:ln/>
        </p:spPr>
        <p:txBody>
          <a:bodyPr wrap="square" lIns="0" tIns="0" rIns="0" bIns="0" rtlCol="0" anchor="t"/>
          <a:lstStyle/>
          <a:p>
            <a:pPr indent="0" marL="0">
              <a:buNone/>
            </a:pPr>
            <a:r>
              <a:rPr lang="en-US" sz="6000" spc="-100" kern="0" dirty="0">
                <a:solidFill>
                  <a:srgbClr val="18160F"/>
                </a:solidFill>
                <a:latin typeface="Playfair Display" pitchFamily="34" charset="0"/>
                <a:ea typeface="Playfair Display" pitchFamily="34" charset="-122"/>
                <a:cs typeface="Playfair Display" pitchFamily="34" charset="-120"/>
              </a:rPr>
              <a:t>One discipline.</a:t>
            </a:r>
            <a:endParaRPr lang="en-US" sz="6000" dirty="0"/>
          </a:p>
        </p:txBody>
      </p:sp>
      <p:sp>
        <p:nvSpPr>
          <p:cNvPr id="38" name="Text 36"/>
          <p:cNvSpPr/>
          <p:nvPr/>
        </p:nvSpPr>
        <p:spPr>
          <a:xfrm>
            <a:off x="762610" y="4937760"/>
            <a:ext cx="9875520" cy="2194560"/>
          </a:xfrm>
          <a:prstGeom prst="rect">
            <a:avLst/>
          </a:prstGeom>
          <a:noFill/>
          <a:ln/>
        </p:spPr>
        <p:txBody>
          <a:bodyPr wrap="square" lIns="0" tIns="0" rIns="0" bIns="0" rtlCol="0" anchor="t"/>
          <a:lstStyle/>
          <a:p>
            <a:pPr indent="0" marL="0">
              <a:lnSpc>
                <a:spcPct val="145000"/>
              </a:lnSpc>
              <a:buNone/>
            </a:pPr>
            <a:r>
              <a:rPr lang="en-US" sz="1800" dirty="0">
                <a:solidFill>
                  <a:srgbClr val="18160F"/>
                </a:solidFill>
                <a:latin typeface="Inter" pitchFamily="34" charset="0"/>
                <a:ea typeface="Inter" pitchFamily="34" charset="-122"/>
                <a:cs typeface="Inter" pitchFamily="34" charset="-120"/>
              </a:rPr>
              <a:t>Philip Kotler formalized STP at Kellogg in 1969. The model breaks marketing strategy into three sequential acts. Segment the market into groups with shared needs. Target the segment where the offer wins. Position the offer in the buyer's mind against the alternatives.</a:t>
            </a:r>
            <a:endParaRPr lang="en-US" sz="1800" dirty="0"/>
          </a:p>
        </p:txBody>
      </p:sp>
      <p:sp>
        <p:nvSpPr>
          <p:cNvPr id="39" name="Shape 37"/>
          <p:cNvSpPr/>
          <p:nvPr/>
        </p:nvSpPr>
        <p:spPr>
          <a:xfrm>
            <a:off x="1143000" y="8321040"/>
            <a:ext cx="2468880" cy="1554480"/>
          </a:xfrm>
          <a:prstGeom prst="rect">
            <a:avLst/>
          </a:prstGeom>
          <a:solidFill>
            <a:srgbClr val="EDE8DF"/>
          </a:solidFill>
          <a:ln w="10160">
            <a:solidFill>
              <a:srgbClr val="18160F"/>
            </a:solidFill>
            <a:prstDash val="solid"/>
          </a:ln>
        </p:spPr>
      </p:sp>
      <p:sp>
        <p:nvSpPr>
          <p:cNvPr id="40" name="Shape 38"/>
          <p:cNvSpPr/>
          <p:nvPr/>
        </p:nvSpPr>
        <p:spPr>
          <a:xfrm>
            <a:off x="1143000" y="8321040"/>
            <a:ext cx="457200" cy="36576"/>
          </a:xfrm>
          <a:prstGeom prst="rect">
            <a:avLst/>
          </a:prstGeom>
          <a:solidFill>
            <a:srgbClr val="F7F471"/>
          </a:solidFill>
          <a:ln/>
        </p:spPr>
      </p:sp>
      <p:sp>
        <p:nvSpPr>
          <p:cNvPr id="41" name="Text 39"/>
          <p:cNvSpPr/>
          <p:nvPr/>
        </p:nvSpPr>
        <p:spPr>
          <a:xfrm>
            <a:off x="1344168" y="8458200"/>
            <a:ext cx="2103120" cy="274320"/>
          </a:xfrm>
          <a:prstGeom prst="rect">
            <a:avLst/>
          </a:prstGeom>
          <a:noFill/>
          <a:ln/>
        </p:spPr>
        <p:txBody>
          <a:bodyPr wrap="square" lIns="0" tIns="0" rIns="0" bIns="0" rtlCol="0" anchor="ctr"/>
          <a:lstStyle/>
          <a:p>
            <a:pPr indent="0" marL="0">
              <a:buNone/>
            </a:pPr>
            <a:r>
              <a:rPr lang="en-US" sz="1000" b="1" spc="300" kern="0" dirty="0">
                <a:solidFill>
                  <a:srgbClr val="8A8280"/>
                </a:solidFill>
                <a:latin typeface="Inter" pitchFamily="34" charset="0"/>
                <a:ea typeface="Inter" pitchFamily="34" charset="-122"/>
                <a:cs typeface="Inter" pitchFamily="34" charset="-120"/>
              </a:rPr>
              <a:t>STEP 01</a:t>
            </a:r>
            <a:endParaRPr lang="en-US" sz="1000" dirty="0"/>
          </a:p>
        </p:txBody>
      </p:sp>
      <p:sp>
        <p:nvSpPr>
          <p:cNvPr id="42" name="Text 40"/>
          <p:cNvSpPr/>
          <p:nvPr/>
        </p:nvSpPr>
        <p:spPr>
          <a:xfrm>
            <a:off x="1344168" y="8778240"/>
            <a:ext cx="2103120" cy="502920"/>
          </a:xfrm>
          <a:prstGeom prst="rect">
            <a:avLst/>
          </a:prstGeom>
          <a:noFill/>
          <a:ln/>
        </p:spPr>
        <p:txBody>
          <a:bodyPr wrap="square" lIns="0" tIns="0" rIns="0" bIns="0" rtlCol="0" anchor="ctr"/>
          <a:lstStyle/>
          <a:p>
            <a:pPr indent="0" marL="0">
              <a:buNone/>
            </a:pPr>
            <a:r>
              <a:rPr lang="en-US" sz="3000" spc="-100" kern="0" dirty="0">
                <a:solidFill>
                  <a:srgbClr val="18160F"/>
                </a:solidFill>
                <a:latin typeface="Playfair Display" pitchFamily="34" charset="0"/>
                <a:ea typeface="Playfair Display" pitchFamily="34" charset="-122"/>
                <a:cs typeface="Playfair Display" pitchFamily="34" charset="-120"/>
              </a:rPr>
              <a:t>SEGMENT</a:t>
            </a:r>
            <a:endParaRPr lang="en-US" sz="3000" dirty="0"/>
          </a:p>
        </p:txBody>
      </p:sp>
      <p:sp>
        <p:nvSpPr>
          <p:cNvPr id="43" name="Text 41"/>
          <p:cNvSpPr/>
          <p:nvPr/>
        </p:nvSpPr>
        <p:spPr>
          <a:xfrm>
            <a:off x="1344168" y="9281160"/>
            <a:ext cx="2103120" cy="548640"/>
          </a:xfrm>
          <a:prstGeom prst="rect">
            <a:avLst/>
          </a:prstGeom>
          <a:noFill/>
          <a:ln/>
        </p:spPr>
        <p:txBody>
          <a:bodyPr wrap="square" lIns="0" tIns="0" rIns="0" bIns="0" rtlCol="0" anchor="t"/>
          <a:lstStyle/>
          <a:p>
            <a:pPr indent="0" marL="0">
              <a:lnSpc>
                <a:spcPct val="130000"/>
              </a:lnSpc>
              <a:buNone/>
            </a:pPr>
            <a:r>
              <a:rPr lang="en-US" sz="1300" dirty="0">
                <a:solidFill>
                  <a:srgbClr val="8A8280"/>
                </a:solidFill>
                <a:latin typeface="Inter" pitchFamily="34" charset="0"/>
                <a:ea typeface="Inter" pitchFamily="34" charset="-122"/>
                <a:cs typeface="Inter" pitchFamily="34" charset="-120"/>
              </a:rPr>
              <a:t>Group buyers by</a:t>
            </a:r>
            <a:endParaRPr lang="en-US" sz="1300" dirty="0"/>
          </a:p>
          <a:p>
            <a:pPr indent="0" marL="0">
              <a:lnSpc>
                <a:spcPct val="130000"/>
              </a:lnSpc>
              <a:buNone/>
            </a:pPr>
            <a:r>
              <a:rPr lang="en-US" sz="1300" dirty="0">
                <a:solidFill>
                  <a:srgbClr val="8A8280"/>
                </a:solidFill>
                <a:latin typeface="Inter" pitchFamily="34" charset="0"/>
                <a:ea typeface="Inter" pitchFamily="34" charset="-122"/>
                <a:cs typeface="Inter" pitchFamily="34" charset="-120"/>
              </a:rPr>
              <a:t>shared need</a:t>
            </a:r>
            <a:endParaRPr lang="en-US" sz="1300" dirty="0"/>
          </a:p>
        </p:txBody>
      </p:sp>
      <p:sp>
        <p:nvSpPr>
          <p:cNvPr id="44" name="Shape 42"/>
          <p:cNvSpPr/>
          <p:nvPr/>
        </p:nvSpPr>
        <p:spPr>
          <a:xfrm>
            <a:off x="4480560" y="8321040"/>
            <a:ext cx="2468880" cy="1554480"/>
          </a:xfrm>
          <a:prstGeom prst="rect">
            <a:avLst/>
          </a:prstGeom>
          <a:solidFill>
            <a:srgbClr val="EDE8DF"/>
          </a:solidFill>
          <a:ln w="10160">
            <a:solidFill>
              <a:srgbClr val="18160F"/>
            </a:solidFill>
            <a:prstDash val="solid"/>
          </a:ln>
        </p:spPr>
      </p:sp>
      <p:sp>
        <p:nvSpPr>
          <p:cNvPr id="45" name="Shape 43"/>
          <p:cNvSpPr/>
          <p:nvPr/>
        </p:nvSpPr>
        <p:spPr>
          <a:xfrm>
            <a:off x="4480560" y="8321040"/>
            <a:ext cx="457200" cy="36576"/>
          </a:xfrm>
          <a:prstGeom prst="rect">
            <a:avLst/>
          </a:prstGeom>
          <a:solidFill>
            <a:srgbClr val="F7F471"/>
          </a:solidFill>
          <a:ln/>
        </p:spPr>
      </p:sp>
      <p:sp>
        <p:nvSpPr>
          <p:cNvPr id="46" name="Text 44"/>
          <p:cNvSpPr/>
          <p:nvPr/>
        </p:nvSpPr>
        <p:spPr>
          <a:xfrm>
            <a:off x="4681728" y="8458200"/>
            <a:ext cx="2103120" cy="274320"/>
          </a:xfrm>
          <a:prstGeom prst="rect">
            <a:avLst/>
          </a:prstGeom>
          <a:noFill/>
          <a:ln/>
        </p:spPr>
        <p:txBody>
          <a:bodyPr wrap="square" lIns="0" tIns="0" rIns="0" bIns="0" rtlCol="0" anchor="ctr"/>
          <a:lstStyle/>
          <a:p>
            <a:pPr indent="0" marL="0">
              <a:buNone/>
            </a:pPr>
            <a:r>
              <a:rPr lang="en-US" sz="1000" b="1" spc="300" kern="0" dirty="0">
                <a:solidFill>
                  <a:srgbClr val="8A8280"/>
                </a:solidFill>
                <a:latin typeface="Inter" pitchFamily="34" charset="0"/>
                <a:ea typeface="Inter" pitchFamily="34" charset="-122"/>
                <a:cs typeface="Inter" pitchFamily="34" charset="-120"/>
              </a:rPr>
              <a:t>STEP 02</a:t>
            </a:r>
            <a:endParaRPr lang="en-US" sz="1000" dirty="0"/>
          </a:p>
        </p:txBody>
      </p:sp>
      <p:sp>
        <p:nvSpPr>
          <p:cNvPr id="47" name="Text 45"/>
          <p:cNvSpPr/>
          <p:nvPr/>
        </p:nvSpPr>
        <p:spPr>
          <a:xfrm>
            <a:off x="4681728" y="8778240"/>
            <a:ext cx="2103120" cy="502920"/>
          </a:xfrm>
          <a:prstGeom prst="rect">
            <a:avLst/>
          </a:prstGeom>
          <a:noFill/>
          <a:ln/>
        </p:spPr>
        <p:txBody>
          <a:bodyPr wrap="square" lIns="0" tIns="0" rIns="0" bIns="0" rtlCol="0" anchor="ctr"/>
          <a:lstStyle/>
          <a:p>
            <a:pPr indent="0" marL="0">
              <a:buNone/>
            </a:pPr>
            <a:r>
              <a:rPr lang="en-US" sz="3000" spc="-100" kern="0" dirty="0">
                <a:solidFill>
                  <a:srgbClr val="18160F"/>
                </a:solidFill>
                <a:latin typeface="Playfair Display" pitchFamily="34" charset="0"/>
                <a:ea typeface="Playfair Display" pitchFamily="34" charset="-122"/>
                <a:cs typeface="Playfair Display" pitchFamily="34" charset="-120"/>
              </a:rPr>
              <a:t>TARGET</a:t>
            </a:r>
            <a:endParaRPr lang="en-US" sz="3000" dirty="0"/>
          </a:p>
        </p:txBody>
      </p:sp>
      <p:sp>
        <p:nvSpPr>
          <p:cNvPr id="48" name="Text 46"/>
          <p:cNvSpPr/>
          <p:nvPr/>
        </p:nvSpPr>
        <p:spPr>
          <a:xfrm>
            <a:off x="4681728" y="9281160"/>
            <a:ext cx="2103120" cy="548640"/>
          </a:xfrm>
          <a:prstGeom prst="rect">
            <a:avLst/>
          </a:prstGeom>
          <a:noFill/>
          <a:ln/>
        </p:spPr>
        <p:txBody>
          <a:bodyPr wrap="square" lIns="0" tIns="0" rIns="0" bIns="0" rtlCol="0" anchor="t"/>
          <a:lstStyle/>
          <a:p>
            <a:pPr indent="0" marL="0">
              <a:lnSpc>
                <a:spcPct val="130000"/>
              </a:lnSpc>
              <a:buNone/>
            </a:pPr>
            <a:r>
              <a:rPr lang="en-US" sz="1300" dirty="0">
                <a:solidFill>
                  <a:srgbClr val="8A8280"/>
                </a:solidFill>
                <a:latin typeface="Inter" pitchFamily="34" charset="0"/>
                <a:ea typeface="Inter" pitchFamily="34" charset="-122"/>
                <a:cs typeface="Inter" pitchFamily="34" charset="-120"/>
              </a:rPr>
              <a:t>Pick where</a:t>
            </a:r>
            <a:endParaRPr lang="en-US" sz="1300" dirty="0"/>
          </a:p>
          <a:p>
            <a:pPr indent="0" marL="0">
              <a:lnSpc>
                <a:spcPct val="130000"/>
              </a:lnSpc>
              <a:buNone/>
            </a:pPr>
            <a:r>
              <a:rPr lang="en-US" sz="1300" dirty="0">
                <a:solidFill>
                  <a:srgbClr val="8A8280"/>
                </a:solidFill>
                <a:latin typeface="Inter" pitchFamily="34" charset="0"/>
                <a:ea typeface="Inter" pitchFamily="34" charset="-122"/>
                <a:cs typeface="Inter" pitchFamily="34" charset="-120"/>
              </a:rPr>
              <a:t>the offer wins</a:t>
            </a:r>
            <a:endParaRPr lang="en-US" sz="1300" dirty="0"/>
          </a:p>
        </p:txBody>
      </p:sp>
      <p:sp>
        <p:nvSpPr>
          <p:cNvPr id="49" name="Shape 47"/>
          <p:cNvSpPr/>
          <p:nvPr/>
        </p:nvSpPr>
        <p:spPr>
          <a:xfrm>
            <a:off x="7818120" y="8321040"/>
            <a:ext cx="2468880" cy="1554480"/>
          </a:xfrm>
          <a:prstGeom prst="rect">
            <a:avLst/>
          </a:prstGeom>
          <a:solidFill>
            <a:srgbClr val="EDE8DF"/>
          </a:solidFill>
          <a:ln w="10160">
            <a:solidFill>
              <a:srgbClr val="18160F"/>
            </a:solidFill>
            <a:prstDash val="solid"/>
          </a:ln>
        </p:spPr>
      </p:sp>
      <p:sp>
        <p:nvSpPr>
          <p:cNvPr id="50" name="Shape 48"/>
          <p:cNvSpPr/>
          <p:nvPr/>
        </p:nvSpPr>
        <p:spPr>
          <a:xfrm>
            <a:off x="7818120" y="8321040"/>
            <a:ext cx="457200" cy="36576"/>
          </a:xfrm>
          <a:prstGeom prst="rect">
            <a:avLst/>
          </a:prstGeom>
          <a:solidFill>
            <a:srgbClr val="F7F471"/>
          </a:solidFill>
          <a:ln/>
        </p:spPr>
      </p:sp>
      <p:sp>
        <p:nvSpPr>
          <p:cNvPr id="51" name="Text 49"/>
          <p:cNvSpPr/>
          <p:nvPr/>
        </p:nvSpPr>
        <p:spPr>
          <a:xfrm>
            <a:off x="8019288" y="8458200"/>
            <a:ext cx="2103120" cy="274320"/>
          </a:xfrm>
          <a:prstGeom prst="rect">
            <a:avLst/>
          </a:prstGeom>
          <a:noFill/>
          <a:ln/>
        </p:spPr>
        <p:txBody>
          <a:bodyPr wrap="square" lIns="0" tIns="0" rIns="0" bIns="0" rtlCol="0" anchor="ctr"/>
          <a:lstStyle/>
          <a:p>
            <a:pPr indent="0" marL="0">
              <a:buNone/>
            </a:pPr>
            <a:r>
              <a:rPr lang="en-US" sz="1000" b="1" spc="300" kern="0" dirty="0">
                <a:solidFill>
                  <a:srgbClr val="8A8280"/>
                </a:solidFill>
                <a:latin typeface="Inter" pitchFamily="34" charset="0"/>
                <a:ea typeface="Inter" pitchFamily="34" charset="-122"/>
                <a:cs typeface="Inter" pitchFamily="34" charset="-120"/>
              </a:rPr>
              <a:t>STEP 03</a:t>
            </a:r>
            <a:endParaRPr lang="en-US" sz="1000" dirty="0"/>
          </a:p>
        </p:txBody>
      </p:sp>
      <p:sp>
        <p:nvSpPr>
          <p:cNvPr id="52" name="Text 50"/>
          <p:cNvSpPr/>
          <p:nvPr/>
        </p:nvSpPr>
        <p:spPr>
          <a:xfrm>
            <a:off x="8019288" y="8778240"/>
            <a:ext cx="2103120" cy="502920"/>
          </a:xfrm>
          <a:prstGeom prst="rect">
            <a:avLst/>
          </a:prstGeom>
          <a:noFill/>
          <a:ln/>
        </p:spPr>
        <p:txBody>
          <a:bodyPr wrap="square" lIns="0" tIns="0" rIns="0" bIns="0" rtlCol="0" anchor="ctr"/>
          <a:lstStyle/>
          <a:p>
            <a:pPr indent="0" marL="0">
              <a:buNone/>
            </a:pPr>
            <a:r>
              <a:rPr lang="en-US" sz="3000" spc="-100" kern="0" dirty="0">
                <a:solidFill>
                  <a:srgbClr val="18160F"/>
                </a:solidFill>
                <a:latin typeface="Playfair Display" pitchFamily="34" charset="0"/>
                <a:ea typeface="Playfair Display" pitchFamily="34" charset="-122"/>
                <a:cs typeface="Playfair Display" pitchFamily="34" charset="-120"/>
              </a:rPr>
              <a:t>POSITION</a:t>
            </a:r>
            <a:endParaRPr lang="en-US" sz="3000" dirty="0"/>
          </a:p>
        </p:txBody>
      </p:sp>
      <p:sp>
        <p:nvSpPr>
          <p:cNvPr id="53" name="Text 51"/>
          <p:cNvSpPr/>
          <p:nvPr/>
        </p:nvSpPr>
        <p:spPr>
          <a:xfrm>
            <a:off x="8019288" y="9281160"/>
            <a:ext cx="2103120" cy="548640"/>
          </a:xfrm>
          <a:prstGeom prst="rect">
            <a:avLst/>
          </a:prstGeom>
          <a:noFill/>
          <a:ln/>
        </p:spPr>
        <p:txBody>
          <a:bodyPr wrap="square" lIns="0" tIns="0" rIns="0" bIns="0" rtlCol="0" anchor="t"/>
          <a:lstStyle/>
          <a:p>
            <a:pPr indent="0" marL="0">
              <a:lnSpc>
                <a:spcPct val="130000"/>
              </a:lnSpc>
              <a:buNone/>
            </a:pPr>
            <a:r>
              <a:rPr lang="en-US" sz="1300" dirty="0">
                <a:solidFill>
                  <a:srgbClr val="8A8280"/>
                </a:solidFill>
                <a:latin typeface="Inter" pitchFamily="34" charset="0"/>
                <a:ea typeface="Inter" pitchFamily="34" charset="-122"/>
                <a:cs typeface="Inter" pitchFamily="34" charset="-120"/>
              </a:rPr>
              <a:t>Hold the place</a:t>
            </a:r>
            <a:endParaRPr lang="en-US" sz="1300" dirty="0"/>
          </a:p>
          <a:p>
            <a:pPr indent="0" marL="0">
              <a:lnSpc>
                <a:spcPct val="130000"/>
              </a:lnSpc>
              <a:buNone/>
            </a:pPr>
            <a:r>
              <a:rPr lang="en-US" sz="1300" dirty="0">
                <a:solidFill>
                  <a:srgbClr val="8A8280"/>
                </a:solidFill>
                <a:latin typeface="Inter" pitchFamily="34" charset="0"/>
                <a:ea typeface="Inter" pitchFamily="34" charset="-122"/>
                <a:cs typeface="Inter" pitchFamily="34" charset="-120"/>
              </a:rPr>
              <a:t>in the mind</a:t>
            </a:r>
            <a:endParaRPr lang="en-US" sz="1300" dirty="0"/>
          </a:p>
        </p:txBody>
      </p:sp>
      <p:sp>
        <p:nvSpPr>
          <p:cNvPr id="54" name="Shape 52"/>
          <p:cNvSpPr/>
          <p:nvPr/>
        </p:nvSpPr>
        <p:spPr>
          <a:xfrm>
            <a:off x="3657600" y="9098280"/>
            <a:ext cx="704088" cy="0"/>
          </a:xfrm>
          <a:prstGeom prst="line">
            <a:avLst/>
          </a:prstGeom>
          <a:noFill/>
          <a:ln w="25400">
            <a:solidFill>
              <a:srgbClr val="F7F471"/>
            </a:solidFill>
            <a:prstDash val="solid"/>
          </a:ln>
        </p:spPr>
      </p:sp>
      <p:sp>
        <p:nvSpPr>
          <p:cNvPr id="55" name="Shape 53"/>
          <p:cNvSpPr/>
          <p:nvPr/>
        </p:nvSpPr>
        <p:spPr>
          <a:xfrm rot="5400000">
            <a:off x="4279392" y="8979408"/>
            <a:ext cx="237744" cy="237744"/>
          </a:xfrm>
          <a:prstGeom prst="triangle">
            <a:avLst/>
          </a:prstGeom>
          <a:solidFill>
            <a:srgbClr val="F7F471"/>
          </a:solidFill>
          <a:ln/>
        </p:spPr>
      </p:sp>
      <p:sp>
        <p:nvSpPr>
          <p:cNvPr id="56" name="Shape 54"/>
          <p:cNvSpPr/>
          <p:nvPr/>
        </p:nvSpPr>
        <p:spPr>
          <a:xfrm>
            <a:off x="6995160" y="9098280"/>
            <a:ext cx="704088" cy="0"/>
          </a:xfrm>
          <a:prstGeom prst="line">
            <a:avLst/>
          </a:prstGeom>
          <a:noFill/>
          <a:ln w="25400">
            <a:solidFill>
              <a:srgbClr val="F7F471"/>
            </a:solidFill>
            <a:prstDash val="solid"/>
          </a:ln>
        </p:spPr>
      </p:sp>
      <p:sp>
        <p:nvSpPr>
          <p:cNvPr id="57" name="Shape 55"/>
          <p:cNvSpPr/>
          <p:nvPr/>
        </p:nvSpPr>
        <p:spPr>
          <a:xfrm rot="5400000">
            <a:off x="7616952" y="8979408"/>
            <a:ext cx="237744" cy="237744"/>
          </a:xfrm>
          <a:prstGeom prst="triangle">
            <a:avLst/>
          </a:prstGeom>
          <a:solidFill>
            <a:srgbClr val="F7F471"/>
          </a:solidFill>
          <a:ln/>
        </p:spPr>
      </p:sp>
      <p:sp>
        <p:nvSpPr>
          <p:cNvPr id="58" name="Shape 56"/>
          <p:cNvSpPr/>
          <p:nvPr/>
        </p:nvSpPr>
        <p:spPr>
          <a:xfrm>
            <a:off x="1476756" y="7923276"/>
            <a:ext cx="64008" cy="64008"/>
          </a:xfrm>
          <a:prstGeom prst="rect">
            <a:avLst/>
          </a:prstGeom>
          <a:solidFill>
            <a:srgbClr val="18160F"/>
          </a:solidFill>
          <a:ln/>
        </p:spPr>
      </p:sp>
      <p:sp>
        <p:nvSpPr>
          <p:cNvPr id="59" name="Shape 57"/>
          <p:cNvSpPr/>
          <p:nvPr/>
        </p:nvSpPr>
        <p:spPr>
          <a:xfrm>
            <a:off x="1933956" y="7648956"/>
            <a:ext cx="64008" cy="64008"/>
          </a:xfrm>
          <a:prstGeom prst="rect">
            <a:avLst/>
          </a:prstGeom>
          <a:solidFill>
            <a:srgbClr val="18160F"/>
          </a:solidFill>
          <a:ln/>
        </p:spPr>
      </p:sp>
      <p:sp>
        <p:nvSpPr>
          <p:cNvPr id="60" name="Shape 58"/>
          <p:cNvSpPr/>
          <p:nvPr/>
        </p:nvSpPr>
        <p:spPr>
          <a:xfrm>
            <a:off x="2391156" y="8014716"/>
            <a:ext cx="64008" cy="64008"/>
          </a:xfrm>
          <a:prstGeom prst="rect">
            <a:avLst/>
          </a:prstGeom>
          <a:solidFill>
            <a:srgbClr val="18160F"/>
          </a:solidFill>
          <a:ln/>
        </p:spPr>
      </p:sp>
      <p:sp>
        <p:nvSpPr>
          <p:cNvPr id="61" name="Shape 59"/>
          <p:cNvSpPr/>
          <p:nvPr/>
        </p:nvSpPr>
        <p:spPr>
          <a:xfrm>
            <a:off x="2939796" y="7786116"/>
            <a:ext cx="64008" cy="64008"/>
          </a:xfrm>
          <a:prstGeom prst="rect">
            <a:avLst/>
          </a:prstGeom>
          <a:solidFill>
            <a:srgbClr val="18160F"/>
          </a:solidFill>
          <a:ln/>
        </p:spPr>
      </p:sp>
      <p:sp>
        <p:nvSpPr>
          <p:cNvPr id="62" name="Shape 60"/>
          <p:cNvSpPr/>
          <p:nvPr/>
        </p:nvSpPr>
        <p:spPr>
          <a:xfrm>
            <a:off x="3305556" y="7511796"/>
            <a:ext cx="64008" cy="64008"/>
          </a:xfrm>
          <a:prstGeom prst="rect">
            <a:avLst/>
          </a:prstGeom>
          <a:solidFill>
            <a:srgbClr val="18160F"/>
          </a:solidFill>
          <a:ln/>
        </p:spPr>
      </p:sp>
      <p:sp>
        <p:nvSpPr>
          <p:cNvPr id="63" name="Shape 61"/>
          <p:cNvSpPr/>
          <p:nvPr/>
        </p:nvSpPr>
        <p:spPr>
          <a:xfrm>
            <a:off x="1659636" y="10346436"/>
            <a:ext cx="64008" cy="64008"/>
          </a:xfrm>
          <a:prstGeom prst="rect">
            <a:avLst/>
          </a:prstGeom>
          <a:solidFill>
            <a:srgbClr val="18160F"/>
          </a:solidFill>
          <a:ln/>
        </p:spPr>
      </p:sp>
      <p:sp>
        <p:nvSpPr>
          <p:cNvPr id="64" name="Shape 62"/>
          <p:cNvSpPr/>
          <p:nvPr/>
        </p:nvSpPr>
        <p:spPr>
          <a:xfrm>
            <a:off x="2116836" y="10575036"/>
            <a:ext cx="64008" cy="64008"/>
          </a:xfrm>
          <a:prstGeom prst="rect">
            <a:avLst/>
          </a:prstGeom>
          <a:solidFill>
            <a:srgbClr val="18160F"/>
          </a:solidFill>
          <a:ln/>
        </p:spPr>
      </p:sp>
      <p:sp>
        <p:nvSpPr>
          <p:cNvPr id="65" name="Shape 63"/>
          <p:cNvSpPr/>
          <p:nvPr/>
        </p:nvSpPr>
        <p:spPr>
          <a:xfrm>
            <a:off x="3031236" y="10392156"/>
            <a:ext cx="64008" cy="64008"/>
          </a:xfrm>
          <a:prstGeom prst="rect">
            <a:avLst/>
          </a:prstGeom>
          <a:solidFill>
            <a:srgbClr val="18160F"/>
          </a:solidFill>
          <a:ln/>
        </p:spPr>
      </p:sp>
      <p:sp>
        <p:nvSpPr>
          <p:cNvPr id="66" name="Text 64"/>
          <p:cNvSpPr/>
          <p:nvPr/>
        </p:nvSpPr>
        <p:spPr>
          <a:xfrm>
            <a:off x="762610" y="11155680"/>
            <a:ext cx="9904781" cy="274320"/>
          </a:xfrm>
          <a:prstGeom prst="rect">
            <a:avLst/>
          </a:prstGeom>
          <a:noFill/>
          <a:ln/>
        </p:spPr>
        <p:txBody>
          <a:bodyPr wrap="square" lIns="0" tIns="0" rIns="0" bIns="0" rtlCol="0" anchor="ctr"/>
          <a:lstStyle/>
          <a:p>
            <a:pPr algn="ctr" indent="0" marL="0">
              <a:buNone/>
            </a:pPr>
            <a:r>
              <a:rPr lang="en-US" sz="1000" b="1" spc="400" kern="0" dirty="0">
                <a:solidFill>
                  <a:srgbClr val="8A8280"/>
                </a:solidFill>
                <a:latin typeface="Inter" pitchFamily="34" charset="0"/>
                <a:ea typeface="Inter" pitchFamily="34" charset="-122"/>
                <a:cs typeface="Inter" pitchFamily="34" charset="-120"/>
              </a:rPr>
              <a:t>MARKET  →  CHOSEN GROUND  →  MIND</a:t>
            </a:r>
            <a:endParaRPr lang="en-US" sz="1000" dirty="0"/>
          </a:p>
        </p:txBody>
      </p:sp>
      <p:sp>
        <p:nvSpPr>
          <p:cNvPr id="67" name="Text 65"/>
          <p:cNvSpPr/>
          <p:nvPr/>
        </p:nvSpPr>
        <p:spPr>
          <a:xfrm>
            <a:off x="762610" y="13204850"/>
            <a:ext cx="8990381" cy="274320"/>
          </a:xfrm>
          <a:prstGeom prst="rect">
            <a:avLst/>
          </a:prstGeom>
          <a:noFill/>
          <a:ln/>
        </p:spPr>
        <p:txBody>
          <a:bodyPr wrap="square" lIns="0" tIns="0" rIns="0" bIns="0" rtlCol="0" anchor="b"/>
          <a:lstStyle/>
          <a:p>
            <a:pPr indent="0" marL="0">
              <a:buNone/>
            </a:pPr>
            <a:r>
              <a:rPr lang="en-US" sz="1000" spc="100" kern="0" dirty="0">
                <a:solidFill>
                  <a:srgbClr val="8A8280"/>
                </a:solidFill>
                <a:latin typeface="Inter" pitchFamily="34" charset="0"/>
                <a:ea typeface="Inter" pitchFamily="34" charset="-122"/>
                <a:cs typeface="Inter" pitchFamily="34" charset="-120"/>
              </a:rPr>
              <a:t>Operating by John Brewton  ·  STP / 1969</a:t>
            </a:r>
            <a:endParaRPr lang="en-US" sz="1000" dirty="0"/>
          </a:p>
        </p:txBody>
      </p:sp>
      <p:sp>
        <p:nvSpPr>
          <p:cNvPr id="68" name="Text 66"/>
          <p:cNvSpPr/>
          <p:nvPr/>
        </p:nvSpPr>
        <p:spPr>
          <a:xfrm>
            <a:off x="10027310" y="13021970"/>
            <a:ext cx="640080" cy="457200"/>
          </a:xfrm>
          <a:prstGeom prst="rect">
            <a:avLst/>
          </a:prstGeom>
          <a:noFill/>
          <a:ln/>
        </p:spPr>
        <p:txBody>
          <a:bodyPr wrap="square" lIns="0" tIns="0" rIns="0" bIns="0" rtlCol="0" anchor="b"/>
          <a:lstStyle/>
          <a:p>
            <a:pPr algn="r" indent="0" marL="0">
              <a:buNone/>
            </a:pPr>
            <a:r>
              <a:rPr lang="en-US" sz="2800" spc="100" kern="0" dirty="0">
                <a:solidFill>
                  <a:srgbClr val="F7F471"/>
                </a:solidFill>
                <a:latin typeface="Playfair Display" pitchFamily="34" charset="0"/>
                <a:ea typeface="Playfair Display" pitchFamily="34" charset="-122"/>
                <a:cs typeface="Playfair Display" pitchFamily="34" charset="-120"/>
              </a:rPr>
              <a:t>JB</a:t>
            </a:r>
            <a:endParaRPr lang="en-US" sz="2800" dirty="0"/>
          </a:p>
        </p:txBody>
      </p:sp>
      <p:sp>
        <p:nvSpPr>
          <p:cNvPr id="69" name="Text 67"/>
          <p:cNvSpPr/>
          <p:nvPr/>
        </p:nvSpPr>
        <p:spPr>
          <a:xfrm>
            <a:off x="8884310" y="12610490"/>
            <a:ext cx="960120" cy="256032"/>
          </a:xfrm>
          <a:prstGeom prst="rect">
            <a:avLst/>
          </a:prstGeom>
          <a:noFill/>
          <a:ln/>
        </p:spPr>
        <p:txBody>
          <a:bodyPr wrap="square" lIns="0" tIns="0" rIns="0" bIns="0" rtlCol="0" anchor="ctr"/>
          <a:lstStyle/>
          <a:p>
            <a:pPr algn="r" indent="0" marL="0">
              <a:buNone/>
            </a:pPr>
            <a:r>
              <a:rPr lang="en-US" sz="900" b="1" spc="400" kern="0" dirty="0">
                <a:solidFill>
                  <a:srgbClr val="8A8280"/>
                </a:solidFill>
                <a:latin typeface="Inter" pitchFamily="34" charset="0"/>
                <a:ea typeface="Inter" pitchFamily="34" charset="-122"/>
                <a:cs typeface="Inter" pitchFamily="34" charset="-120"/>
              </a:rPr>
              <a:t>NEXT</a:t>
            </a:r>
            <a:endParaRPr lang="en-US" sz="900" dirty="0"/>
          </a:p>
        </p:txBody>
      </p:sp>
      <p:sp>
        <p:nvSpPr>
          <p:cNvPr id="70" name="Shape 68"/>
          <p:cNvSpPr/>
          <p:nvPr/>
        </p:nvSpPr>
        <p:spPr>
          <a:xfrm>
            <a:off x="9890150" y="12738506"/>
            <a:ext cx="548640" cy="0"/>
          </a:xfrm>
          <a:prstGeom prst="line">
            <a:avLst/>
          </a:prstGeom>
          <a:noFill/>
          <a:ln w="17780">
            <a:solidFill>
              <a:srgbClr val="F7F471"/>
            </a:solidFill>
            <a:prstDash val="solid"/>
          </a:ln>
        </p:spPr>
      </p:sp>
      <p:sp>
        <p:nvSpPr>
          <p:cNvPr id="71" name="Shape 69"/>
          <p:cNvSpPr/>
          <p:nvPr/>
        </p:nvSpPr>
        <p:spPr>
          <a:xfrm rot="5400000">
            <a:off x="10438790" y="12647066"/>
            <a:ext cx="164592" cy="182880"/>
          </a:xfrm>
          <a:prstGeom prst="triangle">
            <a:avLst/>
          </a:prstGeom>
          <a:solidFill>
            <a:srgbClr val="F7F471"/>
          </a:solidFill>
          <a:ln/>
        </p:spPr>
      </p:sp>
      <p:sp>
        <p:nvSpPr>
          <p:cNvPr id="72" name="Text 70"/>
          <p:cNvSpPr/>
          <p:nvPr/>
        </p:nvSpPr>
        <p:spPr>
          <a:xfrm>
            <a:off x="9295790" y="716890"/>
            <a:ext cx="1371600" cy="320040"/>
          </a:xfrm>
          <a:prstGeom prst="rect">
            <a:avLst/>
          </a:prstGeom>
          <a:noFill/>
          <a:ln/>
        </p:spPr>
        <p:txBody>
          <a:bodyPr wrap="square" lIns="0" tIns="0" rIns="0" bIns="0" rtlCol="0" anchor="ctr"/>
          <a:lstStyle/>
          <a:p>
            <a:pPr algn="r" indent="0" marL="0">
              <a:buNone/>
            </a:pPr>
            <a:r>
              <a:rPr lang="en-US" sz="1100" spc="200" kern="0" dirty="0">
                <a:solidFill>
                  <a:srgbClr val="8A8280"/>
                </a:solidFill>
                <a:latin typeface="Inter" pitchFamily="34" charset="0"/>
                <a:ea typeface="Inter" pitchFamily="34" charset="-122"/>
                <a:cs typeface="Inter" pitchFamily="34" charset="-120"/>
              </a:rPr>
              <a:t>2 / 13</a:t>
            </a:r>
            <a:endParaRPr lang="en-US" sz="11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bg>
      <p:bgPr>
        <a:solidFill>
          <a:srgbClr val="2A3D2E"/>
        </a:solidFill>
      </p:bgPr>
    </p:bg>
    <p:spTree>
      <p:nvGrpSpPr>
        <p:cNvPr id="1" name=""/>
        <p:cNvGrpSpPr/>
        <p:nvPr/>
      </p:nvGrpSpPr>
      <p:grpSpPr>
        <a:xfrm>
          <a:off x="0" y="0"/>
          <a:ext cx="0" cy="0"/>
          <a:chOff x="0" y="0"/>
          <a:chExt cx="0" cy="0"/>
        </a:xfrm>
      </p:grpSpPr>
      <p:sp>
        <p:nvSpPr>
          <p:cNvPr id="2" name="Shape 0"/>
          <p:cNvSpPr/>
          <p:nvPr/>
        </p:nvSpPr>
        <p:spPr>
          <a:xfrm>
            <a:off x="762610" y="762610"/>
            <a:ext cx="0" cy="12762281"/>
          </a:xfrm>
          <a:prstGeom prst="line">
            <a:avLst/>
          </a:prstGeom>
          <a:noFill/>
          <a:ln w="5080">
            <a:solidFill>
              <a:srgbClr val="C4B9AE">
                <a:alpha val="18000"/>
              </a:srgbClr>
            </a:solidFill>
            <a:prstDash val="solid"/>
          </a:ln>
        </p:spPr>
      </p:sp>
      <p:sp>
        <p:nvSpPr>
          <p:cNvPr id="3" name="Shape 1"/>
          <p:cNvSpPr/>
          <p:nvPr/>
        </p:nvSpPr>
        <p:spPr>
          <a:xfrm>
            <a:off x="1334110" y="762610"/>
            <a:ext cx="0" cy="12762281"/>
          </a:xfrm>
          <a:prstGeom prst="line">
            <a:avLst/>
          </a:prstGeom>
          <a:noFill/>
          <a:ln w="5080">
            <a:solidFill>
              <a:srgbClr val="C4B9AE">
                <a:alpha val="18000"/>
              </a:srgbClr>
            </a:solidFill>
            <a:prstDash val="solid"/>
          </a:ln>
        </p:spPr>
      </p:sp>
      <p:sp>
        <p:nvSpPr>
          <p:cNvPr id="4" name="Shape 2"/>
          <p:cNvSpPr/>
          <p:nvPr/>
        </p:nvSpPr>
        <p:spPr>
          <a:xfrm>
            <a:off x="1905610" y="762610"/>
            <a:ext cx="0" cy="12762281"/>
          </a:xfrm>
          <a:prstGeom prst="line">
            <a:avLst/>
          </a:prstGeom>
          <a:noFill/>
          <a:ln w="5080">
            <a:solidFill>
              <a:srgbClr val="C4B9AE">
                <a:alpha val="18000"/>
              </a:srgbClr>
            </a:solidFill>
            <a:prstDash val="solid"/>
          </a:ln>
        </p:spPr>
      </p:sp>
      <p:sp>
        <p:nvSpPr>
          <p:cNvPr id="5" name="Shape 3"/>
          <p:cNvSpPr/>
          <p:nvPr/>
        </p:nvSpPr>
        <p:spPr>
          <a:xfrm>
            <a:off x="2477110" y="762610"/>
            <a:ext cx="0" cy="12762281"/>
          </a:xfrm>
          <a:prstGeom prst="line">
            <a:avLst/>
          </a:prstGeom>
          <a:noFill/>
          <a:ln w="5080">
            <a:solidFill>
              <a:srgbClr val="C4B9AE">
                <a:alpha val="18000"/>
              </a:srgbClr>
            </a:solidFill>
            <a:prstDash val="solid"/>
          </a:ln>
        </p:spPr>
      </p:sp>
      <p:sp>
        <p:nvSpPr>
          <p:cNvPr id="6" name="Shape 4"/>
          <p:cNvSpPr/>
          <p:nvPr/>
        </p:nvSpPr>
        <p:spPr>
          <a:xfrm>
            <a:off x="3048610" y="762610"/>
            <a:ext cx="0" cy="12762281"/>
          </a:xfrm>
          <a:prstGeom prst="line">
            <a:avLst/>
          </a:prstGeom>
          <a:noFill/>
          <a:ln w="5080">
            <a:solidFill>
              <a:srgbClr val="C4B9AE">
                <a:alpha val="18000"/>
              </a:srgbClr>
            </a:solidFill>
            <a:prstDash val="solid"/>
          </a:ln>
        </p:spPr>
      </p:sp>
      <p:sp>
        <p:nvSpPr>
          <p:cNvPr id="7" name="Shape 5"/>
          <p:cNvSpPr/>
          <p:nvPr/>
        </p:nvSpPr>
        <p:spPr>
          <a:xfrm>
            <a:off x="3620110" y="762610"/>
            <a:ext cx="0" cy="12762281"/>
          </a:xfrm>
          <a:prstGeom prst="line">
            <a:avLst/>
          </a:prstGeom>
          <a:noFill/>
          <a:ln w="5080">
            <a:solidFill>
              <a:srgbClr val="C4B9AE">
                <a:alpha val="18000"/>
              </a:srgbClr>
            </a:solidFill>
            <a:prstDash val="solid"/>
          </a:ln>
        </p:spPr>
      </p:sp>
      <p:sp>
        <p:nvSpPr>
          <p:cNvPr id="8" name="Shape 6"/>
          <p:cNvSpPr/>
          <p:nvPr/>
        </p:nvSpPr>
        <p:spPr>
          <a:xfrm>
            <a:off x="4191610" y="762610"/>
            <a:ext cx="0" cy="12762281"/>
          </a:xfrm>
          <a:prstGeom prst="line">
            <a:avLst/>
          </a:prstGeom>
          <a:noFill/>
          <a:ln w="5080">
            <a:solidFill>
              <a:srgbClr val="C4B9AE">
                <a:alpha val="18000"/>
              </a:srgbClr>
            </a:solidFill>
            <a:prstDash val="solid"/>
          </a:ln>
        </p:spPr>
      </p:sp>
      <p:sp>
        <p:nvSpPr>
          <p:cNvPr id="9" name="Shape 7"/>
          <p:cNvSpPr/>
          <p:nvPr/>
        </p:nvSpPr>
        <p:spPr>
          <a:xfrm>
            <a:off x="4763110" y="762610"/>
            <a:ext cx="0" cy="12762281"/>
          </a:xfrm>
          <a:prstGeom prst="line">
            <a:avLst/>
          </a:prstGeom>
          <a:noFill/>
          <a:ln w="5080">
            <a:solidFill>
              <a:srgbClr val="C4B9AE">
                <a:alpha val="18000"/>
              </a:srgbClr>
            </a:solidFill>
            <a:prstDash val="solid"/>
          </a:ln>
        </p:spPr>
      </p:sp>
      <p:sp>
        <p:nvSpPr>
          <p:cNvPr id="10" name="Shape 8"/>
          <p:cNvSpPr/>
          <p:nvPr/>
        </p:nvSpPr>
        <p:spPr>
          <a:xfrm>
            <a:off x="5334610" y="762610"/>
            <a:ext cx="0" cy="12762281"/>
          </a:xfrm>
          <a:prstGeom prst="line">
            <a:avLst/>
          </a:prstGeom>
          <a:noFill/>
          <a:ln w="5080">
            <a:solidFill>
              <a:srgbClr val="C4B9AE">
                <a:alpha val="18000"/>
              </a:srgbClr>
            </a:solidFill>
            <a:prstDash val="solid"/>
          </a:ln>
        </p:spPr>
      </p:sp>
      <p:sp>
        <p:nvSpPr>
          <p:cNvPr id="11" name="Shape 9"/>
          <p:cNvSpPr/>
          <p:nvPr/>
        </p:nvSpPr>
        <p:spPr>
          <a:xfrm>
            <a:off x="5906110" y="762610"/>
            <a:ext cx="0" cy="12762281"/>
          </a:xfrm>
          <a:prstGeom prst="line">
            <a:avLst/>
          </a:prstGeom>
          <a:noFill/>
          <a:ln w="5080">
            <a:solidFill>
              <a:srgbClr val="C4B9AE">
                <a:alpha val="18000"/>
              </a:srgbClr>
            </a:solidFill>
            <a:prstDash val="solid"/>
          </a:ln>
        </p:spPr>
      </p:sp>
      <p:sp>
        <p:nvSpPr>
          <p:cNvPr id="12" name="Shape 10"/>
          <p:cNvSpPr/>
          <p:nvPr/>
        </p:nvSpPr>
        <p:spPr>
          <a:xfrm>
            <a:off x="6477610" y="762610"/>
            <a:ext cx="0" cy="12762281"/>
          </a:xfrm>
          <a:prstGeom prst="line">
            <a:avLst/>
          </a:prstGeom>
          <a:noFill/>
          <a:ln w="5080">
            <a:solidFill>
              <a:srgbClr val="C4B9AE">
                <a:alpha val="18000"/>
              </a:srgbClr>
            </a:solidFill>
            <a:prstDash val="solid"/>
          </a:ln>
        </p:spPr>
      </p:sp>
      <p:sp>
        <p:nvSpPr>
          <p:cNvPr id="13" name="Shape 11"/>
          <p:cNvSpPr/>
          <p:nvPr/>
        </p:nvSpPr>
        <p:spPr>
          <a:xfrm>
            <a:off x="7049110" y="762610"/>
            <a:ext cx="0" cy="12762281"/>
          </a:xfrm>
          <a:prstGeom prst="line">
            <a:avLst/>
          </a:prstGeom>
          <a:noFill/>
          <a:ln w="5080">
            <a:solidFill>
              <a:srgbClr val="C4B9AE">
                <a:alpha val="18000"/>
              </a:srgbClr>
            </a:solidFill>
            <a:prstDash val="solid"/>
          </a:ln>
        </p:spPr>
      </p:sp>
      <p:sp>
        <p:nvSpPr>
          <p:cNvPr id="14" name="Shape 12"/>
          <p:cNvSpPr/>
          <p:nvPr/>
        </p:nvSpPr>
        <p:spPr>
          <a:xfrm>
            <a:off x="7620610" y="762610"/>
            <a:ext cx="0" cy="12762281"/>
          </a:xfrm>
          <a:prstGeom prst="line">
            <a:avLst/>
          </a:prstGeom>
          <a:noFill/>
          <a:ln w="5080">
            <a:solidFill>
              <a:srgbClr val="C4B9AE">
                <a:alpha val="18000"/>
              </a:srgbClr>
            </a:solidFill>
            <a:prstDash val="solid"/>
          </a:ln>
        </p:spPr>
      </p:sp>
      <p:sp>
        <p:nvSpPr>
          <p:cNvPr id="15" name="Shape 13"/>
          <p:cNvSpPr/>
          <p:nvPr/>
        </p:nvSpPr>
        <p:spPr>
          <a:xfrm>
            <a:off x="8192110" y="762610"/>
            <a:ext cx="0" cy="12762281"/>
          </a:xfrm>
          <a:prstGeom prst="line">
            <a:avLst/>
          </a:prstGeom>
          <a:noFill/>
          <a:ln w="5080">
            <a:solidFill>
              <a:srgbClr val="C4B9AE">
                <a:alpha val="18000"/>
              </a:srgbClr>
            </a:solidFill>
            <a:prstDash val="solid"/>
          </a:ln>
        </p:spPr>
      </p:sp>
      <p:sp>
        <p:nvSpPr>
          <p:cNvPr id="16" name="Shape 14"/>
          <p:cNvSpPr/>
          <p:nvPr/>
        </p:nvSpPr>
        <p:spPr>
          <a:xfrm>
            <a:off x="8763610" y="762610"/>
            <a:ext cx="0" cy="12762281"/>
          </a:xfrm>
          <a:prstGeom prst="line">
            <a:avLst/>
          </a:prstGeom>
          <a:noFill/>
          <a:ln w="5080">
            <a:solidFill>
              <a:srgbClr val="C4B9AE">
                <a:alpha val="18000"/>
              </a:srgbClr>
            </a:solidFill>
            <a:prstDash val="solid"/>
          </a:ln>
        </p:spPr>
      </p:sp>
      <p:sp>
        <p:nvSpPr>
          <p:cNvPr id="17" name="Shape 15"/>
          <p:cNvSpPr/>
          <p:nvPr/>
        </p:nvSpPr>
        <p:spPr>
          <a:xfrm>
            <a:off x="9335110" y="762610"/>
            <a:ext cx="0" cy="12762281"/>
          </a:xfrm>
          <a:prstGeom prst="line">
            <a:avLst/>
          </a:prstGeom>
          <a:noFill/>
          <a:ln w="5080">
            <a:solidFill>
              <a:srgbClr val="C4B9AE">
                <a:alpha val="18000"/>
              </a:srgbClr>
            </a:solidFill>
            <a:prstDash val="solid"/>
          </a:ln>
        </p:spPr>
      </p:sp>
      <p:sp>
        <p:nvSpPr>
          <p:cNvPr id="18" name="Shape 16"/>
          <p:cNvSpPr/>
          <p:nvPr/>
        </p:nvSpPr>
        <p:spPr>
          <a:xfrm>
            <a:off x="9906610" y="762610"/>
            <a:ext cx="0" cy="12762281"/>
          </a:xfrm>
          <a:prstGeom prst="line">
            <a:avLst/>
          </a:prstGeom>
          <a:noFill/>
          <a:ln w="5080">
            <a:solidFill>
              <a:srgbClr val="C4B9AE">
                <a:alpha val="18000"/>
              </a:srgbClr>
            </a:solidFill>
            <a:prstDash val="solid"/>
          </a:ln>
        </p:spPr>
      </p:sp>
      <p:sp>
        <p:nvSpPr>
          <p:cNvPr id="19" name="Shape 17"/>
          <p:cNvSpPr/>
          <p:nvPr/>
        </p:nvSpPr>
        <p:spPr>
          <a:xfrm>
            <a:off x="10478110" y="762610"/>
            <a:ext cx="0" cy="12762281"/>
          </a:xfrm>
          <a:prstGeom prst="line">
            <a:avLst/>
          </a:prstGeom>
          <a:noFill/>
          <a:ln w="5080">
            <a:solidFill>
              <a:srgbClr val="C4B9AE">
                <a:alpha val="18000"/>
              </a:srgbClr>
            </a:solidFill>
            <a:prstDash val="solid"/>
          </a:ln>
        </p:spPr>
      </p:sp>
      <p:sp>
        <p:nvSpPr>
          <p:cNvPr id="20" name="Shape 18"/>
          <p:cNvSpPr/>
          <p:nvPr/>
        </p:nvSpPr>
        <p:spPr>
          <a:xfrm>
            <a:off x="762610" y="762610"/>
            <a:ext cx="9904781" cy="0"/>
          </a:xfrm>
          <a:prstGeom prst="line">
            <a:avLst/>
          </a:prstGeom>
          <a:noFill/>
          <a:ln w="5080">
            <a:solidFill>
              <a:srgbClr val="C4B9AE">
                <a:alpha val="18000"/>
              </a:srgbClr>
            </a:solidFill>
            <a:prstDash val="solid"/>
          </a:ln>
        </p:spPr>
      </p:sp>
      <p:sp>
        <p:nvSpPr>
          <p:cNvPr id="21" name="Shape 19"/>
          <p:cNvSpPr/>
          <p:nvPr/>
        </p:nvSpPr>
        <p:spPr>
          <a:xfrm>
            <a:off x="762610" y="1334110"/>
            <a:ext cx="9904781" cy="0"/>
          </a:xfrm>
          <a:prstGeom prst="line">
            <a:avLst/>
          </a:prstGeom>
          <a:noFill/>
          <a:ln w="5080">
            <a:solidFill>
              <a:srgbClr val="C4B9AE">
                <a:alpha val="18000"/>
              </a:srgbClr>
            </a:solidFill>
            <a:prstDash val="solid"/>
          </a:ln>
        </p:spPr>
      </p:sp>
      <p:sp>
        <p:nvSpPr>
          <p:cNvPr id="22" name="Shape 20"/>
          <p:cNvSpPr/>
          <p:nvPr/>
        </p:nvSpPr>
        <p:spPr>
          <a:xfrm>
            <a:off x="762610" y="1905610"/>
            <a:ext cx="9904781" cy="0"/>
          </a:xfrm>
          <a:prstGeom prst="line">
            <a:avLst/>
          </a:prstGeom>
          <a:noFill/>
          <a:ln w="5080">
            <a:solidFill>
              <a:srgbClr val="C4B9AE">
                <a:alpha val="18000"/>
              </a:srgbClr>
            </a:solidFill>
            <a:prstDash val="solid"/>
          </a:ln>
        </p:spPr>
      </p:sp>
      <p:sp>
        <p:nvSpPr>
          <p:cNvPr id="23" name="Shape 21"/>
          <p:cNvSpPr/>
          <p:nvPr/>
        </p:nvSpPr>
        <p:spPr>
          <a:xfrm>
            <a:off x="762610" y="2477110"/>
            <a:ext cx="9904781" cy="0"/>
          </a:xfrm>
          <a:prstGeom prst="line">
            <a:avLst/>
          </a:prstGeom>
          <a:noFill/>
          <a:ln w="5080">
            <a:solidFill>
              <a:srgbClr val="C4B9AE">
                <a:alpha val="18000"/>
              </a:srgbClr>
            </a:solidFill>
            <a:prstDash val="solid"/>
          </a:ln>
        </p:spPr>
      </p:sp>
      <p:sp>
        <p:nvSpPr>
          <p:cNvPr id="24" name="Shape 22"/>
          <p:cNvSpPr/>
          <p:nvPr/>
        </p:nvSpPr>
        <p:spPr>
          <a:xfrm>
            <a:off x="762610" y="3048610"/>
            <a:ext cx="9904781" cy="0"/>
          </a:xfrm>
          <a:prstGeom prst="line">
            <a:avLst/>
          </a:prstGeom>
          <a:noFill/>
          <a:ln w="5080">
            <a:solidFill>
              <a:srgbClr val="C4B9AE">
                <a:alpha val="18000"/>
              </a:srgbClr>
            </a:solidFill>
            <a:prstDash val="solid"/>
          </a:ln>
        </p:spPr>
      </p:sp>
      <p:sp>
        <p:nvSpPr>
          <p:cNvPr id="25" name="Shape 23"/>
          <p:cNvSpPr/>
          <p:nvPr/>
        </p:nvSpPr>
        <p:spPr>
          <a:xfrm>
            <a:off x="762610" y="3620110"/>
            <a:ext cx="9904781" cy="0"/>
          </a:xfrm>
          <a:prstGeom prst="line">
            <a:avLst/>
          </a:prstGeom>
          <a:noFill/>
          <a:ln w="5080">
            <a:solidFill>
              <a:srgbClr val="C4B9AE">
                <a:alpha val="18000"/>
              </a:srgbClr>
            </a:solidFill>
            <a:prstDash val="solid"/>
          </a:ln>
        </p:spPr>
      </p:sp>
      <p:sp>
        <p:nvSpPr>
          <p:cNvPr id="26" name="Shape 24"/>
          <p:cNvSpPr/>
          <p:nvPr/>
        </p:nvSpPr>
        <p:spPr>
          <a:xfrm>
            <a:off x="762610" y="4191610"/>
            <a:ext cx="9904781" cy="0"/>
          </a:xfrm>
          <a:prstGeom prst="line">
            <a:avLst/>
          </a:prstGeom>
          <a:noFill/>
          <a:ln w="5080">
            <a:solidFill>
              <a:srgbClr val="C4B9AE">
                <a:alpha val="18000"/>
              </a:srgbClr>
            </a:solidFill>
            <a:prstDash val="solid"/>
          </a:ln>
        </p:spPr>
      </p:sp>
      <p:sp>
        <p:nvSpPr>
          <p:cNvPr id="27" name="Shape 25"/>
          <p:cNvSpPr/>
          <p:nvPr/>
        </p:nvSpPr>
        <p:spPr>
          <a:xfrm>
            <a:off x="762610" y="4763110"/>
            <a:ext cx="9904781" cy="0"/>
          </a:xfrm>
          <a:prstGeom prst="line">
            <a:avLst/>
          </a:prstGeom>
          <a:noFill/>
          <a:ln w="5080">
            <a:solidFill>
              <a:srgbClr val="C4B9AE">
                <a:alpha val="18000"/>
              </a:srgbClr>
            </a:solidFill>
            <a:prstDash val="solid"/>
          </a:ln>
        </p:spPr>
      </p:sp>
      <p:sp>
        <p:nvSpPr>
          <p:cNvPr id="28" name="Shape 26"/>
          <p:cNvSpPr/>
          <p:nvPr/>
        </p:nvSpPr>
        <p:spPr>
          <a:xfrm>
            <a:off x="762610" y="5334610"/>
            <a:ext cx="9904781" cy="0"/>
          </a:xfrm>
          <a:prstGeom prst="line">
            <a:avLst/>
          </a:prstGeom>
          <a:noFill/>
          <a:ln w="5080">
            <a:solidFill>
              <a:srgbClr val="C4B9AE">
                <a:alpha val="18000"/>
              </a:srgbClr>
            </a:solidFill>
            <a:prstDash val="solid"/>
          </a:ln>
        </p:spPr>
      </p:sp>
      <p:sp>
        <p:nvSpPr>
          <p:cNvPr id="29" name="Shape 27"/>
          <p:cNvSpPr/>
          <p:nvPr/>
        </p:nvSpPr>
        <p:spPr>
          <a:xfrm>
            <a:off x="762610" y="5906110"/>
            <a:ext cx="9904781" cy="0"/>
          </a:xfrm>
          <a:prstGeom prst="line">
            <a:avLst/>
          </a:prstGeom>
          <a:noFill/>
          <a:ln w="5080">
            <a:solidFill>
              <a:srgbClr val="C4B9AE">
                <a:alpha val="18000"/>
              </a:srgbClr>
            </a:solidFill>
            <a:prstDash val="solid"/>
          </a:ln>
        </p:spPr>
      </p:sp>
      <p:sp>
        <p:nvSpPr>
          <p:cNvPr id="30" name="Shape 28"/>
          <p:cNvSpPr/>
          <p:nvPr/>
        </p:nvSpPr>
        <p:spPr>
          <a:xfrm>
            <a:off x="762610" y="6477610"/>
            <a:ext cx="9904781" cy="0"/>
          </a:xfrm>
          <a:prstGeom prst="line">
            <a:avLst/>
          </a:prstGeom>
          <a:noFill/>
          <a:ln w="5080">
            <a:solidFill>
              <a:srgbClr val="C4B9AE">
                <a:alpha val="18000"/>
              </a:srgbClr>
            </a:solidFill>
            <a:prstDash val="solid"/>
          </a:ln>
        </p:spPr>
      </p:sp>
      <p:sp>
        <p:nvSpPr>
          <p:cNvPr id="31" name="Shape 29"/>
          <p:cNvSpPr/>
          <p:nvPr/>
        </p:nvSpPr>
        <p:spPr>
          <a:xfrm>
            <a:off x="762610" y="7049110"/>
            <a:ext cx="9904781" cy="0"/>
          </a:xfrm>
          <a:prstGeom prst="line">
            <a:avLst/>
          </a:prstGeom>
          <a:noFill/>
          <a:ln w="5080">
            <a:solidFill>
              <a:srgbClr val="C4B9AE">
                <a:alpha val="18000"/>
              </a:srgbClr>
            </a:solidFill>
            <a:prstDash val="solid"/>
          </a:ln>
        </p:spPr>
      </p:sp>
      <p:sp>
        <p:nvSpPr>
          <p:cNvPr id="32" name="Shape 30"/>
          <p:cNvSpPr/>
          <p:nvPr/>
        </p:nvSpPr>
        <p:spPr>
          <a:xfrm>
            <a:off x="762610" y="7620610"/>
            <a:ext cx="9904781" cy="0"/>
          </a:xfrm>
          <a:prstGeom prst="line">
            <a:avLst/>
          </a:prstGeom>
          <a:noFill/>
          <a:ln w="5080">
            <a:solidFill>
              <a:srgbClr val="C4B9AE">
                <a:alpha val="18000"/>
              </a:srgbClr>
            </a:solidFill>
            <a:prstDash val="solid"/>
          </a:ln>
        </p:spPr>
      </p:sp>
      <p:sp>
        <p:nvSpPr>
          <p:cNvPr id="33" name="Shape 31"/>
          <p:cNvSpPr/>
          <p:nvPr/>
        </p:nvSpPr>
        <p:spPr>
          <a:xfrm>
            <a:off x="762610" y="8192110"/>
            <a:ext cx="9904781" cy="0"/>
          </a:xfrm>
          <a:prstGeom prst="line">
            <a:avLst/>
          </a:prstGeom>
          <a:noFill/>
          <a:ln w="5080">
            <a:solidFill>
              <a:srgbClr val="C4B9AE">
                <a:alpha val="18000"/>
              </a:srgbClr>
            </a:solidFill>
            <a:prstDash val="solid"/>
          </a:ln>
        </p:spPr>
      </p:sp>
      <p:sp>
        <p:nvSpPr>
          <p:cNvPr id="34" name="Shape 32"/>
          <p:cNvSpPr/>
          <p:nvPr/>
        </p:nvSpPr>
        <p:spPr>
          <a:xfrm>
            <a:off x="762610" y="8763610"/>
            <a:ext cx="9904781" cy="0"/>
          </a:xfrm>
          <a:prstGeom prst="line">
            <a:avLst/>
          </a:prstGeom>
          <a:noFill/>
          <a:ln w="5080">
            <a:solidFill>
              <a:srgbClr val="C4B9AE">
                <a:alpha val="18000"/>
              </a:srgbClr>
            </a:solidFill>
            <a:prstDash val="solid"/>
          </a:ln>
        </p:spPr>
      </p:sp>
      <p:sp>
        <p:nvSpPr>
          <p:cNvPr id="35" name="Shape 33"/>
          <p:cNvSpPr/>
          <p:nvPr/>
        </p:nvSpPr>
        <p:spPr>
          <a:xfrm>
            <a:off x="762610" y="9335110"/>
            <a:ext cx="9904781" cy="0"/>
          </a:xfrm>
          <a:prstGeom prst="line">
            <a:avLst/>
          </a:prstGeom>
          <a:noFill/>
          <a:ln w="5080">
            <a:solidFill>
              <a:srgbClr val="C4B9AE">
                <a:alpha val="18000"/>
              </a:srgbClr>
            </a:solidFill>
            <a:prstDash val="solid"/>
          </a:ln>
        </p:spPr>
      </p:sp>
      <p:sp>
        <p:nvSpPr>
          <p:cNvPr id="36" name="Shape 34"/>
          <p:cNvSpPr/>
          <p:nvPr/>
        </p:nvSpPr>
        <p:spPr>
          <a:xfrm>
            <a:off x="762610" y="9906610"/>
            <a:ext cx="9904781" cy="0"/>
          </a:xfrm>
          <a:prstGeom prst="line">
            <a:avLst/>
          </a:prstGeom>
          <a:noFill/>
          <a:ln w="5080">
            <a:solidFill>
              <a:srgbClr val="C4B9AE">
                <a:alpha val="18000"/>
              </a:srgbClr>
            </a:solidFill>
            <a:prstDash val="solid"/>
          </a:ln>
        </p:spPr>
      </p:sp>
      <p:sp>
        <p:nvSpPr>
          <p:cNvPr id="37" name="Shape 35"/>
          <p:cNvSpPr/>
          <p:nvPr/>
        </p:nvSpPr>
        <p:spPr>
          <a:xfrm>
            <a:off x="762610" y="10478110"/>
            <a:ext cx="9904781" cy="0"/>
          </a:xfrm>
          <a:prstGeom prst="line">
            <a:avLst/>
          </a:prstGeom>
          <a:noFill/>
          <a:ln w="5080">
            <a:solidFill>
              <a:srgbClr val="C4B9AE">
                <a:alpha val="18000"/>
              </a:srgbClr>
            </a:solidFill>
            <a:prstDash val="solid"/>
          </a:ln>
        </p:spPr>
      </p:sp>
      <p:sp>
        <p:nvSpPr>
          <p:cNvPr id="38" name="Shape 36"/>
          <p:cNvSpPr/>
          <p:nvPr/>
        </p:nvSpPr>
        <p:spPr>
          <a:xfrm>
            <a:off x="762610" y="11049610"/>
            <a:ext cx="9904781" cy="0"/>
          </a:xfrm>
          <a:prstGeom prst="line">
            <a:avLst/>
          </a:prstGeom>
          <a:noFill/>
          <a:ln w="5080">
            <a:solidFill>
              <a:srgbClr val="C4B9AE">
                <a:alpha val="18000"/>
              </a:srgbClr>
            </a:solidFill>
            <a:prstDash val="solid"/>
          </a:ln>
        </p:spPr>
      </p:sp>
      <p:sp>
        <p:nvSpPr>
          <p:cNvPr id="39" name="Shape 37"/>
          <p:cNvSpPr/>
          <p:nvPr/>
        </p:nvSpPr>
        <p:spPr>
          <a:xfrm>
            <a:off x="762610" y="11621110"/>
            <a:ext cx="9904781" cy="0"/>
          </a:xfrm>
          <a:prstGeom prst="line">
            <a:avLst/>
          </a:prstGeom>
          <a:noFill/>
          <a:ln w="5080">
            <a:solidFill>
              <a:srgbClr val="C4B9AE">
                <a:alpha val="18000"/>
              </a:srgbClr>
            </a:solidFill>
            <a:prstDash val="solid"/>
          </a:ln>
        </p:spPr>
      </p:sp>
      <p:sp>
        <p:nvSpPr>
          <p:cNvPr id="40" name="Shape 38"/>
          <p:cNvSpPr/>
          <p:nvPr/>
        </p:nvSpPr>
        <p:spPr>
          <a:xfrm>
            <a:off x="762610" y="12192610"/>
            <a:ext cx="9904781" cy="0"/>
          </a:xfrm>
          <a:prstGeom prst="line">
            <a:avLst/>
          </a:prstGeom>
          <a:noFill/>
          <a:ln w="5080">
            <a:solidFill>
              <a:srgbClr val="C4B9AE">
                <a:alpha val="18000"/>
              </a:srgbClr>
            </a:solidFill>
            <a:prstDash val="solid"/>
          </a:ln>
        </p:spPr>
      </p:sp>
      <p:sp>
        <p:nvSpPr>
          <p:cNvPr id="41" name="Shape 39"/>
          <p:cNvSpPr/>
          <p:nvPr/>
        </p:nvSpPr>
        <p:spPr>
          <a:xfrm>
            <a:off x="762610" y="12764110"/>
            <a:ext cx="9904781" cy="0"/>
          </a:xfrm>
          <a:prstGeom prst="line">
            <a:avLst/>
          </a:prstGeom>
          <a:noFill/>
          <a:ln w="5080">
            <a:solidFill>
              <a:srgbClr val="C4B9AE">
                <a:alpha val="18000"/>
              </a:srgbClr>
            </a:solidFill>
            <a:prstDash val="solid"/>
          </a:ln>
        </p:spPr>
      </p:sp>
      <p:sp>
        <p:nvSpPr>
          <p:cNvPr id="42" name="Shape 40"/>
          <p:cNvSpPr/>
          <p:nvPr/>
        </p:nvSpPr>
        <p:spPr>
          <a:xfrm>
            <a:off x="762610" y="13335610"/>
            <a:ext cx="9904781" cy="0"/>
          </a:xfrm>
          <a:prstGeom prst="line">
            <a:avLst/>
          </a:prstGeom>
          <a:noFill/>
          <a:ln w="5080">
            <a:solidFill>
              <a:srgbClr val="C4B9AE">
                <a:alpha val="18000"/>
              </a:srgbClr>
            </a:solidFill>
            <a:prstDash val="solid"/>
          </a:ln>
        </p:spPr>
      </p:sp>
      <p:sp>
        <p:nvSpPr>
          <p:cNvPr id="43" name="Shape 41"/>
          <p:cNvSpPr/>
          <p:nvPr/>
        </p:nvSpPr>
        <p:spPr>
          <a:xfrm>
            <a:off x="762610" y="1371600"/>
            <a:ext cx="548640" cy="36576"/>
          </a:xfrm>
          <a:prstGeom prst="rect">
            <a:avLst/>
          </a:prstGeom>
          <a:solidFill>
            <a:srgbClr val="F7F471"/>
          </a:solidFill>
          <a:ln/>
        </p:spPr>
      </p:sp>
      <p:sp>
        <p:nvSpPr>
          <p:cNvPr id="44" name="Text 42"/>
          <p:cNvSpPr/>
          <p:nvPr/>
        </p:nvSpPr>
        <p:spPr>
          <a:xfrm>
            <a:off x="762610" y="1481328"/>
            <a:ext cx="5486400" cy="292608"/>
          </a:xfrm>
          <a:prstGeom prst="rect">
            <a:avLst/>
          </a:prstGeom>
          <a:noFill/>
          <a:ln/>
        </p:spPr>
        <p:txBody>
          <a:bodyPr wrap="square" lIns="0" tIns="0" rIns="0" bIns="0" rtlCol="0" anchor="ctr"/>
          <a:lstStyle/>
          <a:p>
            <a:pPr indent="0" marL="0">
              <a:buNone/>
            </a:pPr>
            <a:r>
              <a:rPr lang="en-US" sz="1100" b="1" spc="300" kern="0" dirty="0">
                <a:solidFill>
                  <a:srgbClr val="EDE8DF"/>
                </a:solidFill>
                <a:latin typeface="Inter" pitchFamily="34" charset="0"/>
                <a:ea typeface="Inter" pitchFamily="34" charset="-122"/>
                <a:cs typeface="Inter" pitchFamily="34" charset="-120"/>
              </a:rPr>
              <a:t>THE FRAMEWORK  ·  S</a:t>
            </a:r>
            <a:endParaRPr lang="en-US" sz="1100" dirty="0"/>
          </a:p>
        </p:txBody>
      </p:sp>
      <p:sp>
        <p:nvSpPr>
          <p:cNvPr id="45" name="Text 43"/>
          <p:cNvSpPr/>
          <p:nvPr/>
        </p:nvSpPr>
        <p:spPr>
          <a:xfrm>
            <a:off x="762610" y="2011680"/>
            <a:ext cx="9904781" cy="1280160"/>
          </a:xfrm>
          <a:prstGeom prst="rect">
            <a:avLst/>
          </a:prstGeom>
          <a:noFill/>
          <a:ln/>
        </p:spPr>
        <p:txBody>
          <a:bodyPr wrap="square" lIns="0" tIns="0" rIns="0" bIns="0" rtlCol="0" anchor="t"/>
          <a:lstStyle/>
          <a:p>
            <a:pPr indent="0" marL="0">
              <a:buNone/>
            </a:pPr>
            <a:r>
              <a:rPr lang="en-US" sz="6000" spc="-100" kern="0" dirty="0">
                <a:solidFill>
                  <a:srgbClr val="EDE8DF"/>
                </a:solidFill>
                <a:latin typeface="Playfair Display" pitchFamily="34" charset="0"/>
                <a:ea typeface="Playfair Display" pitchFamily="34" charset="-122"/>
                <a:cs typeface="Playfair Display" pitchFamily="34" charset="-120"/>
              </a:rPr>
              <a:t>Segmentation.</a:t>
            </a:r>
            <a:endParaRPr lang="en-US" sz="6000" dirty="0"/>
          </a:p>
        </p:txBody>
      </p:sp>
      <p:sp>
        <p:nvSpPr>
          <p:cNvPr id="46" name="Text 44"/>
          <p:cNvSpPr/>
          <p:nvPr/>
        </p:nvSpPr>
        <p:spPr>
          <a:xfrm>
            <a:off x="762610" y="3154680"/>
            <a:ext cx="9904781" cy="1280160"/>
          </a:xfrm>
          <a:prstGeom prst="rect">
            <a:avLst/>
          </a:prstGeom>
          <a:noFill/>
          <a:ln/>
        </p:spPr>
        <p:txBody>
          <a:bodyPr wrap="square" lIns="0" tIns="0" rIns="0" bIns="0" rtlCol="0" anchor="t"/>
          <a:lstStyle/>
          <a:p>
            <a:pPr indent="0" marL="0">
              <a:buNone/>
            </a:pPr>
            <a:r>
              <a:rPr lang="en-US" sz="6000" spc="-100" kern="0" dirty="0">
                <a:solidFill>
                  <a:srgbClr val="F7F471"/>
                </a:solidFill>
                <a:latin typeface="Playfair Display" pitchFamily="34" charset="0"/>
                <a:ea typeface="Playfair Display" pitchFamily="34" charset="-122"/>
                <a:cs typeface="Playfair Display" pitchFamily="34" charset="-120"/>
              </a:rPr>
              <a:t>Four bases.</a:t>
            </a:r>
            <a:endParaRPr lang="en-US" sz="6000" dirty="0"/>
          </a:p>
        </p:txBody>
      </p:sp>
      <p:sp>
        <p:nvSpPr>
          <p:cNvPr id="47" name="Text 45"/>
          <p:cNvSpPr/>
          <p:nvPr/>
        </p:nvSpPr>
        <p:spPr>
          <a:xfrm>
            <a:off x="762610" y="4937760"/>
            <a:ext cx="9875520" cy="1463040"/>
          </a:xfrm>
          <a:prstGeom prst="rect">
            <a:avLst/>
          </a:prstGeom>
          <a:noFill/>
          <a:ln/>
        </p:spPr>
        <p:txBody>
          <a:bodyPr wrap="square" lIns="0" tIns="0" rIns="0" bIns="0" rtlCol="0" anchor="t"/>
          <a:lstStyle/>
          <a:p>
            <a:pPr indent="0" marL="0">
              <a:lnSpc>
                <a:spcPct val="145000"/>
              </a:lnSpc>
              <a:buNone/>
            </a:pPr>
            <a:r>
              <a:rPr lang="en-US" sz="1800" dirty="0">
                <a:solidFill>
                  <a:srgbClr val="EDE8DF"/>
                </a:solidFill>
                <a:latin typeface="Inter" pitchFamily="34" charset="0"/>
                <a:ea typeface="Inter" pitchFamily="34" charset="-122"/>
                <a:cs typeface="Inter" pitchFamily="34" charset="-120"/>
              </a:rPr>
              <a:t>Kotler organized segmentation around four bases. The right basis is the one that best predicts purchase behavior in the category. AI flattens three. One survives.</a:t>
            </a:r>
            <a:endParaRPr lang="en-US" sz="1800" dirty="0"/>
          </a:p>
        </p:txBody>
      </p:sp>
      <p:sp>
        <p:nvSpPr>
          <p:cNvPr id="48" name="Shape 46"/>
          <p:cNvSpPr/>
          <p:nvPr/>
        </p:nvSpPr>
        <p:spPr>
          <a:xfrm>
            <a:off x="2194560" y="7315200"/>
            <a:ext cx="3520440" cy="2011680"/>
          </a:xfrm>
          <a:prstGeom prst="rect">
            <a:avLst/>
          </a:prstGeom>
          <a:ln w="8890">
            <a:solidFill>
              <a:srgbClr val="C4B9AE"/>
            </a:solidFill>
            <a:prstDash val="solid"/>
          </a:ln>
        </p:spPr>
      </p:sp>
      <p:sp>
        <p:nvSpPr>
          <p:cNvPr id="49" name="Text 47"/>
          <p:cNvSpPr/>
          <p:nvPr/>
        </p:nvSpPr>
        <p:spPr>
          <a:xfrm>
            <a:off x="2423160" y="7589520"/>
            <a:ext cx="3063240" cy="457200"/>
          </a:xfrm>
          <a:prstGeom prst="rect">
            <a:avLst/>
          </a:prstGeom>
          <a:noFill/>
          <a:ln/>
        </p:spPr>
        <p:txBody>
          <a:bodyPr wrap="square" lIns="0" tIns="0" rIns="0" bIns="0" rtlCol="0" anchor="ctr"/>
          <a:lstStyle/>
          <a:p>
            <a:pPr indent="0" marL="0">
              <a:buNone/>
            </a:pPr>
            <a:r>
              <a:rPr lang="en-US" sz="1200" b="1" spc="300" kern="0" dirty="0">
                <a:solidFill>
                  <a:srgbClr val="8A8280"/>
                </a:solidFill>
                <a:latin typeface="Inter" pitchFamily="34" charset="0"/>
                <a:ea typeface="Inter" pitchFamily="34" charset="-122"/>
                <a:cs typeface="Inter" pitchFamily="34" charset="-120"/>
              </a:rPr>
              <a:t>GEOGRAPHIC</a:t>
            </a:r>
            <a:endParaRPr lang="en-US" sz="1200" dirty="0"/>
          </a:p>
        </p:txBody>
      </p:sp>
      <p:sp>
        <p:nvSpPr>
          <p:cNvPr id="50" name="Text 48"/>
          <p:cNvSpPr/>
          <p:nvPr/>
        </p:nvSpPr>
        <p:spPr>
          <a:xfrm>
            <a:off x="2423160" y="8092440"/>
            <a:ext cx="3063240" cy="594360"/>
          </a:xfrm>
          <a:prstGeom prst="rect">
            <a:avLst/>
          </a:prstGeom>
          <a:noFill/>
          <a:ln/>
        </p:spPr>
        <p:txBody>
          <a:bodyPr wrap="square" lIns="0" tIns="0" rIns="0" bIns="0" rtlCol="0" anchor="ctr"/>
          <a:lstStyle/>
          <a:p>
            <a:pPr indent="0" marL="0">
              <a:buNone/>
            </a:pPr>
            <a:r>
              <a:rPr lang="en-US" sz="3200" i="1" spc="-100" kern="0" dirty="0">
                <a:solidFill>
                  <a:srgbClr val="C4B9AE"/>
                </a:solidFill>
                <a:latin typeface="Playfair Display" pitchFamily="34" charset="0"/>
                <a:ea typeface="Playfair Display" pitchFamily="34" charset="-122"/>
                <a:cs typeface="Playfair Display" pitchFamily="34" charset="-120"/>
              </a:rPr>
              <a:t>flattens</a:t>
            </a:r>
            <a:endParaRPr lang="en-US" sz="3200" dirty="0"/>
          </a:p>
        </p:txBody>
      </p:sp>
      <p:sp>
        <p:nvSpPr>
          <p:cNvPr id="51" name="Text 49"/>
          <p:cNvSpPr/>
          <p:nvPr/>
        </p:nvSpPr>
        <p:spPr>
          <a:xfrm>
            <a:off x="2423160" y="8823960"/>
            <a:ext cx="3063240" cy="365760"/>
          </a:xfrm>
          <a:prstGeom prst="rect">
            <a:avLst/>
          </a:prstGeom>
          <a:noFill/>
          <a:ln/>
        </p:spPr>
        <p:txBody>
          <a:bodyPr wrap="square" lIns="0" tIns="0" rIns="0" bIns="0" rtlCol="0" anchor="ctr"/>
          <a:lstStyle/>
          <a:p>
            <a:pPr indent="0" marL="0">
              <a:buNone/>
            </a:pPr>
            <a:r>
              <a:rPr lang="en-US" sz="1200" spc="100" kern="0" dirty="0">
                <a:solidFill>
                  <a:srgbClr val="8A8280"/>
                </a:solidFill>
                <a:latin typeface="Inter" pitchFamily="34" charset="0"/>
                <a:ea typeface="Inter" pitchFamily="34" charset="-122"/>
                <a:cs typeface="Inter" pitchFamily="34" charset="-120"/>
              </a:rPr>
              <a:t>place / climate / density</a:t>
            </a:r>
            <a:endParaRPr lang="en-US" sz="1200" dirty="0"/>
          </a:p>
        </p:txBody>
      </p:sp>
      <p:sp>
        <p:nvSpPr>
          <p:cNvPr id="52" name="Shape 50"/>
          <p:cNvSpPr/>
          <p:nvPr/>
        </p:nvSpPr>
        <p:spPr>
          <a:xfrm>
            <a:off x="5943600" y="7315200"/>
            <a:ext cx="3520440" cy="2011680"/>
          </a:xfrm>
          <a:prstGeom prst="rect">
            <a:avLst/>
          </a:prstGeom>
          <a:ln w="8890">
            <a:solidFill>
              <a:srgbClr val="C4B9AE"/>
            </a:solidFill>
            <a:prstDash val="solid"/>
          </a:ln>
        </p:spPr>
      </p:sp>
      <p:sp>
        <p:nvSpPr>
          <p:cNvPr id="53" name="Text 51"/>
          <p:cNvSpPr/>
          <p:nvPr/>
        </p:nvSpPr>
        <p:spPr>
          <a:xfrm>
            <a:off x="6172200" y="7589520"/>
            <a:ext cx="3063240" cy="457200"/>
          </a:xfrm>
          <a:prstGeom prst="rect">
            <a:avLst/>
          </a:prstGeom>
          <a:noFill/>
          <a:ln/>
        </p:spPr>
        <p:txBody>
          <a:bodyPr wrap="square" lIns="0" tIns="0" rIns="0" bIns="0" rtlCol="0" anchor="ctr"/>
          <a:lstStyle/>
          <a:p>
            <a:pPr indent="0" marL="0">
              <a:buNone/>
            </a:pPr>
            <a:r>
              <a:rPr lang="en-US" sz="1200" b="1" spc="300" kern="0" dirty="0">
                <a:solidFill>
                  <a:srgbClr val="8A8280"/>
                </a:solidFill>
                <a:latin typeface="Inter" pitchFamily="34" charset="0"/>
                <a:ea typeface="Inter" pitchFamily="34" charset="-122"/>
                <a:cs typeface="Inter" pitchFamily="34" charset="-120"/>
              </a:rPr>
              <a:t>DEMOGRAPHIC</a:t>
            </a:r>
            <a:endParaRPr lang="en-US" sz="1200" dirty="0"/>
          </a:p>
        </p:txBody>
      </p:sp>
      <p:sp>
        <p:nvSpPr>
          <p:cNvPr id="54" name="Text 52"/>
          <p:cNvSpPr/>
          <p:nvPr/>
        </p:nvSpPr>
        <p:spPr>
          <a:xfrm>
            <a:off x="6172200" y="8092440"/>
            <a:ext cx="3063240" cy="594360"/>
          </a:xfrm>
          <a:prstGeom prst="rect">
            <a:avLst/>
          </a:prstGeom>
          <a:noFill/>
          <a:ln/>
        </p:spPr>
        <p:txBody>
          <a:bodyPr wrap="square" lIns="0" tIns="0" rIns="0" bIns="0" rtlCol="0" anchor="ctr"/>
          <a:lstStyle/>
          <a:p>
            <a:pPr indent="0" marL="0">
              <a:buNone/>
            </a:pPr>
            <a:r>
              <a:rPr lang="en-US" sz="3200" i="1" spc="-100" kern="0" dirty="0">
                <a:solidFill>
                  <a:srgbClr val="C4B9AE"/>
                </a:solidFill>
                <a:latin typeface="Playfair Display" pitchFamily="34" charset="0"/>
                <a:ea typeface="Playfair Display" pitchFamily="34" charset="-122"/>
                <a:cs typeface="Playfair Display" pitchFamily="34" charset="-120"/>
              </a:rPr>
              <a:t>flattens</a:t>
            </a:r>
            <a:endParaRPr lang="en-US" sz="3200" dirty="0"/>
          </a:p>
        </p:txBody>
      </p:sp>
      <p:sp>
        <p:nvSpPr>
          <p:cNvPr id="55" name="Text 53"/>
          <p:cNvSpPr/>
          <p:nvPr/>
        </p:nvSpPr>
        <p:spPr>
          <a:xfrm>
            <a:off x="6172200" y="8823960"/>
            <a:ext cx="3063240" cy="365760"/>
          </a:xfrm>
          <a:prstGeom prst="rect">
            <a:avLst/>
          </a:prstGeom>
          <a:noFill/>
          <a:ln/>
        </p:spPr>
        <p:txBody>
          <a:bodyPr wrap="square" lIns="0" tIns="0" rIns="0" bIns="0" rtlCol="0" anchor="ctr"/>
          <a:lstStyle/>
          <a:p>
            <a:pPr indent="0" marL="0">
              <a:buNone/>
            </a:pPr>
            <a:r>
              <a:rPr lang="en-US" sz="1200" spc="100" kern="0" dirty="0">
                <a:solidFill>
                  <a:srgbClr val="8A8280"/>
                </a:solidFill>
                <a:latin typeface="Inter" pitchFamily="34" charset="0"/>
                <a:ea typeface="Inter" pitchFamily="34" charset="-122"/>
                <a:cs typeface="Inter" pitchFamily="34" charset="-120"/>
              </a:rPr>
              <a:t>age / income / role</a:t>
            </a:r>
            <a:endParaRPr lang="en-US" sz="1200" dirty="0"/>
          </a:p>
        </p:txBody>
      </p:sp>
      <p:sp>
        <p:nvSpPr>
          <p:cNvPr id="56" name="Shape 54"/>
          <p:cNvSpPr/>
          <p:nvPr/>
        </p:nvSpPr>
        <p:spPr>
          <a:xfrm>
            <a:off x="2194560" y="9555480"/>
            <a:ext cx="3520440" cy="2011680"/>
          </a:xfrm>
          <a:prstGeom prst="rect">
            <a:avLst/>
          </a:prstGeom>
          <a:ln w="8890">
            <a:solidFill>
              <a:srgbClr val="C4B9AE"/>
            </a:solidFill>
            <a:prstDash val="solid"/>
          </a:ln>
        </p:spPr>
      </p:sp>
      <p:sp>
        <p:nvSpPr>
          <p:cNvPr id="57" name="Text 55"/>
          <p:cNvSpPr/>
          <p:nvPr/>
        </p:nvSpPr>
        <p:spPr>
          <a:xfrm>
            <a:off x="2423160" y="9829800"/>
            <a:ext cx="3063240" cy="457200"/>
          </a:xfrm>
          <a:prstGeom prst="rect">
            <a:avLst/>
          </a:prstGeom>
          <a:noFill/>
          <a:ln/>
        </p:spPr>
        <p:txBody>
          <a:bodyPr wrap="square" lIns="0" tIns="0" rIns="0" bIns="0" rtlCol="0" anchor="ctr"/>
          <a:lstStyle/>
          <a:p>
            <a:pPr indent="0" marL="0">
              <a:buNone/>
            </a:pPr>
            <a:r>
              <a:rPr lang="en-US" sz="1200" b="1" spc="300" kern="0" dirty="0">
                <a:solidFill>
                  <a:srgbClr val="8A8280"/>
                </a:solidFill>
                <a:latin typeface="Inter" pitchFamily="34" charset="0"/>
                <a:ea typeface="Inter" pitchFamily="34" charset="-122"/>
                <a:cs typeface="Inter" pitchFamily="34" charset="-120"/>
              </a:rPr>
              <a:t>PSYCHOGRAPHIC</a:t>
            </a:r>
            <a:endParaRPr lang="en-US" sz="1200" dirty="0"/>
          </a:p>
        </p:txBody>
      </p:sp>
      <p:sp>
        <p:nvSpPr>
          <p:cNvPr id="58" name="Text 56"/>
          <p:cNvSpPr/>
          <p:nvPr/>
        </p:nvSpPr>
        <p:spPr>
          <a:xfrm>
            <a:off x="2423160" y="10332720"/>
            <a:ext cx="3063240" cy="594360"/>
          </a:xfrm>
          <a:prstGeom prst="rect">
            <a:avLst/>
          </a:prstGeom>
          <a:noFill/>
          <a:ln/>
        </p:spPr>
        <p:txBody>
          <a:bodyPr wrap="square" lIns="0" tIns="0" rIns="0" bIns="0" rtlCol="0" anchor="ctr"/>
          <a:lstStyle/>
          <a:p>
            <a:pPr indent="0" marL="0">
              <a:buNone/>
            </a:pPr>
            <a:r>
              <a:rPr lang="en-US" sz="3200" i="1" spc="-100" kern="0" dirty="0">
                <a:solidFill>
                  <a:srgbClr val="C4B9AE"/>
                </a:solidFill>
                <a:latin typeface="Playfair Display" pitchFamily="34" charset="0"/>
                <a:ea typeface="Playfair Display" pitchFamily="34" charset="-122"/>
                <a:cs typeface="Playfair Display" pitchFamily="34" charset="-120"/>
              </a:rPr>
              <a:t>flattens</a:t>
            </a:r>
            <a:endParaRPr lang="en-US" sz="3200" dirty="0"/>
          </a:p>
        </p:txBody>
      </p:sp>
      <p:sp>
        <p:nvSpPr>
          <p:cNvPr id="59" name="Text 57"/>
          <p:cNvSpPr/>
          <p:nvPr/>
        </p:nvSpPr>
        <p:spPr>
          <a:xfrm>
            <a:off x="2423160" y="11064240"/>
            <a:ext cx="3063240" cy="365760"/>
          </a:xfrm>
          <a:prstGeom prst="rect">
            <a:avLst/>
          </a:prstGeom>
          <a:noFill/>
          <a:ln/>
        </p:spPr>
        <p:txBody>
          <a:bodyPr wrap="square" lIns="0" tIns="0" rIns="0" bIns="0" rtlCol="0" anchor="ctr"/>
          <a:lstStyle/>
          <a:p>
            <a:pPr indent="0" marL="0">
              <a:buNone/>
            </a:pPr>
            <a:r>
              <a:rPr lang="en-US" sz="1200" spc="100" kern="0" dirty="0">
                <a:solidFill>
                  <a:srgbClr val="8A8280"/>
                </a:solidFill>
                <a:latin typeface="Inter" pitchFamily="34" charset="0"/>
                <a:ea typeface="Inter" pitchFamily="34" charset="-122"/>
                <a:cs typeface="Inter" pitchFamily="34" charset="-120"/>
              </a:rPr>
              <a:t>value / lifestyle / posture</a:t>
            </a:r>
            <a:endParaRPr lang="en-US" sz="1200" dirty="0"/>
          </a:p>
        </p:txBody>
      </p:sp>
      <p:sp>
        <p:nvSpPr>
          <p:cNvPr id="60" name="Shape 58"/>
          <p:cNvSpPr/>
          <p:nvPr/>
        </p:nvSpPr>
        <p:spPr>
          <a:xfrm>
            <a:off x="5943600" y="9555480"/>
            <a:ext cx="3520440" cy="2011680"/>
          </a:xfrm>
          <a:prstGeom prst="rect">
            <a:avLst/>
          </a:prstGeom>
          <a:solidFill>
            <a:srgbClr val="F7F471"/>
          </a:solidFill>
          <a:ln w="10160">
            <a:solidFill>
              <a:srgbClr val="18160F"/>
            </a:solidFill>
            <a:prstDash val="solid"/>
          </a:ln>
        </p:spPr>
      </p:sp>
      <p:sp>
        <p:nvSpPr>
          <p:cNvPr id="61" name="Text 59"/>
          <p:cNvSpPr/>
          <p:nvPr/>
        </p:nvSpPr>
        <p:spPr>
          <a:xfrm>
            <a:off x="6172200" y="9829800"/>
            <a:ext cx="3063240" cy="457200"/>
          </a:xfrm>
          <a:prstGeom prst="rect">
            <a:avLst/>
          </a:prstGeom>
          <a:noFill/>
          <a:ln/>
        </p:spPr>
        <p:txBody>
          <a:bodyPr wrap="square" lIns="0" tIns="0" rIns="0" bIns="0" rtlCol="0" anchor="ctr"/>
          <a:lstStyle/>
          <a:p>
            <a:pPr indent="0" marL="0">
              <a:buNone/>
            </a:pPr>
            <a:r>
              <a:rPr lang="en-US" sz="1200" b="1" spc="300" kern="0" dirty="0">
                <a:solidFill>
                  <a:srgbClr val="18160F"/>
                </a:solidFill>
                <a:latin typeface="Inter" pitchFamily="34" charset="0"/>
                <a:ea typeface="Inter" pitchFamily="34" charset="-122"/>
                <a:cs typeface="Inter" pitchFamily="34" charset="-120"/>
              </a:rPr>
              <a:t>BEHAVIORAL</a:t>
            </a:r>
            <a:endParaRPr lang="en-US" sz="1200" dirty="0"/>
          </a:p>
        </p:txBody>
      </p:sp>
      <p:sp>
        <p:nvSpPr>
          <p:cNvPr id="62" name="Text 60"/>
          <p:cNvSpPr/>
          <p:nvPr/>
        </p:nvSpPr>
        <p:spPr>
          <a:xfrm>
            <a:off x="6172200" y="10332720"/>
            <a:ext cx="3063240" cy="594360"/>
          </a:xfrm>
          <a:prstGeom prst="rect">
            <a:avLst/>
          </a:prstGeom>
          <a:noFill/>
          <a:ln/>
        </p:spPr>
        <p:txBody>
          <a:bodyPr wrap="square" lIns="0" tIns="0" rIns="0" bIns="0" rtlCol="0" anchor="ctr"/>
          <a:lstStyle/>
          <a:p>
            <a:pPr indent="0" marL="0">
              <a:buNone/>
            </a:pPr>
            <a:r>
              <a:rPr lang="en-US" sz="3200" spc="-100" kern="0" dirty="0">
                <a:solidFill>
                  <a:srgbClr val="18160F"/>
                </a:solidFill>
                <a:latin typeface="Playfair Display" pitchFamily="34" charset="0"/>
                <a:ea typeface="Playfair Display" pitchFamily="34" charset="-122"/>
                <a:cs typeface="Playfair Display" pitchFamily="34" charset="-120"/>
              </a:rPr>
              <a:t>SURVIVES</a:t>
            </a:r>
            <a:endParaRPr lang="en-US" sz="3200" dirty="0"/>
          </a:p>
        </p:txBody>
      </p:sp>
      <p:sp>
        <p:nvSpPr>
          <p:cNvPr id="63" name="Text 61"/>
          <p:cNvSpPr/>
          <p:nvPr/>
        </p:nvSpPr>
        <p:spPr>
          <a:xfrm>
            <a:off x="6172200" y="11064240"/>
            <a:ext cx="3063240" cy="365760"/>
          </a:xfrm>
          <a:prstGeom prst="rect">
            <a:avLst/>
          </a:prstGeom>
          <a:noFill/>
          <a:ln/>
        </p:spPr>
        <p:txBody>
          <a:bodyPr wrap="square" lIns="0" tIns="0" rIns="0" bIns="0" rtlCol="0" anchor="ctr"/>
          <a:lstStyle/>
          <a:p>
            <a:pPr indent="0" marL="0">
              <a:buNone/>
            </a:pPr>
            <a:r>
              <a:rPr lang="en-US" sz="1200" spc="100" kern="0" dirty="0">
                <a:solidFill>
                  <a:srgbClr val="18160F"/>
                </a:solidFill>
                <a:latin typeface="Inter" pitchFamily="34" charset="0"/>
                <a:ea typeface="Inter" pitchFamily="34" charset="-122"/>
                <a:cs typeface="Inter" pitchFamily="34" charset="-120"/>
              </a:rPr>
              <a:t>use / trigger / loyalty</a:t>
            </a:r>
            <a:endParaRPr lang="en-US" sz="1200" dirty="0"/>
          </a:p>
        </p:txBody>
      </p:sp>
      <p:sp>
        <p:nvSpPr>
          <p:cNvPr id="64" name="Shape 62"/>
          <p:cNvSpPr/>
          <p:nvPr/>
        </p:nvSpPr>
        <p:spPr>
          <a:xfrm>
            <a:off x="8778240" y="5486400"/>
            <a:ext cx="1691640" cy="1188720"/>
          </a:xfrm>
          <a:prstGeom prst="rect">
            <a:avLst/>
          </a:prstGeom>
          <a:ln w="6350">
            <a:solidFill>
              <a:srgbClr val="C4B9AE">
                <a:alpha val="40000"/>
              </a:srgbClr>
            </a:solidFill>
            <a:prstDash val="solid"/>
          </a:ln>
        </p:spPr>
      </p:sp>
      <p:sp>
        <p:nvSpPr>
          <p:cNvPr id="65" name="Shape 63"/>
          <p:cNvSpPr/>
          <p:nvPr/>
        </p:nvSpPr>
        <p:spPr>
          <a:xfrm>
            <a:off x="8915400" y="5623560"/>
            <a:ext cx="592074" cy="534924"/>
          </a:xfrm>
          <a:prstGeom prst="rect">
            <a:avLst/>
          </a:prstGeom>
          <a:ln w="5080">
            <a:solidFill>
              <a:srgbClr val="8A8280">
                <a:alpha val="25000"/>
              </a:srgbClr>
            </a:solidFill>
            <a:prstDash val="solid"/>
          </a:ln>
        </p:spPr>
      </p:sp>
      <p:sp>
        <p:nvSpPr>
          <p:cNvPr id="66" name="Shape 64"/>
          <p:cNvSpPr/>
          <p:nvPr/>
        </p:nvSpPr>
        <p:spPr>
          <a:xfrm>
            <a:off x="9793224" y="5623560"/>
            <a:ext cx="473659" cy="356616"/>
          </a:xfrm>
          <a:prstGeom prst="rect">
            <a:avLst/>
          </a:prstGeom>
          <a:ln w="5080">
            <a:solidFill>
              <a:srgbClr val="8A8280">
                <a:alpha val="25000"/>
              </a:srgbClr>
            </a:solidFill>
            <a:prstDash val="solid"/>
          </a:ln>
        </p:spPr>
      </p:sp>
      <p:sp>
        <p:nvSpPr>
          <p:cNvPr id="67" name="Shape 65"/>
          <p:cNvSpPr/>
          <p:nvPr/>
        </p:nvSpPr>
        <p:spPr>
          <a:xfrm>
            <a:off x="8915400" y="6259068"/>
            <a:ext cx="1184148" cy="297180"/>
          </a:xfrm>
          <a:prstGeom prst="rect">
            <a:avLst/>
          </a:prstGeom>
          <a:ln w="5080">
            <a:solidFill>
              <a:srgbClr val="8A8280">
                <a:alpha val="25000"/>
              </a:srgbClr>
            </a:solidFill>
            <a:prstDash val="solid"/>
          </a:ln>
        </p:spPr>
      </p:sp>
      <p:sp>
        <p:nvSpPr>
          <p:cNvPr id="68" name="Text 66"/>
          <p:cNvSpPr/>
          <p:nvPr/>
        </p:nvSpPr>
        <p:spPr>
          <a:xfrm>
            <a:off x="762610" y="13204850"/>
            <a:ext cx="8990381" cy="274320"/>
          </a:xfrm>
          <a:prstGeom prst="rect">
            <a:avLst/>
          </a:prstGeom>
          <a:noFill/>
          <a:ln/>
        </p:spPr>
        <p:txBody>
          <a:bodyPr wrap="square" lIns="0" tIns="0" rIns="0" bIns="0" rtlCol="0" anchor="b"/>
          <a:lstStyle/>
          <a:p>
            <a:pPr indent="0" marL="0">
              <a:buNone/>
            </a:pPr>
            <a:r>
              <a:rPr lang="en-US" sz="1000" spc="100" kern="0" dirty="0">
                <a:solidFill>
                  <a:srgbClr val="C4B9AE"/>
                </a:solidFill>
                <a:latin typeface="Inter" pitchFamily="34" charset="0"/>
                <a:ea typeface="Inter" pitchFamily="34" charset="-122"/>
                <a:cs typeface="Inter" pitchFamily="34" charset="-120"/>
              </a:rPr>
              <a:t>Operating by John Brewton  ·  STP / 1969</a:t>
            </a:r>
            <a:endParaRPr lang="en-US" sz="1000" dirty="0"/>
          </a:p>
        </p:txBody>
      </p:sp>
      <p:sp>
        <p:nvSpPr>
          <p:cNvPr id="69" name="Text 67"/>
          <p:cNvSpPr/>
          <p:nvPr/>
        </p:nvSpPr>
        <p:spPr>
          <a:xfrm>
            <a:off x="10027310" y="13021970"/>
            <a:ext cx="640080" cy="457200"/>
          </a:xfrm>
          <a:prstGeom prst="rect">
            <a:avLst/>
          </a:prstGeom>
          <a:noFill/>
          <a:ln/>
        </p:spPr>
        <p:txBody>
          <a:bodyPr wrap="square" lIns="0" tIns="0" rIns="0" bIns="0" rtlCol="0" anchor="b"/>
          <a:lstStyle/>
          <a:p>
            <a:pPr algn="r" indent="0" marL="0">
              <a:buNone/>
            </a:pPr>
            <a:r>
              <a:rPr lang="en-US" sz="2800" spc="100" kern="0" dirty="0">
                <a:solidFill>
                  <a:srgbClr val="F7F471"/>
                </a:solidFill>
                <a:latin typeface="Playfair Display" pitchFamily="34" charset="0"/>
                <a:ea typeface="Playfair Display" pitchFamily="34" charset="-122"/>
                <a:cs typeface="Playfair Display" pitchFamily="34" charset="-120"/>
              </a:rPr>
              <a:t>JB</a:t>
            </a:r>
            <a:endParaRPr lang="en-US" sz="2800" dirty="0"/>
          </a:p>
        </p:txBody>
      </p:sp>
      <p:sp>
        <p:nvSpPr>
          <p:cNvPr id="70" name="Text 68"/>
          <p:cNvSpPr/>
          <p:nvPr/>
        </p:nvSpPr>
        <p:spPr>
          <a:xfrm>
            <a:off x="8884310" y="12610490"/>
            <a:ext cx="960120" cy="256032"/>
          </a:xfrm>
          <a:prstGeom prst="rect">
            <a:avLst/>
          </a:prstGeom>
          <a:noFill/>
          <a:ln/>
        </p:spPr>
        <p:txBody>
          <a:bodyPr wrap="square" lIns="0" tIns="0" rIns="0" bIns="0" rtlCol="0" anchor="ctr"/>
          <a:lstStyle/>
          <a:p>
            <a:pPr algn="r" indent="0" marL="0">
              <a:buNone/>
            </a:pPr>
            <a:r>
              <a:rPr lang="en-US" sz="900" b="1" spc="400" kern="0" dirty="0">
                <a:solidFill>
                  <a:srgbClr val="C4B9AE"/>
                </a:solidFill>
                <a:latin typeface="Inter" pitchFamily="34" charset="0"/>
                <a:ea typeface="Inter" pitchFamily="34" charset="-122"/>
                <a:cs typeface="Inter" pitchFamily="34" charset="-120"/>
              </a:rPr>
              <a:t>NEXT</a:t>
            </a:r>
            <a:endParaRPr lang="en-US" sz="900" dirty="0"/>
          </a:p>
        </p:txBody>
      </p:sp>
      <p:sp>
        <p:nvSpPr>
          <p:cNvPr id="71" name="Shape 69"/>
          <p:cNvSpPr/>
          <p:nvPr/>
        </p:nvSpPr>
        <p:spPr>
          <a:xfrm>
            <a:off x="9890150" y="12738506"/>
            <a:ext cx="548640" cy="0"/>
          </a:xfrm>
          <a:prstGeom prst="line">
            <a:avLst/>
          </a:prstGeom>
          <a:noFill/>
          <a:ln w="17780">
            <a:solidFill>
              <a:srgbClr val="F7F471"/>
            </a:solidFill>
            <a:prstDash val="solid"/>
          </a:ln>
        </p:spPr>
      </p:sp>
      <p:sp>
        <p:nvSpPr>
          <p:cNvPr id="72" name="Shape 70"/>
          <p:cNvSpPr/>
          <p:nvPr/>
        </p:nvSpPr>
        <p:spPr>
          <a:xfrm rot="5400000">
            <a:off x="10438790" y="12647066"/>
            <a:ext cx="164592" cy="182880"/>
          </a:xfrm>
          <a:prstGeom prst="triangle">
            <a:avLst/>
          </a:prstGeom>
          <a:solidFill>
            <a:srgbClr val="F7F471"/>
          </a:solidFill>
          <a:ln/>
        </p:spPr>
      </p:sp>
      <p:sp>
        <p:nvSpPr>
          <p:cNvPr id="73" name="Text 71"/>
          <p:cNvSpPr/>
          <p:nvPr/>
        </p:nvSpPr>
        <p:spPr>
          <a:xfrm>
            <a:off x="9295790" y="716890"/>
            <a:ext cx="1371600" cy="320040"/>
          </a:xfrm>
          <a:prstGeom prst="rect">
            <a:avLst/>
          </a:prstGeom>
          <a:noFill/>
          <a:ln/>
        </p:spPr>
        <p:txBody>
          <a:bodyPr wrap="square" lIns="0" tIns="0" rIns="0" bIns="0" rtlCol="0" anchor="ctr"/>
          <a:lstStyle/>
          <a:p>
            <a:pPr algn="r" indent="0" marL="0">
              <a:buNone/>
            </a:pPr>
            <a:r>
              <a:rPr lang="en-US" sz="1100" spc="200" kern="0" dirty="0">
                <a:solidFill>
                  <a:srgbClr val="C4B9AE"/>
                </a:solidFill>
                <a:latin typeface="Inter" pitchFamily="34" charset="0"/>
                <a:ea typeface="Inter" pitchFamily="34" charset="-122"/>
                <a:cs typeface="Inter" pitchFamily="34" charset="-120"/>
              </a:rPr>
              <a:t>3 / 13</a:t>
            </a:r>
            <a:endParaRPr lang="en-US" sz="11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bg>
      <p:bgPr>
        <a:solidFill>
          <a:srgbClr val="EDE8DF"/>
        </a:solidFill>
      </p:bgPr>
    </p:bg>
    <p:spTree>
      <p:nvGrpSpPr>
        <p:cNvPr id="1" name=""/>
        <p:cNvGrpSpPr/>
        <p:nvPr/>
      </p:nvGrpSpPr>
      <p:grpSpPr>
        <a:xfrm>
          <a:off x="0" y="0"/>
          <a:ext cx="0" cy="0"/>
          <a:chOff x="0" y="0"/>
          <a:chExt cx="0" cy="0"/>
        </a:xfrm>
      </p:grpSpPr>
      <p:sp>
        <p:nvSpPr>
          <p:cNvPr id="2" name="Shape 0"/>
          <p:cNvSpPr/>
          <p:nvPr/>
        </p:nvSpPr>
        <p:spPr>
          <a:xfrm>
            <a:off x="762610" y="8046720"/>
            <a:ext cx="0" cy="5478170"/>
          </a:xfrm>
          <a:prstGeom prst="line">
            <a:avLst/>
          </a:prstGeom>
          <a:noFill/>
          <a:ln w="5080">
            <a:solidFill>
              <a:srgbClr val="8A8280">
                <a:alpha val="12000"/>
              </a:srgbClr>
            </a:solidFill>
            <a:prstDash val="solid"/>
          </a:ln>
        </p:spPr>
      </p:sp>
      <p:sp>
        <p:nvSpPr>
          <p:cNvPr id="3" name="Shape 1"/>
          <p:cNvSpPr/>
          <p:nvPr/>
        </p:nvSpPr>
        <p:spPr>
          <a:xfrm>
            <a:off x="1334110" y="8046720"/>
            <a:ext cx="0" cy="5478170"/>
          </a:xfrm>
          <a:prstGeom prst="line">
            <a:avLst/>
          </a:prstGeom>
          <a:noFill/>
          <a:ln w="5080">
            <a:solidFill>
              <a:srgbClr val="8A8280">
                <a:alpha val="12000"/>
              </a:srgbClr>
            </a:solidFill>
            <a:prstDash val="solid"/>
          </a:ln>
        </p:spPr>
      </p:sp>
      <p:sp>
        <p:nvSpPr>
          <p:cNvPr id="4" name="Shape 2"/>
          <p:cNvSpPr/>
          <p:nvPr/>
        </p:nvSpPr>
        <p:spPr>
          <a:xfrm>
            <a:off x="1905610" y="8046720"/>
            <a:ext cx="0" cy="5478170"/>
          </a:xfrm>
          <a:prstGeom prst="line">
            <a:avLst/>
          </a:prstGeom>
          <a:noFill/>
          <a:ln w="5080">
            <a:solidFill>
              <a:srgbClr val="8A8280">
                <a:alpha val="12000"/>
              </a:srgbClr>
            </a:solidFill>
            <a:prstDash val="solid"/>
          </a:ln>
        </p:spPr>
      </p:sp>
      <p:sp>
        <p:nvSpPr>
          <p:cNvPr id="5" name="Shape 3"/>
          <p:cNvSpPr/>
          <p:nvPr/>
        </p:nvSpPr>
        <p:spPr>
          <a:xfrm>
            <a:off x="2477110" y="8046720"/>
            <a:ext cx="0" cy="5478170"/>
          </a:xfrm>
          <a:prstGeom prst="line">
            <a:avLst/>
          </a:prstGeom>
          <a:noFill/>
          <a:ln w="5080">
            <a:solidFill>
              <a:srgbClr val="8A8280">
                <a:alpha val="12000"/>
              </a:srgbClr>
            </a:solidFill>
            <a:prstDash val="solid"/>
          </a:ln>
        </p:spPr>
      </p:sp>
      <p:sp>
        <p:nvSpPr>
          <p:cNvPr id="6" name="Shape 4"/>
          <p:cNvSpPr/>
          <p:nvPr/>
        </p:nvSpPr>
        <p:spPr>
          <a:xfrm>
            <a:off x="3048610" y="8046720"/>
            <a:ext cx="0" cy="5478170"/>
          </a:xfrm>
          <a:prstGeom prst="line">
            <a:avLst/>
          </a:prstGeom>
          <a:noFill/>
          <a:ln w="5080">
            <a:solidFill>
              <a:srgbClr val="8A8280">
                <a:alpha val="12000"/>
              </a:srgbClr>
            </a:solidFill>
            <a:prstDash val="solid"/>
          </a:ln>
        </p:spPr>
      </p:sp>
      <p:sp>
        <p:nvSpPr>
          <p:cNvPr id="7" name="Shape 5"/>
          <p:cNvSpPr/>
          <p:nvPr/>
        </p:nvSpPr>
        <p:spPr>
          <a:xfrm>
            <a:off x="3620110" y="8046720"/>
            <a:ext cx="0" cy="5478170"/>
          </a:xfrm>
          <a:prstGeom prst="line">
            <a:avLst/>
          </a:prstGeom>
          <a:noFill/>
          <a:ln w="5080">
            <a:solidFill>
              <a:srgbClr val="8A8280">
                <a:alpha val="12000"/>
              </a:srgbClr>
            </a:solidFill>
            <a:prstDash val="solid"/>
          </a:ln>
        </p:spPr>
      </p:sp>
      <p:sp>
        <p:nvSpPr>
          <p:cNvPr id="8" name="Shape 6"/>
          <p:cNvSpPr/>
          <p:nvPr/>
        </p:nvSpPr>
        <p:spPr>
          <a:xfrm>
            <a:off x="4191610" y="8046720"/>
            <a:ext cx="0" cy="5478170"/>
          </a:xfrm>
          <a:prstGeom prst="line">
            <a:avLst/>
          </a:prstGeom>
          <a:noFill/>
          <a:ln w="5080">
            <a:solidFill>
              <a:srgbClr val="8A8280">
                <a:alpha val="12000"/>
              </a:srgbClr>
            </a:solidFill>
            <a:prstDash val="solid"/>
          </a:ln>
        </p:spPr>
      </p:sp>
      <p:sp>
        <p:nvSpPr>
          <p:cNvPr id="9" name="Shape 7"/>
          <p:cNvSpPr/>
          <p:nvPr/>
        </p:nvSpPr>
        <p:spPr>
          <a:xfrm>
            <a:off x="4763110" y="8046720"/>
            <a:ext cx="0" cy="5478170"/>
          </a:xfrm>
          <a:prstGeom prst="line">
            <a:avLst/>
          </a:prstGeom>
          <a:noFill/>
          <a:ln w="5080">
            <a:solidFill>
              <a:srgbClr val="8A8280">
                <a:alpha val="12000"/>
              </a:srgbClr>
            </a:solidFill>
            <a:prstDash val="solid"/>
          </a:ln>
        </p:spPr>
      </p:sp>
      <p:sp>
        <p:nvSpPr>
          <p:cNvPr id="10" name="Shape 8"/>
          <p:cNvSpPr/>
          <p:nvPr/>
        </p:nvSpPr>
        <p:spPr>
          <a:xfrm>
            <a:off x="5334610" y="8046720"/>
            <a:ext cx="0" cy="5478170"/>
          </a:xfrm>
          <a:prstGeom prst="line">
            <a:avLst/>
          </a:prstGeom>
          <a:noFill/>
          <a:ln w="5080">
            <a:solidFill>
              <a:srgbClr val="8A8280">
                <a:alpha val="12000"/>
              </a:srgbClr>
            </a:solidFill>
            <a:prstDash val="solid"/>
          </a:ln>
        </p:spPr>
      </p:sp>
      <p:sp>
        <p:nvSpPr>
          <p:cNvPr id="11" name="Shape 9"/>
          <p:cNvSpPr/>
          <p:nvPr/>
        </p:nvSpPr>
        <p:spPr>
          <a:xfrm>
            <a:off x="5906110" y="8046720"/>
            <a:ext cx="0" cy="5478170"/>
          </a:xfrm>
          <a:prstGeom prst="line">
            <a:avLst/>
          </a:prstGeom>
          <a:noFill/>
          <a:ln w="5080">
            <a:solidFill>
              <a:srgbClr val="8A8280">
                <a:alpha val="12000"/>
              </a:srgbClr>
            </a:solidFill>
            <a:prstDash val="solid"/>
          </a:ln>
        </p:spPr>
      </p:sp>
      <p:sp>
        <p:nvSpPr>
          <p:cNvPr id="12" name="Shape 10"/>
          <p:cNvSpPr/>
          <p:nvPr/>
        </p:nvSpPr>
        <p:spPr>
          <a:xfrm>
            <a:off x="6477610" y="8046720"/>
            <a:ext cx="0" cy="5478170"/>
          </a:xfrm>
          <a:prstGeom prst="line">
            <a:avLst/>
          </a:prstGeom>
          <a:noFill/>
          <a:ln w="5080">
            <a:solidFill>
              <a:srgbClr val="8A8280">
                <a:alpha val="12000"/>
              </a:srgbClr>
            </a:solidFill>
            <a:prstDash val="solid"/>
          </a:ln>
        </p:spPr>
      </p:sp>
      <p:sp>
        <p:nvSpPr>
          <p:cNvPr id="13" name="Shape 11"/>
          <p:cNvSpPr/>
          <p:nvPr/>
        </p:nvSpPr>
        <p:spPr>
          <a:xfrm>
            <a:off x="7049110" y="8046720"/>
            <a:ext cx="0" cy="5478170"/>
          </a:xfrm>
          <a:prstGeom prst="line">
            <a:avLst/>
          </a:prstGeom>
          <a:noFill/>
          <a:ln w="5080">
            <a:solidFill>
              <a:srgbClr val="8A8280">
                <a:alpha val="12000"/>
              </a:srgbClr>
            </a:solidFill>
            <a:prstDash val="solid"/>
          </a:ln>
        </p:spPr>
      </p:sp>
      <p:sp>
        <p:nvSpPr>
          <p:cNvPr id="14" name="Shape 12"/>
          <p:cNvSpPr/>
          <p:nvPr/>
        </p:nvSpPr>
        <p:spPr>
          <a:xfrm>
            <a:off x="7620610" y="8046720"/>
            <a:ext cx="0" cy="5478170"/>
          </a:xfrm>
          <a:prstGeom prst="line">
            <a:avLst/>
          </a:prstGeom>
          <a:noFill/>
          <a:ln w="5080">
            <a:solidFill>
              <a:srgbClr val="8A8280">
                <a:alpha val="12000"/>
              </a:srgbClr>
            </a:solidFill>
            <a:prstDash val="solid"/>
          </a:ln>
        </p:spPr>
      </p:sp>
      <p:sp>
        <p:nvSpPr>
          <p:cNvPr id="15" name="Shape 13"/>
          <p:cNvSpPr/>
          <p:nvPr/>
        </p:nvSpPr>
        <p:spPr>
          <a:xfrm>
            <a:off x="8192110" y="8046720"/>
            <a:ext cx="0" cy="5478170"/>
          </a:xfrm>
          <a:prstGeom prst="line">
            <a:avLst/>
          </a:prstGeom>
          <a:noFill/>
          <a:ln w="5080">
            <a:solidFill>
              <a:srgbClr val="8A8280">
                <a:alpha val="12000"/>
              </a:srgbClr>
            </a:solidFill>
            <a:prstDash val="solid"/>
          </a:ln>
        </p:spPr>
      </p:sp>
      <p:sp>
        <p:nvSpPr>
          <p:cNvPr id="16" name="Shape 14"/>
          <p:cNvSpPr/>
          <p:nvPr/>
        </p:nvSpPr>
        <p:spPr>
          <a:xfrm>
            <a:off x="8763610" y="8046720"/>
            <a:ext cx="0" cy="5478170"/>
          </a:xfrm>
          <a:prstGeom prst="line">
            <a:avLst/>
          </a:prstGeom>
          <a:noFill/>
          <a:ln w="5080">
            <a:solidFill>
              <a:srgbClr val="8A8280">
                <a:alpha val="12000"/>
              </a:srgbClr>
            </a:solidFill>
            <a:prstDash val="solid"/>
          </a:ln>
        </p:spPr>
      </p:sp>
      <p:sp>
        <p:nvSpPr>
          <p:cNvPr id="17" name="Shape 15"/>
          <p:cNvSpPr/>
          <p:nvPr/>
        </p:nvSpPr>
        <p:spPr>
          <a:xfrm>
            <a:off x="9335110" y="8046720"/>
            <a:ext cx="0" cy="5478170"/>
          </a:xfrm>
          <a:prstGeom prst="line">
            <a:avLst/>
          </a:prstGeom>
          <a:noFill/>
          <a:ln w="5080">
            <a:solidFill>
              <a:srgbClr val="8A8280">
                <a:alpha val="12000"/>
              </a:srgbClr>
            </a:solidFill>
            <a:prstDash val="solid"/>
          </a:ln>
        </p:spPr>
      </p:sp>
      <p:sp>
        <p:nvSpPr>
          <p:cNvPr id="18" name="Shape 16"/>
          <p:cNvSpPr/>
          <p:nvPr/>
        </p:nvSpPr>
        <p:spPr>
          <a:xfrm>
            <a:off x="9906610" y="8046720"/>
            <a:ext cx="0" cy="5478170"/>
          </a:xfrm>
          <a:prstGeom prst="line">
            <a:avLst/>
          </a:prstGeom>
          <a:noFill/>
          <a:ln w="5080">
            <a:solidFill>
              <a:srgbClr val="8A8280">
                <a:alpha val="12000"/>
              </a:srgbClr>
            </a:solidFill>
            <a:prstDash val="solid"/>
          </a:ln>
        </p:spPr>
      </p:sp>
      <p:sp>
        <p:nvSpPr>
          <p:cNvPr id="19" name="Shape 17"/>
          <p:cNvSpPr/>
          <p:nvPr/>
        </p:nvSpPr>
        <p:spPr>
          <a:xfrm>
            <a:off x="10478110" y="8046720"/>
            <a:ext cx="0" cy="5478170"/>
          </a:xfrm>
          <a:prstGeom prst="line">
            <a:avLst/>
          </a:prstGeom>
          <a:noFill/>
          <a:ln w="5080">
            <a:solidFill>
              <a:srgbClr val="8A8280">
                <a:alpha val="12000"/>
              </a:srgbClr>
            </a:solidFill>
            <a:prstDash val="solid"/>
          </a:ln>
        </p:spPr>
      </p:sp>
      <p:sp>
        <p:nvSpPr>
          <p:cNvPr id="20" name="Shape 18"/>
          <p:cNvSpPr/>
          <p:nvPr/>
        </p:nvSpPr>
        <p:spPr>
          <a:xfrm>
            <a:off x="762610" y="8046720"/>
            <a:ext cx="9904781" cy="0"/>
          </a:xfrm>
          <a:prstGeom prst="line">
            <a:avLst/>
          </a:prstGeom>
          <a:noFill/>
          <a:ln w="5080">
            <a:solidFill>
              <a:srgbClr val="8A8280">
                <a:alpha val="12000"/>
              </a:srgbClr>
            </a:solidFill>
            <a:prstDash val="solid"/>
          </a:ln>
        </p:spPr>
      </p:sp>
      <p:sp>
        <p:nvSpPr>
          <p:cNvPr id="21" name="Shape 19"/>
          <p:cNvSpPr/>
          <p:nvPr/>
        </p:nvSpPr>
        <p:spPr>
          <a:xfrm>
            <a:off x="762610" y="8618220"/>
            <a:ext cx="9904781" cy="0"/>
          </a:xfrm>
          <a:prstGeom prst="line">
            <a:avLst/>
          </a:prstGeom>
          <a:noFill/>
          <a:ln w="5080">
            <a:solidFill>
              <a:srgbClr val="8A8280">
                <a:alpha val="12000"/>
              </a:srgbClr>
            </a:solidFill>
            <a:prstDash val="solid"/>
          </a:ln>
        </p:spPr>
      </p:sp>
      <p:sp>
        <p:nvSpPr>
          <p:cNvPr id="22" name="Shape 20"/>
          <p:cNvSpPr/>
          <p:nvPr/>
        </p:nvSpPr>
        <p:spPr>
          <a:xfrm>
            <a:off x="762610" y="9189720"/>
            <a:ext cx="9904781" cy="0"/>
          </a:xfrm>
          <a:prstGeom prst="line">
            <a:avLst/>
          </a:prstGeom>
          <a:noFill/>
          <a:ln w="5080">
            <a:solidFill>
              <a:srgbClr val="8A8280">
                <a:alpha val="12000"/>
              </a:srgbClr>
            </a:solidFill>
            <a:prstDash val="solid"/>
          </a:ln>
        </p:spPr>
      </p:sp>
      <p:sp>
        <p:nvSpPr>
          <p:cNvPr id="23" name="Shape 21"/>
          <p:cNvSpPr/>
          <p:nvPr/>
        </p:nvSpPr>
        <p:spPr>
          <a:xfrm>
            <a:off x="762610" y="9761220"/>
            <a:ext cx="9904781" cy="0"/>
          </a:xfrm>
          <a:prstGeom prst="line">
            <a:avLst/>
          </a:prstGeom>
          <a:noFill/>
          <a:ln w="5080">
            <a:solidFill>
              <a:srgbClr val="8A8280">
                <a:alpha val="12000"/>
              </a:srgbClr>
            </a:solidFill>
            <a:prstDash val="solid"/>
          </a:ln>
        </p:spPr>
      </p:sp>
      <p:sp>
        <p:nvSpPr>
          <p:cNvPr id="24" name="Shape 22"/>
          <p:cNvSpPr/>
          <p:nvPr/>
        </p:nvSpPr>
        <p:spPr>
          <a:xfrm>
            <a:off x="762610" y="10332720"/>
            <a:ext cx="9904781" cy="0"/>
          </a:xfrm>
          <a:prstGeom prst="line">
            <a:avLst/>
          </a:prstGeom>
          <a:noFill/>
          <a:ln w="5080">
            <a:solidFill>
              <a:srgbClr val="8A8280">
                <a:alpha val="12000"/>
              </a:srgbClr>
            </a:solidFill>
            <a:prstDash val="solid"/>
          </a:ln>
        </p:spPr>
      </p:sp>
      <p:sp>
        <p:nvSpPr>
          <p:cNvPr id="25" name="Shape 23"/>
          <p:cNvSpPr/>
          <p:nvPr/>
        </p:nvSpPr>
        <p:spPr>
          <a:xfrm>
            <a:off x="762610" y="10904220"/>
            <a:ext cx="9904781" cy="0"/>
          </a:xfrm>
          <a:prstGeom prst="line">
            <a:avLst/>
          </a:prstGeom>
          <a:noFill/>
          <a:ln w="5080">
            <a:solidFill>
              <a:srgbClr val="8A8280">
                <a:alpha val="12000"/>
              </a:srgbClr>
            </a:solidFill>
            <a:prstDash val="solid"/>
          </a:ln>
        </p:spPr>
      </p:sp>
      <p:sp>
        <p:nvSpPr>
          <p:cNvPr id="26" name="Shape 24"/>
          <p:cNvSpPr/>
          <p:nvPr/>
        </p:nvSpPr>
        <p:spPr>
          <a:xfrm>
            <a:off x="762610" y="11475720"/>
            <a:ext cx="9904781" cy="0"/>
          </a:xfrm>
          <a:prstGeom prst="line">
            <a:avLst/>
          </a:prstGeom>
          <a:noFill/>
          <a:ln w="5080">
            <a:solidFill>
              <a:srgbClr val="8A8280">
                <a:alpha val="12000"/>
              </a:srgbClr>
            </a:solidFill>
            <a:prstDash val="solid"/>
          </a:ln>
        </p:spPr>
      </p:sp>
      <p:sp>
        <p:nvSpPr>
          <p:cNvPr id="27" name="Shape 25"/>
          <p:cNvSpPr/>
          <p:nvPr/>
        </p:nvSpPr>
        <p:spPr>
          <a:xfrm>
            <a:off x="762610" y="12047220"/>
            <a:ext cx="9904781" cy="0"/>
          </a:xfrm>
          <a:prstGeom prst="line">
            <a:avLst/>
          </a:prstGeom>
          <a:noFill/>
          <a:ln w="5080">
            <a:solidFill>
              <a:srgbClr val="8A8280">
                <a:alpha val="12000"/>
              </a:srgbClr>
            </a:solidFill>
            <a:prstDash val="solid"/>
          </a:ln>
        </p:spPr>
      </p:sp>
      <p:sp>
        <p:nvSpPr>
          <p:cNvPr id="28" name="Shape 26"/>
          <p:cNvSpPr/>
          <p:nvPr/>
        </p:nvSpPr>
        <p:spPr>
          <a:xfrm>
            <a:off x="762610" y="12618720"/>
            <a:ext cx="9904781" cy="0"/>
          </a:xfrm>
          <a:prstGeom prst="line">
            <a:avLst/>
          </a:prstGeom>
          <a:noFill/>
          <a:ln w="5080">
            <a:solidFill>
              <a:srgbClr val="8A8280">
                <a:alpha val="12000"/>
              </a:srgbClr>
            </a:solidFill>
            <a:prstDash val="solid"/>
          </a:ln>
        </p:spPr>
      </p:sp>
      <p:sp>
        <p:nvSpPr>
          <p:cNvPr id="29" name="Shape 27"/>
          <p:cNvSpPr/>
          <p:nvPr/>
        </p:nvSpPr>
        <p:spPr>
          <a:xfrm>
            <a:off x="762610" y="13190220"/>
            <a:ext cx="9904781" cy="0"/>
          </a:xfrm>
          <a:prstGeom prst="line">
            <a:avLst/>
          </a:prstGeom>
          <a:noFill/>
          <a:ln w="5080">
            <a:solidFill>
              <a:srgbClr val="8A8280">
                <a:alpha val="12000"/>
              </a:srgbClr>
            </a:solidFill>
            <a:prstDash val="solid"/>
          </a:ln>
        </p:spPr>
      </p:sp>
      <p:sp>
        <p:nvSpPr>
          <p:cNvPr id="30" name="Shape 28"/>
          <p:cNvSpPr/>
          <p:nvPr/>
        </p:nvSpPr>
        <p:spPr>
          <a:xfrm>
            <a:off x="762610" y="1371600"/>
            <a:ext cx="548640" cy="36576"/>
          </a:xfrm>
          <a:prstGeom prst="rect">
            <a:avLst/>
          </a:prstGeom>
          <a:solidFill>
            <a:srgbClr val="F7F471"/>
          </a:solidFill>
          <a:ln/>
        </p:spPr>
      </p:sp>
      <p:sp>
        <p:nvSpPr>
          <p:cNvPr id="31" name="Text 29"/>
          <p:cNvSpPr/>
          <p:nvPr/>
        </p:nvSpPr>
        <p:spPr>
          <a:xfrm>
            <a:off x="762610" y="1481328"/>
            <a:ext cx="5486400" cy="292608"/>
          </a:xfrm>
          <a:prstGeom prst="rect">
            <a:avLst/>
          </a:prstGeom>
          <a:noFill/>
          <a:ln/>
        </p:spPr>
        <p:txBody>
          <a:bodyPr wrap="square" lIns="0" tIns="0" rIns="0" bIns="0" rtlCol="0" anchor="ctr"/>
          <a:lstStyle/>
          <a:p>
            <a:pPr indent="0" marL="0">
              <a:buNone/>
            </a:pPr>
            <a:r>
              <a:rPr lang="en-US" sz="1100" b="1" spc="300" kern="0" dirty="0">
                <a:solidFill>
                  <a:srgbClr val="18160F"/>
                </a:solidFill>
                <a:latin typeface="Inter" pitchFamily="34" charset="0"/>
                <a:ea typeface="Inter" pitchFamily="34" charset="-122"/>
                <a:cs typeface="Inter" pitchFamily="34" charset="-120"/>
              </a:rPr>
              <a:t>THE FRAMEWORK  ·  T</a:t>
            </a:r>
            <a:endParaRPr lang="en-US" sz="1100" dirty="0"/>
          </a:p>
        </p:txBody>
      </p:sp>
      <p:sp>
        <p:nvSpPr>
          <p:cNvPr id="32" name="Text 30"/>
          <p:cNvSpPr/>
          <p:nvPr/>
        </p:nvSpPr>
        <p:spPr>
          <a:xfrm>
            <a:off x="762610" y="2011680"/>
            <a:ext cx="9904781" cy="1280160"/>
          </a:xfrm>
          <a:prstGeom prst="rect">
            <a:avLst/>
          </a:prstGeom>
          <a:noFill/>
          <a:ln/>
        </p:spPr>
        <p:txBody>
          <a:bodyPr wrap="square" lIns="0" tIns="0" rIns="0" bIns="0" rtlCol="0" anchor="t"/>
          <a:lstStyle/>
          <a:p>
            <a:pPr indent="0" marL="0">
              <a:buNone/>
            </a:pPr>
            <a:r>
              <a:rPr lang="en-US" sz="6000" spc="-100" kern="0" dirty="0">
                <a:solidFill>
                  <a:srgbClr val="18160F"/>
                </a:solidFill>
                <a:latin typeface="Playfair Display" pitchFamily="34" charset="0"/>
                <a:ea typeface="Playfair Display" pitchFamily="34" charset="-122"/>
                <a:cs typeface="Playfair Display" pitchFamily="34" charset="-120"/>
              </a:rPr>
              <a:t>Targeting.</a:t>
            </a:r>
            <a:endParaRPr lang="en-US" sz="6000" dirty="0"/>
          </a:p>
        </p:txBody>
      </p:sp>
      <p:sp>
        <p:nvSpPr>
          <p:cNvPr id="33" name="Text 31"/>
          <p:cNvSpPr/>
          <p:nvPr/>
        </p:nvSpPr>
        <p:spPr>
          <a:xfrm>
            <a:off x="762610" y="3154680"/>
            <a:ext cx="9904781" cy="1280160"/>
          </a:xfrm>
          <a:prstGeom prst="rect">
            <a:avLst/>
          </a:prstGeom>
          <a:noFill/>
          <a:ln/>
        </p:spPr>
        <p:txBody>
          <a:bodyPr wrap="square" lIns="0" tIns="0" rIns="0" bIns="0" rtlCol="0" anchor="t"/>
          <a:lstStyle/>
          <a:p>
            <a:pPr indent="0" marL="0">
              <a:buNone/>
            </a:pPr>
            <a:r>
              <a:rPr lang="en-US" sz="6000" spc="-100" kern="0" dirty="0">
                <a:solidFill>
                  <a:srgbClr val="18160F"/>
                </a:solidFill>
                <a:latin typeface="Playfair Display" pitchFamily="34" charset="0"/>
                <a:ea typeface="Playfair Display" pitchFamily="34" charset="-122"/>
                <a:cs typeface="Playfair Display" pitchFamily="34" charset="-120"/>
              </a:rPr>
              <a:t>Five postures.</a:t>
            </a:r>
            <a:endParaRPr lang="en-US" sz="6000" dirty="0"/>
          </a:p>
        </p:txBody>
      </p:sp>
      <p:sp>
        <p:nvSpPr>
          <p:cNvPr id="34" name="Text 32"/>
          <p:cNvSpPr/>
          <p:nvPr/>
        </p:nvSpPr>
        <p:spPr>
          <a:xfrm>
            <a:off x="762610" y="4937760"/>
            <a:ext cx="9875520" cy="1463040"/>
          </a:xfrm>
          <a:prstGeom prst="rect">
            <a:avLst/>
          </a:prstGeom>
          <a:noFill/>
          <a:ln/>
        </p:spPr>
        <p:txBody>
          <a:bodyPr wrap="square" lIns="0" tIns="0" rIns="0" bIns="0" rtlCol="0" anchor="t"/>
          <a:lstStyle/>
          <a:p>
            <a:pPr indent="0" marL="0">
              <a:lnSpc>
                <a:spcPct val="145000"/>
              </a:lnSpc>
              <a:buNone/>
            </a:pPr>
            <a:r>
              <a:rPr lang="en-US" sz="1800" dirty="0">
                <a:solidFill>
                  <a:srgbClr val="18160F"/>
                </a:solidFill>
                <a:latin typeface="Inter" pitchFamily="34" charset="0"/>
                <a:ea typeface="Inter" pitchFamily="34" charset="-122"/>
                <a:cs typeface="Inter" pitchFamily="34" charset="-120"/>
              </a:rPr>
              <a:t>Five targeting postures sit between mass marketing and individual marketing. Each trades reach against precision. The arrow on this scale used to point left. AI moves it right.</a:t>
            </a:r>
            <a:endParaRPr lang="en-US" sz="1800" dirty="0"/>
          </a:p>
        </p:txBody>
      </p:sp>
      <p:sp>
        <p:nvSpPr>
          <p:cNvPr id="35" name="Shape 33"/>
          <p:cNvSpPr/>
          <p:nvPr/>
        </p:nvSpPr>
        <p:spPr>
          <a:xfrm>
            <a:off x="1128370" y="8778240"/>
            <a:ext cx="9173261" cy="0"/>
          </a:xfrm>
          <a:prstGeom prst="line">
            <a:avLst/>
          </a:prstGeom>
          <a:noFill/>
          <a:ln w="12700">
            <a:solidFill>
              <a:srgbClr val="18160F"/>
            </a:solidFill>
            <a:prstDash val="solid"/>
          </a:ln>
        </p:spPr>
      </p:sp>
      <p:sp>
        <p:nvSpPr>
          <p:cNvPr id="36" name="Shape 34"/>
          <p:cNvSpPr/>
          <p:nvPr/>
        </p:nvSpPr>
        <p:spPr>
          <a:xfrm>
            <a:off x="1128370" y="8613648"/>
            <a:ext cx="0" cy="329184"/>
          </a:xfrm>
          <a:prstGeom prst="line">
            <a:avLst/>
          </a:prstGeom>
          <a:noFill/>
          <a:ln w="10160">
            <a:solidFill>
              <a:srgbClr val="18160F"/>
            </a:solidFill>
            <a:prstDash val="solid"/>
          </a:ln>
        </p:spPr>
      </p:sp>
      <p:sp>
        <p:nvSpPr>
          <p:cNvPr id="37" name="Text 35"/>
          <p:cNvSpPr/>
          <p:nvPr/>
        </p:nvSpPr>
        <p:spPr>
          <a:xfrm>
            <a:off x="122530" y="8001000"/>
            <a:ext cx="2011680" cy="274320"/>
          </a:xfrm>
          <a:prstGeom prst="rect">
            <a:avLst/>
          </a:prstGeom>
          <a:noFill/>
          <a:ln/>
        </p:spPr>
        <p:txBody>
          <a:bodyPr wrap="square" lIns="0" tIns="0" rIns="0" bIns="0" rtlCol="0" anchor="ctr"/>
          <a:lstStyle/>
          <a:p>
            <a:pPr algn="ctr" indent="0" marL="0">
              <a:buNone/>
            </a:pPr>
            <a:r>
              <a:rPr lang="en-US" sz="1100" b="1" spc="300" kern="0" dirty="0">
                <a:solidFill>
                  <a:srgbClr val="8A8280"/>
                </a:solidFill>
                <a:latin typeface="Inter" pitchFamily="34" charset="0"/>
                <a:ea typeface="Inter" pitchFamily="34" charset="-122"/>
                <a:cs typeface="Inter" pitchFamily="34" charset="-120"/>
              </a:rPr>
              <a:t>MASS</a:t>
            </a:r>
            <a:endParaRPr lang="en-US" sz="1100" dirty="0"/>
          </a:p>
        </p:txBody>
      </p:sp>
      <p:sp>
        <p:nvSpPr>
          <p:cNvPr id="38" name="Text 36"/>
          <p:cNvSpPr/>
          <p:nvPr/>
        </p:nvSpPr>
        <p:spPr>
          <a:xfrm>
            <a:off x="-60350" y="9070848"/>
            <a:ext cx="2377440" cy="411480"/>
          </a:xfrm>
          <a:prstGeom prst="rect">
            <a:avLst/>
          </a:prstGeom>
          <a:noFill/>
          <a:ln/>
        </p:spPr>
        <p:txBody>
          <a:bodyPr wrap="square" lIns="0" tIns="0" rIns="0" bIns="0" rtlCol="0" anchor="ctr"/>
          <a:lstStyle/>
          <a:p>
            <a:pPr algn="ctr" indent="0" marL="0">
              <a:lnSpc>
                <a:spcPct val="125000"/>
              </a:lnSpc>
              <a:buNone/>
            </a:pPr>
            <a:r>
              <a:rPr lang="en-US" sz="1000" dirty="0">
                <a:solidFill>
                  <a:srgbClr val="8A8280"/>
                </a:solidFill>
                <a:latin typeface="Inter" pitchFamily="34" charset="0"/>
                <a:ea typeface="Inter" pitchFamily="34" charset="-122"/>
                <a:cs typeface="Inter" pitchFamily="34" charset="-120"/>
              </a:rPr>
              <a:t>single offer, all buyers</a:t>
            </a:r>
            <a:endParaRPr lang="en-US" sz="1000" dirty="0"/>
          </a:p>
        </p:txBody>
      </p:sp>
      <p:sp>
        <p:nvSpPr>
          <p:cNvPr id="39" name="Shape 37"/>
          <p:cNvSpPr/>
          <p:nvPr/>
        </p:nvSpPr>
        <p:spPr>
          <a:xfrm>
            <a:off x="3421685" y="8613648"/>
            <a:ext cx="0" cy="329184"/>
          </a:xfrm>
          <a:prstGeom prst="line">
            <a:avLst/>
          </a:prstGeom>
          <a:noFill/>
          <a:ln w="20320">
            <a:solidFill>
              <a:srgbClr val="18160F"/>
            </a:solidFill>
            <a:prstDash val="solid"/>
          </a:ln>
        </p:spPr>
      </p:sp>
      <p:sp>
        <p:nvSpPr>
          <p:cNvPr id="40" name="Text 38"/>
          <p:cNvSpPr/>
          <p:nvPr/>
        </p:nvSpPr>
        <p:spPr>
          <a:xfrm>
            <a:off x="2415845" y="8001000"/>
            <a:ext cx="2011680" cy="274320"/>
          </a:xfrm>
          <a:prstGeom prst="rect">
            <a:avLst/>
          </a:prstGeom>
          <a:noFill/>
          <a:ln/>
        </p:spPr>
        <p:txBody>
          <a:bodyPr wrap="square" lIns="0" tIns="0" rIns="0" bIns="0" rtlCol="0" anchor="ctr"/>
          <a:lstStyle/>
          <a:p>
            <a:pPr algn="ctr" indent="0" marL="0">
              <a:buNone/>
            </a:pPr>
            <a:r>
              <a:rPr lang="en-US" sz="1100" b="1" spc="300" kern="0" dirty="0">
                <a:solidFill>
                  <a:srgbClr val="18160F"/>
                </a:solidFill>
                <a:latin typeface="Inter" pitchFamily="34" charset="0"/>
                <a:ea typeface="Inter" pitchFamily="34" charset="-122"/>
                <a:cs typeface="Inter" pitchFamily="34" charset="-120"/>
              </a:rPr>
              <a:t>SEGMENT</a:t>
            </a:r>
            <a:endParaRPr lang="en-US" sz="1100" dirty="0"/>
          </a:p>
        </p:txBody>
      </p:sp>
      <p:sp>
        <p:nvSpPr>
          <p:cNvPr id="41" name="Text 39"/>
          <p:cNvSpPr/>
          <p:nvPr/>
        </p:nvSpPr>
        <p:spPr>
          <a:xfrm>
            <a:off x="2232965" y="9070848"/>
            <a:ext cx="2377440" cy="411480"/>
          </a:xfrm>
          <a:prstGeom prst="rect">
            <a:avLst/>
          </a:prstGeom>
          <a:noFill/>
          <a:ln/>
        </p:spPr>
        <p:txBody>
          <a:bodyPr wrap="square" lIns="0" tIns="0" rIns="0" bIns="0" rtlCol="0" anchor="ctr"/>
          <a:lstStyle/>
          <a:p>
            <a:pPr algn="ctr" indent="0" marL="0">
              <a:lnSpc>
                <a:spcPct val="125000"/>
              </a:lnSpc>
              <a:buNone/>
            </a:pPr>
            <a:r>
              <a:rPr lang="en-US" sz="1000" dirty="0">
                <a:solidFill>
                  <a:srgbClr val="8A8280"/>
                </a:solidFill>
                <a:latin typeface="Inter" pitchFamily="34" charset="0"/>
                <a:ea typeface="Inter" pitchFamily="34" charset="-122"/>
                <a:cs typeface="Inter" pitchFamily="34" charset="-120"/>
              </a:rPr>
              <a:t>concentration / specialization</a:t>
            </a:r>
            <a:endParaRPr lang="en-US" sz="1000" dirty="0"/>
          </a:p>
        </p:txBody>
      </p:sp>
      <p:sp>
        <p:nvSpPr>
          <p:cNvPr id="42" name="Shape 40"/>
          <p:cNvSpPr/>
          <p:nvPr/>
        </p:nvSpPr>
        <p:spPr>
          <a:xfrm>
            <a:off x="5715000" y="8613648"/>
            <a:ext cx="0" cy="329184"/>
          </a:xfrm>
          <a:prstGeom prst="line">
            <a:avLst/>
          </a:prstGeom>
          <a:noFill/>
          <a:ln w="10160">
            <a:solidFill>
              <a:srgbClr val="18160F"/>
            </a:solidFill>
            <a:prstDash val="solid"/>
          </a:ln>
        </p:spPr>
      </p:sp>
      <p:sp>
        <p:nvSpPr>
          <p:cNvPr id="43" name="Text 41"/>
          <p:cNvSpPr/>
          <p:nvPr/>
        </p:nvSpPr>
        <p:spPr>
          <a:xfrm>
            <a:off x="4709160" y="8001000"/>
            <a:ext cx="2011680" cy="274320"/>
          </a:xfrm>
          <a:prstGeom prst="rect">
            <a:avLst/>
          </a:prstGeom>
          <a:noFill/>
          <a:ln/>
        </p:spPr>
        <p:txBody>
          <a:bodyPr wrap="square" lIns="0" tIns="0" rIns="0" bIns="0" rtlCol="0" anchor="ctr"/>
          <a:lstStyle/>
          <a:p>
            <a:pPr algn="ctr" indent="0" marL="0">
              <a:buNone/>
            </a:pPr>
            <a:r>
              <a:rPr lang="en-US" sz="1100" b="1" spc="300" kern="0" dirty="0">
                <a:solidFill>
                  <a:srgbClr val="8A8280"/>
                </a:solidFill>
                <a:latin typeface="Inter" pitchFamily="34" charset="0"/>
                <a:ea typeface="Inter" pitchFamily="34" charset="-122"/>
                <a:cs typeface="Inter" pitchFamily="34" charset="-120"/>
              </a:rPr>
              <a:t>NICHE</a:t>
            </a:r>
            <a:endParaRPr lang="en-US" sz="1100" dirty="0"/>
          </a:p>
        </p:txBody>
      </p:sp>
      <p:sp>
        <p:nvSpPr>
          <p:cNvPr id="44" name="Text 42"/>
          <p:cNvSpPr/>
          <p:nvPr/>
        </p:nvSpPr>
        <p:spPr>
          <a:xfrm>
            <a:off x="4526280" y="9070848"/>
            <a:ext cx="2377440" cy="411480"/>
          </a:xfrm>
          <a:prstGeom prst="rect">
            <a:avLst/>
          </a:prstGeom>
          <a:noFill/>
          <a:ln/>
        </p:spPr>
        <p:txBody>
          <a:bodyPr wrap="square" lIns="0" tIns="0" rIns="0" bIns="0" rtlCol="0" anchor="ctr"/>
          <a:lstStyle/>
          <a:p>
            <a:pPr algn="ctr" indent="0" marL="0">
              <a:lnSpc>
                <a:spcPct val="125000"/>
              </a:lnSpc>
              <a:buNone/>
            </a:pPr>
            <a:r>
              <a:rPr lang="en-US" sz="1000" dirty="0">
                <a:solidFill>
                  <a:srgbClr val="8A8280"/>
                </a:solidFill>
                <a:latin typeface="Inter" pitchFamily="34" charset="0"/>
                <a:ea typeface="Inter" pitchFamily="34" charset="-122"/>
                <a:cs typeface="Inter" pitchFamily="34" charset="-120"/>
              </a:rPr>
              <a:t>selective specialization</a:t>
            </a:r>
            <a:endParaRPr lang="en-US" sz="1000" dirty="0"/>
          </a:p>
        </p:txBody>
      </p:sp>
      <p:sp>
        <p:nvSpPr>
          <p:cNvPr id="45" name="Shape 43"/>
          <p:cNvSpPr/>
          <p:nvPr/>
        </p:nvSpPr>
        <p:spPr>
          <a:xfrm>
            <a:off x="8008315" y="8613648"/>
            <a:ext cx="0" cy="329184"/>
          </a:xfrm>
          <a:prstGeom prst="line">
            <a:avLst/>
          </a:prstGeom>
          <a:noFill/>
          <a:ln w="10160">
            <a:solidFill>
              <a:srgbClr val="18160F"/>
            </a:solidFill>
            <a:prstDash val="solid"/>
          </a:ln>
        </p:spPr>
      </p:sp>
      <p:sp>
        <p:nvSpPr>
          <p:cNvPr id="46" name="Text 44"/>
          <p:cNvSpPr/>
          <p:nvPr/>
        </p:nvSpPr>
        <p:spPr>
          <a:xfrm>
            <a:off x="7002475" y="8001000"/>
            <a:ext cx="2011680" cy="274320"/>
          </a:xfrm>
          <a:prstGeom prst="rect">
            <a:avLst/>
          </a:prstGeom>
          <a:noFill/>
          <a:ln/>
        </p:spPr>
        <p:txBody>
          <a:bodyPr wrap="square" lIns="0" tIns="0" rIns="0" bIns="0" rtlCol="0" anchor="ctr"/>
          <a:lstStyle/>
          <a:p>
            <a:pPr algn="ctr" indent="0" marL="0">
              <a:buNone/>
            </a:pPr>
            <a:r>
              <a:rPr lang="en-US" sz="1100" b="1" spc="300" kern="0" dirty="0">
                <a:solidFill>
                  <a:srgbClr val="8A8280"/>
                </a:solidFill>
                <a:latin typeface="Inter" pitchFamily="34" charset="0"/>
                <a:ea typeface="Inter" pitchFamily="34" charset="-122"/>
                <a:cs typeface="Inter" pitchFamily="34" charset="-120"/>
              </a:rPr>
              <a:t>MICRO</a:t>
            </a:r>
            <a:endParaRPr lang="en-US" sz="1100" dirty="0"/>
          </a:p>
        </p:txBody>
      </p:sp>
      <p:sp>
        <p:nvSpPr>
          <p:cNvPr id="47" name="Text 45"/>
          <p:cNvSpPr/>
          <p:nvPr/>
        </p:nvSpPr>
        <p:spPr>
          <a:xfrm>
            <a:off x="6819595" y="9070848"/>
            <a:ext cx="2377440" cy="411480"/>
          </a:xfrm>
          <a:prstGeom prst="rect">
            <a:avLst/>
          </a:prstGeom>
          <a:noFill/>
          <a:ln/>
        </p:spPr>
        <p:txBody>
          <a:bodyPr wrap="square" lIns="0" tIns="0" rIns="0" bIns="0" rtlCol="0" anchor="ctr"/>
          <a:lstStyle/>
          <a:p>
            <a:pPr algn="ctr" indent="0" marL="0">
              <a:lnSpc>
                <a:spcPct val="125000"/>
              </a:lnSpc>
              <a:buNone/>
            </a:pPr>
            <a:r>
              <a:rPr lang="en-US" sz="1000" dirty="0">
                <a:solidFill>
                  <a:srgbClr val="8A8280"/>
                </a:solidFill>
                <a:latin typeface="Inter" pitchFamily="34" charset="0"/>
                <a:ea typeface="Inter" pitchFamily="34" charset="-122"/>
                <a:cs typeface="Inter" pitchFamily="34" charset="-120"/>
              </a:rPr>
              <a:t>product / market specialization</a:t>
            </a:r>
            <a:endParaRPr lang="en-US" sz="1000" dirty="0"/>
          </a:p>
        </p:txBody>
      </p:sp>
      <p:sp>
        <p:nvSpPr>
          <p:cNvPr id="48" name="Shape 46"/>
          <p:cNvSpPr/>
          <p:nvPr/>
        </p:nvSpPr>
        <p:spPr>
          <a:xfrm>
            <a:off x="10301630" y="8613648"/>
            <a:ext cx="0" cy="329184"/>
          </a:xfrm>
          <a:prstGeom prst="line">
            <a:avLst/>
          </a:prstGeom>
          <a:noFill/>
          <a:ln w="10160">
            <a:solidFill>
              <a:srgbClr val="18160F"/>
            </a:solidFill>
            <a:prstDash val="solid"/>
          </a:ln>
        </p:spPr>
      </p:sp>
      <p:sp>
        <p:nvSpPr>
          <p:cNvPr id="49" name="Text 47"/>
          <p:cNvSpPr/>
          <p:nvPr/>
        </p:nvSpPr>
        <p:spPr>
          <a:xfrm>
            <a:off x="9295790" y="8001000"/>
            <a:ext cx="2011680" cy="274320"/>
          </a:xfrm>
          <a:prstGeom prst="rect">
            <a:avLst/>
          </a:prstGeom>
          <a:noFill/>
          <a:ln/>
        </p:spPr>
        <p:txBody>
          <a:bodyPr wrap="square" lIns="0" tIns="0" rIns="0" bIns="0" rtlCol="0" anchor="ctr"/>
          <a:lstStyle/>
          <a:p>
            <a:pPr algn="ctr" indent="0" marL="0">
              <a:buNone/>
            </a:pPr>
            <a:r>
              <a:rPr lang="en-US" sz="1100" b="1" spc="300" kern="0" dirty="0">
                <a:solidFill>
                  <a:srgbClr val="8A8280"/>
                </a:solidFill>
                <a:latin typeface="Inter" pitchFamily="34" charset="0"/>
                <a:ea typeface="Inter" pitchFamily="34" charset="-122"/>
                <a:cs typeface="Inter" pitchFamily="34" charset="-120"/>
              </a:rPr>
              <a:t>ONE-TO-ONE</a:t>
            </a:r>
            <a:endParaRPr lang="en-US" sz="1100" dirty="0"/>
          </a:p>
        </p:txBody>
      </p:sp>
      <p:sp>
        <p:nvSpPr>
          <p:cNvPr id="50" name="Text 48"/>
          <p:cNvSpPr/>
          <p:nvPr/>
        </p:nvSpPr>
        <p:spPr>
          <a:xfrm>
            <a:off x="9112910" y="9070848"/>
            <a:ext cx="2377440" cy="411480"/>
          </a:xfrm>
          <a:prstGeom prst="rect">
            <a:avLst/>
          </a:prstGeom>
          <a:noFill/>
          <a:ln/>
        </p:spPr>
        <p:txBody>
          <a:bodyPr wrap="square" lIns="0" tIns="0" rIns="0" bIns="0" rtlCol="0" anchor="ctr"/>
          <a:lstStyle/>
          <a:p>
            <a:pPr algn="ctr" indent="0" marL="0">
              <a:lnSpc>
                <a:spcPct val="125000"/>
              </a:lnSpc>
              <a:buNone/>
            </a:pPr>
            <a:r>
              <a:rPr lang="en-US" sz="1000" dirty="0">
                <a:solidFill>
                  <a:srgbClr val="8A8280"/>
                </a:solidFill>
                <a:latin typeface="Inter" pitchFamily="34" charset="0"/>
                <a:ea typeface="Inter" pitchFamily="34" charset="-122"/>
                <a:cs typeface="Inter" pitchFamily="34" charset="-120"/>
              </a:rPr>
              <a:t>individual marketing</a:t>
            </a:r>
            <a:endParaRPr lang="en-US" sz="1000" dirty="0"/>
          </a:p>
        </p:txBody>
      </p:sp>
      <p:sp>
        <p:nvSpPr>
          <p:cNvPr id="51" name="Shape 49"/>
          <p:cNvSpPr/>
          <p:nvPr/>
        </p:nvSpPr>
        <p:spPr>
          <a:xfrm>
            <a:off x="3257093" y="8613648"/>
            <a:ext cx="329184" cy="329184"/>
          </a:xfrm>
          <a:prstGeom prst="rect">
            <a:avLst/>
          </a:prstGeom>
          <a:solidFill>
            <a:srgbClr val="F7F471"/>
          </a:solidFill>
          <a:ln w="10160">
            <a:solidFill>
              <a:srgbClr val="18160F"/>
            </a:solidFill>
            <a:prstDash val="solid"/>
          </a:ln>
        </p:spPr>
      </p:sp>
      <p:sp>
        <p:nvSpPr>
          <p:cNvPr id="52" name="Text 50"/>
          <p:cNvSpPr/>
          <p:nvPr/>
        </p:nvSpPr>
        <p:spPr>
          <a:xfrm>
            <a:off x="2873045" y="7452360"/>
            <a:ext cx="1097280" cy="292608"/>
          </a:xfrm>
          <a:prstGeom prst="rect">
            <a:avLst/>
          </a:prstGeom>
          <a:noFill/>
          <a:ln/>
        </p:spPr>
        <p:txBody>
          <a:bodyPr wrap="square" lIns="0" tIns="0" rIns="0" bIns="0" rtlCol="0" anchor="ctr"/>
          <a:lstStyle/>
          <a:p>
            <a:pPr algn="ctr" indent="0" marL="0">
              <a:buNone/>
            </a:pPr>
            <a:r>
              <a:rPr lang="en-US" sz="1100" b="1" spc="300" kern="0" dirty="0">
                <a:solidFill>
                  <a:srgbClr val="18160F"/>
                </a:solidFill>
                <a:latin typeface="Inter" pitchFamily="34" charset="0"/>
                <a:ea typeface="Inter" pitchFamily="34" charset="-122"/>
                <a:cs typeface="Inter" pitchFamily="34" charset="-120"/>
              </a:rPr>
              <a:t>1969</a:t>
            </a:r>
            <a:endParaRPr lang="en-US" sz="1100" dirty="0"/>
          </a:p>
        </p:txBody>
      </p:sp>
      <p:sp>
        <p:nvSpPr>
          <p:cNvPr id="53" name="Shape 51"/>
          <p:cNvSpPr/>
          <p:nvPr/>
        </p:nvSpPr>
        <p:spPr>
          <a:xfrm>
            <a:off x="3467405" y="9966960"/>
            <a:ext cx="6421283" cy="0"/>
          </a:xfrm>
          <a:prstGeom prst="line">
            <a:avLst/>
          </a:prstGeom>
          <a:noFill/>
          <a:ln w="25400">
            <a:solidFill>
              <a:srgbClr val="F7F471"/>
            </a:solidFill>
            <a:prstDash val="solid"/>
          </a:ln>
        </p:spPr>
      </p:sp>
      <p:sp>
        <p:nvSpPr>
          <p:cNvPr id="54" name="Text 52"/>
          <p:cNvSpPr/>
          <p:nvPr/>
        </p:nvSpPr>
        <p:spPr>
          <a:xfrm>
            <a:off x="9935870" y="9692640"/>
            <a:ext cx="457200" cy="457200"/>
          </a:xfrm>
          <a:prstGeom prst="rect">
            <a:avLst/>
          </a:prstGeom>
          <a:noFill/>
          <a:ln/>
        </p:spPr>
        <p:txBody>
          <a:bodyPr wrap="square" lIns="0" tIns="0" rIns="0" bIns="0" rtlCol="0" anchor="ctr"/>
          <a:lstStyle/>
          <a:p>
            <a:pPr algn="ctr" indent="0" marL="0">
              <a:buNone/>
            </a:pPr>
            <a:r>
              <a:rPr lang="en-US" sz="3600" dirty="0">
                <a:solidFill>
                  <a:srgbClr val="F7F471"/>
                </a:solidFill>
                <a:latin typeface="Playfair Display" pitchFamily="34" charset="0"/>
                <a:ea typeface="Playfair Display" pitchFamily="34" charset="-122"/>
                <a:cs typeface="Playfair Display" pitchFamily="34" charset="-120"/>
              </a:rPr>
              <a:t>›</a:t>
            </a:r>
            <a:endParaRPr lang="en-US" sz="3600" dirty="0"/>
          </a:p>
        </p:txBody>
      </p:sp>
      <p:sp>
        <p:nvSpPr>
          <p:cNvPr id="55" name="Text 53"/>
          <p:cNvSpPr/>
          <p:nvPr/>
        </p:nvSpPr>
        <p:spPr>
          <a:xfrm>
            <a:off x="3880348" y="10195560"/>
            <a:ext cx="6421283" cy="274320"/>
          </a:xfrm>
          <a:prstGeom prst="rect">
            <a:avLst/>
          </a:prstGeom>
          <a:noFill/>
          <a:ln/>
        </p:spPr>
        <p:txBody>
          <a:bodyPr wrap="square" lIns="0" tIns="0" rIns="0" bIns="0" rtlCol="0" anchor="ctr"/>
          <a:lstStyle/>
          <a:p>
            <a:pPr algn="ctr" indent="0" marL="0">
              <a:buNone/>
            </a:pPr>
            <a:r>
              <a:rPr lang="en-US" sz="1000" b="1" spc="300" kern="0" dirty="0">
                <a:solidFill>
                  <a:srgbClr val="8A8280"/>
                </a:solidFill>
                <a:latin typeface="Inter" pitchFamily="34" charset="0"/>
                <a:ea typeface="Inter" pitchFamily="34" charset="-122"/>
                <a:cs typeface="Inter" pitchFamily="34" charset="-120"/>
              </a:rPr>
              <a:t>AI MOVES THE MARKER</a:t>
            </a:r>
            <a:endParaRPr lang="en-US" sz="1000" dirty="0"/>
          </a:p>
        </p:txBody>
      </p:sp>
      <p:sp>
        <p:nvSpPr>
          <p:cNvPr id="56" name="Shape 54"/>
          <p:cNvSpPr/>
          <p:nvPr/>
        </p:nvSpPr>
        <p:spPr>
          <a:xfrm>
            <a:off x="1558138" y="7013448"/>
            <a:ext cx="54864" cy="54864"/>
          </a:xfrm>
          <a:prstGeom prst="rect">
            <a:avLst/>
          </a:prstGeom>
          <a:solidFill>
            <a:srgbClr val="18160F"/>
          </a:solidFill>
          <a:ln/>
        </p:spPr>
      </p:sp>
      <p:sp>
        <p:nvSpPr>
          <p:cNvPr id="57" name="Shape 55"/>
          <p:cNvSpPr/>
          <p:nvPr/>
        </p:nvSpPr>
        <p:spPr>
          <a:xfrm>
            <a:off x="2198218" y="6830568"/>
            <a:ext cx="54864" cy="54864"/>
          </a:xfrm>
          <a:prstGeom prst="rect">
            <a:avLst/>
          </a:prstGeom>
          <a:solidFill>
            <a:srgbClr val="18160F"/>
          </a:solidFill>
          <a:ln/>
        </p:spPr>
      </p:sp>
      <p:sp>
        <p:nvSpPr>
          <p:cNvPr id="58" name="Shape 56"/>
          <p:cNvSpPr/>
          <p:nvPr/>
        </p:nvSpPr>
        <p:spPr>
          <a:xfrm>
            <a:off x="2929738" y="6967728"/>
            <a:ext cx="54864" cy="54864"/>
          </a:xfrm>
          <a:prstGeom prst="rect">
            <a:avLst/>
          </a:prstGeom>
          <a:solidFill>
            <a:srgbClr val="18160F"/>
          </a:solidFill>
          <a:ln/>
        </p:spPr>
      </p:sp>
      <p:sp>
        <p:nvSpPr>
          <p:cNvPr id="59" name="Shape 57"/>
          <p:cNvSpPr/>
          <p:nvPr/>
        </p:nvSpPr>
        <p:spPr>
          <a:xfrm>
            <a:off x="8902598" y="6922008"/>
            <a:ext cx="54864" cy="54864"/>
          </a:xfrm>
          <a:prstGeom prst="rect">
            <a:avLst/>
          </a:prstGeom>
          <a:solidFill>
            <a:srgbClr val="18160F"/>
          </a:solidFill>
          <a:ln/>
        </p:spPr>
      </p:sp>
      <p:sp>
        <p:nvSpPr>
          <p:cNvPr id="60" name="Shape 58"/>
          <p:cNvSpPr/>
          <p:nvPr/>
        </p:nvSpPr>
        <p:spPr>
          <a:xfrm>
            <a:off x="9725558" y="7059168"/>
            <a:ext cx="54864" cy="54864"/>
          </a:xfrm>
          <a:prstGeom prst="rect">
            <a:avLst/>
          </a:prstGeom>
          <a:solidFill>
            <a:srgbClr val="18160F"/>
          </a:solidFill>
          <a:ln/>
        </p:spPr>
      </p:sp>
      <p:sp>
        <p:nvSpPr>
          <p:cNvPr id="61" name="Text 59"/>
          <p:cNvSpPr/>
          <p:nvPr/>
        </p:nvSpPr>
        <p:spPr>
          <a:xfrm>
            <a:off x="762610" y="13204850"/>
            <a:ext cx="8990381" cy="274320"/>
          </a:xfrm>
          <a:prstGeom prst="rect">
            <a:avLst/>
          </a:prstGeom>
          <a:noFill/>
          <a:ln/>
        </p:spPr>
        <p:txBody>
          <a:bodyPr wrap="square" lIns="0" tIns="0" rIns="0" bIns="0" rtlCol="0" anchor="b"/>
          <a:lstStyle/>
          <a:p>
            <a:pPr indent="0" marL="0">
              <a:buNone/>
            </a:pPr>
            <a:r>
              <a:rPr lang="en-US" sz="1000" spc="100" kern="0" dirty="0">
                <a:solidFill>
                  <a:srgbClr val="8A8280"/>
                </a:solidFill>
                <a:latin typeface="Inter" pitchFamily="34" charset="0"/>
                <a:ea typeface="Inter" pitchFamily="34" charset="-122"/>
                <a:cs typeface="Inter" pitchFamily="34" charset="-120"/>
              </a:rPr>
              <a:t>Operating by John Brewton  ·  STP / 1969</a:t>
            </a:r>
            <a:endParaRPr lang="en-US" sz="1000" dirty="0"/>
          </a:p>
        </p:txBody>
      </p:sp>
      <p:sp>
        <p:nvSpPr>
          <p:cNvPr id="62" name="Text 60"/>
          <p:cNvSpPr/>
          <p:nvPr/>
        </p:nvSpPr>
        <p:spPr>
          <a:xfrm>
            <a:off x="10027310" y="13021970"/>
            <a:ext cx="640080" cy="457200"/>
          </a:xfrm>
          <a:prstGeom prst="rect">
            <a:avLst/>
          </a:prstGeom>
          <a:noFill/>
          <a:ln/>
        </p:spPr>
        <p:txBody>
          <a:bodyPr wrap="square" lIns="0" tIns="0" rIns="0" bIns="0" rtlCol="0" anchor="b"/>
          <a:lstStyle/>
          <a:p>
            <a:pPr algn="r" indent="0" marL="0">
              <a:buNone/>
            </a:pPr>
            <a:r>
              <a:rPr lang="en-US" sz="2800" spc="100" kern="0" dirty="0">
                <a:solidFill>
                  <a:srgbClr val="F7F471"/>
                </a:solidFill>
                <a:latin typeface="Playfair Display" pitchFamily="34" charset="0"/>
                <a:ea typeface="Playfair Display" pitchFamily="34" charset="-122"/>
                <a:cs typeface="Playfair Display" pitchFamily="34" charset="-120"/>
              </a:rPr>
              <a:t>JB</a:t>
            </a:r>
            <a:endParaRPr lang="en-US" sz="2800" dirty="0"/>
          </a:p>
        </p:txBody>
      </p:sp>
      <p:sp>
        <p:nvSpPr>
          <p:cNvPr id="63" name="Text 61"/>
          <p:cNvSpPr/>
          <p:nvPr/>
        </p:nvSpPr>
        <p:spPr>
          <a:xfrm>
            <a:off x="8884310" y="12610490"/>
            <a:ext cx="960120" cy="256032"/>
          </a:xfrm>
          <a:prstGeom prst="rect">
            <a:avLst/>
          </a:prstGeom>
          <a:noFill/>
          <a:ln/>
        </p:spPr>
        <p:txBody>
          <a:bodyPr wrap="square" lIns="0" tIns="0" rIns="0" bIns="0" rtlCol="0" anchor="ctr"/>
          <a:lstStyle/>
          <a:p>
            <a:pPr algn="r" indent="0" marL="0">
              <a:buNone/>
            </a:pPr>
            <a:r>
              <a:rPr lang="en-US" sz="900" b="1" spc="400" kern="0" dirty="0">
                <a:solidFill>
                  <a:srgbClr val="8A8280"/>
                </a:solidFill>
                <a:latin typeface="Inter" pitchFamily="34" charset="0"/>
                <a:ea typeface="Inter" pitchFamily="34" charset="-122"/>
                <a:cs typeface="Inter" pitchFamily="34" charset="-120"/>
              </a:rPr>
              <a:t>NEXT</a:t>
            </a:r>
            <a:endParaRPr lang="en-US" sz="900" dirty="0"/>
          </a:p>
        </p:txBody>
      </p:sp>
      <p:sp>
        <p:nvSpPr>
          <p:cNvPr id="64" name="Shape 62"/>
          <p:cNvSpPr/>
          <p:nvPr/>
        </p:nvSpPr>
        <p:spPr>
          <a:xfrm>
            <a:off x="9890150" y="12738506"/>
            <a:ext cx="548640" cy="0"/>
          </a:xfrm>
          <a:prstGeom prst="line">
            <a:avLst/>
          </a:prstGeom>
          <a:noFill/>
          <a:ln w="17780">
            <a:solidFill>
              <a:srgbClr val="F7F471"/>
            </a:solidFill>
            <a:prstDash val="solid"/>
          </a:ln>
        </p:spPr>
      </p:sp>
      <p:sp>
        <p:nvSpPr>
          <p:cNvPr id="65" name="Shape 63"/>
          <p:cNvSpPr/>
          <p:nvPr/>
        </p:nvSpPr>
        <p:spPr>
          <a:xfrm rot="5400000">
            <a:off x="10438790" y="12647066"/>
            <a:ext cx="164592" cy="182880"/>
          </a:xfrm>
          <a:prstGeom prst="triangle">
            <a:avLst/>
          </a:prstGeom>
          <a:solidFill>
            <a:srgbClr val="F7F471"/>
          </a:solidFill>
          <a:ln/>
        </p:spPr>
      </p:sp>
      <p:sp>
        <p:nvSpPr>
          <p:cNvPr id="66" name="Text 64"/>
          <p:cNvSpPr/>
          <p:nvPr/>
        </p:nvSpPr>
        <p:spPr>
          <a:xfrm>
            <a:off x="9295790" y="716890"/>
            <a:ext cx="1371600" cy="320040"/>
          </a:xfrm>
          <a:prstGeom prst="rect">
            <a:avLst/>
          </a:prstGeom>
          <a:noFill/>
          <a:ln/>
        </p:spPr>
        <p:txBody>
          <a:bodyPr wrap="square" lIns="0" tIns="0" rIns="0" bIns="0" rtlCol="0" anchor="ctr"/>
          <a:lstStyle/>
          <a:p>
            <a:pPr algn="r" indent="0" marL="0">
              <a:buNone/>
            </a:pPr>
            <a:r>
              <a:rPr lang="en-US" sz="1100" spc="200" kern="0" dirty="0">
                <a:solidFill>
                  <a:srgbClr val="8A8280"/>
                </a:solidFill>
                <a:latin typeface="Inter" pitchFamily="34" charset="0"/>
                <a:ea typeface="Inter" pitchFamily="34" charset="-122"/>
                <a:cs typeface="Inter" pitchFamily="34" charset="-120"/>
              </a:rPr>
              <a:t>4 / 13</a:t>
            </a:r>
            <a:endParaRPr lang="en-US" sz="11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bg>
      <p:bgPr>
        <a:solidFill>
          <a:srgbClr val="2A3D2E"/>
        </a:solidFill>
      </p:bgPr>
    </p:bg>
    <p:spTree>
      <p:nvGrpSpPr>
        <p:cNvPr id="1" name=""/>
        <p:cNvGrpSpPr/>
        <p:nvPr/>
      </p:nvGrpSpPr>
      <p:grpSpPr>
        <a:xfrm>
          <a:off x="0" y="0"/>
          <a:ext cx="0" cy="0"/>
          <a:chOff x="0" y="0"/>
          <a:chExt cx="0" cy="0"/>
        </a:xfrm>
      </p:grpSpPr>
      <p:sp>
        <p:nvSpPr>
          <p:cNvPr id="2" name="Shape 0"/>
          <p:cNvSpPr/>
          <p:nvPr/>
        </p:nvSpPr>
        <p:spPr>
          <a:xfrm>
            <a:off x="762610" y="762610"/>
            <a:ext cx="0" cy="12762281"/>
          </a:xfrm>
          <a:prstGeom prst="line">
            <a:avLst/>
          </a:prstGeom>
          <a:noFill/>
          <a:ln w="5080">
            <a:solidFill>
              <a:srgbClr val="C4B9AE">
                <a:alpha val="18000"/>
              </a:srgbClr>
            </a:solidFill>
            <a:prstDash val="solid"/>
          </a:ln>
        </p:spPr>
      </p:sp>
      <p:sp>
        <p:nvSpPr>
          <p:cNvPr id="3" name="Shape 1"/>
          <p:cNvSpPr/>
          <p:nvPr/>
        </p:nvSpPr>
        <p:spPr>
          <a:xfrm>
            <a:off x="1334110" y="762610"/>
            <a:ext cx="0" cy="12762281"/>
          </a:xfrm>
          <a:prstGeom prst="line">
            <a:avLst/>
          </a:prstGeom>
          <a:noFill/>
          <a:ln w="5080">
            <a:solidFill>
              <a:srgbClr val="C4B9AE">
                <a:alpha val="18000"/>
              </a:srgbClr>
            </a:solidFill>
            <a:prstDash val="solid"/>
          </a:ln>
        </p:spPr>
      </p:sp>
      <p:sp>
        <p:nvSpPr>
          <p:cNvPr id="4" name="Shape 2"/>
          <p:cNvSpPr/>
          <p:nvPr/>
        </p:nvSpPr>
        <p:spPr>
          <a:xfrm>
            <a:off x="1905610" y="762610"/>
            <a:ext cx="0" cy="12762281"/>
          </a:xfrm>
          <a:prstGeom prst="line">
            <a:avLst/>
          </a:prstGeom>
          <a:noFill/>
          <a:ln w="5080">
            <a:solidFill>
              <a:srgbClr val="C4B9AE">
                <a:alpha val="18000"/>
              </a:srgbClr>
            </a:solidFill>
            <a:prstDash val="solid"/>
          </a:ln>
        </p:spPr>
      </p:sp>
      <p:sp>
        <p:nvSpPr>
          <p:cNvPr id="5" name="Shape 3"/>
          <p:cNvSpPr/>
          <p:nvPr/>
        </p:nvSpPr>
        <p:spPr>
          <a:xfrm>
            <a:off x="2477110" y="762610"/>
            <a:ext cx="0" cy="12762281"/>
          </a:xfrm>
          <a:prstGeom prst="line">
            <a:avLst/>
          </a:prstGeom>
          <a:noFill/>
          <a:ln w="5080">
            <a:solidFill>
              <a:srgbClr val="C4B9AE">
                <a:alpha val="18000"/>
              </a:srgbClr>
            </a:solidFill>
            <a:prstDash val="solid"/>
          </a:ln>
        </p:spPr>
      </p:sp>
      <p:sp>
        <p:nvSpPr>
          <p:cNvPr id="6" name="Shape 4"/>
          <p:cNvSpPr/>
          <p:nvPr/>
        </p:nvSpPr>
        <p:spPr>
          <a:xfrm>
            <a:off x="3048610" y="762610"/>
            <a:ext cx="0" cy="12762281"/>
          </a:xfrm>
          <a:prstGeom prst="line">
            <a:avLst/>
          </a:prstGeom>
          <a:noFill/>
          <a:ln w="5080">
            <a:solidFill>
              <a:srgbClr val="C4B9AE">
                <a:alpha val="18000"/>
              </a:srgbClr>
            </a:solidFill>
            <a:prstDash val="solid"/>
          </a:ln>
        </p:spPr>
      </p:sp>
      <p:sp>
        <p:nvSpPr>
          <p:cNvPr id="7" name="Shape 5"/>
          <p:cNvSpPr/>
          <p:nvPr/>
        </p:nvSpPr>
        <p:spPr>
          <a:xfrm>
            <a:off x="3620110" y="762610"/>
            <a:ext cx="0" cy="12762281"/>
          </a:xfrm>
          <a:prstGeom prst="line">
            <a:avLst/>
          </a:prstGeom>
          <a:noFill/>
          <a:ln w="5080">
            <a:solidFill>
              <a:srgbClr val="C4B9AE">
                <a:alpha val="18000"/>
              </a:srgbClr>
            </a:solidFill>
            <a:prstDash val="solid"/>
          </a:ln>
        </p:spPr>
      </p:sp>
      <p:sp>
        <p:nvSpPr>
          <p:cNvPr id="8" name="Shape 6"/>
          <p:cNvSpPr/>
          <p:nvPr/>
        </p:nvSpPr>
        <p:spPr>
          <a:xfrm>
            <a:off x="4191610" y="762610"/>
            <a:ext cx="0" cy="12762281"/>
          </a:xfrm>
          <a:prstGeom prst="line">
            <a:avLst/>
          </a:prstGeom>
          <a:noFill/>
          <a:ln w="5080">
            <a:solidFill>
              <a:srgbClr val="C4B9AE">
                <a:alpha val="18000"/>
              </a:srgbClr>
            </a:solidFill>
            <a:prstDash val="solid"/>
          </a:ln>
        </p:spPr>
      </p:sp>
      <p:sp>
        <p:nvSpPr>
          <p:cNvPr id="9" name="Shape 7"/>
          <p:cNvSpPr/>
          <p:nvPr/>
        </p:nvSpPr>
        <p:spPr>
          <a:xfrm>
            <a:off x="4763110" y="762610"/>
            <a:ext cx="0" cy="12762281"/>
          </a:xfrm>
          <a:prstGeom prst="line">
            <a:avLst/>
          </a:prstGeom>
          <a:noFill/>
          <a:ln w="5080">
            <a:solidFill>
              <a:srgbClr val="C4B9AE">
                <a:alpha val="18000"/>
              </a:srgbClr>
            </a:solidFill>
            <a:prstDash val="solid"/>
          </a:ln>
        </p:spPr>
      </p:sp>
      <p:sp>
        <p:nvSpPr>
          <p:cNvPr id="10" name="Shape 8"/>
          <p:cNvSpPr/>
          <p:nvPr/>
        </p:nvSpPr>
        <p:spPr>
          <a:xfrm>
            <a:off x="5334610" y="762610"/>
            <a:ext cx="0" cy="12762281"/>
          </a:xfrm>
          <a:prstGeom prst="line">
            <a:avLst/>
          </a:prstGeom>
          <a:noFill/>
          <a:ln w="5080">
            <a:solidFill>
              <a:srgbClr val="C4B9AE">
                <a:alpha val="18000"/>
              </a:srgbClr>
            </a:solidFill>
            <a:prstDash val="solid"/>
          </a:ln>
        </p:spPr>
      </p:sp>
      <p:sp>
        <p:nvSpPr>
          <p:cNvPr id="11" name="Shape 9"/>
          <p:cNvSpPr/>
          <p:nvPr/>
        </p:nvSpPr>
        <p:spPr>
          <a:xfrm>
            <a:off x="5906110" y="762610"/>
            <a:ext cx="0" cy="12762281"/>
          </a:xfrm>
          <a:prstGeom prst="line">
            <a:avLst/>
          </a:prstGeom>
          <a:noFill/>
          <a:ln w="5080">
            <a:solidFill>
              <a:srgbClr val="C4B9AE">
                <a:alpha val="18000"/>
              </a:srgbClr>
            </a:solidFill>
            <a:prstDash val="solid"/>
          </a:ln>
        </p:spPr>
      </p:sp>
      <p:sp>
        <p:nvSpPr>
          <p:cNvPr id="12" name="Shape 10"/>
          <p:cNvSpPr/>
          <p:nvPr/>
        </p:nvSpPr>
        <p:spPr>
          <a:xfrm>
            <a:off x="6477610" y="762610"/>
            <a:ext cx="0" cy="12762281"/>
          </a:xfrm>
          <a:prstGeom prst="line">
            <a:avLst/>
          </a:prstGeom>
          <a:noFill/>
          <a:ln w="5080">
            <a:solidFill>
              <a:srgbClr val="C4B9AE">
                <a:alpha val="18000"/>
              </a:srgbClr>
            </a:solidFill>
            <a:prstDash val="solid"/>
          </a:ln>
        </p:spPr>
      </p:sp>
      <p:sp>
        <p:nvSpPr>
          <p:cNvPr id="13" name="Shape 11"/>
          <p:cNvSpPr/>
          <p:nvPr/>
        </p:nvSpPr>
        <p:spPr>
          <a:xfrm>
            <a:off x="7049110" y="762610"/>
            <a:ext cx="0" cy="12762281"/>
          </a:xfrm>
          <a:prstGeom prst="line">
            <a:avLst/>
          </a:prstGeom>
          <a:noFill/>
          <a:ln w="5080">
            <a:solidFill>
              <a:srgbClr val="C4B9AE">
                <a:alpha val="18000"/>
              </a:srgbClr>
            </a:solidFill>
            <a:prstDash val="solid"/>
          </a:ln>
        </p:spPr>
      </p:sp>
      <p:sp>
        <p:nvSpPr>
          <p:cNvPr id="14" name="Shape 12"/>
          <p:cNvSpPr/>
          <p:nvPr/>
        </p:nvSpPr>
        <p:spPr>
          <a:xfrm>
            <a:off x="7620610" y="762610"/>
            <a:ext cx="0" cy="12762281"/>
          </a:xfrm>
          <a:prstGeom prst="line">
            <a:avLst/>
          </a:prstGeom>
          <a:noFill/>
          <a:ln w="5080">
            <a:solidFill>
              <a:srgbClr val="C4B9AE">
                <a:alpha val="18000"/>
              </a:srgbClr>
            </a:solidFill>
            <a:prstDash val="solid"/>
          </a:ln>
        </p:spPr>
      </p:sp>
      <p:sp>
        <p:nvSpPr>
          <p:cNvPr id="15" name="Shape 13"/>
          <p:cNvSpPr/>
          <p:nvPr/>
        </p:nvSpPr>
        <p:spPr>
          <a:xfrm>
            <a:off x="8192110" y="762610"/>
            <a:ext cx="0" cy="12762281"/>
          </a:xfrm>
          <a:prstGeom prst="line">
            <a:avLst/>
          </a:prstGeom>
          <a:noFill/>
          <a:ln w="5080">
            <a:solidFill>
              <a:srgbClr val="C4B9AE">
                <a:alpha val="18000"/>
              </a:srgbClr>
            </a:solidFill>
            <a:prstDash val="solid"/>
          </a:ln>
        </p:spPr>
      </p:sp>
      <p:sp>
        <p:nvSpPr>
          <p:cNvPr id="16" name="Shape 14"/>
          <p:cNvSpPr/>
          <p:nvPr/>
        </p:nvSpPr>
        <p:spPr>
          <a:xfrm>
            <a:off x="8763610" y="762610"/>
            <a:ext cx="0" cy="12762281"/>
          </a:xfrm>
          <a:prstGeom prst="line">
            <a:avLst/>
          </a:prstGeom>
          <a:noFill/>
          <a:ln w="5080">
            <a:solidFill>
              <a:srgbClr val="C4B9AE">
                <a:alpha val="18000"/>
              </a:srgbClr>
            </a:solidFill>
            <a:prstDash val="solid"/>
          </a:ln>
        </p:spPr>
      </p:sp>
      <p:sp>
        <p:nvSpPr>
          <p:cNvPr id="17" name="Shape 15"/>
          <p:cNvSpPr/>
          <p:nvPr/>
        </p:nvSpPr>
        <p:spPr>
          <a:xfrm>
            <a:off x="9335110" y="762610"/>
            <a:ext cx="0" cy="12762281"/>
          </a:xfrm>
          <a:prstGeom prst="line">
            <a:avLst/>
          </a:prstGeom>
          <a:noFill/>
          <a:ln w="5080">
            <a:solidFill>
              <a:srgbClr val="C4B9AE">
                <a:alpha val="18000"/>
              </a:srgbClr>
            </a:solidFill>
            <a:prstDash val="solid"/>
          </a:ln>
        </p:spPr>
      </p:sp>
      <p:sp>
        <p:nvSpPr>
          <p:cNvPr id="18" name="Shape 16"/>
          <p:cNvSpPr/>
          <p:nvPr/>
        </p:nvSpPr>
        <p:spPr>
          <a:xfrm>
            <a:off x="9906610" y="762610"/>
            <a:ext cx="0" cy="12762281"/>
          </a:xfrm>
          <a:prstGeom prst="line">
            <a:avLst/>
          </a:prstGeom>
          <a:noFill/>
          <a:ln w="5080">
            <a:solidFill>
              <a:srgbClr val="C4B9AE">
                <a:alpha val="18000"/>
              </a:srgbClr>
            </a:solidFill>
            <a:prstDash val="solid"/>
          </a:ln>
        </p:spPr>
      </p:sp>
      <p:sp>
        <p:nvSpPr>
          <p:cNvPr id="19" name="Shape 17"/>
          <p:cNvSpPr/>
          <p:nvPr/>
        </p:nvSpPr>
        <p:spPr>
          <a:xfrm>
            <a:off x="10478110" y="762610"/>
            <a:ext cx="0" cy="12762281"/>
          </a:xfrm>
          <a:prstGeom prst="line">
            <a:avLst/>
          </a:prstGeom>
          <a:noFill/>
          <a:ln w="5080">
            <a:solidFill>
              <a:srgbClr val="C4B9AE">
                <a:alpha val="18000"/>
              </a:srgbClr>
            </a:solidFill>
            <a:prstDash val="solid"/>
          </a:ln>
        </p:spPr>
      </p:sp>
      <p:sp>
        <p:nvSpPr>
          <p:cNvPr id="20" name="Shape 18"/>
          <p:cNvSpPr/>
          <p:nvPr/>
        </p:nvSpPr>
        <p:spPr>
          <a:xfrm>
            <a:off x="762610" y="762610"/>
            <a:ext cx="9904781" cy="0"/>
          </a:xfrm>
          <a:prstGeom prst="line">
            <a:avLst/>
          </a:prstGeom>
          <a:noFill/>
          <a:ln w="5080">
            <a:solidFill>
              <a:srgbClr val="C4B9AE">
                <a:alpha val="18000"/>
              </a:srgbClr>
            </a:solidFill>
            <a:prstDash val="solid"/>
          </a:ln>
        </p:spPr>
      </p:sp>
      <p:sp>
        <p:nvSpPr>
          <p:cNvPr id="21" name="Shape 19"/>
          <p:cNvSpPr/>
          <p:nvPr/>
        </p:nvSpPr>
        <p:spPr>
          <a:xfrm>
            <a:off x="762610" y="1334110"/>
            <a:ext cx="9904781" cy="0"/>
          </a:xfrm>
          <a:prstGeom prst="line">
            <a:avLst/>
          </a:prstGeom>
          <a:noFill/>
          <a:ln w="5080">
            <a:solidFill>
              <a:srgbClr val="C4B9AE">
                <a:alpha val="18000"/>
              </a:srgbClr>
            </a:solidFill>
            <a:prstDash val="solid"/>
          </a:ln>
        </p:spPr>
      </p:sp>
      <p:sp>
        <p:nvSpPr>
          <p:cNvPr id="22" name="Shape 20"/>
          <p:cNvSpPr/>
          <p:nvPr/>
        </p:nvSpPr>
        <p:spPr>
          <a:xfrm>
            <a:off x="762610" y="1905610"/>
            <a:ext cx="9904781" cy="0"/>
          </a:xfrm>
          <a:prstGeom prst="line">
            <a:avLst/>
          </a:prstGeom>
          <a:noFill/>
          <a:ln w="5080">
            <a:solidFill>
              <a:srgbClr val="C4B9AE">
                <a:alpha val="18000"/>
              </a:srgbClr>
            </a:solidFill>
            <a:prstDash val="solid"/>
          </a:ln>
        </p:spPr>
      </p:sp>
      <p:sp>
        <p:nvSpPr>
          <p:cNvPr id="23" name="Shape 21"/>
          <p:cNvSpPr/>
          <p:nvPr/>
        </p:nvSpPr>
        <p:spPr>
          <a:xfrm>
            <a:off x="762610" y="2477110"/>
            <a:ext cx="9904781" cy="0"/>
          </a:xfrm>
          <a:prstGeom prst="line">
            <a:avLst/>
          </a:prstGeom>
          <a:noFill/>
          <a:ln w="5080">
            <a:solidFill>
              <a:srgbClr val="C4B9AE">
                <a:alpha val="18000"/>
              </a:srgbClr>
            </a:solidFill>
            <a:prstDash val="solid"/>
          </a:ln>
        </p:spPr>
      </p:sp>
      <p:sp>
        <p:nvSpPr>
          <p:cNvPr id="24" name="Shape 22"/>
          <p:cNvSpPr/>
          <p:nvPr/>
        </p:nvSpPr>
        <p:spPr>
          <a:xfrm>
            <a:off x="762610" y="3048610"/>
            <a:ext cx="9904781" cy="0"/>
          </a:xfrm>
          <a:prstGeom prst="line">
            <a:avLst/>
          </a:prstGeom>
          <a:noFill/>
          <a:ln w="5080">
            <a:solidFill>
              <a:srgbClr val="C4B9AE">
                <a:alpha val="18000"/>
              </a:srgbClr>
            </a:solidFill>
            <a:prstDash val="solid"/>
          </a:ln>
        </p:spPr>
      </p:sp>
      <p:sp>
        <p:nvSpPr>
          <p:cNvPr id="25" name="Shape 23"/>
          <p:cNvSpPr/>
          <p:nvPr/>
        </p:nvSpPr>
        <p:spPr>
          <a:xfrm>
            <a:off x="762610" y="3620110"/>
            <a:ext cx="9904781" cy="0"/>
          </a:xfrm>
          <a:prstGeom prst="line">
            <a:avLst/>
          </a:prstGeom>
          <a:noFill/>
          <a:ln w="5080">
            <a:solidFill>
              <a:srgbClr val="C4B9AE">
                <a:alpha val="18000"/>
              </a:srgbClr>
            </a:solidFill>
            <a:prstDash val="solid"/>
          </a:ln>
        </p:spPr>
      </p:sp>
      <p:sp>
        <p:nvSpPr>
          <p:cNvPr id="26" name="Shape 24"/>
          <p:cNvSpPr/>
          <p:nvPr/>
        </p:nvSpPr>
        <p:spPr>
          <a:xfrm>
            <a:off x="762610" y="4191610"/>
            <a:ext cx="9904781" cy="0"/>
          </a:xfrm>
          <a:prstGeom prst="line">
            <a:avLst/>
          </a:prstGeom>
          <a:noFill/>
          <a:ln w="5080">
            <a:solidFill>
              <a:srgbClr val="C4B9AE">
                <a:alpha val="18000"/>
              </a:srgbClr>
            </a:solidFill>
            <a:prstDash val="solid"/>
          </a:ln>
        </p:spPr>
      </p:sp>
      <p:sp>
        <p:nvSpPr>
          <p:cNvPr id="27" name="Shape 25"/>
          <p:cNvSpPr/>
          <p:nvPr/>
        </p:nvSpPr>
        <p:spPr>
          <a:xfrm>
            <a:off x="762610" y="4763110"/>
            <a:ext cx="9904781" cy="0"/>
          </a:xfrm>
          <a:prstGeom prst="line">
            <a:avLst/>
          </a:prstGeom>
          <a:noFill/>
          <a:ln w="5080">
            <a:solidFill>
              <a:srgbClr val="C4B9AE">
                <a:alpha val="18000"/>
              </a:srgbClr>
            </a:solidFill>
            <a:prstDash val="solid"/>
          </a:ln>
        </p:spPr>
      </p:sp>
      <p:sp>
        <p:nvSpPr>
          <p:cNvPr id="28" name="Shape 26"/>
          <p:cNvSpPr/>
          <p:nvPr/>
        </p:nvSpPr>
        <p:spPr>
          <a:xfrm>
            <a:off x="762610" y="5334610"/>
            <a:ext cx="9904781" cy="0"/>
          </a:xfrm>
          <a:prstGeom prst="line">
            <a:avLst/>
          </a:prstGeom>
          <a:noFill/>
          <a:ln w="5080">
            <a:solidFill>
              <a:srgbClr val="C4B9AE">
                <a:alpha val="18000"/>
              </a:srgbClr>
            </a:solidFill>
            <a:prstDash val="solid"/>
          </a:ln>
        </p:spPr>
      </p:sp>
      <p:sp>
        <p:nvSpPr>
          <p:cNvPr id="29" name="Shape 27"/>
          <p:cNvSpPr/>
          <p:nvPr/>
        </p:nvSpPr>
        <p:spPr>
          <a:xfrm>
            <a:off x="762610" y="5906110"/>
            <a:ext cx="9904781" cy="0"/>
          </a:xfrm>
          <a:prstGeom prst="line">
            <a:avLst/>
          </a:prstGeom>
          <a:noFill/>
          <a:ln w="5080">
            <a:solidFill>
              <a:srgbClr val="C4B9AE">
                <a:alpha val="18000"/>
              </a:srgbClr>
            </a:solidFill>
            <a:prstDash val="solid"/>
          </a:ln>
        </p:spPr>
      </p:sp>
      <p:sp>
        <p:nvSpPr>
          <p:cNvPr id="30" name="Shape 28"/>
          <p:cNvSpPr/>
          <p:nvPr/>
        </p:nvSpPr>
        <p:spPr>
          <a:xfrm>
            <a:off x="762610" y="6477610"/>
            <a:ext cx="9904781" cy="0"/>
          </a:xfrm>
          <a:prstGeom prst="line">
            <a:avLst/>
          </a:prstGeom>
          <a:noFill/>
          <a:ln w="5080">
            <a:solidFill>
              <a:srgbClr val="C4B9AE">
                <a:alpha val="18000"/>
              </a:srgbClr>
            </a:solidFill>
            <a:prstDash val="solid"/>
          </a:ln>
        </p:spPr>
      </p:sp>
      <p:sp>
        <p:nvSpPr>
          <p:cNvPr id="31" name="Shape 29"/>
          <p:cNvSpPr/>
          <p:nvPr/>
        </p:nvSpPr>
        <p:spPr>
          <a:xfrm>
            <a:off x="762610" y="7049110"/>
            <a:ext cx="9904781" cy="0"/>
          </a:xfrm>
          <a:prstGeom prst="line">
            <a:avLst/>
          </a:prstGeom>
          <a:noFill/>
          <a:ln w="5080">
            <a:solidFill>
              <a:srgbClr val="C4B9AE">
                <a:alpha val="18000"/>
              </a:srgbClr>
            </a:solidFill>
            <a:prstDash val="solid"/>
          </a:ln>
        </p:spPr>
      </p:sp>
      <p:sp>
        <p:nvSpPr>
          <p:cNvPr id="32" name="Shape 30"/>
          <p:cNvSpPr/>
          <p:nvPr/>
        </p:nvSpPr>
        <p:spPr>
          <a:xfrm>
            <a:off x="762610" y="7620610"/>
            <a:ext cx="9904781" cy="0"/>
          </a:xfrm>
          <a:prstGeom prst="line">
            <a:avLst/>
          </a:prstGeom>
          <a:noFill/>
          <a:ln w="5080">
            <a:solidFill>
              <a:srgbClr val="C4B9AE">
                <a:alpha val="18000"/>
              </a:srgbClr>
            </a:solidFill>
            <a:prstDash val="solid"/>
          </a:ln>
        </p:spPr>
      </p:sp>
      <p:sp>
        <p:nvSpPr>
          <p:cNvPr id="33" name="Shape 31"/>
          <p:cNvSpPr/>
          <p:nvPr/>
        </p:nvSpPr>
        <p:spPr>
          <a:xfrm>
            <a:off x="762610" y="8192110"/>
            <a:ext cx="9904781" cy="0"/>
          </a:xfrm>
          <a:prstGeom prst="line">
            <a:avLst/>
          </a:prstGeom>
          <a:noFill/>
          <a:ln w="5080">
            <a:solidFill>
              <a:srgbClr val="C4B9AE">
                <a:alpha val="18000"/>
              </a:srgbClr>
            </a:solidFill>
            <a:prstDash val="solid"/>
          </a:ln>
        </p:spPr>
      </p:sp>
      <p:sp>
        <p:nvSpPr>
          <p:cNvPr id="34" name="Shape 32"/>
          <p:cNvSpPr/>
          <p:nvPr/>
        </p:nvSpPr>
        <p:spPr>
          <a:xfrm>
            <a:off x="762610" y="8763610"/>
            <a:ext cx="9904781" cy="0"/>
          </a:xfrm>
          <a:prstGeom prst="line">
            <a:avLst/>
          </a:prstGeom>
          <a:noFill/>
          <a:ln w="5080">
            <a:solidFill>
              <a:srgbClr val="C4B9AE">
                <a:alpha val="18000"/>
              </a:srgbClr>
            </a:solidFill>
            <a:prstDash val="solid"/>
          </a:ln>
        </p:spPr>
      </p:sp>
      <p:sp>
        <p:nvSpPr>
          <p:cNvPr id="35" name="Shape 33"/>
          <p:cNvSpPr/>
          <p:nvPr/>
        </p:nvSpPr>
        <p:spPr>
          <a:xfrm>
            <a:off x="762610" y="9335110"/>
            <a:ext cx="9904781" cy="0"/>
          </a:xfrm>
          <a:prstGeom prst="line">
            <a:avLst/>
          </a:prstGeom>
          <a:noFill/>
          <a:ln w="5080">
            <a:solidFill>
              <a:srgbClr val="C4B9AE">
                <a:alpha val="18000"/>
              </a:srgbClr>
            </a:solidFill>
            <a:prstDash val="solid"/>
          </a:ln>
        </p:spPr>
      </p:sp>
      <p:sp>
        <p:nvSpPr>
          <p:cNvPr id="36" name="Shape 34"/>
          <p:cNvSpPr/>
          <p:nvPr/>
        </p:nvSpPr>
        <p:spPr>
          <a:xfrm>
            <a:off x="762610" y="9906610"/>
            <a:ext cx="9904781" cy="0"/>
          </a:xfrm>
          <a:prstGeom prst="line">
            <a:avLst/>
          </a:prstGeom>
          <a:noFill/>
          <a:ln w="5080">
            <a:solidFill>
              <a:srgbClr val="C4B9AE">
                <a:alpha val="18000"/>
              </a:srgbClr>
            </a:solidFill>
            <a:prstDash val="solid"/>
          </a:ln>
        </p:spPr>
      </p:sp>
      <p:sp>
        <p:nvSpPr>
          <p:cNvPr id="37" name="Shape 35"/>
          <p:cNvSpPr/>
          <p:nvPr/>
        </p:nvSpPr>
        <p:spPr>
          <a:xfrm>
            <a:off x="762610" y="10478110"/>
            <a:ext cx="9904781" cy="0"/>
          </a:xfrm>
          <a:prstGeom prst="line">
            <a:avLst/>
          </a:prstGeom>
          <a:noFill/>
          <a:ln w="5080">
            <a:solidFill>
              <a:srgbClr val="C4B9AE">
                <a:alpha val="18000"/>
              </a:srgbClr>
            </a:solidFill>
            <a:prstDash val="solid"/>
          </a:ln>
        </p:spPr>
      </p:sp>
      <p:sp>
        <p:nvSpPr>
          <p:cNvPr id="38" name="Shape 36"/>
          <p:cNvSpPr/>
          <p:nvPr/>
        </p:nvSpPr>
        <p:spPr>
          <a:xfrm>
            <a:off x="762610" y="11049610"/>
            <a:ext cx="9904781" cy="0"/>
          </a:xfrm>
          <a:prstGeom prst="line">
            <a:avLst/>
          </a:prstGeom>
          <a:noFill/>
          <a:ln w="5080">
            <a:solidFill>
              <a:srgbClr val="C4B9AE">
                <a:alpha val="18000"/>
              </a:srgbClr>
            </a:solidFill>
            <a:prstDash val="solid"/>
          </a:ln>
        </p:spPr>
      </p:sp>
      <p:sp>
        <p:nvSpPr>
          <p:cNvPr id="39" name="Shape 37"/>
          <p:cNvSpPr/>
          <p:nvPr/>
        </p:nvSpPr>
        <p:spPr>
          <a:xfrm>
            <a:off x="762610" y="11621110"/>
            <a:ext cx="9904781" cy="0"/>
          </a:xfrm>
          <a:prstGeom prst="line">
            <a:avLst/>
          </a:prstGeom>
          <a:noFill/>
          <a:ln w="5080">
            <a:solidFill>
              <a:srgbClr val="C4B9AE">
                <a:alpha val="18000"/>
              </a:srgbClr>
            </a:solidFill>
            <a:prstDash val="solid"/>
          </a:ln>
        </p:spPr>
      </p:sp>
      <p:sp>
        <p:nvSpPr>
          <p:cNvPr id="40" name="Shape 38"/>
          <p:cNvSpPr/>
          <p:nvPr/>
        </p:nvSpPr>
        <p:spPr>
          <a:xfrm>
            <a:off x="762610" y="12192610"/>
            <a:ext cx="9904781" cy="0"/>
          </a:xfrm>
          <a:prstGeom prst="line">
            <a:avLst/>
          </a:prstGeom>
          <a:noFill/>
          <a:ln w="5080">
            <a:solidFill>
              <a:srgbClr val="C4B9AE">
                <a:alpha val="18000"/>
              </a:srgbClr>
            </a:solidFill>
            <a:prstDash val="solid"/>
          </a:ln>
        </p:spPr>
      </p:sp>
      <p:sp>
        <p:nvSpPr>
          <p:cNvPr id="41" name="Shape 39"/>
          <p:cNvSpPr/>
          <p:nvPr/>
        </p:nvSpPr>
        <p:spPr>
          <a:xfrm>
            <a:off x="762610" y="12764110"/>
            <a:ext cx="9904781" cy="0"/>
          </a:xfrm>
          <a:prstGeom prst="line">
            <a:avLst/>
          </a:prstGeom>
          <a:noFill/>
          <a:ln w="5080">
            <a:solidFill>
              <a:srgbClr val="C4B9AE">
                <a:alpha val="18000"/>
              </a:srgbClr>
            </a:solidFill>
            <a:prstDash val="solid"/>
          </a:ln>
        </p:spPr>
      </p:sp>
      <p:sp>
        <p:nvSpPr>
          <p:cNvPr id="42" name="Shape 40"/>
          <p:cNvSpPr/>
          <p:nvPr/>
        </p:nvSpPr>
        <p:spPr>
          <a:xfrm>
            <a:off x="762610" y="13335610"/>
            <a:ext cx="9904781" cy="0"/>
          </a:xfrm>
          <a:prstGeom prst="line">
            <a:avLst/>
          </a:prstGeom>
          <a:noFill/>
          <a:ln w="5080">
            <a:solidFill>
              <a:srgbClr val="C4B9AE">
                <a:alpha val="18000"/>
              </a:srgbClr>
            </a:solidFill>
            <a:prstDash val="solid"/>
          </a:ln>
        </p:spPr>
      </p:sp>
      <p:sp>
        <p:nvSpPr>
          <p:cNvPr id="43" name="Shape 41"/>
          <p:cNvSpPr/>
          <p:nvPr/>
        </p:nvSpPr>
        <p:spPr>
          <a:xfrm>
            <a:off x="762610" y="1371600"/>
            <a:ext cx="548640" cy="36576"/>
          </a:xfrm>
          <a:prstGeom prst="rect">
            <a:avLst/>
          </a:prstGeom>
          <a:solidFill>
            <a:srgbClr val="F7F471"/>
          </a:solidFill>
          <a:ln/>
        </p:spPr>
      </p:sp>
      <p:sp>
        <p:nvSpPr>
          <p:cNvPr id="44" name="Text 42"/>
          <p:cNvSpPr/>
          <p:nvPr/>
        </p:nvSpPr>
        <p:spPr>
          <a:xfrm>
            <a:off x="762610" y="1481328"/>
            <a:ext cx="5486400" cy="292608"/>
          </a:xfrm>
          <a:prstGeom prst="rect">
            <a:avLst/>
          </a:prstGeom>
          <a:noFill/>
          <a:ln/>
        </p:spPr>
        <p:txBody>
          <a:bodyPr wrap="square" lIns="0" tIns="0" rIns="0" bIns="0" rtlCol="0" anchor="ctr"/>
          <a:lstStyle/>
          <a:p>
            <a:pPr indent="0" marL="0">
              <a:buNone/>
            </a:pPr>
            <a:r>
              <a:rPr lang="en-US" sz="1100" b="1" spc="300" kern="0" dirty="0">
                <a:solidFill>
                  <a:srgbClr val="EDE8DF"/>
                </a:solidFill>
                <a:latin typeface="Inter" pitchFamily="34" charset="0"/>
                <a:ea typeface="Inter" pitchFamily="34" charset="-122"/>
                <a:cs typeface="Inter" pitchFamily="34" charset="-120"/>
              </a:rPr>
              <a:t>THE FRAMEWORK  ·  P</a:t>
            </a:r>
            <a:endParaRPr lang="en-US" sz="1100" dirty="0"/>
          </a:p>
        </p:txBody>
      </p:sp>
      <p:sp>
        <p:nvSpPr>
          <p:cNvPr id="45" name="Text 43"/>
          <p:cNvSpPr/>
          <p:nvPr/>
        </p:nvSpPr>
        <p:spPr>
          <a:xfrm>
            <a:off x="762610" y="2011680"/>
            <a:ext cx="9904781" cy="1280160"/>
          </a:xfrm>
          <a:prstGeom prst="rect">
            <a:avLst/>
          </a:prstGeom>
          <a:noFill/>
          <a:ln/>
        </p:spPr>
        <p:txBody>
          <a:bodyPr wrap="square" lIns="0" tIns="0" rIns="0" bIns="0" rtlCol="0" anchor="t"/>
          <a:lstStyle/>
          <a:p>
            <a:pPr indent="0" marL="0">
              <a:buNone/>
            </a:pPr>
            <a:r>
              <a:rPr lang="en-US" sz="6000" spc="-100" kern="0" dirty="0">
                <a:solidFill>
                  <a:srgbClr val="EDE8DF"/>
                </a:solidFill>
                <a:latin typeface="Playfair Display" pitchFamily="34" charset="0"/>
                <a:ea typeface="Playfair Display" pitchFamily="34" charset="-122"/>
                <a:cs typeface="Playfair Display" pitchFamily="34" charset="-120"/>
              </a:rPr>
              <a:t>Positioning.</a:t>
            </a:r>
            <a:endParaRPr lang="en-US" sz="6000" dirty="0"/>
          </a:p>
        </p:txBody>
      </p:sp>
      <p:sp>
        <p:nvSpPr>
          <p:cNvPr id="46" name="Text 44"/>
          <p:cNvSpPr/>
          <p:nvPr/>
        </p:nvSpPr>
        <p:spPr>
          <a:xfrm>
            <a:off x="762610" y="3154680"/>
            <a:ext cx="9904781" cy="1280160"/>
          </a:xfrm>
          <a:prstGeom prst="rect">
            <a:avLst/>
          </a:prstGeom>
          <a:noFill/>
          <a:ln/>
        </p:spPr>
        <p:txBody>
          <a:bodyPr wrap="square" lIns="0" tIns="0" rIns="0" bIns="0" rtlCol="0" anchor="t"/>
          <a:lstStyle/>
          <a:p>
            <a:pPr indent="0" marL="0">
              <a:buNone/>
            </a:pPr>
            <a:r>
              <a:rPr lang="en-US" sz="6000" spc="-100" kern="0" dirty="0">
                <a:solidFill>
                  <a:srgbClr val="F7F471"/>
                </a:solidFill>
                <a:latin typeface="Playfair Display" pitchFamily="34" charset="0"/>
                <a:ea typeface="Playfair Display" pitchFamily="34" charset="-122"/>
                <a:cs typeface="Playfair Display" pitchFamily="34" charset="-120"/>
              </a:rPr>
              <a:t>The buyer's mind.</a:t>
            </a:r>
            <a:endParaRPr lang="en-US" sz="6000" dirty="0"/>
          </a:p>
        </p:txBody>
      </p:sp>
      <p:sp>
        <p:nvSpPr>
          <p:cNvPr id="47" name="Text 45"/>
          <p:cNvSpPr/>
          <p:nvPr/>
        </p:nvSpPr>
        <p:spPr>
          <a:xfrm>
            <a:off x="762610" y="4937760"/>
            <a:ext cx="5486400" cy="3291840"/>
          </a:xfrm>
          <a:prstGeom prst="rect">
            <a:avLst/>
          </a:prstGeom>
          <a:noFill/>
          <a:ln/>
        </p:spPr>
        <p:txBody>
          <a:bodyPr wrap="square" lIns="0" tIns="0" rIns="0" bIns="0" rtlCol="0" anchor="t"/>
          <a:lstStyle/>
          <a:p>
            <a:pPr indent="0" marL="0">
              <a:lnSpc>
                <a:spcPct val="150000"/>
              </a:lnSpc>
              <a:buNone/>
            </a:pPr>
            <a:r>
              <a:rPr lang="en-US" sz="1600" dirty="0">
                <a:solidFill>
                  <a:srgbClr val="EDE8DF"/>
                </a:solidFill>
                <a:latin typeface="Inter" pitchFamily="34" charset="0"/>
                <a:ea typeface="Inter" pitchFamily="34" charset="-122"/>
                <a:cs typeface="Inter" pitchFamily="34" charset="-120"/>
              </a:rPr>
              <a:t>Position by attribute, by benefit, by use occasion, or against a competitor. The position lives in the customer's mind, not in the marketer's deck. The test is whether a stranger can repeat the position back in one sentence.</a:t>
            </a:r>
            <a:endParaRPr lang="en-US" sz="1600" dirty="0"/>
          </a:p>
        </p:txBody>
      </p:sp>
      <p:sp>
        <p:nvSpPr>
          <p:cNvPr id="48" name="Shape 46"/>
          <p:cNvSpPr/>
          <p:nvPr/>
        </p:nvSpPr>
        <p:spPr>
          <a:xfrm>
            <a:off x="7132320" y="5486400"/>
            <a:ext cx="4114800" cy="4114800"/>
          </a:xfrm>
          <a:prstGeom prst="rect">
            <a:avLst/>
          </a:prstGeom>
          <a:ln w="7620">
            <a:solidFill>
              <a:srgbClr val="C4B9AE">
                <a:alpha val="70000"/>
              </a:srgbClr>
            </a:solidFill>
            <a:prstDash val="solid"/>
          </a:ln>
        </p:spPr>
      </p:sp>
      <p:sp>
        <p:nvSpPr>
          <p:cNvPr id="49" name="Shape 47"/>
          <p:cNvSpPr/>
          <p:nvPr/>
        </p:nvSpPr>
        <p:spPr>
          <a:xfrm>
            <a:off x="7132320" y="7543800"/>
            <a:ext cx="4114800" cy="0"/>
          </a:xfrm>
          <a:prstGeom prst="line">
            <a:avLst/>
          </a:prstGeom>
          <a:noFill/>
          <a:ln w="8890">
            <a:solidFill>
              <a:srgbClr val="EDE8DF"/>
            </a:solidFill>
            <a:prstDash val="solid"/>
          </a:ln>
        </p:spPr>
      </p:sp>
      <p:sp>
        <p:nvSpPr>
          <p:cNvPr id="50" name="Shape 48"/>
          <p:cNvSpPr/>
          <p:nvPr/>
        </p:nvSpPr>
        <p:spPr>
          <a:xfrm>
            <a:off x="9189720" y="5486400"/>
            <a:ext cx="0" cy="4114800"/>
          </a:xfrm>
          <a:prstGeom prst="line">
            <a:avLst/>
          </a:prstGeom>
          <a:noFill/>
          <a:ln w="8890">
            <a:solidFill>
              <a:srgbClr val="EDE8DF"/>
            </a:solidFill>
            <a:prstDash val="solid"/>
          </a:ln>
        </p:spPr>
      </p:sp>
      <p:sp>
        <p:nvSpPr>
          <p:cNvPr id="51" name="Text 49"/>
          <p:cNvSpPr/>
          <p:nvPr/>
        </p:nvSpPr>
        <p:spPr>
          <a:xfrm>
            <a:off x="7132320" y="9765792"/>
            <a:ext cx="4114800" cy="274320"/>
          </a:xfrm>
          <a:prstGeom prst="rect">
            <a:avLst/>
          </a:prstGeom>
          <a:noFill/>
          <a:ln/>
        </p:spPr>
        <p:txBody>
          <a:bodyPr wrap="square" lIns="0" tIns="0" rIns="0" bIns="0" rtlCol="0" anchor="ctr"/>
          <a:lstStyle/>
          <a:p>
            <a:pPr algn="r" indent="0" marL="0">
              <a:buNone/>
            </a:pPr>
            <a:r>
              <a:rPr lang="en-US" sz="1000" b="1" spc="300" kern="0" dirty="0">
                <a:solidFill>
                  <a:srgbClr val="8A8280"/>
                </a:solidFill>
                <a:latin typeface="Inter" pitchFamily="34" charset="0"/>
                <a:ea typeface="Inter" pitchFamily="34" charset="-122"/>
                <a:cs typeface="Inter" pitchFamily="34" charset="-120"/>
              </a:rPr>
              <a:t>PRICE  →</a:t>
            </a:r>
            <a:endParaRPr lang="en-US" sz="1000" dirty="0"/>
          </a:p>
        </p:txBody>
      </p:sp>
      <p:sp>
        <p:nvSpPr>
          <p:cNvPr id="52" name="Text 50"/>
          <p:cNvSpPr/>
          <p:nvPr/>
        </p:nvSpPr>
        <p:spPr>
          <a:xfrm>
            <a:off x="6035040" y="5440680"/>
            <a:ext cx="1097280" cy="274320"/>
          </a:xfrm>
          <a:prstGeom prst="rect">
            <a:avLst/>
          </a:prstGeom>
          <a:noFill/>
          <a:ln/>
        </p:spPr>
        <p:txBody>
          <a:bodyPr wrap="square" lIns="0" tIns="0" rIns="0" bIns="0" rtlCol="0" anchor="ctr"/>
          <a:lstStyle/>
          <a:p>
            <a:pPr algn="r" indent="0" marL="0">
              <a:buNone/>
            </a:pPr>
            <a:r>
              <a:rPr lang="en-US" sz="1000" b="1" spc="300" kern="0" dirty="0">
                <a:solidFill>
                  <a:srgbClr val="8A8280"/>
                </a:solidFill>
                <a:latin typeface="Inter" pitchFamily="34" charset="0"/>
                <a:ea typeface="Inter" pitchFamily="34" charset="-122"/>
                <a:cs typeface="Inter" pitchFamily="34" charset="-120"/>
              </a:rPr>
              <a:t>VALUE  →</a:t>
            </a:r>
            <a:endParaRPr lang="en-US" sz="1000" dirty="0"/>
          </a:p>
        </p:txBody>
      </p:sp>
      <p:sp>
        <p:nvSpPr>
          <p:cNvPr id="53" name="Shape 51"/>
          <p:cNvSpPr/>
          <p:nvPr/>
        </p:nvSpPr>
        <p:spPr>
          <a:xfrm>
            <a:off x="7621524" y="6249924"/>
            <a:ext cx="118872" cy="118872"/>
          </a:xfrm>
          <a:prstGeom prst="rect">
            <a:avLst/>
          </a:prstGeom>
          <a:solidFill>
            <a:srgbClr val="EDE8DF"/>
          </a:solidFill>
          <a:ln/>
        </p:spPr>
      </p:sp>
      <p:sp>
        <p:nvSpPr>
          <p:cNvPr id="54" name="Shape 52"/>
          <p:cNvSpPr/>
          <p:nvPr/>
        </p:nvSpPr>
        <p:spPr>
          <a:xfrm>
            <a:off x="8078724" y="6707124"/>
            <a:ext cx="118872" cy="118872"/>
          </a:xfrm>
          <a:prstGeom prst="rect">
            <a:avLst/>
          </a:prstGeom>
          <a:solidFill>
            <a:srgbClr val="EDE8DF"/>
          </a:solidFill>
          <a:ln/>
        </p:spPr>
      </p:sp>
      <p:sp>
        <p:nvSpPr>
          <p:cNvPr id="55" name="Shape 53"/>
          <p:cNvSpPr/>
          <p:nvPr/>
        </p:nvSpPr>
        <p:spPr>
          <a:xfrm>
            <a:off x="7804404" y="7164324"/>
            <a:ext cx="118872" cy="118872"/>
          </a:xfrm>
          <a:prstGeom prst="rect">
            <a:avLst/>
          </a:prstGeom>
          <a:solidFill>
            <a:srgbClr val="EDE8DF"/>
          </a:solidFill>
          <a:ln/>
        </p:spPr>
      </p:sp>
      <p:sp>
        <p:nvSpPr>
          <p:cNvPr id="56" name="Shape 54"/>
          <p:cNvSpPr/>
          <p:nvPr/>
        </p:nvSpPr>
        <p:spPr>
          <a:xfrm>
            <a:off x="10181844" y="6158484"/>
            <a:ext cx="118872" cy="118872"/>
          </a:xfrm>
          <a:prstGeom prst="rect">
            <a:avLst/>
          </a:prstGeom>
          <a:solidFill>
            <a:srgbClr val="EDE8DF"/>
          </a:solidFill>
          <a:ln/>
        </p:spPr>
      </p:sp>
      <p:sp>
        <p:nvSpPr>
          <p:cNvPr id="57" name="Shape 55"/>
          <p:cNvSpPr/>
          <p:nvPr/>
        </p:nvSpPr>
        <p:spPr>
          <a:xfrm>
            <a:off x="10639044" y="6707124"/>
            <a:ext cx="118872" cy="118872"/>
          </a:xfrm>
          <a:prstGeom prst="rect">
            <a:avLst/>
          </a:prstGeom>
          <a:solidFill>
            <a:srgbClr val="EDE8DF"/>
          </a:solidFill>
          <a:ln/>
        </p:spPr>
      </p:sp>
      <p:sp>
        <p:nvSpPr>
          <p:cNvPr id="58" name="Shape 56"/>
          <p:cNvSpPr/>
          <p:nvPr/>
        </p:nvSpPr>
        <p:spPr>
          <a:xfrm>
            <a:off x="7712964" y="8627364"/>
            <a:ext cx="118872" cy="118872"/>
          </a:xfrm>
          <a:prstGeom prst="rect">
            <a:avLst/>
          </a:prstGeom>
          <a:solidFill>
            <a:srgbClr val="EDE8DF"/>
          </a:solidFill>
          <a:ln/>
        </p:spPr>
      </p:sp>
      <p:sp>
        <p:nvSpPr>
          <p:cNvPr id="59" name="Shape 57"/>
          <p:cNvSpPr/>
          <p:nvPr/>
        </p:nvSpPr>
        <p:spPr>
          <a:xfrm>
            <a:off x="8170164" y="8993124"/>
            <a:ext cx="118872" cy="118872"/>
          </a:xfrm>
          <a:prstGeom prst="rect">
            <a:avLst/>
          </a:prstGeom>
          <a:solidFill>
            <a:srgbClr val="EDE8DF"/>
          </a:solidFill>
          <a:ln/>
        </p:spPr>
      </p:sp>
      <p:sp>
        <p:nvSpPr>
          <p:cNvPr id="60" name="Shape 58"/>
          <p:cNvSpPr/>
          <p:nvPr/>
        </p:nvSpPr>
        <p:spPr>
          <a:xfrm>
            <a:off x="10364724" y="8535924"/>
            <a:ext cx="118872" cy="118872"/>
          </a:xfrm>
          <a:prstGeom prst="rect">
            <a:avLst/>
          </a:prstGeom>
          <a:solidFill>
            <a:srgbClr val="EDE8DF"/>
          </a:solidFill>
          <a:ln/>
        </p:spPr>
      </p:sp>
      <p:sp>
        <p:nvSpPr>
          <p:cNvPr id="61" name="Shape 59"/>
          <p:cNvSpPr/>
          <p:nvPr/>
        </p:nvSpPr>
        <p:spPr>
          <a:xfrm>
            <a:off x="10186416" y="6254496"/>
            <a:ext cx="292608" cy="292608"/>
          </a:xfrm>
          <a:prstGeom prst="rect">
            <a:avLst/>
          </a:prstGeom>
          <a:solidFill>
            <a:srgbClr val="F7F471"/>
          </a:solidFill>
          <a:ln w="8890">
            <a:solidFill>
              <a:srgbClr val="18160F"/>
            </a:solidFill>
            <a:prstDash val="solid"/>
          </a:ln>
        </p:spPr>
      </p:sp>
      <p:sp>
        <p:nvSpPr>
          <p:cNvPr id="62" name="Text 60"/>
          <p:cNvSpPr/>
          <p:nvPr/>
        </p:nvSpPr>
        <p:spPr>
          <a:xfrm>
            <a:off x="9418320" y="5897880"/>
            <a:ext cx="1828800" cy="228600"/>
          </a:xfrm>
          <a:prstGeom prst="rect">
            <a:avLst/>
          </a:prstGeom>
          <a:noFill/>
          <a:ln/>
        </p:spPr>
        <p:txBody>
          <a:bodyPr wrap="square" lIns="0" tIns="0" rIns="0" bIns="0" rtlCol="0" anchor="ctr"/>
          <a:lstStyle/>
          <a:p>
            <a:pPr algn="ctr" indent="0" marL="0">
              <a:buNone/>
            </a:pPr>
            <a:r>
              <a:rPr lang="en-US" sz="900" b="1" spc="300" kern="0" dirty="0">
                <a:solidFill>
                  <a:srgbClr val="F7F471"/>
                </a:solidFill>
                <a:latin typeface="Inter" pitchFamily="34" charset="0"/>
                <a:ea typeface="Inter" pitchFamily="34" charset="-122"/>
                <a:cs typeface="Inter" pitchFamily="34" charset="-120"/>
              </a:rPr>
              <a:t>OPEN POSITION</a:t>
            </a:r>
            <a:endParaRPr lang="en-US" sz="900" dirty="0"/>
          </a:p>
        </p:txBody>
      </p:sp>
      <p:sp>
        <p:nvSpPr>
          <p:cNvPr id="63" name="Shape 61"/>
          <p:cNvSpPr/>
          <p:nvPr/>
        </p:nvSpPr>
        <p:spPr>
          <a:xfrm>
            <a:off x="9875520" y="5943600"/>
            <a:ext cx="914400" cy="914400"/>
          </a:xfrm>
          <a:prstGeom prst="ellipse">
            <a:avLst/>
          </a:prstGeom>
          <a:ln w="6350">
            <a:solidFill>
              <a:srgbClr val="F7F471">
                <a:alpha val="25000"/>
              </a:srgbClr>
            </a:solidFill>
            <a:prstDash val="solid"/>
          </a:ln>
        </p:spPr>
      </p:sp>
      <p:sp>
        <p:nvSpPr>
          <p:cNvPr id="64" name="Shape 62"/>
          <p:cNvSpPr/>
          <p:nvPr/>
        </p:nvSpPr>
        <p:spPr>
          <a:xfrm>
            <a:off x="9601200" y="5669280"/>
            <a:ext cx="1463040" cy="1463040"/>
          </a:xfrm>
          <a:prstGeom prst="ellipse">
            <a:avLst/>
          </a:prstGeom>
          <a:ln w="6350">
            <a:solidFill>
              <a:srgbClr val="F7F471">
                <a:alpha val="22000"/>
              </a:srgbClr>
            </a:solidFill>
            <a:prstDash val="solid"/>
          </a:ln>
        </p:spPr>
      </p:sp>
      <p:sp>
        <p:nvSpPr>
          <p:cNvPr id="65" name="Shape 63"/>
          <p:cNvSpPr/>
          <p:nvPr/>
        </p:nvSpPr>
        <p:spPr>
          <a:xfrm>
            <a:off x="9326880" y="5394960"/>
            <a:ext cx="2011680" cy="2011680"/>
          </a:xfrm>
          <a:prstGeom prst="ellipse">
            <a:avLst/>
          </a:prstGeom>
          <a:ln w="6350">
            <a:solidFill>
              <a:srgbClr val="F7F471">
                <a:alpha val="19000"/>
              </a:srgbClr>
            </a:solidFill>
            <a:prstDash val="solid"/>
          </a:ln>
        </p:spPr>
      </p:sp>
      <p:sp>
        <p:nvSpPr>
          <p:cNvPr id="66" name="Shape 64"/>
          <p:cNvSpPr/>
          <p:nvPr/>
        </p:nvSpPr>
        <p:spPr>
          <a:xfrm>
            <a:off x="9052560" y="5120640"/>
            <a:ext cx="2560320" cy="2560320"/>
          </a:xfrm>
          <a:prstGeom prst="ellipse">
            <a:avLst/>
          </a:prstGeom>
          <a:ln w="6350">
            <a:solidFill>
              <a:srgbClr val="F7F471">
                <a:alpha val="16000"/>
              </a:srgbClr>
            </a:solidFill>
            <a:prstDash val="solid"/>
          </a:ln>
        </p:spPr>
      </p:sp>
      <p:sp>
        <p:nvSpPr>
          <p:cNvPr id="67" name="Shape 65"/>
          <p:cNvSpPr/>
          <p:nvPr/>
        </p:nvSpPr>
        <p:spPr>
          <a:xfrm>
            <a:off x="8778240" y="4846320"/>
            <a:ext cx="3108960" cy="3108960"/>
          </a:xfrm>
          <a:prstGeom prst="ellipse">
            <a:avLst/>
          </a:prstGeom>
          <a:ln w="6350">
            <a:solidFill>
              <a:srgbClr val="F7F471">
                <a:alpha val="13000"/>
              </a:srgbClr>
            </a:solidFill>
            <a:prstDash val="solid"/>
          </a:ln>
        </p:spPr>
      </p:sp>
      <p:sp>
        <p:nvSpPr>
          <p:cNvPr id="68" name="Text 66"/>
          <p:cNvSpPr/>
          <p:nvPr/>
        </p:nvSpPr>
        <p:spPr>
          <a:xfrm>
            <a:off x="762610" y="13204850"/>
            <a:ext cx="8990381" cy="274320"/>
          </a:xfrm>
          <a:prstGeom prst="rect">
            <a:avLst/>
          </a:prstGeom>
          <a:noFill/>
          <a:ln/>
        </p:spPr>
        <p:txBody>
          <a:bodyPr wrap="square" lIns="0" tIns="0" rIns="0" bIns="0" rtlCol="0" anchor="b"/>
          <a:lstStyle/>
          <a:p>
            <a:pPr indent="0" marL="0">
              <a:buNone/>
            </a:pPr>
            <a:r>
              <a:rPr lang="en-US" sz="1000" spc="100" kern="0" dirty="0">
                <a:solidFill>
                  <a:srgbClr val="C4B9AE"/>
                </a:solidFill>
                <a:latin typeface="Inter" pitchFamily="34" charset="0"/>
                <a:ea typeface="Inter" pitchFamily="34" charset="-122"/>
                <a:cs typeface="Inter" pitchFamily="34" charset="-120"/>
              </a:rPr>
              <a:t>Operating by John Brewton  ·  STP / 1969</a:t>
            </a:r>
            <a:endParaRPr lang="en-US" sz="1000" dirty="0"/>
          </a:p>
        </p:txBody>
      </p:sp>
      <p:sp>
        <p:nvSpPr>
          <p:cNvPr id="69" name="Text 67"/>
          <p:cNvSpPr/>
          <p:nvPr/>
        </p:nvSpPr>
        <p:spPr>
          <a:xfrm>
            <a:off x="10027310" y="13021970"/>
            <a:ext cx="640080" cy="457200"/>
          </a:xfrm>
          <a:prstGeom prst="rect">
            <a:avLst/>
          </a:prstGeom>
          <a:noFill/>
          <a:ln/>
        </p:spPr>
        <p:txBody>
          <a:bodyPr wrap="square" lIns="0" tIns="0" rIns="0" bIns="0" rtlCol="0" anchor="b"/>
          <a:lstStyle/>
          <a:p>
            <a:pPr algn="r" indent="0" marL="0">
              <a:buNone/>
            </a:pPr>
            <a:r>
              <a:rPr lang="en-US" sz="2800" spc="100" kern="0" dirty="0">
                <a:solidFill>
                  <a:srgbClr val="F7F471"/>
                </a:solidFill>
                <a:latin typeface="Playfair Display" pitchFamily="34" charset="0"/>
                <a:ea typeface="Playfair Display" pitchFamily="34" charset="-122"/>
                <a:cs typeface="Playfair Display" pitchFamily="34" charset="-120"/>
              </a:rPr>
              <a:t>JB</a:t>
            </a:r>
            <a:endParaRPr lang="en-US" sz="2800" dirty="0"/>
          </a:p>
        </p:txBody>
      </p:sp>
      <p:sp>
        <p:nvSpPr>
          <p:cNvPr id="70" name="Text 68"/>
          <p:cNvSpPr/>
          <p:nvPr/>
        </p:nvSpPr>
        <p:spPr>
          <a:xfrm>
            <a:off x="8884310" y="12610490"/>
            <a:ext cx="960120" cy="256032"/>
          </a:xfrm>
          <a:prstGeom prst="rect">
            <a:avLst/>
          </a:prstGeom>
          <a:noFill/>
          <a:ln/>
        </p:spPr>
        <p:txBody>
          <a:bodyPr wrap="square" lIns="0" tIns="0" rIns="0" bIns="0" rtlCol="0" anchor="ctr"/>
          <a:lstStyle/>
          <a:p>
            <a:pPr algn="r" indent="0" marL="0">
              <a:buNone/>
            </a:pPr>
            <a:r>
              <a:rPr lang="en-US" sz="900" b="1" spc="400" kern="0" dirty="0">
                <a:solidFill>
                  <a:srgbClr val="C4B9AE"/>
                </a:solidFill>
                <a:latin typeface="Inter" pitchFamily="34" charset="0"/>
                <a:ea typeface="Inter" pitchFamily="34" charset="-122"/>
                <a:cs typeface="Inter" pitchFamily="34" charset="-120"/>
              </a:rPr>
              <a:t>NEXT</a:t>
            </a:r>
            <a:endParaRPr lang="en-US" sz="900" dirty="0"/>
          </a:p>
        </p:txBody>
      </p:sp>
      <p:sp>
        <p:nvSpPr>
          <p:cNvPr id="71" name="Shape 69"/>
          <p:cNvSpPr/>
          <p:nvPr/>
        </p:nvSpPr>
        <p:spPr>
          <a:xfrm>
            <a:off x="9890150" y="12738506"/>
            <a:ext cx="548640" cy="0"/>
          </a:xfrm>
          <a:prstGeom prst="line">
            <a:avLst/>
          </a:prstGeom>
          <a:noFill/>
          <a:ln w="17780">
            <a:solidFill>
              <a:srgbClr val="F7F471"/>
            </a:solidFill>
            <a:prstDash val="solid"/>
          </a:ln>
        </p:spPr>
      </p:sp>
      <p:sp>
        <p:nvSpPr>
          <p:cNvPr id="72" name="Shape 70"/>
          <p:cNvSpPr/>
          <p:nvPr/>
        </p:nvSpPr>
        <p:spPr>
          <a:xfrm rot="5400000">
            <a:off x="10438790" y="12647066"/>
            <a:ext cx="164592" cy="182880"/>
          </a:xfrm>
          <a:prstGeom prst="triangle">
            <a:avLst/>
          </a:prstGeom>
          <a:solidFill>
            <a:srgbClr val="F7F471"/>
          </a:solidFill>
          <a:ln/>
        </p:spPr>
      </p:sp>
      <p:sp>
        <p:nvSpPr>
          <p:cNvPr id="73" name="Text 71"/>
          <p:cNvSpPr/>
          <p:nvPr/>
        </p:nvSpPr>
        <p:spPr>
          <a:xfrm>
            <a:off x="9295790" y="716890"/>
            <a:ext cx="1371600" cy="320040"/>
          </a:xfrm>
          <a:prstGeom prst="rect">
            <a:avLst/>
          </a:prstGeom>
          <a:noFill/>
          <a:ln/>
        </p:spPr>
        <p:txBody>
          <a:bodyPr wrap="square" lIns="0" tIns="0" rIns="0" bIns="0" rtlCol="0" anchor="ctr"/>
          <a:lstStyle/>
          <a:p>
            <a:pPr algn="r" indent="0" marL="0">
              <a:buNone/>
            </a:pPr>
            <a:r>
              <a:rPr lang="en-US" sz="1100" spc="200" kern="0" dirty="0">
                <a:solidFill>
                  <a:srgbClr val="C4B9AE"/>
                </a:solidFill>
                <a:latin typeface="Inter" pitchFamily="34" charset="0"/>
                <a:ea typeface="Inter" pitchFamily="34" charset="-122"/>
                <a:cs typeface="Inter" pitchFamily="34" charset="-120"/>
              </a:rPr>
              <a:t>5 / 13</a:t>
            </a:r>
            <a:endParaRPr lang="en-US" sz="11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bg>
      <p:bgPr>
        <a:solidFill>
          <a:srgbClr val="EDE8DF"/>
        </a:solidFill>
      </p:bgPr>
    </p:bg>
    <p:spTree>
      <p:nvGrpSpPr>
        <p:cNvPr id="1" name=""/>
        <p:cNvGrpSpPr/>
        <p:nvPr/>
      </p:nvGrpSpPr>
      <p:grpSpPr>
        <a:xfrm>
          <a:off x="0" y="0"/>
          <a:ext cx="0" cy="0"/>
          <a:chOff x="0" y="0"/>
          <a:chExt cx="0" cy="0"/>
        </a:xfrm>
      </p:grpSpPr>
      <p:sp>
        <p:nvSpPr>
          <p:cNvPr id="2" name="Shape 0"/>
          <p:cNvSpPr/>
          <p:nvPr/>
        </p:nvSpPr>
        <p:spPr>
          <a:xfrm>
            <a:off x="762610" y="1371600"/>
            <a:ext cx="548640" cy="36576"/>
          </a:xfrm>
          <a:prstGeom prst="rect">
            <a:avLst/>
          </a:prstGeom>
          <a:solidFill>
            <a:srgbClr val="F7F471"/>
          </a:solidFill>
          <a:ln/>
        </p:spPr>
      </p:sp>
      <p:sp>
        <p:nvSpPr>
          <p:cNvPr id="3" name="Text 1"/>
          <p:cNvSpPr/>
          <p:nvPr/>
        </p:nvSpPr>
        <p:spPr>
          <a:xfrm>
            <a:off x="762610" y="1481328"/>
            <a:ext cx="5486400" cy="292608"/>
          </a:xfrm>
          <a:prstGeom prst="rect">
            <a:avLst/>
          </a:prstGeom>
          <a:noFill/>
          <a:ln/>
        </p:spPr>
        <p:txBody>
          <a:bodyPr wrap="square" lIns="0" tIns="0" rIns="0" bIns="0" rtlCol="0" anchor="ctr"/>
          <a:lstStyle/>
          <a:p>
            <a:pPr indent="0" marL="0">
              <a:buNone/>
            </a:pPr>
            <a:r>
              <a:rPr lang="en-US" sz="1100" b="1" spc="300" kern="0" dirty="0">
                <a:solidFill>
                  <a:srgbClr val="18160F"/>
                </a:solidFill>
                <a:latin typeface="Inter" pitchFamily="34" charset="0"/>
                <a:ea typeface="Inter" pitchFamily="34" charset="-122"/>
                <a:cs typeface="Inter" pitchFamily="34" charset="-120"/>
              </a:rPr>
              <a:t>THE ASSUMPTION</a:t>
            </a:r>
            <a:endParaRPr lang="en-US" sz="1100" dirty="0"/>
          </a:p>
        </p:txBody>
      </p:sp>
      <p:sp>
        <p:nvSpPr>
          <p:cNvPr id="4" name="Shape 2"/>
          <p:cNvSpPr/>
          <p:nvPr/>
        </p:nvSpPr>
        <p:spPr>
          <a:xfrm>
            <a:off x="7008876" y="2011680"/>
            <a:ext cx="109728" cy="11330330"/>
          </a:xfrm>
          <a:prstGeom prst="rect">
            <a:avLst/>
          </a:prstGeom>
          <a:solidFill>
            <a:srgbClr val="F7F471"/>
          </a:solidFill>
          <a:ln/>
        </p:spPr>
      </p:sp>
      <p:sp>
        <p:nvSpPr>
          <p:cNvPr id="5" name="Shape 3"/>
          <p:cNvSpPr/>
          <p:nvPr/>
        </p:nvSpPr>
        <p:spPr>
          <a:xfrm>
            <a:off x="8343900" y="2011680"/>
            <a:ext cx="18288" cy="11330330"/>
          </a:xfrm>
          <a:prstGeom prst="rect">
            <a:avLst/>
          </a:prstGeom>
          <a:solidFill>
            <a:srgbClr val="18160F"/>
          </a:solidFill>
          <a:ln/>
        </p:spPr>
      </p:sp>
      <p:sp>
        <p:nvSpPr>
          <p:cNvPr id="6" name="Shape 4"/>
          <p:cNvSpPr/>
          <p:nvPr/>
        </p:nvSpPr>
        <p:spPr>
          <a:xfrm>
            <a:off x="7630668" y="2743200"/>
            <a:ext cx="146304" cy="0"/>
          </a:xfrm>
          <a:prstGeom prst="line">
            <a:avLst/>
          </a:prstGeom>
          <a:noFill/>
          <a:ln w="7620">
            <a:solidFill>
              <a:srgbClr val="8A8280">
                <a:alpha val="70000"/>
              </a:srgbClr>
            </a:solidFill>
            <a:prstDash val="solid"/>
          </a:ln>
        </p:spPr>
      </p:sp>
      <p:sp>
        <p:nvSpPr>
          <p:cNvPr id="7" name="Shape 5"/>
          <p:cNvSpPr/>
          <p:nvPr/>
        </p:nvSpPr>
        <p:spPr>
          <a:xfrm>
            <a:off x="7703820" y="2670048"/>
            <a:ext cx="0" cy="146304"/>
          </a:xfrm>
          <a:prstGeom prst="line">
            <a:avLst/>
          </a:prstGeom>
          <a:noFill/>
          <a:ln w="7620">
            <a:solidFill>
              <a:srgbClr val="8A8280">
                <a:alpha val="70000"/>
              </a:srgbClr>
            </a:solidFill>
            <a:prstDash val="solid"/>
          </a:ln>
        </p:spPr>
      </p:sp>
      <p:sp>
        <p:nvSpPr>
          <p:cNvPr id="8" name="Shape 6"/>
          <p:cNvSpPr/>
          <p:nvPr/>
        </p:nvSpPr>
        <p:spPr>
          <a:xfrm>
            <a:off x="7630668" y="4206240"/>
            <a:ext cx="146304" cy="0"/>
          </a:xfrm>
          <a:prstGeom prst="line">
            <a:avLst/>
          </a:prstGeom>
          <a:noFill/>
          <a:ln w="7620">
            <a:solidFill>
              <a:srgbClr val="8A8280">
                <a:alpha val="70000"/>
              </a:srgbClr>
            </a:solidFill>
            <a:prstDash val="solid"/>
          </a:ln>
        </p:spPr>
      </p:sp>
      <p:sp>
        <p:nvSpPr>
          <p:cNvPr id="9" name="Shape 7"/>
          <p:cNvSpPr/>
          <p:nvPr/>
        </p:nvSpPr>
        <p:spPr>
          <a:xfrm>
            <a:off x="7703820" y="4133088"/>
            <a:ext cx="0" cy="146304"/>
          </a:xfrm>
          <a:prstGeom prst="line">
            <a:avLst/>
          </a:prstGeom>
          <a:noFill/>
          <a:ln w="7620">
            <a:solidFill>
              <a:srgbClr val="8A8280">
                <a:alpha val="70000"/>
              </a:srgbClr>
            </a:solidFill>
            <a:prstDash val="solid"/>
          </a:ln>
        </p:spPr>
      </p:sp>
      <p:sp>
        <p:nvSpPr>
          <p:cNvPr id="10" name="Shape 8"/>
          <p:cNvSpPr/>
          <p:nvPr/>
        </p:nvSpPr>
        <p:spPr>
          <a:xfrm>
            <a:off x="7630668" y="5669280"/>
            <a:ext cx="146304" cy="0"/>
          </a:xfrm>
          <a:prstGeom prst="line">
            <a:avLst/>
          </a:prstGeom>
          <a:noFill/>
          <a:ln w="7620">
            <a:solidFill>
              <a:srgbClr val="8A8280">
                <a:alpha val="70000"/>
              </a:srgbClr>
            </a:solidFill>
            <a:prstDash val="solid"/>
          </a:ln>
        </p:spPr>
      </p:sp>
      <p:sp>
        <p:nvSpPr>
          <p:cNvPr id="11" name="Shape 9"/>
          <p:cNvSpPr/>
          <p:nvPr/>
        </p:nvSpPr>
        <p:spPr>
          <a:xfrm>
            <a:off x="7703820" y="5596128"/>
            <a:ext cx="0" cy="146304"/>
          </a:xfrm>
          <a:prstGeom prst="line">
            <a:avLst/>
          </a:prstGeom>
          <a:noFill/>
          <a:ln w="7620">
            <a:solidFill>
              <a:srgbClr val="8A8280">
                <a:alpha val="70000"/>
              </a:srgbClr>
            </a:solidFill>
            <a:prstDash val="solid"/>
          </a:ln>
        </p:spPr>
      </p:sp>
      <p:sp>
        <p:nvSpPr>
          <p:cNvPr id="12" name="Shape 10"/>
          <p:cNvSpPr/>
          <p:nvPr/>
        </p:nvSpPr>
        <p:spPr>
          <a:xfrm>
            <a:off x="7630668" y="7132320"/>
            <a:ext cx="146304" cy="0"/>
          </a:xfrm>
          <a:prstGeom prst="line">
            <a:avLst/>
          </a:prstGeom>
          <a:noFill/>
          <a:ln w="7620">
            <a:solidFill>
              <a:srgbClr val="8A8280">
                <a:alpha val="70000"/>
              </a:srgbClr>
            </a:solidFill>
            <a:prstDash val="solid"/>
          </a:ln>
        </p:spPr>
      </p:sp>
      <p:sp>
        <p:nvSpPr>
          <p:cNvPr id="13" name="Shape 11"/>
          <p:cNvSpPr/>
          <p:nvPr/>
        </p:nvSpPr>
        <p:spPr>
          <a:xfrm>
            <a:off x="7703820" y="7059168"/>
            <a:ext cx="0" cy="146304"/>
          </a:xfrm>
          <a:prstGeom prst="line">
            <a:avLst/>
          </a:prstGeom>
          <a:noFill/>
          <a:ln w="7620">
            <a:solidFill>
              <a:srgbClr val="8A8280">
                <a:alpha val="70000"/>
              </a:srgbClr>
            </a:solidFill>
            <a:prstDash val="solid"/>
          </a:ln>
        </p:spPr>
      </p:sp>
      <p:sp>
        <p:nvSpPr>
          <p:cNvPr id="14" name="Shape 12"/>
          <p:cNvSpPr/>
          <p:nvPr/>
        </p:nvSpPr>
        <p:spPr>
          <a:xfrm>
            <a:off x="7630668" y="8595360"/>
            <a:ext cx="146304" cy="0"/>
          </a:xfrm>
          <a:prstGeom prst="line">
            <a:avLst/>
          </a:prstGeom>
          <a:noFill/>
          <a:ln w="7620">
            <a:solidFill>
              <a:srgbClr val="8A8280">
                <a:alpha val="70000"/>
              </a:srgbClr>
            </a:solidFill>
            <a:prstDash val="solid"/>
          </a:ln>
        </p:spPr>
      </p:sp>
      <p:sp>
        <p:nvSpPr>
          <p:cNvPr id="15" name="Shape 13"/>
          <p:cNvSpPr/>
          <p:nvPr/>
        </p:nvSpPr>
        <p:spPr>
          <a:xfrm>
            <a:off x="7703820" y="8522208"/>
            <a:ext cx="0" cy="146304"/>
          </a:xfrm>
          <a:prstGeom prst="line">
            <a:avLst/>
          </a:prstGeom>
          <a:noFill/>
          <a:ln w="7620">
            <a:solidFill>
              <a:srgbClr val="8A8280">
                <a:alpha val="70000"/>
              </a:srgbClr>
            </a:solidFill>
            <a:prstDash val="solid"/>
          </a:ln>
        </p:spPr>
      </p:sp>
      <p:sp>
        <p:nvSpPr>
          <p:cNvPr id="16" name="Shape 14"/>
          <p:cNvSpPr/>
          <p:nvPr/>
        </p:nvSpPr>
        <p:spPr>
          <a:xfrm>
            <a:off x="7630668" y="10058400"/>
            <a:ext cx="146304" cy="0"/>
          </a:xfrm>
          <a:prstGeom prst="line">
            <a:avLst/>
          </a:prstGeom>
          <a:noFill/>
          <a:ln w="7620">
            <a:solidFill>
              <a:srgbClr val="8A8280">
                <a:alpha val="70000"/>
              </a:srgbClr>
            </a:solidFill>
            <a:prstDash val="solid"/>
          </a:ln>
        </p:spPr>
      </p:sp>
      <p:sp>
        <p:nvSpPr>
          <p:cNvPr id="17" name="Shape 15"/>
          <p:cNvSpPr/>
          <p:nvPr/>
        </p:nvSpPr>
        <p:spPr>
          <a:xfrm>
            <a:off x="7703820" y="9985248"/>
            <a:ext cx="0" cy="146304"/>
          </a:xfrm>
          <a:prstGeom prst="line">
            <a:avLst/>
          </a:prstGeom>
          <a:noFill/>
          <a:ln w="7620">
            <a:solidFill>
              <a:srgbClr val="8A8280">
                <a:alpha val="70000"/>
              </a:srgbClr>
            </a:solidFill>
            <a:prstDash val="solid"/>
          </a:ln>
        </p:spPr>
      </p:sp>
      <p:sp>
        <p:nvSpPr>
          <p:cNvPr id="18" name="Text 16"/>
          <p:cNvSpPr/>
          <p:nvPr/>
        </p:nvSpPr>
        <p:spPr>
          <a:xfrm>
            <a:off x="762610" y="2194560"/>
            <a:ext cx="6026810" cy="4572000"/>
          </a:xfrm>
          <a:prstGeom prst="rect">
            <a:avLst/>
          </a:prstGeom>
          <a:noFill/>
          <a:ln/>
        </p:spPr>
        <p:txBody>
          <a:bodyPr wrap="square" lIns="0" tIns="0" rIns="0" bIns="0" rtlCol="0" anchor="t"/>
          <a:lstStyle/>
          <a:p>
            <a:pPr indent="0" marL="0">
              <a:lnSpc>
                <a:spcPct val="108000"/>
              </a:lnSpc>
              <a:buNone/>
            </a:pPr>
            <a:r>
              <a:rPr lang="en-US" sz="5600" spc="-100" kern="0" dirty="0">
                <a:solidFill>
                  <a:srgbClr val="18160F"/>
                </a:solidFill>
                <a:latin typeface="Playfair Display" pitchFamily="34" charset="0"/>
                <a:ea typeface="Playfair Display" pitchFamily="34" charset="-122"/>
                <a:cs typeface="Playfair Display" pitchFamily="34" charset="-120"/>
              </a:rPr>
              <a:t>Personalization</a:t>
            </a:r>
            <a:endParaRPr lang="en-US" sz="5600" dirty="0"/>
          </a:p>
          <a:p>
            <a:pPr indent="0" marL="0">
              <a:lnSpc>
                <a:spcPct val="108000"/>
              </a:lnSpc>
              <a:buNone/>
            </a:pPr>
            <a:r>
              <a:rPr lang="en-US" sz="5600" spc="-100" kern="0" dirty="0">
                <a:solidFill>
                  <a:srgbClr val="18160F"/>
                </a:solidFill>
                <a:latin typeface="Playfair Display" pitchFamily="34" charset="0"/>
                <a:ea typeface="Playfair Display" pitchFamily="34" charset="-122"/>
                <a:cs typeface="Playfair Display" pitchFamily="34" charset="-120"/>
              </a:rPr>
              <a:t>at scale was</a:t>
            </a:r>
            <a:endParaRPr lang="en-US" sz="5600" dirty="0"/>
          </a:p>
          <a:p>
            <a:pPr indent="0" marL="0">
              <a:lnSpc>
                <a:spcPct val="108000"/>
              </a:lnSpc>
              <a:buNone/>
            </a:pPr>
            <a:r>
              <a:rPr lang="en-US" sz="5600" spc="-100" kern="0" dirty="0">
                <a:solidFill>
                  <a:srgbClr val="18160F"/>
                </a:solidFill>
                <a:latin typeface="Playfair Display" pitchFamily="34" charset="0"/>
                <a:ea typeface="Playfair Display" pitchFamily="34" charset="-122"/>
                <a:cs typeface="Playfair Display" pitchFamily="34" charset="-120"/>
              </a:rPr>
              <a:t>impossible.</a:t>
            </a:r>
            <a:endParaRPr lang="en-US" sz="5600" dirty="0"/>
          </a:p>
        </p:txBody>
      </p:sp>
      <p:sp>
        <p:nvSpPr>
          <p:cNvPr id="19" name="Text 17"/>
          <p:cNvSpPr/>
          <p:nvPr/>
        </p:nvSpPr>
        <p:spPr>
          <a:xfrm>
            <a:off x="762610" y="6949440"/>
            <a:ext cx="5935370" cy="2743200"/>
          </a:xfrm>
          <a:prstGeom prst="rect">
            <a:avLst/>
          </a:prstGeom>
          <a:noFill/>
          <a:ln/>
        </p:spPr>
        <p:txBody>
          <a:bodyPr wrap="square" lIns="0" tIns="0" rIns="0" bIns="0" rtlCol="0" anchor="t"/>
          <a:lstStyle/>
          <a:p>
            <a:pPr indent="0" marL="0">
              <a:lnSpc>
                <a:spcPct val="150000"/>
              </a:lnSpc>
              <a:buNone/>
            </a:pPr>
            <a:r>
              <a:rPr lang="en-US" sz="1800" dirty="0">
                <a:solidFill>
                  <a:srgbClr val="18160F"/>
                </a:solidFill>
                <a:latin typeface="Inter" pitchFamily="34" charset="0"/>
                <a:ea typeface="Inter" pitchFamily="34" charset="-122"/>
                <a:cs typeface="Inter" pitchFamily="34" charset="-120"/>
              </a:rPr>
              <a:t>STP exists because the cost of treating each customer as a unique market made the segment a necessary abstraction. The marketing organization could research, target, and position to a segment. It could not do that work for every individual buyer.</a:t>
            </a:r>
            <a:endParaRPr lang="en-US" sz="1800" dirty="0"/>
          </a:p>
        </p:txBody>
      </p:sp>
      <p:sp>
        <p:nvSpPr>
          <p:cNvPr id="20" name="Shape 18"/>
          <p:cNvSpPr/>
          <p:nvPr/>
        </p:nvSpPr>
        <p:spPr>
          <a:xfrm>
            <a:off x="762610" y="10424160"/>
            <a:ext cx="54864" cy="1463040"/>
          </a:xfrm>
          <a:prstGeom prst="rect">
            <a:avLst/>
          </a:prstGeom>
          <a:solidFill>
            <a:srgbClr val="F7F471"/>
          </a:solidFill>
          <a:ln/>
        </p:spPr>
      </p:sp>
      <p:sp>
        <p:nvSpPr>
          <p:cNvPr id="21" name="Text 19"/>
          <p:cNvSpPr/>
          <p:nvPr/>
        </p:nvSpPr>
        <p:spPr>
          <a:xfrm>
            <a:off x="991210" y="10424160"/>
            <a:ext cx="5752490" cy="1463040"/>
          </a:xfrm>
          <a:prstGeom prst="rect">
            <a:avLst/>
          </a:prstGeom>
          <a:noFill/>
          <a:ln/>
        </p:spPr>
        <p:txBody>
          <a:bodyPr wrap="square" lIns="0" tIns="0" rIns="0" bIns="0" rtlCol="0" anchor="t"/>
          <a:lstStyle/>
          <a:p>
            <a:pPr indent="0" marL="0">
              <a:buNone/>
            </a:pPr>
            <a:r>
              <a:rPr lang="en-US" sz="2600" i="1" dirty="0">
                <a:solidFill>
                  <a:srgbClr val="18160F"/>
                </a:solidFill>
                <a:latin typeface="Playfair Display" pitchFamily="34" charset="0"/>
                <a:ea typeface="Playfair Display" pitchFamily="34" charset="-122"/>
                <a:cs typeface="Playfair Display" pitchFamily="34" charset="-120"/>
              </a:rPr>
              <a:t>The segment was the smallest economic unit of attention.</a:t>
            </a:r>
            <a:endParaRPr lang="en-US" sz="2600" dirty="0"/>
          </a:p>
        </p:txBody>
      </p:sp>
      <p:sp>
        <p:nvSpPr>
          <p:cNvPr id="22" name="Text 20"/>
          <p:cNvSpPr/>
          <p:nvPr/>
        </p:nvSpPr>
        <p:spPr>
          <a:xfrm>
            <a:off x="8572500" y="2377440"/>
            <a:ext cx="3200400" cy="457200"/>
          </a:xfrm>
          <a:prstGeom prst="rect">
            <a:avLst/>
          </a:prstGeom>
          <a:noFill/>
          <a:ln/>
        </p:spPr>
        <p:txBody>
          <a:bodyPr wrap="square" lIns="0" tIns="0" rIns="0" bIns="0" rtlCol="0" anchor="ctr"/>
          <a:lstStyle/>
          <a:p>
            <a:pPr indent="0" marL="0">
              <a:buNone/>
            </a:pPr>
            <a:r>
              <a:rPr lang="en-US" sz="4000" b="1" spc="-100" kern="0" dirty="0">
                <a:solidFill>
                  <a:srgbClr val="18160F"/>
                </a:solidFill>
                <a:latin typeface="Playfair Display" pitchFamily="34" charset="0"/>
                <a:ea typeface="Playfair Display" pitchFamily="34" charset="-122"/>
                <a:cs typeface="Playfair Display" pitchFamily="34" charset="-120"/>
              </a:rPr>
              <a:t>1969</a:t>
            </a:r>
            <a:endParaRPr lang="en-US" sz="4000" dirty="0"/>
          </a:p>
        </p:txBody>
      </p:sp>
      <p:sp>
        <p:nvSpPr>
          <p:cNvPr id="23" name="Text 21"/>
          <p:cNvSpPr/>
          <p:nvPr/>
        </p:nvSpPr>
        <p:spPr>
          <a:xfrm>
            <a:off x="8572500" y="3017520"/>
            <a:ext cx="3200400" cy="274320"/>
          </a:xfrm>
          <a:prstGeom prst="rect">
            <a:avLst/>
          </a:prstGeom>
          <a:noFill/>
          <a:ln/>
        </p:spPr>
        <p:txBody>
          <a:bodyPr wrap="square" lIns="0" tIns="0" rIns="0" bIns="0" rtlCol="0" anchor="ctr"/>
          <a:lstStyle/>
          <a:p>
            <a:pPr indent="0" marL="0">
              <a:buNone/>
            </a:pPr>
            <a:r>
              <a:rPr lang="en-US" sz="1100" b="1" spc="400" kern="0" dirty="0">
                <a:solidFill>
                  <a:srgbClr val="8A8280"/>
                </a:solidFill>
                <a:latin typeface="Inter" pitchFamily="34" charset="0"/>
                <a:ea typeface="Inter" pitchFamily="34" charset="-122"/>
                <a:cs typeface="Inter" pitchFamily="34" charset="-120"/>
              </a:rPr>
              <a:t>SEGMENT FLOOR</a:t>
            </a:r>
            <a:endParaRPr lang="en-US" sz="1100" dirty="0"/>
          </a:p>
        </p:txBody>
      </p:sp>
      <p:sp>
        <p:nvSpPr>
          <p:cNvPr id="24" name="Text 22"/>
          <p:cNvSpPr/>
          <p:nvPr/>
        </p:nvSpPr>
        <p:spPr>
          <a:xfrm>
            <a:off x="8572500" y="4023360"/>
            <a:ext cx="3200400" cy="5029200"/>
          </a:xfrm>
          <a:prstGeom prst="rect">
            <a:avLst/>
          </a:prstGeom>
          <a:noFill/>
          <a:ln/>
        </p:spPr>
        <p:txBody>
          <a:bodyPr wrap="square" lIns="0" tIns="0" rIns="0" bIns="0" rtlCol="0" anchor="t"/>
          <a:lstStyle/>
          <a:p>
            <a:pPr indent="0" marL="0">
              <a:lnSpc>
                <a:spcPct val="140000"/>
              </a:lnSpc>
              <a:buNone/>
            </a:pPr>
            <a:r>
              <a:rPr lang="en-US" sz="1400" dirty="0">
                <a:solidFill>
                  <a:srgbClr val="18160F"/>
                </a:solidFill>
                <a:latin typeface="Inter" pitchFamily="34" charset="0"/>
                <a:ea typeface="Inter" pitchFamily="34" charset="-122"/>
                <a:cs typeface="Inter" pitchFamily="34" charset="-120"/>
              </a:rPr>
              <a:t>Smallest unit</a:t>
            </a:r>
            <a:endParaRPr lang="en-US" sz="1400" dirty="0"/>
          </a:p>
          <a:p>
            <a:pPr indent="0" marL="0">
              <a:lnSpc>
                <a:spcPct val="140000"/>
              </a:lnSpc>
              <a:buNone/>
            </a:pPr>
            <a:r>
              <a:rPr lang="en-US" sz="1400" dirty="0">
                <a:solidFill>
                  <a:srgbClr val="18160F"/>
                </a:solidFill>
                <a:latin typeface="Inter" pitchFamily="34" charset="0"/>
                <a:ea typeface="Inter" pitchFamily="34" charset="-122"/>
                <a:cs typeface="Inter" pitchFamily="34" charset="-120"/>
              </a:rPr>
              <a:t>of marketing</a:t>
            </a:r>
            <a:endParaRPr lang="en-US" sz="1400" dirty="0"/>
          </a:p>
          <a:p>
            <a:pPr indent="0" marL="0">
              <a:lnSpc>
                <a:spcPct val="140000"/>
              </a:lnSpc>
              <a:buNone/>
            </a:pPr>
            <a:r>
              <a:rPr lang="en-US" sz="1400" dirty="0">
                <a:solidFill>
                  <a:srgbClr val="18160F"/>
                </a:solidFill>
                <a:latin typeface="Inter" pitchFamily="34" charset="0"/>
                <a:ea typeface="Inter" pitchFamily="34" charset="-122"/>
                <a:cs typeface="Inter" pitchFamily="34" charset="-120"/>
              </a:rPr>
              <a:t>attention an</a:t>
            </a:r>
            <a:endParaRPr lang="en-US" sz="1400" dirty="0"/>
          </a:p>
          <a:p>
            <a:pPr indent="0" marL="0">
              <a:lnSpc>
                <a:spcPct val="140000"/>
              </a:lnSpc>
              <a:buNone/>
            </a:pPr>
            <a:r>
              <a:rPr lang="en-US" sz="1400" dirty="0">
                <a:solidFill>
                  <a:srgbClr val="18160F"/>
                </a:solidFill>
                <a:latin typeface="Inter" pitchFamily="34" charset="0"/>
                <a:ea typeface="Inter" pitchFamily="34" charset="-122"/>
                <a:cs typeface="Inter" pitchFamily="34" charset="-120"/>
              </a:rPr>
              <a:t>organization</a:t>
            </a:r>
            <a:endParaRPr lang="en-US" sz="1400" dirty="0"/>
          </a:p>
          <a:p>
            <a:pPr indent="0" marL="0">
              <a:lnSpc>
                <a:spcPct val="140000"/>
              </a:lnSpc>
              <a:buNone/>
            </a:pPr>
            <a:r>
              <a:rPr lang="en-US" sz="1400" dirty="0">
                <a:solidFill>
                  <a:srgbClr val="18160F"/>
                </a:solidFill>
                <a:latin typeface="Inter" pitchFamily="34" charset="0"/>
                <a:ea typeface="Inter" pitchFamily="34" charset="-122"/>
                <a:cs typeface="Inter" pitchFamily="34" charset="-120"/>
              </a:rPr>
              <a:t>could afford</a:t>
            </a:r>
            <a:endParaRPr lang="en-US" sz="1400" dirty="0"/>
          </a:p>
          <a:p>
            <a:pPr indent="0" marL="0">
              <a:lnSpc>
                <a:spcPct val="140000"/>
              </a:lnSpc>
              <a:buNone/>
            </a:pPr>
            <a:r>
              <a:rPr lang="en-US" sz="1400" dirty="0">
                <a:solidFill>
                  <a:srgbClr val="18160F"/>
                </a:solidFill>
                <a:latin typeface="Inter" pitchFamily="34" charset="0"/>
                <a:ea typeface="Inter" pitchFamily="34" charset="-122"/>
                <a:cs typeface="Inter" pitchFamily="34" charset="-120"/>
              </a:rPr>
              <a:t>to treat as</a:t>
            </a:r>
            <a:endParaRPr lang="en-US" sz="1400" dirty="0"/>
          </a:p>
          <a:p>
            <a:pPr indent="0" marL="0">
              <a:lnSpc>
                <a:spcPct val="140000"/>
              </a:lnSpc>
              <a:buNone/>
            </a:pPr>
            <a:r>
              <a:rPr lang="en-US" sz="1400" dirty="0">
                <a:solidFill>
                  <a:srgbClr val="18160F"/>
                </a:solidFill>
                <a:latin typeface="Inter" pitchFamily="34" charset="0"/>
                <a:ea typeface="Inter" pitchFamily="34" charset="-122"/>
                <a:cs typeface="Inter" pitchFamily="34" charset="-120"/>
              </a:rPr>
              <a:t>unique.</a:t>
            </a:r>
            <a:endParaRPr lang="en-US" sz="1400" dirty="0"/>
          </a:p>
        </p:txBody>
      </p:sp>
      <p:sp>
        <p:nvSpPr>
          <p:cNvPr id="25" name="Text 23"/>
          <p:cNvSpPr/>
          <p:nvPr/>
        </p:nvSpPr>
        <p:spPr>
          <a:xfrm>
            <a:off x="8572500" y="10424160"/>
            <a:ext cx="3200400" cy="274320"/>
          </a:xfrm>
          <a:prstGeom prst="rect">
            <a:avLst/>
          </a:prstGeom>
          <a:noFill/>
          <a:ln/>
        </p:spPr>
        <p:txBody>
          <a:bodyPr wrap="square" lIns="0" tIns="0" rIns="0" bIns="0" rtlCol="0" anchor="ctr"/>
          <a:lstStyle/>
          <a:p>
            <a:pPr indent="0" marL="0">
              <a:buNone/>
            </a:pPr>
            <a:r>
              <a:rPr lang="en-US" sz="1000" b="1" spc="300" kern="0" dirty="0">
                <a:solidFill>
                  <a:srgbClr val="8A8280"/>
                </a:solidFill>
                <a:latin typeface="Inter" pitchFamily="34" charset="0"/>
                <a:ea typeface="Inter" pitchFamily="34" charset="-122"/>
                <a:cs typeface="Inter" pitchFamily="34" charset="-120"/>
              </a:rPr>
              <a:t>CPI / human research</a:t>
            </a:r>
            <a:endParaRPr lang="en-US" sz="1000" dirty="0"/>
          </a:p>
        </p:txBody>
      </p:sp>
      <p:sp>
        <p:nvSpPr>
          <p:cNvPr id="26" name="Text 24"/>
          <p:cNvSpPr/>
          <p:nvPr/>
        </p:nvSpPr>
        <p:spPr>
          <a:xfrm>
            <a:off x="8572500" y="10698480"/>
            <a:ext cx="3200400" cy="274320"/>
          </a:xfrm>
          <a:prstGeom prst="rect">
            <a:avLst/>
          </a:prstGeom>
          <a:noFill/>
          <a:ln/>
        </p:spPr>
        <p:txBody>
          <a:bodyPr wrap="square" lIns="0" tIns="0" rIns="0" bIns="0" rtlCol="0" anchor="ctr"/>
          <a:lstStyle/>
          <a:p>
            <a:pPr indent="0" marL="0">
              <a:buNone/>
            </a:pPr>
            <a:r>
              <a:rPr lang="en-US" sz="1400" dirty="0">
                <a:solidFill>
                  <a:srgbClr val="18160F"/>
                </a:solidFill>
                <a:latin typeface="Inter" pitchFamily="34" charset="0"/>
                <a:ea typeface="Inter" pitchFamily="34" charset="-122"/>
                <a:cs typeface="Inter" pitchFamily="34" charset="-120"/>
              </a:rPr>
              <a:t>$ per 1k buyers</a:t>
            </a:r>
            <a:endParaRPr lang="en-US" sz="1400" dirty="0"/>
          </a:p>
        </p:txBody>
      </p:sp>
      <p:sp>
        <p:nvSpPr>
          <p:cNvPr id="27" name="Text 25"/>
          <p:cNvSpPr/>
          <p:nvPr/>
        </p:nvSpPr>
        <p:spPr>
          <a:xfrm>
            <a:off x="762610" y="13204850"/>
            <a:ext cx="8990381" cy="274320"/>
          </a:xfrm>
          <a:prstGeom prst="rect">
            <a:avLst/>
          </a:prstGeom>
          <a:noFill/>
          <a:ln/>
        </p:spPr>
        <p:txBody>
          <a:bodyPr wrap="square" lIns="0" tIns="0" rIns="0" bIns="0" rtlCol="0" anchor="b"/>
          <a:lstStyle/>
          <a:p>
            <a:pPr indent="0" marL="0">
              <a:buNone/>
            </a:pPr>
            <a:r>
              <a:rPr lang="en-US" sz="1000" spc="100" kern="0" dirty="0">
                <a:solidFill>
                  <a:srgbClr val="8A8280"/>
                </a:solidFill>
                <a:latin typeface="Inter" pitchFamily="34" charset="0"/>
                <a:ea typeface="Inter" pitchFamily="34" charset="-122"/>
                <a:cs typeface="Inter" pitchFamily="34" charset="-120"/>
              </a:rPr>
              <a:t>Operating by John Brewton  ·  STP / 1969</a:t>
            </a:r>
            <a:endParaRPr lang="en-US" sz="1000" dirty="0"/>
          </a:p>
        </p:txBody>
      </p:sp>
      <p:sp>
        <p:nvSpPr>
          <p:cNvPr id="28" name="Text 26"/>
          <p:cNvSpPr/>
          <p:nvPr/>
        </p:nvSpPr>
        <p:spPr>
          <a:xfrm>
            <a:off x="10027310" y="13021970"/>
            <a:ext cx="640080" cy="457200"/>
          </a:xfrm>
          <a:prstGeom prst="rect">
            <a:avLst/>
          </a:prstGeom>
          <a:noFill/>
          <a:ln/>
        </p:spPr>
        <p:txBody>
          <a:bodyPr wrap="square" lIns="0" tIns="0" rIns="0" bIns="0" rtlCol="0" anchor="b"/>
          <a:lstStyle/>
          <a:p>
            <a:pPr algn="r" indent="0" marL="0">
              <a:buNone/>
            </a:pPr>
            <a:r>
              <a:rPr lang="en-US" sz="2800" spc="100" kern="0" dirty="0">
                <a:solidFill>
                  <a:srgbClr val="F7F471"/>
                </a:solidFill>
                <a:latin typeface="Playfair Display" pitchFamily="34" charset="0"/>
                <a:ea typeface="Playfair Display" pitchFamily="34" charset="-122"/>
                <a:cs typeface="Playfair Display" pitchFamily="34" charset="-120"/>
              </a:rPr>
              <a:t>JB</a:t>
            </a:r>
            <a:endParaRPr lang="en-US" sz="2800" dirty="0"/>
          </a:p>
        </p:txBody>
      </p:sp>
      <p:sp>
        <p:nvSpPr>
          <p:cNvPr id="29" name="Text 27"/>
          <p:cNvSpPr/>
          <p:nvPr/>
        </p:nvSpPr>
        <p:spPr>
          <a:xfrm>
            <a:off x="8884310" y="12610490"/>
            <a:ext cx="960120" cy="256032"/>
          </a:xfrm>
          <a:prstGeom prst="rect">
            <a:avLst/>
          </a:prstGeom>
          <a:noFill/>
          <a:ln/>
        </p:spPr>
        <p:txBody>
          <a:bodyPr wrap="square" lIns="0" tIns="0" rIns="0" bIns="0" rtlCol="0" anchor="ctr"/>
          <a:lstStyle/>
          <a:p>
            <a:pPr algn="r" indent="0" marL="0">
              <a:buNone/>
            </a:pPr>
            <a:r>
              <a:rPr lang="en-US" sz="900" b="1" spc="400" kern="0" dirty="0">
                <a:solidFill>
                  <a:srgbClr val="8A8280"/>
                </a:solidFill>
                <a:latin typeface="Inter" pitchFamily="34" charset="0"/>
                <a:ea typeface="Inter" pitchFamily="34" charset="-122"/>
                <a:cs typeface="Inter" pitchFamily="34" charset="-120"/>
              </a:rPr>
              <a:t>NEXT</a:t>
            </a:r>
            <a:endParaRPr lang="en-US" sz="900" dirty="0"/>
          </a:p>
        </p:txBody>
      </p:sp>
      <p:sp>
        <p:nvSpPr>
          <p:cNvPr id="30" name="Shape 28"/>
          <p:cNvSpPr/>
          <p:nvPr/>
        </p:nvSpPr>
        <p:spPr>
          <a:xfrm>
            <a:off x="9890150" y="12738506"/>
            <a:ext cx="548640" cy="0"/>
          </a:xfrm>
          <a:prstGeom prst="line">
            <a:avLst/>
          </a:prstGeom>
          <a:noFill/>
          <a:ln w="17780">
            <a:solidFill>
              <a:srgbClr val="F7F471"/>
            </a:solidFill>
            <a:prstDash val="solid"/>
          </a:ln>
        </p:spPr>
      </p:sp>
      <p:sp>
        <p:nvSpPr>
          <p:cNvPr id="31" name="Shape 29"/>
          <p:cNvSpPr/>
          <p:nvPr/>
        </p:nvSpPr>
        <p:spPr>
          <a:xfrm rot="5400000">
            <a:off x="10438790" y="12647066"/>
            <a:ext cx="164592" cy="182880"/>
          </a:xfrm>
          <a:prstGeom prst="triangle">
            <a:avLst/>
          </a:prstGeom>
          <a:solidFill>
            <a:srgbClr val="F7F471"/>
          </a:solidFill>
          <a:ln/>
        </p:spPr>
      </p:sp>
      <p:sp>
        <p:nvSpPr>
          <p:cNvPr id="32" name="Text 30"/>
          <p:cNvSpPr/>
          <p:nvPr/>
        </p:nvSpPr>
        <p:spPr>
          <a:xfrm>
            <a:off x="9295790" y="716890"/>
            <a:ext cx="1371600" cy="320040"/>
          </a:xfrm>
          <a:prstGeom prst="rect">
            <a:avLst/>
          </a:prstGeom>
          <a:noFill/>
          <a:ln/>
        </p:spPr>
        <p:txBody>
          <a:bodyPr wrap="square" lIns="0" tIns="0" rIns="0" bIns="0" rtlCol="0" anchor="ctr"/>
          <a:lstStyle/>
          <a:p>
            <a:pPr algn="r" indent="0" marL="0">
              <a:buNone/>
            </a:pPr>
            <a:r>
              <a:rPr lang="en-US" sz="1100" spc="200" kern="0" dirty="0">
                <a:solidFill>
                  <a:srgbClr val="8A8280"/>
                </a:solidFill>
                <a:latin typeface="Inter" pitchFamily="34" charset="0"/>
                <a:ea typeface="Inter" pitchFamily="34" charset="-122"/>
                <a:cs typeface="Inter" pitchFamily="34" charset="-120"/>
              </a:rPr>
              <a:t>6 / 13</a:t>
            </a:r>
            <a:endParaRPr lang="en-US" sz="11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bg>
      <p:bgPr>
        <a:solidFill>
          <a:srgbClr val="2A3D2E"/>
        </a:solidFill>
      </p:bgPr>
    </p:bg>
    <p:spTree>
      <p:nvGrpSpPr>
        <p:cNvPr id="1" name=""/>
        <p:cNvGrpSpPr/>
        <p:nvPr/>
      </p:nvGrpSpPr>
      <p:grpSpPr>
        <a:xfrm>
          <a:off x="0" y="0"/>
          <a:ext cx="0" cy="0"/>
          <a:chOff x="0" y="0"/>
          <a:chExt cx="0" cy="0"/>
        </a:xfrm>
      </p:grpSpPr>
      <p:sp>
        <p:nvSpPr>
          <p:cNvPr id="2" name="Shape 0"/>
          <p:cNvSpPr/>
          <p:nvPr/>
        </p:nvSpPr>
        <p:spPr>
          <a:xfrm>
            <a:off x="762610" y="762610"/>
            <a:ext cx="0" cy="12762281"/>
          </a:xfrm>
          <a:prstGeom prst="line">
            <a:avLst/>
          </a:prstGeom>
          <a:noFill/>
          <a:ln w="5080">
            <a:solidFill>
              <a:srgbClr val="C4B9AE">
                <a:alpha val="18000"/>
              </a:srgbClr>
            </a:solidFill>
            <a:prstDash val="solid"/>
          </a:ln>
        </p:spPr>
      </p:sp>
      <p:sp>
        <p:nvSpPr>
          <p:cNvPr id="3" name="Shape 1"/>
          <p:cNvSpPr/>
          <p:nvPr/>
        </p:nvSpPr>
        <p:spPr>
          <a:xfrm>
            <a:off x="1334110" y="762610"/>
            <a:ext cx="0" cy="12762281"/>
          </a:xfrm>
          <a:prstGeom prst="line">
            <a:avLst/>
          </a:prstGeom>
          <a:noFill/>
          <a:ln w="5080">
            <a:solidFill>
              <a:srgbClr val="C4B9AE">
                <a:alpha val="18000"/>
              </a:srgbClr>
            </a:solidFill>
            <a:prstDash val="solid"/>
          </a:ln>
        </p:spPr>
      </p:sp>
      <p:sp>
        <p:nvSpPr>
          <p:cNvPr id="4" name="Shape 2"/>
          <p:cNvSpPr/>
          <p:nvPr/>
        </p:nvSpPr>
        <p:spPr>
          <a:xfrm>
            <a:off x="1905610" y="762610"/>
            <a:ext cx="0" cy="12762281"/>
          </a:xfrm>
          <a:prstGeom prst="line">
            <a:avLst/>
          </a:prstGeom>
          <a:noFill/>
          <a:ln w="5080">
            <a:solidFill>
              <a:srgbClr val="C4B9AE">
                <a:alpha val="18000"/>
              </a:srgbClr>
            </a:solidFill>
            <a:prstDash val="solid"/>
          </a:ln>
        </p:spPr>
      </p:sp>
      <p:sp>
        <p:nvSpPr>
          <p:cNvPr id="5" name="Shape 3"/>
          <p:cNvSpPr/>
          <p:nvPr/>
        </p:nvSpPr>
        <p:spPr>
          <a:xfrm>
            <a:off x="2477110" y="762610"/>
            <a:ext cx="0" cy="12762281"/>
          </a:xfrm>
          <a:prstGeom prst="line">
            <a:avLst/>
          </a:prstGeom>
          <a:noFill/>
          <a:ln w="5080">
            <a:solidFill>
              <a:srgbClr val="C4B9AE">
                <a:alpha val="18000"/>
              </a:srgbClr>
            </a:solidFill>
            <a:prstDash val="solid"/>
          </a:ln>
        </p:spPr>
      </p:sp>
      <p:sp>
        <p:nvSpPr>
          <p:cNvPr id="6" name="Shape 4"/>
          <p:cNvSpPr/>
          <p:nvPr/>
        </p:nvSpPr>
        <p:spPr>
          <a:xfrm>
            <a:off x="3048610" y="762610"/>
            <a:ext cx="0" cy="12762281"/>
          </a:xfrm>
          <a:prstGeom prst="line">
            <a:avLst/>
          </a:prstGeom>
          <a:noFill/>
          <a:ln w="5080">
            <a:solidFill>
              <a:srgbClr val="C4B9AE">
                <a:alpha val="18000"/>
              </a:srgbClr>
            </a:solidFill>
            <a:prstDash val="solid"/>
          </a:ln>
        </p:spPr>
      </p:sp>
      <p:sp>
        <p:nvSpPr>
          <p:cNvPr id="7" name="Shape 5"/>
          <p:cNvSpPr/>
          <p:nvPr/>
        </p:nvSpPr>
        <p:spPr>
          <a:xfrm>
            <a:off x="3620110" y="762610"/>
            <a:ext cx="0" cy="12762281"/>
          </a:xfrm>
          <a:prstGeom prst="line">
            <a:avLst/>
          </a:prstGeom>
          <a:noFill/>
          <a:ln w="5080">
            <a:solidFill>
              <a:srgbClr val="C4B9AE">
                <a:alpha val="18000"/>
              </a:srgbClr>
            </a:solidFill>
            <a:prstDash val="solid"/>
          </a:ln>
        </p:spPr>
      </p:sp>
      <p:sp>
        <p:nvSpPr>
          <p:cNvPr id="8" name="Shape 6"/>
          <p:cNvSpPr/>
          <p:nvPr/>
        </p:nvSpPr>
        <p:spPr>
          <a:xfrm>
            <a:off x="4191610" y="762610"/>
            <a:ext cx="0" cy="12762281"/>
          </a:xfrm>
          <a:prstGeom prst="line">
            <a:avLst/>
          </a:prstGeom>
          <a:noFill/>
          <a:ln w="5080">
            <a:solidFill>
              <a:srgbClr val="C4B9AE">
                <a:alpha val="18000"/>
              </a:srgbClr>
            </a:solidFill>
            <a:prstDash val="solid"/>
          </a:ln>
        </p:spPr>
      </p:sp>
      <p:sp>
        <p:nvSpPr>
          <p:cNvPr id="9" name="Shape 7"/>
          <p:cNvSpPr/>
          <p:nvPr/>
        </p:nvSpPr>
        <p:spPr>
          <a:xfrm>
            <a:off x="4763110" y="762610"/>
            <a:ext cx="0" cy="12762281"/>
          </a:xfrm>
          <a:prstGeom prst="line">
            <a:avLst/>
          </a:prstGeom>
          <a:noFill/>
          <a:ln w="5080">
            <a:solidFill>
              <a:srgbClr val="C4B9AE">
                <a:alpha val="18000"/>
              </a:srgbClr>
            </a:solidFill>
            <a:prstDash val="solid"/>
          </a:ln>
        </p:spPr>
      </p:sp>
      <p:sp>
        <p:nvSpPr>
          <p:cNvPr id="10" name="Shape 8"/>
          <p:cNvSpPr/>
          <p:nvPr/>
        </p:nvSpPr>
        <p:spPr>
          <a:xfrm>
            <a:off x="5334610" y="762610"/>
            <a:ext cx="0" cy="12762281"/>
          </a:xfrm>
          <a:prstGeom prst="line">
            <a:avLst/>
          </a:prstGeom>
          <a:noFill/>
          <a:ln w="5080">
            <a:solidFill>
              <a:srgbClr val="C4B9AE">
                <a:alpha val="18000"/>
              </a:srgbClr>
            </a:solidFill>
            <a:prstDash val="solid"/>
          </a:ln>
        </p:spPr>
      </p:sp>
      <p:sp>
        <p:nvSpPr>
          <p:cNvPr id="11" name="Shape 9"/>
          <p:cNvSpPr/>
          <p:nvPr/>
        </p:nvSpPr>
        <p:spPr>
          <a:xfrm>
            <a:off x="5906110" y="762610"/>
            <a:ext cx="0" cy="12762281"/>
          </a:xfrm>
          <a:prstGeom prst="line">
            <a:avLst/>
          </a:prstGeom>
          <a:noFill/>
          <a:ln w="5080">
            <a:solidFill>
              <a:srgbClr val="C4B9AE">
                <a:alpha val="18000"/>
              </a:srgbClr>
            </a:solidFill>
            <a:prstDash val="solid"/>
          </a:ln>
        </p:spPr>
      </p:sp>
      <p:sp>
        <p:nvSpPr>
          <p:cNvPr id="12" name="Shape 10"/>
          <p:cNvSpPr/>
          <p:nvPr/>
        </p:nvSpPr>
        <p:spPr>
          <a:xfrm>
            <a:off x="6477610" y="762610"/>
            <a:ext cx="0" cy="12762281"/>
          </a:xfrm>
          <a:prstGeom prst="line">
            <a:avLst/>
          </a:prstGeom>
          <a:noFill/>
          <a:ln w="5080">
            <a:solidFill>
              <a:srgbClr val="C4B9AE">
                <a:alpha val="18000"/>
              </a:srgbClr>
            </a:solidFill>
            <a:prstDash val="solid"/>
          </a:ln>
        </p:spPr>
      </p:sp>
      <p:sp>
        <p:nvSpPr>
          <p:cNvPr id="13" name="Shape 11"/>
          <p:cNvSpPr/>
          <p:nvPr/>
        </p:nvSpPr>
        <p:spPr>
          <a:xfrm>
            <a:off x="7049110" y="762610"/>
            <a:ext cx="0" cy="12762281"/>
          </a:xfrm>
          <a:prstGeom prst="line">
            <a:avLst/>
          </a:prstGeom>
          <a:noFill/>
          <a:ln w="5080">
            <a:solidFill>
              <a:srgbClr val="C4B9AE">
                <a:alpha val="18000"/>
              </a:srgbClr>
            </a:solidFill>
            <a:prstDash val="solid"/>
          </a:ln>
        </p:spPr>
      </p:sp>
      <p:sp>
        <p:nvSpPr>
          <p:cNvPr id="14" name="Shape 12"/>
          <p:cNvSpPr/>
          <p:nvPr/>
        </p:nvSpPr>
        <p:spPr>
          <a:xfrm>
            <a:off x="7620610" y="762610"/>
            <a:ext cx="0" cy="12762281"/>
          </a:xfrm>
          <a:prstGeom prst="line">
            <a:avLst/>
          </a:prstGeom>
          <a:noFill/>
          <a:ln w="5080">
            <a:solidFill>
              <a:srgbClr val="C4B9AE">
                <a:alpha val="18000"/>
              </a:srgbClr>
            </a:solidFill>
            <a:prstDash val="solid"/>
          </a:ln>
        </p:spPr>
      </p:sp>
      <p:sp>
        <p:nvSpPr>
          <p:cNvPr id="15" name="Shape 13"/>
          <p:cNvSpPr/>
          <p:nvPr/>
        </p:nvSpPr>
        <p:spPr>
          <a:xfrm>
            <a:off x="8192110" y="762610"/>
            <a:ext cx="0" cy="12762281"/>
          </a:xfrm>
          <a:prstGeom prst="line">
            <a:avLst/>
          </a:prstGeom>
          <a:noFill/>
          <a:ln w="5080">
            <a:solidFill>
              <a:srgbClr val="C4B9AE">
                <a:alpha val="18000"/>
              </a:srgbClr>
            </a:solidFill>
            <a:prstDash val="solid"/>
          </a:ln>
        </p:spPr>
      </p:sp>
      <p:sp>
        <p:nvSpPr>
          <p:cNvPr id="16" name="Shape 14"/>
          <p:cNvSpPr/>
          <p:nvPr/>
        </p:nvSpPr>
        <p:spPr>
          <a:xfrm>
            <a:off x="8763610" y="762610"/>
            <a:ext cx="0" cy="12762281"/>
          </a:xfrm>
          <a:prstGeom prst="line">
            <a:avLst/>
          </a:prstGeom>
          <a:noFill/>
          <a:ln w="5080">
            <a:solidFill>
              <a:srgbClr val="C4B9AE">
                <a:alpha val="18000"/>
              </a:srgbClr>
            </a:solidFill>
            <a:prstDash val="solid"/>
          </a:ln>
        </p:spPr>
      </p:sp>
      <p:sp>
        <p:nvSpPr>
          <p:cNvPr id="17" name="Shape 15"/>
          <p:cNvSpPr/>
          <p:nvPr/>
        </p:nvSpPr>
        <p:spPr>
          <a:xfrm>
            <a:off x="9335110" y="762610"/>
            <a:ext cx="0" cy="12762281"/>
          </a:xfrm>
          <a:prstGeom prst="line">
            <a:avLst/>
          </a:prstGeom>
          <a:noFill/>
          <a:ln w="5080">
            <a:solidFill>
              <a:srgbClr val="C4B9AE">
                <a:alpha val="18000"/>
              </a:srgbClr>
            </a:solidFill>
            <a:prstDash val="solid"/>
          </a:ln>
        </p:spPr>
      </p:sp>
      <p:sp>
        <p:nvSpPr>
          <p:cNvPr id="18" name="Shape 16"/>
          <p:cNvSpPr/>
          <p:nvPr/>
        </p:nvSpPr>
        <p:spPr>
          <a:xfrm>
            <a:off x="9906610" y="762610"/>
            <a:ext cx="0" cy="12762281"/>
          </a:xfrm>
          <a:prstGeom prst="line">
            <a:avLst/>
          </a:prstGeom>
          <a:noFill/>
          <a:ln w="5080">
            <a:solidFill>
              <a:srgbClr val="C4B9AE">
                <a:alpha val="18000"/>
              </a:srgbClr>
            </a:solidFill>
            <a:prstDash val="solid"/>
          </a:ln>
        </p:spPr>
      </p:sp>
      <p:sp>
        <p:nvSpPr>
          <p:cNvPr id="19" name="Shape 17"/>
          <p:cNvSpPr/>
          <p:nvPr/>
        </p:nvSpPr>
        <p:spPr>
          <a:xfrm>
            <a:off x="10478110" y="762610"/>
            <a:ext cx="0" cy="12762281"/>
          </a:xfrm>
          <a:prstGeom prst="line">
            <a:avLst/>
          </a:prstGeom>
          <a:noFill/>
          <a:ln w="5080">
            <a:solidFill>
              <a:srgbClr val="C4B9AE">
                <a:alpha val="18000"/>
              </a:srgbClr>
            </a:solidFill>
            <a:prstDash val="solid"/>
          </a:ln>
        </p:spPr>
      </p:sp>
      <p:sp>
        <p:nvSpPr>
          <p:cNvPr id="20" name="Shape 18"/>
          <p:cNvSpPr/>
          <p:nvPr/>
        </p:nvSpPr>
        <p:spPr>
          <a:xfrm>
            <a:off x="762610" y="762610"/>
            <a:ext cx="9904781" cy="0"/>
          </a:xfrm>
          <a:prstGeom prst="line">
            <a:avLst/>
          </a:prstGeom>
          <a:noFill/>
          <a:ln w="5080">
            <a:solidFill>
              <a:srgbClr val="C4B9AE">
                <a:alpha val="18000"/>
              </a:srgbClr>
            </a:solidFill>
            <a:prstDash val="solid"/>
          </a:ln>
        </p:spPr>
      </p:sp>
      <p:sp>
        <p:nvSpPr>
          <p:cNvPr id="21" name="Shape 19"/>
          <p:cNvSpPr/>
          <p:nvPr/>
        </p:nvSpPr>
        <p:spPr>
          <a:xfrm>
            <a:off x="762610" y="1334110"/>
            <a:ext cx="9904781" cy="0"/>
          </a:xfrm>
          <a:prstGeom prst="line">
            <a:avLst/>
          </a:prstGeom>
          <a:noFill/>
          <a:ln w="5080">
            <a:solidFill>
              <a:srgbClr val="C4B9AE">
                <a:alpha val="18000"/>
              </a:srgbClr>
            </a:solidFill>
            <a:prstDash val="solid"/>
          </a:ln>
        </p:spPr>
      </p:sp>
      <p:sp>
        <p:nvSpPr>
          <p:cNvPr id="22" name="Shape 20"/>
          <p:cNvSpPr/>
          <p:nvPr/>
        </p:nvSpPr>
        <p:spPr>
          <a:xfrm>
            <a:off x="762610" y="1905610"/>
            <a:ext cx="9904781" cy="0"/>
          </a:xfrm>
          <a:prstGeom prst="line">
            <a:avLst/>
          </a:prstGeom>
          <a:noFill/>
          <a:ln w="5080">
            <a:solidFill>
              <a:srgbClr val="C4B9AE">
                <a:alpha val="18000"/>
              </a:srgbClr>
            </a:solidFill>
            <a:prstDash val="solid"/>
          </a:ln>
        </p:spPr>
      </p:sp>
      <p:sp>
        <p:nvSpPr>
          <p:cNvPr id="23" name="Shape 21"/>
          <p:cNvSpPr/>
          <p:nvPr/>
        </p:nvSpPr>
        <p:spPr>
          <a:xfrm>
            <a:off x="762610" y="2477110"/>
            <a:ext cx="9904781" cy="0"/>
          </a:xfrm>
          <a:prstGeom prst="line">
            <a:avLst/>
          </a:prstGeom>
          <a:noFill/>
          <a:ln w="5080">
            <a:solidFill>
              <a:srgbClr val="C4B9AE">
                <a:alpha val="18000"/>
              </a:srgbClr>
            </a:solidFill>
            <a:prstDash val="solid"/>
          </a:ln>
        </p:spPr>
      </p:sp>
      <p:sp>
        <p:nvSpPr>
          <p:cNvPr id="24" name="Shape 22"/>
          <p:cNvSpPr/>
          <p:nvPr/>
        </p:nvSpPr>
        <p:spPr>
          <a:xfrm>
            <a:off x="762610" y="3048610"/>
            <a:ext cx="9904781" cy="0"/>
          </a:xfrm>
          <a:prstGeom prst="line">
            <a:avLst/>
          </a:prstGeom>
          <a:noFill/>
          <a:ln w="5080">
            <a:solidFill>
              <a:srgbClr val="C4B9AE">
                <a:alpha val="18000"/>
              </a:srgbClr>
            </a:solidFill>
            <a:prstDash val="solid"/>
          </a:ln>
        </p:spPr>
      </p:sp>
      <p:sp>
        <p:nvSpPr>
          <p:cNvPr id="25" name="Shape 23"/>
          <p:cNvSpPr/>
          <p:nvPr/>
        </p:nvSpPr>
        <p:spPr>
          <a:xfrm>
            <a:off x="762610" y="3620110"/>
            <a:ext cx="9904781" cy="0"/>
          </a:xfrm>
          <a:prstGeom prst="line">
            <a:avLst/>
          </a:prstGeom>
          <a:noFill/>
          <a:ln w="5080">
            <a:solidFill>
              <a:srgbClr val="C4B9AE">
                <a:alpha val="18000"/>
              </a:srgbClr>
            </a:solidFill>
            <a:prstDash val="solid"/>
          </a:ln>
        </p:spPr>
      </p:sp>
      <p:sp>
        <p:nvSpPr>
          <p:cNvPr id="26" name="Shape 24"/>
          <p:cNvSpPr/>
          <p:nvPr/>
        </p:nvSpPr>
        <p:spPr>
          <a:xfrm>
            <a:off x="762610" y="4191610"/>
            <a:ext cx="9904781" cy="0"/>
          </a:xfrm>
          <a:prstGeom prst="line">
            <a:avLst/>
          </a:prstGeom>
          <a:noFill/>
          <a:ln w="5080">
            <a:solidFill>
              <a:srgbClr val="C4B9AE">
                <a:alpha val="18000"/>
              </a:srgbClr>
            </a:solidFill>
            <a:prstDash val="solid"/>
          </a:ln>
        </p:spPr>
      </p:sp>
      <p:sp>
        <p:nvSpPr>
          <p:cNvPr id="27" name="Shape 25"/>
          <p:cNvSpPr/>
          <p:nvPr/>
        </p:nvSpPr>
        <p:spPr>
          <a:xfrm>
            <a:off x="762610" y="4763110"/>
            <a:ext cx="9904781" cy="0"/>
          </a:xfrm>
          <a:prstGeom prst="line">
            <a:avLst/>
          </a:prstGeom>
          <a:noFill/>
          <a:ln w="5080">
            <a:solidFill>
              <a:srgbClr val="C4B9AE">
                <a:alpha val="18000"/>
              </a:srgbClr>
            </a:solidFill>
            <a:prstDash val="solid"/>
          </a:ln>
        </p:spPr>
      </p:sp>
      <p:sp>
        <p:nvSpPr>
          <p:cNvPr id="28" name="Shape 26"/>
          <p:cNvSpPr/>
          <p:nvPr/>
        </p:nvSpPr>
        <p:spPr>
          <a:xfrm>
            <a:off x="762610" y="5334610"/>
            <a:ext cx="9904781" cy="0"/>
          </a:xfrm>
          <a:prstGeom prst="line">
            <a:avLst/>
          </a:prstGeom>
          <a:noFill/>
          <a:ln w="5080">
            <a:solidFill>
              <a:srgbClr val="C4B9AE">
                <a:alpha val="18000"/>
              </a:srgbClr>
            </a:solidFill>
            <a:prstDash val="solid"/>
          </a:ln>
        </p:spPr>
      </p:sp>
      <p:sp>
        <p:nvSpPr>
          <p:cNvPr id="29" name="Shape 27"/>
          <p:cNvSpPr/>
          <p:nvPr/>
        </p:nvSpPr>
        <p:spPr>
          <a:xfrm>
            <a:off x="762610" y="5906110"/>
            <a:ext cx="9904781" cy="0"/>
          </a:xfrm>
          <a:prstGeom prst="line">
            <a:avLst/>
          </a:prstGeom>
          <a:noFill/>
          <a:ln w="5080">
            <a:solidFill>
              <a:srgbClr val="C4B9AE">
                <a:alpha val="18000"/>
              </a:srgbClr>
            </a:solidFill>
            <a:prstDash val="solid"/>
          </a:ln>
        </p:spPr>
      </p:sp>
      <p:sp>
        <p:nvSpPr>
          <p:cNvPr id="30" name="Shape 28"/>
          <p:cNvSpPr/>
          <p:nvPr/>
        </p:nvSpPr>
        <p:spPr>
          <a:xfrm>
            <a:off x="762610" y="6477610"/>
            <a:ext cx="9904781" cy="0"/>
          </a:xfrm>
          <a:prstGeom prst="line">
            <a:avLst/>
          </a:prstGeom>
          <a:noFill/>
          <a:ln w="5080">
            <a:solidFill>
              <a:srgbClr val="C4B9AE">
                <a:alpha val="18000"/>
              </a:srgbClr>
            </a:solidFill>
            <a:prstDash val="solid"/>
          </a:ln>
        </p:spPr>
      </p:sp>
      <p:sp>
        <p:nvSpPr>
          <p:cNvPr id="31" name="Shape 29"/>
          <p:cNvSpPr/>
          <p:nvPr/>
        </p:nvSpPr>
        <p:spPr>
          <a:xfrm>
            <a:off x="762610" y="7049110"/>
            <a:ext cx="9904781" cy="0"/>
          </a:xfrm>
          <a:prstGeom prst="line">
            <a:avLst/>
          </a:prstGeom>
          <a:noFill/>
          <a:ln w="5080">
            <a:solidFill>
              <a:srgbClr val="C4B9AE">
                <a:alpha val="18000"/>
              </a:srgbClr>
            </a:solidFill>
            <a:prstDash val="solid"/>
          </a:ln>
        </p:spPr>
      </p:sp>
      <p:sp>
        <p:nvSpPr>
          <p:cNvPr id="32" name="Shape 30"/>
          <p:cNvSpPr/>
          <p:nvPr/>
        </p:nvSpPr>
        <p:spPr>
          <a:xfrm>
            <a:off x="762610" y="7620610"/>
            <a:ext cx="9904781" cy="0"/>
          </a:xfrm>
          <a:prstGeom prst="line">
            <a:avLst/>
          </a:prstGeom>
          <a:noFill/>
          <a:ln w="5080">
            <a:solidFill>
              <a:srgbClr val="C4B9AE">
                <a:alpha val="18000"/>
              </a:srgbClr>
            </a:solidFill>
            <a:prstDash val="solid"/>
          </a:ln>
        </p:spPr>
      </p:sp>
      <p:sp>
        <p:nvSpPr>
          <p:cNvPr id="33" name="Shape 31"/>
          <p:cNvSpPr/>
          <p:nvPr/>
        </p:nvSpPr>
        <p:spPr>
          <a:xfrm>
            <a:off x="762610" y="8192110"/>
            <a:ext cx="9904781" cy="0"/>
          </a:xfrm>
          <a:prstGeom prst="line">
            <a:avLst/>
          </a:prstGeom>
          <a:noFill/>
          <a:ln w="5080">
            <a:solidFill>
              <a:srgbClr val="C4B9AE">
                <a:alpha val="18000"/>
              </a:srgbClr>
            </a:solidFill>
            <a:prstDash val="solid"/>
          </a:ln>
        </p:spPr>
      </p:sp>
      <p:sp>
        <p:nvSpPr>
          <p:cNvPr id="34" name="Shape 32"/>
          <p:cNvSpPr/>
          <p:nvPr/>
        </p:nvSpPr>
        <p:spPr>
          <a:xfrm>
            <a:off x="762610" y="8763610"/>
            <a:ext cx="9904781" cy="0"/>
          </a:xfrm>
          <a:prstGeom prst="line">
            <a:avLst/>
          </a:prstGeom>
          <a:noFill/>
          <a:ln w="5080">
            <a:solidFill>
              <a:srgbClr val="C4B9AE">
                <a:alpha val="18000"/>
              </a:srgbClr>
            </a:solidFill>
            <a:prstDash val="solid"/>
          </a:ln>
        </p:spPr>
      </p:sp>
      <p:sp>
        <p:nvSpPr>
          <p:cNvPr id="35" name="Shape 33"/>
          <p:cNvSpPr/>
          <p:nvPr/>
        </p:nvSpPr>
        <p:spPr>
          <a:xfrm>
            <a:off x="762610" y="9335110"/>
            <a:ext cx="9904781" cy="0"/>
          </a:xfrm>
          <a:prstGeom prst="line">
            <a:avLst/>
          </a:prstGeom>
          <a:noFill/>
          <a:ln w="5080">
            <a:solidFill>
              <a:srgbClr val="C4B9AE">
                <a:alpha val="18000"/>
              </a:srgbClr>
            </a:solidFill>
            <a:prstDash val="solid"/>
          </a:ln>
        </p:spPr>
      </p:sp>
      <p:sp>
        <p:nvSpPr>
          <p:cNvPr id="36" name="Shape 34"/>
          <p:cNvSpPr/>
          <p:nvPr/>
        </p:nvSpPr>
        <p:spPr>
          <a:xfrm>
            <a:off x="762610" y="9906610"/>
            <a:ext cx="9904781" cy="0"/>
          </a:xfrm>
          <a:prstGeom prst="line">
            <a:avLst/>
          </a:prstGeom>
          <a:noFill/>
          <a:ln w="5080">
            <a:solidFill>
              <a:srgbClr val="C4B9AE">
                <a:alpha val="18000"/>
              </a:srgbClr>
            </a:solidFill>
            <a:prstDash val="solid"/>
          </a:ln>
        </p:spPr>
      </p:sp>
      <p:sp>
        <p:nvSpPr>
          <p:cNvPr id="37" name="Shape 35"/>
          <p:cNvSpPr/>
          <p:nvPr/>
        </p:nvSpPr>
        <p:spPr>
          <a:xfrm>
            <a:off x="762610" y="10478110"/>
            <a:ext cx="9904781" cy="0"/>
          </a:xfrm>
          <a:prstGeom prst="line">
            <a:avLst/>
          </a:prstGeom>
          <a:noFill/>
          <a:ln w="5080">
            <a:solidFill>
              <a:srgbClr val="C4B9AE">
                <a:alpha val="18000"/>
              </a:srgbClr>
            </a:solidFill>
            <a:prstDash val="solid"/>
          </a:ln>
        </p:spPr>
      </p:sp>
      <p:sp>
        <p:nvSpPr>
          <p:cNvPr id="38" name="Shape 36"/>
          <p:cNvSpPr/>
          <p:nvPr/>
        </p:nvSpPr>
        <p:spPr>
          <a:xfrm>
            <a:off x="762610" y="11049610"/>
            <a:ext cx="9904781" cy="0"/>
          </a:xfrm>
          <a:prstGeom prst="line">
            <a:avLst/>
          </a:prstGeom>
          <a:noFill/>
          <a:ln w="5080">
            <a:solidFill>
              <a:srgbClr val="C4B9AE">
                <a:alpha val="18000"/>
              </a:srgbClr>
            </a:solidFill>
            <a:prstDash val="solid"/>
          </a:ln>
        </p:spPr>
      </p:sp>
      <p:sp>
        <p:nvSpPr>
          <p:cNvPr id="39" name="Shape 37"/>
          <p:cNvSpPr/>
          <p:nvPr/>
        </p:nvSpPr>
        <p:spPr>
          <a:xfrm>
            <a:off x="762610" y="11621110"/>
            <a:ext cx="9904781" cy="0"/>
          </a:xfrm>
          <a:prstGeom prst="line">
            <a:avLst/>
          </a:prstGeom>
          <a:noFill/>
          <a:ln w="5080">
            <a:solidFill>
              <a:srgbClr val="C4B9AE">
                <a:alpha val="18000"/>
              </a:srgbClr>
            </a:solidFill>
            <a:prstDash val="solid"/>
          </a:ln>
        </p:spPr>
      </p:sp>
      <p:sp>
        <p:nvSpPr>
          <p:cNvPr id="40" name="Shape 38"/>
          <p:cNvSpPr/>
          <p:nvPr/>
        </p:nvSpPr>
        <p:spPr>
          <a:xfrm>
            <a:off x="762610" y="12192610"/>
            <a:ext cx="9904781" cy="0"/>
          </a:xfrm>
          <a:prstGeom prst="line">
            <a:avLst/>
          </a:prstGeom>
          <a:noFill/>
          <a:ln w="5080">
            <a:solidFill>
              <a:srgbClr val="C4B9AE">
                <a:alpha val="18000"/>
              </a:srgbClr>
            </a:solidFill>
            <a:prstDash val="solid"/>
          </a:ln>
        </p:spPr>
      </p:sp>
      <p:sp>
        <p:nvSpPr>
          <p:cNvPr id="41" name="Shape 39"/>
          <p:cNvSpPr/>
          <p:nvPr/>
        </p:nvSpPr>
        <p:spPr>
          <a:xfrm>
            <a:off x="762610" y="12764110"/>
            <a:ext cx="9904781" cy="0"/>
          </a:xfrm>
          <a:prstGeom prst="line">
            <a:avLst/>
          </a:prstGeom>
          <a:noFill/>
          <a:ln w="5080">
            <a:solidFill>
              <a:srgbClr val="C4B9AE">
                <a:alpha val="18000"/>
              </a:srgbClr>
            </a:solidFill>
            <a:prstDash val="solid"/>
          </a:ln>
        </p:spPr>
      </p:sp>
      <p:sp>
        <p:nvSpPr>
          <p:cNvPr id="42" name="Shape 40"/>
          <p:cNvSpPr/>
          <p:nvPr/>
        </p:nvSpPr>
        <p:spPr>
          <a:xfrm>
            <a:off x="762610" y="13335610"/>
            <a:ext cx="9904781" cy="0"/>
          </a:xfrm>
          <a:prstGeom prst="line">
            <a:avLst/>
          </a:prstGeom>
          <a:noFill/>
          <a:ln w="5080">
            <a:solidFill>
              <a:srgbClr val="C4B9AE">
                <a:alpha val="18000"/>
              </a:srgbClr>
            </a:solidFill>
            <a:prstDash val="solid"/>
          </a:ln>
        </p:spPr>
      </p:sp>
      <p:sp>
        <p:nvSpPr>
          <p:cNvPr id="43" name="Shape 41"/>
          <p:cNvSpPr/>
          <p:nvPr/>
        </p:nvSpPr>
        <p:spPr>
          <a:xfrm>
            <a:off x="762610" y="1371600"/>
            <a:ext cx="548640" cy="36576"/>
          </a:xfrm>
          <a:prstGeom prst="rect">
            <a:avLst/>
          </a:prstGeom>
          <a:solidFill>
            <a:srgbClr val="F7F471"/>
          </a:solidFill>
          <a:ln/>
        </p:spPr>
      </p:sp>
      <p:sp>
        <p:nvSpPr>
          <p:cNvPr id="44" name="Text 42"/>
          <p:cNvSpPr/>
          <p:nvPr/>
        </p:nvSpPr>
        <p:spPr>
          <a:xfrm>
            <a:off x="762610" y="1481328"/>
            <a:ext cx="5486400" cy="292608"/>
          </a:xfrm>
          <a:prstGeom prst="rect">
            <a:avLst/>
          </a:prstGeom>
          <a:noFill/>
          <a:ln/>
        </p:spPr>
        <p:txBody>
          <a:bodyPr wrap="square" lIns="0" tIns="0" rIns="0" bIns="0" rtlCol="0" anchor="ctr"/>
          <a:lstStyle/>
          <a:p>
            <a:pPr indent="0" marL="0">
              <a:buNone/>
            </a:pPr>
            <a:r>
              <a:rPr lang="en-US" sz="1100" b="1" spc="300" kern="0" dirty="0">
                <a:solidFill>
                  <a:srgbClr val="EDE8DF"/>
                </a:solidFill>
                <a:latin typeface="Inter" pitchFamily="34" charset="0"/>
                <a:ea typeface="Inter" pitchFamily="34" charset="-122"/>
                <a:cs typeface="Inter" pitchFamily="34" charset="-120"/>
              </a:rPr>
              <a:t>THE INVERSION</a:t>
            </a:r>
            <a:endParaRPr lang="en-US" sz="1100" dirty="0"/>
          </a:p>
        </p:txBody>
      </p:sp>
      <p:sp>
        <p:nvSpPr>
          <p:cNvPr id="45" name="Text 43"/>
          <p:cNvSpPr/>
          <p:nvPr/>
        </p:nvSpPr>
        <p:spPr>
          <a:xfrm>
            <a:off x="762610" y="1965960"/>
            <a:ext cx="9904781" cy="1280160"/>
          </a:xfrm>
          <a:prstGeom prst="rect">
            <a:avLst/>
          </a:prstGeom>
          <a:noFill/>
          <a:ln/>
        </p:spPr>
        <p:txBody>
          <a:bodyPr wrap="square" lIns="0" tIns="0" rIns="0" bIns="0" rtlCol="0" anchor="t"/>
          <a:lstStyle/>
          <a:p>
            <a:pPr indent="0" marL="0">
              <a:buNone/>
            </a:pPr>
            <a:r>
              <a:rPr lang="en-US" sz="4400" spc="-100" kern="0" dirty="0">
                <a:solidFill>
                  <a:srgbClr val="EDE8DF"/>
                </a:solidFill>
                <a:latin typeface="Playfair Display" pitchFamily="34" charset="0"/>
                <a:ea typeface="Playfair Display" pitchFamily="34" charset="-122"/>
                <a:cs typeface="Playfair Display" pitchFamily="34" charset="-120"/>
              </a:rPr>
              <a:t>The segment was a workaround.</a:t>
            </a:r>
            <a:endParaRPr lang="en-US" sz="4400" dirty="0"/>
          </a:p>
        </p:txBody>
      </p:sp>
      <p:sp>
        <p:nvSpPr>
          <p:cNvPr id="46" name="Text 44"/>
          <p:cNvSpPr/>
          <p:nvPr/>
        </p:nvSpPr>
        <p:spPr>
          <a:xfrm>
            <a:off x="762610" y="3200400"/>
            <a:ext cx="9904781" cy="1280160"/>
          </a:xfrm>
          <a:prstGeom prst="rect">
            <a:avLst/>
          </a:prstGeom>
          <a:noFill/>
          <a:ln/>
        </p:spPr>
        <p:txBody>
          <a:bodyPr wrap="square" lIns="0" tIns="0" rIns="0" bIns="0" rtlCol="0" anchor="t"/>
          <a:lstStyle/>
          <a:p>
            <a:pPr indent="0" marL="0">
              <a:buNone/>
            </a:pPr>
            <a:r>
              <a:rPr lang="en-US" sz="4400" spc="-100" kern="0" dirty="0">
                <a:solidFill>
                  <a:srgbClr val="F7F471"/>
                </a:solidFill>
                <a:latin typeface="Playfair Display" pitchFamily="34" charset="0"/>
                <a:ea typeface="Playfair Display" pitchFamily="34" charset="-122"/>
                <a:cs typeface="Playfair Display" pitchFamily="34" charset="-120"/>
              </a:rPr>
              <a:t>The workaround is gone.</a:t>
            </a:r>
            <a:endParaRPr lang="en-US" sz="4400" dirty="0"/>
          </a:p>
        </p:txBody>
      </p:sp>
      <p:sp>
        <p:nvSpPr>
          <p:cNvPr id="47" name="Text 45"/>
          <p:cNvSpPr/>
          <p:nvPr/>
        </p:nvSpPr>
        <p:spPr>
          <a:xfrm>
            <a:off x="762610" y="5120640"/>
            <a:ext cx="9875520" cy="2194560"/>
          </a:xfrm>
          <a:prstGeom prst="rect">
            <a:avLst/>
          </a:prstGeom>
          <a:noFill/>
          <a:ln/>
        </p:spPr>
        <p:txBody>
          <a:bodyPr wrap="square" lIns="0" tIns="0" rIns="0" bIns="0" rtlCol="0" anchor="t"/>
          <a:lstStyle/>
          <a:p>
            <a:pPr indent="0" marL="0">
              <a:lnSpc>
                <a:spcPct val="150000"/>
              </a:lnSpc>
              <a:buNone/>
            </a:pPr>
            <a:r>
              <a:rPr lang="en-US" sz="1700" dirty="0">
                <a:solidFill>
                  <a:srgbClr val="EDE8DF"/>
                </a:solidFill>
                <a:latin typeface="Inter" pitchFamily="34" charset="0"/>
                <a:ea typeface="Inter" pitchFamily="34" charset="-122"/>
                <a:cs typeface="Inter" pitchFamily="34" charset="-120"/>
              </a:rPr>
              <a:t>AI collapses the cost of personalization to near zero. The smallest economic unit of attention becomes the individual, not the segment. Three of the four bases collapse into one. Behavior, observed in real time, predicted by model.</a:t>
            </a:r>
            <a:endParaRPr lang="en-US" sz="1700" dirty="0"/>
          </a:p>
        </p:txBody>
      </p:sp>
      <p:sp>
        <p:nvSpPr>
          <p:cNvPr id="48" name="Shape 46"/>
          <p:cNvSpPr/>
          <p:nvPr/>
        </p:nvSpPr>
        <p:spPr>
          <a:xfrm>
            <a:off x="1128370" y="12527280"/>
            <a:ext cx="9173261" cy="0"/>
          </a:xfrm>
          <a:prstGeom prst="line">
            <a:avLst/>
          </a:prstGeom>
          <a:noFill/>
          <a:ln w="7620">
            <a:solidFill>
              <a:srgbClr val="EDE8DF">
                <a:alpha val="50000"/>
              </a:srgbClr>
            </a:solidFill>
            <a:prstDash val="solid"/>
          </a:ln>
        </p:spPr>
      </p:sp>
      <p:sp>
        <p:nvSpPr>
          <p:cNvPr id="49" name="Shape 47"/>
          <p:cNvSpPr/>
          <p:nvPr/>
        </p:nvSpPr>
        <p:spPr>
          <a:xfrm>
            <a:off x="1128370" y="12252960"/>
            <a:ext cx="1097280" cy="-182880"/>
          </a:xfrm>
          <a:prstGeom prst="line">
            <a:avLst/>
          </a:prstGeom>
          <a:noFill/>
          <a:ln w="11430">
            <a:solidFill>
              <a:srgbClr val="8A8280"/>
            </a:solidFill>
            <a:prstDash val="dash"/>
          </a:ln>
        </p:spPr>
      </p:sp>
      <p:sp>
        <p:nvSpPr>
          <p:cNvPr id="50" name="Shape 48"/>
          <p:cNvSpPr/>
          <p:nvPr/>
        </p:nvSpPr>
        <p:spPr>
          <a:xfrm>
            <a:off x="2225650" y="12070080"/>
            <a:ext cx="1097280" cy="-228600"/>
          </a:xfrm>
          <a:prstGeom prst="line">
            <a:avLst/>
          </a:prstGeom>
          <a:noFill/>
          <a:ln w="11430">
            <a:solidFill>
              <a:srgbClr val="8A8280"/>
            </a:solidFill>
            <a:prstDash val="dash"/>
          </a:ln>
        </p:spPr>
      </p:sp>
      <p:sp>
        <p:nvSpPr>
          <p:cNvPr id="51" name="Shape 49"/>
          <p:cNvSpPr/>
          <p:nvPr/>
        </p:nvSpPr>
        <p:spPr>
          <a:xfrm>
            <a:off x="3322930" y="11841480"/>
            <a:ext cx="1097280" cy="-228600"/>
          </a:xfrm>
          <a:prstGeom prst="line">
            <a:avLst/>
          </a:prstGeom>
          <a:noFill/>
          <a:ln w="11430">
            <a:solidFill>
              <a:srgbClr val="8A8280"/>
            </a:solidFill>
            <a:prstDash val="dash"/>
          </a:ln>
        </p:spPr>
      </p:sp>
      <p:sp>
        <p:nvSpPr>
          <p:cNvPr id="52" name="Shape 50"/>
          <p:cNvSpPr/>
          <p:nvPr/>
        </p:nvSpPr>
        <p:spPr>
          <a:xfrm>
            <a:off x="4420210" y="11612880"/>
            <a:ext cx="1294790" cy="-274320"/>
          </a:xfrm>
          <a:prstGeom prst="line">
            <a:avLst/>
          </a:prstGeom>
          <a:noFill/>
          <a:ln w="11430">
            <a:solidFill>
              <a:srgbClr val="8A8280"/>
            </a:solidFill>
            <a:prstDash val="dash"/>
          </a:ln>
        </p:spPr>
      </p:sp>
      <p:sp>
        <p:nvSpPr>
          <p:cNvPr id="53" name="Shape 51"/>
          <p:cNvSpPr/>
          <p:nvPr/>
        </p:nvSpPr>
        <p:spPr>
          <a:xfrm>
            <a:off x="5715000" y="11338560"/>
            <a:ext cx="4127967" cy="-457200"/>
          </a:xfrm>
          <a:prstGeom prst="line">
            <a:avLst/>
          </a:prstGeom>
          <a:noFill/>
          <a:ln w="7620">
            <a:solidFill>
              <a:srgbClr val="8A8280">
                <a:alpha val="40000"/>
              </a:srgbClr>
            </a:solidFill>
            <a:prstDash val="dash"/>
          </a:ln>
        </p:spPr>
      </p:sp>
      <p:sp>
        <p:nvSpPr>
          <p:cNvPr id="54" name="Shape 52"/>
          <p:cNvSpPr/>
          <p:nvPr/>
        </p:nvSpPr>
        <p:spPr>
          <a:xfrm>
            <a:off x="5715000" y="11338560"/>
            <a:ext cx="914400" cy="-731520"/>
          </a:xfrm>
          <a:prstGeom prst="line">
            <a:avLst/>
          </a:prstGeom>
          <a:noFill/>
          <a:ln w="30480">
            <a:solidFill>
              <a:srgbClr val="F7F471"/>
            </a:solidFill>
            <a:prstDash val="solid"/>
          </a:ln>
        </p:spPr>
      </p:sp>
      <p:sp>
        <p:nvSpPr>
          <p:cNvPr id="55" name="Shape 53"/>
          <p:cNvSpPr/>
          <p:nvPr/>
        </p:nvSpPr>
        <p:spPr>
          <a:xfrm>
            <a:off x="6629400" y="10607040"/>
            <a:ext cx="1097280" cy="-914400"/>
          </a:xfrm>
          <a:prstGeom prst="line">
            <a:avLst/>
          </a:prstGeom>
          <a:noFill/>
          <a:ln w="30480">
            <a:solidFill>
              <a:srgbClr val="F7F471"/>
            </a:solidFill>
            <a:prstDash val="solid"/>
          </a:ln>
        </p:spPr>
      </p:sp>
      <p:sp>
        <p:nvSpPr>
          <p:cNvPr id="56" name="Shape 54"/>
          <p:cNvSpPr/>
          <p:nvPr/>
        </p:nvSpPr>
        <p:spPr>
          <a:xfrm>
            <a:off x="7726680" y="9692640"/>
            <a:ext cx="2574950" cy="-1005840"/>
          </a:xfrm>
          <a:prstGeom prst="line">
            <a:avLst/>
          </a:prstGeom>
          <a:noFill/>
          <a:ln w="30480">
            <a:solidFill>
              <a:srgbClr val="F7F471"/>
            </a:solidFill>
            <a:prstDash val="solid"/>
          </a:ln>
        </p:spPr>
      </p:sp>
      <p:sp>
        <p:nvSpPr>
          <p:cNvPr id="57" name="Shape 55"/>
          <p:cNvSpPr/>
          <p:nvPr/>
        </p:nvSpPr>
        <p:spPr>
          <a:xfrm>
            <a:off x="10155326" y="8540496"/>
            <a:ext cx="292608" cy="292608"/>
          </a:xfrm>
          <a:prstGeom prst="rect">
            <a:avLst/>
          </a:prstGeom>
          <a:solidFill>
            <a:srgbClr val="F7F471"/>
          </a:solidFill>
          <a:ln w="8890">
            <a:solidFill>
              <a:srgbClr val="18160F"/>
            </a:solidFill>
            <a:prstDash val="solid"/>
          </a:ln>
        </p:spPr>
      </p:sp>
      <p:sp>
        <p:nvSpPr>
          <p:cNvPr id="58" name="Text 56"/>
          <p:cNvSpPr/>
          <p:nvPr/>
        </p:nvSpPr>
        <p:spPr>
          <a:xfrm>
            <a:off x="9387230" y="8138160"/>
            <a:ext cx="1828800" cy="274320"/>
          </a:xfrm>
          <a:prstGeom prst="rect">
            <a:avLst/>
          </a:prstGeom>
          <a:noFill/>
          <a:ln/>
        </p:spPr>
        <p:txBody>
          <a:bodyPr wrap="square" lIns="0" tIns="0" rIns="0" bIns="0" rtlCol="0" anchor="ctr"/>
          <a:lstStyle/>
          <a:p>
            <a:pPr algn="ctr" indent="0" marL="0">
              <a:buNone/>
            </a:pPr>
            <a:r>
              <a:rPr lang="en-US" sz="1100" b="1" spc="300" kern="0" dirty="0">
                <a:solidFill>
                  <a:srgbClr val="F7F471"/>
                </a:solidFill>
                <a:latin typeface="Inter" pitchFamily="34" charset="0"/>
                <a:ea typeface="Inter" pitchFamily="34" charset="-122"/>
                <a:cs typeface="Inter" pitchFamily="34" charset="-120"/>
              </a:rPr>
              <a:t>1 : 1</a:t>
            </a:r>
            <a:endParaRPr lang="en-US" sz="1100" dirty="0"/>
          </a:p>
        </p:txBody>
      </p:sp>
      <p:sp>
        <p:nvSpPr>
          <p:cNvPr id="59" name="Shape 57"/>
          <p:cNvSpPr/>
          <p:nvPr/>
        </p:nvSpPr>
        <p:spPr>
          <a:xfrm>
            <a:off x="5715000" y="10927080"/>
            <a:ext cx="0" cy="822960"/>
          </a:xfrm>
          <a:prstGeom prst="line">
            <a:avLst/>
          </a:prstGeom>
          <a:noFill/>
          <a:ln w="20320">
            <a:solidFill>
              <a:srgbClr val="E8241A"/>
            </a:solidFill>
            <a:prstDash val="solid"/>
          </a:ln>
        </p:spPr>
      </p:sp>
      <p:sp>
        <p:nvSpPr>
          <p:cNvPr id="60" name="Shape 58"/>
          <p:cNvSpPr/>
          <p:nvPr/>
        </p:nvSpPr>
        <p:spPr>
          <a:xfrm>
            <a:off x="5596128" y="11219688"/>
            <a:ext cx="237744" cy="237744"/>
          </a:xfrm>
          <a:prstGeom prst="rect">
            <a:avLst/>
          </a:prstGeom>
          <a:solidFill>
            <a:srgbClr val="E8241A"/>
          </a:solidFill>
          <a:ln w="7620">
            <a:solidFill>
              <a:srgbClr val="EDE8DF"/>
            </a:solidFill>
            <a:prstDash val="solid"/>
          </a:ln>
        </p:spPr>
      </p:sp>
      <p:sp>
        <p:nvSpPr>
          <p:cNvPr id="61" name="Text 59"/>
          <p:cNvSpPr/>
          <p:nvPr/>
        </p:nvSpPr>
        <p:spPr>
          <a:xfrm>
            <a:off x="4434840" y="10469880"/>
            <a:ext cx="2560320" cy="274320"/>
          </a:xfrm>
          <a:prstGeom prst="rect">
            <a:avLst/>
          </a:prstGeom>
          <a:noFill/>
          <a:ln/>
        </p:spPr>
        <p:txBody>
          <a:bodyPr wrap="square" lIns="0" tIns="0" rIns="0" bIns="0" rtlCol="0" anchor="ctr"/>
          <a:lstStyle/>
          <a:p>
            <a:pPr algn="ctr" indent="0" marL="0">
              <a:buNone/>
            </a:pPr>
            <a:r>
              <a:rPr lang="en-US" sz="1000" b="1" spc="300" kern="0" dirty="0">
                <a:solidFill>
                  <a:srgbClr val="E8241A"/>
                </a:solidFill>
                <a:latin typeface="Inter" pitchFamily="34" charset="0"/>
                <a:ea typeface="Inter" pitchFamily="34" charset="-122"/>
                <a:cs typeface="Inter" pitchFamily="34" charset="-120"/>
              </a:rPr>
              <a:t>SEGMENT DISSOLVES</a:t>
            </a:r>
            <a:endParaRPr lang="en-US" sz="1000" dirty="0"/>
          </a:p>
        </p:txBody>
      </p:sp>
      <p:sp>
        <p:nvSpPr>
          <p:cNvPr id="62" name="Text 60"/>
          <p:cNvSpPr/>
          <p:nvPr/>
        </p:nvSpPr>
        <p:spPr>
          <a:xfrm>
            <a:off x="4434840" y="11841480"/>
            <a:ext cx="2560320" cy="274320"/>
          </a:xfrm>
          <a:prstGeom prst="rect">
            <a:avLst/>
          </a:prstGeom>
          <a:noFill/>
          <a:ln/>
        </p:spPr>
        <p:txBody>
          <a:bodyPr wrap="square" lIns="0" tIns="0" rIns="0" bIns="0" rtlCol="0" anchor="ctr"/>
          <a:lstStyle/>
          <a:p>
            <a:pPr algn="ctr" indent="0" marL="0">
              <a:buNone/>
            </a:pPr>
            <a:r>
              <a:rPr lang="en-US" sz="1000" i="1" spc="200" kern="0" dirty="0">
                <a:solidFill>
                  <a:srgbClr val="EDE8DF"/>
                </a:solidFill>
                <a:latin typeface="Inter" pitchFamily="34" charset="0"/>
                <a:ea typeface="Inter" pitchFamily="34" charset="-122"/>
                <a:cs typeface="Inter" pitchFamily="34" charset="-120"/>
              </a:rPr>
              <a:t>· 2024 ·</a:t>
            </a:r>
            <a:endParaRPr lang="en-US" sz="1000" dirty="0"/>
          </a:p>
        </p:txBody>
      </p:sp>
      <p:sp>
        <p:nvSpPr>
          <p:cNvPr id="63" name="Text 61"/>
          <p:cNvSpPr/>
          <p:nvPr/>
        </p:nvSpPr>
        <p:spPr>
          <a:xfrm>
            <a:off x="1128370" y="12755880"/>
            <a:ext cx="3657600" cy="274320"/>
          </a:xfrm>
          <a:prstGeom prst="rect">
            <a:avLst/>
          </a:prstGeom>
          <a:noFill/>
          <a:ln/>
        </p:spPr>
        <p:txBody>
          <a:bodyPr wrap="square" lIns="0" tIns="0" rIns="0" bIns="0" rtlCol="0" anchor="ctr"/>
          <a:lstStyle/>
          <a:p>
            <a:pPr indent="0" marL="0">
              <a:buNone/>
            </a:pPr>
            <a:r>
              <a:rPr lang="en-US" sz="1000" b="1" spc="300" kern="0" dirty="0">
                <a:solidFill>
                  <a:srgbClr val="8A8280"/>
                </a:solidFill>
                <a:latin typeface="Inter" pitchFamily="34" charset="0"/>
                <a:ea typeface="Inter" pitchFamily="34" charset="-122"/>
                <a:cs typeface="Inter" pitchFamily="34" charset="-120"/>
              </a:rPr>
              <a:t>HUMAN-ERA TRAJECTORY</a:t>
            </a:r>
            <a:endParaRPr lang="en-US" sz="1000" dirty="0"/>
          </a:p>
        </p:txBody>
      </p:sp>
      <p:sp>
        <p:nvSpPr>
          <p:cNvPr id="64" name="Text 62"/>
          <p:cNvSpPr/>
          <p:nvPr/>
        </p:nvSpPr>
        <p:spPr>
          <a:xfrm>
            <a:off x="6644030" y="12755880"/>
            <a:ext cx="3657600" cy="274320"/>
          </a:xfrm>
          <a:prstGeom prst="rect">
            <a:avLst/>
          </a:prstGeom>
          <a:noFill/>
          <a:ln/>
        </p:spPr>
        <p:txBody>
          <a:bodyPr wrap="square" lIns="0" tIns="0" rIns="0" bIns="0" rtlCol="0" anchor="ctr"/>
          <a:lstStyle/>
          <a:p>
            <a:pPr algn="r" indent="0" marL="0">
              <a:buNone/>
            </a:pPr>
            <a:r>
              <a:rPr lang="en-US" sz="1000" b="1" spc="300" kern="0" dirty="0">
                <a:solidFill>
                  <a:srgbClr val="F7F471"/>
                </a:solidFill>
                <a:latin typeface="Inter" pitchFamily="34" charset="0"/>
                <a:ea typeface="Inter" pitchFamily="34" charset="-122"/>
                <a:cs typeface="Inter" pitchFamily="34" charset="-120"/>
              </a:rPr>
              <a:t>AI-ERA TRAJECTORY</a:t>
            </a:r>
            <a:endParaRPr lang="en-US" sz="1000" dirty="0"/>
          </a:p>
        </p:txBody>
      </p:sp>
      <p:sp>
        <p:nvSpPr>
          <p:cNvPr id="65" name="Shape 63"/>
          <p:cNvSpPr/>
          <p:nvPr/>
        </p:nvSpPr>
        <p:spPr>
          <a:xfrm>
            <a:off x="9204350" y="8595360"/>
            <a:ext cx="731520" cy="731520"/>
          </a:xfrm>
          <a:prstGeom prst="ellipse">
            <a:avLst/>
          </a:prstGeom>
          <a:ln w="6350">
            <a:solidFill>
              <a:srgbClr val="EDE8DF">
                <a:alpha val="20000"/>
              </a:srgbClr>
            </a:solidFill>
            <a:prstDash val="solid"/>
          </a:ln>
        </p:spPr>
      </p:sp>
      <p:sp>
        <p:nvSpPr>
          <p:cNvPr id="66" name="Shape 64"/>
          <p:cNvSpPr/>
          <p:nvPr/>
        </p:nvSpPr>
        <p:spPr>
          <a:xfrm>
            <a:off x="8899550" y="8290560"/>
            <a:ext cx="1341120" cy="1341120"/>
          </a:xfrm>
          <a:prstGeom prst="ellipse">
            <a:avLst/>
          </a:prstGeom>
          <a:ln w="6350">
            <a:solidFill>
              <a:srgbClr val="EDE8DF">
                <a:alpha val="17000"/>
              </a:srgbClr>
            </a:solidFill>
            <a:prstDash val="solid"/>
          </a:ln>
        </p:spPr>
      </p:sp>
      <p:sp>
        <p:nvSpPr>
          <p:cNvPr id="67" name="Shape 65"/>
          <p:cNvSpPr/>
          <p:nvPr/>
        </p:nvSpPr>
        <p:spPr>
          <a:xfrm>
            <a:off x="8594750" y="7985760"/>
            <a:ext cx="1950720" cy="1950720"/>
          </a:xfrm>
          <a:prstGeom prst="ellipse">
            <a:avLst/>
          </a:prstGeom>
          <a:ln w="6350">
            <a:solidFill>
              <a:srgbClr val="EDE8DF">
                <a:alpha val="14000"/>
              </a:srgbClr>
            </a:solidFill>
            <a:prstDash val="solid"/>
          </a:ln>
        </p:spPr>
      </p:sp>
      <p:sp>
        <p:nvSpPr>
          <p:cNvPr id="68" name="Shape 66"/>
          <p:cNvSpPr/>
          <p:nvPr/>
        </p:nvSpPr>
        <p:spPr>
          <a:xfrm>
            <a:off x="8289950" y="7680960"/>
            <a:ext cx="2560320" cy="2560320"/>
          </a:xfrm>
          <a:prstGeom prst="ellipse">
            <a:avLst/>
          </a:prstGeom>
          <a:ln w="6350">
            <a:solidFill>
              <a:srgbClr val="EDE8DF">
                <a:alpha val="11000"/>
              </a:srgbClr>
            </a:solidFill>
            <a:prstDash val="solid"/>
          </a:ln>
        </p:spPr>
      </p:sp>
      <p:sp>
        <p:nvSpPr>
          <p:cNvPr id="69" name="Text 67"/>
          <p:cNvSpPr/>
          <p:nvPr/>
        </p:nvSpPr>
        <p:spPr>
          <a:xfrm>
            <a:off x="762610" y="13204850"/>
            <a:ext cx="8990381" cy="274320"/>
          </a:xfrm>
          <a:prstGeom prst="rect">
            <a:avLst/>
          </a:prstGeom>
          <a:noFill/>
          <a:ln/>
        </p:spPr>
        <p:txBody>
          <a:bodyPr wrap="square" lIns="0" tIns="0" rIns="0" bIns="0" rtlCol="0" anchor="b"/>
          <a:lstStyle/>
          <a:p>
            <a:pPr indent="0" marL="0">
              <a:buNone/>
            </a:pPr>
            <a:r>
              <a:rPr lang="en-US" sz="1000" spc="100" kern="0" dirty="0">
                <a:solidFill>
                  <a:srgbClr val="C4B9AE"/>
                </a:solidFill>
                <a:latin typeface="Inter" pitchFamily="34" charset="0"/>
                <a:ea typeface="Inter" pitchFamily="34" charset="-122"/>
                <a:cs typeface="Inter" pitchFamily="34" charset="-120"/>
              </a:rPr>
              <a:t>Operating by John Brewton  ·  STP / 1969</a:t>
            </a:r>
            <a:endParaRPr lang="en-US" sz="1000" dirty="0"/>
          </a:p>
        </p:txBody>
      </p:sp>
      <p:sp>
        <p:nvSpPr>
          <p:cNvPr id="70" name="Text 68"/>
          <p:cNvSpPr/>
          <p:nvPr/>
        </p:nvSpPr>
        <p:spPr>
          <a:xfrm>
            <a:off x="10027310" y="13021970"/>
            <a:ext cx="640080" cy="457200"/>
          </a:xfrm>
          <a:prstGeom prst="rect">
            <a:avLst/>
          </a:prstGeom>
          <a:noFill/>
          <a:ln/>
        </p:spPr>
        <p:txBody>
          <a:bodyPr wrap="square" lIns="0" tIns="0" rIns="0" bIns="0" rtlCol="0" anchor="b"/>
          <a:lstStyle/>
          <a:p>
            <a:pPr algn="r" indent="0" marL="0">
              <a:buNone/>
            </a:pPr>
            <a:r>
              <a:rPr lang="en-US" sz="2800" spc="100" kern="0" dirty="0">
                <a:solidFill>
                  <a:srgbClr val="F7F471"/>
                </a:solidFill>
                <a:latin typeface="Playfair Display" pitchFamily="34" charset="0"/>
                <a:ea typeface="Playfair Display" pitchFamily="34" charset="-122"/>
                <a:cs typeface="Playfair Display" pitchFamily="34" charset="-120"/>
              </a:rPr>
              <a:t>JB</a:t>
            </a:r>
            <a:endParaRPr lang="en-US" sz="2800" dirty="0"/>
          </a:p>
        </p:txBody>
      </p:sp>
      <p:sp>
        <p:nvSpPr>
          <p:cNvPr id="71" name="Text 69"/>
          <p:cNvSpPr/>
          <p:nvPr/>
        </p:nvSpPr>
        <p:spPr>
          <a:xfrm>
            <a:off x="8884310" y="12610490"/>
            <a:ext cx="960120" cy="256032"/>
          </a:xfrm>
          <a:prstGeom prst="rect">
            <a:avLst/>
          </a:prstGeom>
          <a:noFill/>
          <a:ln/>
        </p:spPr>
        <p:txBody>
          <a:bodyPr wrap="square" lIns="0" tIns="0" rIns="0" bIns="0" rtlCol="0" anchor="ctr"/>
          <a:lstStyle/>
          <a:p>
            <a:pPr algn="r" indent="0" marL="0">
              <a:buNone/>
            </a:pPr>
            <a:r>
              <a:rPr lang="en-US" sz="900" b="1" spc="400" kern="0" dirty="0">
                <a:solidFill>
                  <a:srgbClr val="C4B9AE"/>
                </a:solidFill>
                <a:latin typeface="Inter" pitchFamily="34" charset="0"/>
                <a:ea typeface="Inter" pitchFamily="34" charset="-122"/>
                <a:cs typeface="Inter" pitchFamily="34" charset="-120"/>
              </a:rPr>
              <a:t>NEXT</a:t>
            </a:r>
            <a:endParaRPr lang="en-US" sz="900" dirty="0"/>
          </a:p>
        </p:txBody>
      </p:sp>
      <p:sp>
        <p:nvSpPr>
          <p:cNvPr id="72" name="Shape 70"/>
          <p:cNvSpPr/>
          <p:nvPr/>
        </p:nvSpPr>
        <p:spPr>
          <a:xfrm>
            <a:off x="9890150" y="12738506"/>
            <a:ext cx="548640" cy="0"/>
          </a:xfrm>
          <a:prstGeom prst="line">
            <a:avLst/>
          </a:prstGeom>
          <a:noFill/>
          <a:ln w="17780">
            <a:solidFill>
              <a:srgbClr val="F7F471"/>
            </a:solidFill>
            <a:prstDash val="solid"/>
          </a:ln>
        </p:spPr>
      </p:sp>
      <p:sp>
        <p:nvSpPr>
          <p:cNvPr id="73" name="Shape 71"/>
          <p:cNvSpPr/>
          <p:nvPr/>
        </p:nvSpPr>
        <p:spPr>
          <a:xfrm rot="5400000">
            <a:off x="10438790" y="12647066"/>
            <a:ext cx="164592" cy="182880"/>
          </a:xfrm>
          <a:prstGeom prst="triangle">
            <a:avLst/>
          </a:prstGeom>
          <a:solidFill>
            <a:srgbClr val="F7F471"/>
          </a:solidFill>
          <a:ln/>
        </p:spPr>
      </p:sp>
      <p:sp>
        <p:nvSpPr>
          <p:cNvPr id="74" name="Text 72"/>
          <p:cNvSpPr/>
          <p:nvPr/>
        </p:nvSpPr>
        <p:spPr>
          <a:xfrm>
            <a:off x="9295790" y="716890"/>
            <a:ext cx="1371600" cy="320040"/>
          </a:xfrm>
          <a:prstGeom prst="rect">
            <a:avLst/>
          </a:prstGeom>
          <a:noFill/>
          <a:ln/>
        </p:spPr>
        <p:txBody>
          <a:bodyPr wrap="square" lIns="0" tIns="0" rIns="0" bIns="0" rtlCol="0" anchor="ctr"/>
          <a:lstStyle/>
          <a:p>
            <a:pPr algn="r" indent="0" marL="0">
              <a:buNone/>
            </a:pPr>
            <a:r>
              <a:rPr lang="en-US" sz="1100" spc="200" kern="0" dirty="0">
                <a:solidFill>
                  <a:srgbClr val="C4B9AE"/>
                </a:solidFill>
                <a:latin typeface="Inter" pitchFamily="34" charset="0"/>
                <a:ea typeface="Inter" pitchFamily="34" charset="-122"/>
                <a:cs typeface="Inter" pitchFamily="34" charset="-120"/>
              </a:rPr>
              <a:t>7 / 13</a:t>
            </a:r>
            <a:endParaRPr lang="en-US" sz="11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bg>
      <p:bgPr>
        <a:solidFill>
          <a:srgbClr val="EDE8DF"/>
        </a:solidFill>
      </p:bgPr>
    </p:bg>
    <p:spTree>
      <p:nvGrpSpPr>
        <p:cNvPr id="1" name=""/>
        <p:cNvGrpSpPr/>
        <p:nvPr/>
      </p:nvGrpSpPr>
      <p:grpSpPr>
        <a:xfrm>
          <a:off x="0" y="0"/>
          <a:ext cx="0" cy="0"/>
          <a:chOff x="0" y="0"/>
          <a:chExt cx="0" cy="0"/>
        </a:xfrm>
      </p:grpSpPr>
      <p:sp>
        <p:nvSpPr>
          <p:cNvPr id="2" name="Shape 0"/>
          <p:cNvSpPr/>
          <p:nvPr/>
        </p:nvSpPr>
        <p:spPr>
          <a:xfrm>
            <a:off x="762610" y="1371600"/>
            <a:ext cx="548640" cy="36576"/>
          </a:xfrm>
          <a:prstGeom prst="rect">
            <a:avLst/>
          </a:prstGeom>
          <a:solidFill>
            <a:srgbClr val="F7F471"/>
          </a:solidFill>
          <a:ln/>
        </p:spPr>
      </p:sp>
      <p:sp>
        <p:nvSpPr>
          <p:cNvPr id="3" name="Text 1"/>
          <p:cNvSpPr/>
          <p:nvPr/>
        </p:nvSpPr>
        <p:spPr>
          <a:xfrm>
            <a:off x="762610" y="1481328"/>
            <a:ext cx="5486400" cy="292608"/>
          </a:xfrm>
          <a:prstGeom prst="rect">
            <a:avLst/>
          </a:prstGeom>
          <a:noFill/>
          <a:ln/>
        </p:spPr>
        <p:txBody>
          <a:bodyPr wrap="square" lIns="0" tIns="0" rIns="0" bIns="0" rtlCol="0" anchor="ctr"/>
          <a:lstStyle/>
          <a:p>
            <a:pPr indent="0" marL="0">
              <a:buNone/>
            </a:pPr>
            <a:r>
              <a:rPr lang="en-US" sz="1100" b="1" spc="300" kern="0" dirty="0">
                <a:solidFill>
                  <a:srgbClr val="18160F"/>
                </a:solidFill>
                <a:latin typeface="Inter" pitchFamily="34" charset="0"/>
                <a:ea typeface="Inter" pitchFamily="34" charset="-122"/>
                <a:cs typeface="Inter" pitchFamily="34" charset="-120"/>
              </a:rPr>
              <a:t>THE CONSEQUENCE</a:t>
            </a:r>
            <a:endParaRPr lang="en-US" sz="1100" dirty="0"/>
          </a:p>
        </p:txBody>
      </p:sp>
      <p:sp>
        <p:nvSpPr>
          <p:cNvPr id="4" name="Text 2"/>
          <p:cNvSpPr/>
          <p:nvPr/>
        </p:nvSpPr>
        <p:spPr>
          <a:xfrm>
            <a:off x="762610" y="2011680"/>
            <a:ext cx="9904781" cy="1280160"/>
          </a:xfrm>
          <a:prstGeom prst="rect">
            <a:avLst/>
          </a:prstGeom>
          <a:noFill/>
          <a:ln/>
        </p:spPr>
        <p:txBody>
          <a:bodyPr wrap="square" lIns="0" tIns="0" rIns="0" bIns="0" rtlCol="0" anchor="t"/>
          <a:lstStyle/>
          <a:p>
            <a:pPr indent="0" marL="0">
              <a:buNone/>
            </a:pPr>
            <a:r>
              <a:rPr lang="en-US" sz="5600" spc="-100" kern="0" dirty="0">
                <a:solidFill>
                  <a:srgbClr val="18160F"/>
                </a:solidFill>
                <a:latin typeface="Playfair Display" pitchFamily="34" charset="0"/>
                <a:ea typeface="Playfair Display" pitchFamily="34" charset="-122"/>
                <a:cs typeface="Playfair Display" pitchFamily="34" charset="-120"/>
              </a:rPr>
              <a:t>Position to a person.</a:t>
            </a:r>
            <a:endParaRPr lang="en-US" sz="5600" dirty="0"/>
          </a:p>
        </p:txBody>
      </p:sp>
      <p:sp>
        <p:nvSpPr>
          <p:cNvPr id="5" name="Text 3"/>
          <p:cNvSpPr/>
          <p:nvPr/>
        </p:nvSpPr>
        <p:spPr>
          <a:xfrm>
            <a:off x="762610" y="3108960"/>
            <a:ext cx="9904781" cy="1280160"/>
          </a:xfrm>
          <a:prstGeom prst="rect">
            <a:avLst/>
          </a:prstGeom>
          <a:noFill/>
          <a:ln/>
        </p:spPr>
        <p:txBody>
          <a:bodyPr wrap="square" lIns="0" tIns="0" rIns="0" bIns="0" rtlCol="0" anchor="t"/>
          <a:lstStyle/>
          <a:p>
            <a:pPr indent="0" marL="0">
              <a:buNone/>
            </a:pPr>
            <a:r>
              <a:rPr lang="en-US" sz="5600" spc="-100" kern="0" dirty="0">
                <a:solidFill>
                  <a:srgbClr val="18160F"/>
                </a:solidFill>
                <a:latin typeface="Playfair Display" pitchFamily="34" charset="0"/>
                <a:ea typeface="Playfair Display" pitchFamily="34" charset="-122"/>
                <a:cs typeface="Playfair Display" pitchFamily="34" charset="-120"/>
              </a:rPr>
              <a:t>Not to a segment.</a:t>
            </a:r>
            <a:endParaRPr lang="en-US" sz="5600" dirty="0"/>
          </a:p>
        </p:txBody>
      </p:sp>
      <p:sp>
        <p:nvSpPr>
          <p:cNvPr id="6" name="Text 4"/>
          <p:cNvSpPr/>
          <p:nvPr/>
        </p:nvSpPr>
        <p:spPr>
          <a:xfrm>
            <a:off x="762610" y="4937760"/>
            <a:ext cx="9875520" cy="1645920"/>
          </a:xfrm>
          <a:prstGeom prst="rect">
            <a:avLst/>
          </a:prstGeom>
          <a:noFill/>
          <a:ln/>
        </p:spPr>
        <p:txBody>
          <a:bodyPr wrap="square" lIns="0" tIns="0" rIns="0" bIns="0" rtlCol="0" anchor="t"/>
          <a:lstStyle/>
          <a:p>
            <a:pPr indent="0" marL="0">
              <a:lnSpc>
                <a:spcPct val="145000"/>
              </a:lnSpc>
              <a:buNone/>
            </a:pPr>
            <a:r>
              <a:rPr lang="en-US" sz="1800" dirty="0">
                <a:solidFill>
                  <a:srgbClr val="18160F"/>
                </a:solidFill>
                <a:latin typeface="Inter" pitchFamily="34" charset="0"/>
                <a:ea typeface="Inter" pitchFamily="34" charset="-122"/>
                <a:cs typeface="Inter" pitchFamily="34" charset="-120"/>
              </a:rPr>
              <a:t>The marketing deck that lists three personas is a human-era artifact. The AI-era operation maintains a live position for every active customer and updates it on every interaction. Segments survive only where the law or the channel forces aggregation.</a:t>
            </a:r>
            <a:endParaRPr lang="en-US" sz="1800" dirty="0"/>
          </a:p>
        </p:txBody>
      </p:sp>
      <p:sp>
        <p:nvSpPr>
          <p:cNvPr id="7" name="Text 5"/>
          <p:cNvSpPr/>
          <p:nvPr/>
        </p:nvSpPr>
        <p:spPr>
          <a:xfrm>
            <a:off x="762610" y="7315200"/>
            <a:ext cx="4297680" cy="274320"/>
          </a:xfrm>
          <a:prstGeom prst="rect">
            <a:avLst/>
          </a:prstGeom>
          <a:noFill/>
          <a:ln/>
        </p:spPr>
        <p:txBody>
          <a:bodyPr wrap="square" lIns="0" tIns="0" rIns="0" bIns="0" rtlCol="0" anchor="ctr"/>
          <a:lstStyle/>
          <a:p>
            <a:pPr indent="0" marL="0">
              <a:buNone/>
            </a:pPr>
            <a:r>
              <a:rPr lang="en-US" sz="1000" b="1" spc="300" kern="0" dirty="0">
                <a:solidFill>
                  <a:srgbClr val="8A8280"/>
                </a:solidFill>
                <a:latin typeface="Inter" pitchFamily="34" charset="0"/>
                <a:ea typeface="Inter" pitchFamily="34" charset="-122"/>
                <a:cs typeface="Inter" pitchFamily="34" charset="-120"/>
              </a:rPr>
              <a:t>THE SEGMENT GRID  ·  1969</a:t>
            </a:r>
            <a:endParaRPr lang="en-US" sz="1000" dirty="0"/>
          </a:p>
        </p:txBody>
      </p:sp>
      <p:sp>
        <p:nvSpPr>
          <p:cNvPr id="8" name="Shape 6"/>
          <p:cNvSpPr/>
          <p:nvPr/>
        </p:nvSpPr>
        <p:spPr>
          <a:xfrm>
            <a:off x="762610" y="7863840"/>
            <a:ext cx="4297680" cy="1188720"/>
          </a:xfrm>
          <a:prstGeom prst="rect">
            <a:avLst/>
          </a:prstGeom>
          <a:ln w="7620">
            <a:solidFill>
              <a:srgbClr val="8A8280">
                <a:alpha val="70000"/>
              </a:srgbClr>
            </a:solidFill>
            <a:prstDash val="solid"/>
          </a:ln>
        </p:spPr>
      </p:sp>
      <p:sp>
        <p:nvSpPr>
          <p:cNvPr id="9" name="Text 7"/>
          <p:cNvSpPr/>
          <p:nvPr/>
        </p:nvSpPr>
        <p:spPr>
          <a:xfrm>
            <a:off x="991210" y="8092440"/>
            <a:ext cx="3840480" cy="365760"/>
          </a:xfrm>
          <a:prstGeom prst="rect">
            <a:avLst/>
          </a:prstGeom>
          <a:noFill/>
          <a:ln/>
        </p:spPr>
        <p:txBody>
          <a:bodyPr wrap="square" lIns="0" tIns="0" rIns="0" bIns="0" rtlCol="0" anchor="ctr"/>
          <a:lstStyle/>
          <a:p>
            <a:pPr indent="0" marL="0">
              <a:buNone/>
            </a:pPr>
            <a:r>
              <a:rPr lang="en-US" sz="2200" spc="-100" kern="0" dirty="0">
                <a:solidFill>
                  <a:srgbClr val="8A8280"/>
                </a:solidFill>
                <a:latin typeface="Playfair Display" pitchFamily="34" charset="0"/>
                <a:ea typeface="Playfair Display" pitchFamily="34" charset="-122"/>
                <a:cs typeface="Playfair Display" pitchFamily="34" charset="-120"/>
              </a:rPr>
              <a:t>SEGMENT A</a:t>
            </a:r>
            <a:endParaRPr lang="en-US" sz="2200" dirty="0"/>
          </a:p>
        </p:txBody>
      </p:sp>
      <p:sp>
        <p:nvSpPr>
          <p:cNvPr id="10" name="Text 8"/>
          <p:cNvSpPr/>
          <p:nvPr/>
        </p:nvSpPr>
        <p:spPr>
          <a:xfrm>
            <a:off x="991210" y="8503920"/>
            <a:ext cx="3840480" cy="274320"/>
          </a:xfrm>
          <a:prstGeom prst="rect">
            <a:avLst/>
          </a:prstGeom>
          <a:noFill/>
          <a:ln/>
        </p:spPr>
        <p:txBody>
          <a:bodyPr wrap="square" lIns="0" tIns="0" rIns="0" bIns="0" rtlCol="0" anchor="ctr"/>
          <a:lstStyle/>
          <a:p>
            <a:pPr indent="0" marL="0">
              <a:buNone/>
            </a:pPr>
            <a:r>
              <a:rPr lang="en-US" sz="1100" spc="200" kern="0" dirty="0">
                <a:solidFill>
                  <a:srgbClr val="8A8280"/>
                </a:solidFill>
                <a:latin typeface="Inter" pitchFamily="34" charset="0"/>
                <a:ea typeface="Inter" pitchFamily="34" charset="-122"/>
                <a:cs typeface="Inter" pitchFamily="34" charset="-120"/>
              </a:rPr>
              <a:t>5,400 buyers</a:t>
            </a:r>
            <a:endParaRPr lang="en-US" sz="1100" dirty="0"/>
          </a:p>
        </p:txBody>
      </p:sp>
      <p:sp>
        <p:nvSpPr>
          <p:cNvPr id="11" name="Shape 9"/>
          <p:cNvSpPr/>
          <p:nvPr/>
        </p:nvSpPr>
        <p:spPr>
          <a:xfrm>
            <a:off x="762610" y="9372600"/>
            <a:ext cx="4297680" cy="1188720"/>
          </a:xfrm>
          <a:prstGeom prst="rect">
            <a:avLst/>
          </a:prstGeom>
          <a:ln w="7620">
            <a:solidFill>
              <a:srgbClr val="8A8280">
                <a:alpha val="55000"/>
              </a:srgbClr>
            </a:solidFill>
            <a:prstDash val="solid"/>
          </a:ln>
        </p:spPr>
      </p:sp>
      <p:sp>
        <p:nvSpPr>
          <p:cNvPr id="12" name="Text 10"/>
          <p:cNvSpPr/>
          <p:nvPr/>
        </p:nvSpPr>
        <p:spPr>
          <a:xfrm>
            <a:off x="991210" y="9601200"/>
            <a:ext cx="3840480" cy="365760"/>
          </a:xfrm>
          <a:prstGeom prst="rect">
            <a:avLst/>
          </a:prstGeom>
          <a:noFill/>
          <a:ln/>
        </p:spPr>
        <p:txBody>
          <a:bodyPr wrap="square" lIns="0" tIns="0" rIns="0" bIns="0" rtlCol="0" anchor="ctr"/>
          <a:lstStyle/>
          <a:p>
            <a:pPr indent="0" marL="0">
              <a:buNone/>
            </a:pPr>
            <a:r>
              <a:rPr lang="en-US" sz="2200" spc="-100" kern="0" dirty="0">
                <a:solidFill>
                  <a:srgbClr val="8A8280"/>
                </a:solidFill>
                <a:latin typeface="Playfair Display" pitchFamily="34" charset="0"/>
                <a:ea typeface="Playfair Display" pitchFamily="34" charset="-122"/>
                <a:cs typeface="Playfair Display" pitchFamily="34" charset="-120"/>
              </a:rPr>
              <a:t>SEGMENT B</a:t>
            </a:r>
            <a:endParaRPr lang="en-US" sz="2200" dirty="0"/>
          </a:p>
        </p:txBody>
      </p:sp>
      <p:sp>
        <p:nvSpPr>
          <p:cNvPr id="13" name="Text 11"/>
          <p:cNvSpPr/>
          <p:nvPr/>
        </p:nvSpPr>
        <p:spPr>
          <a:xfrm>
            <a:off x="991210" y="10012680"/>
            <a:ext cx="3840480" cy="274320"/>
          </a:xfrm>
          <a:prstGeom prst="rect">
            <a:avLst/>
          </a:prstGeom>
          <a:noFill/>
          <a:ln/>
        </p:spPr>
        <p:txBody>
          <a:bodyPr wrap="square" lIns="0" tIns="0" rIns="0" bIns="0" rtlCol="0" anchor="ctr"/>
          <a:lstStyle/>
          <a:p>
            <a:pPr indent="0" marL="0">
              <a:buNone/>
            </a:pPr>
            <a:r>
              <a:rPr lang="en-US" sz="1100" spc="200" kern="0" dirty="0">
                <a:solidFill>
                  <a:srgbClr val="8A8280"/>
                </a:solidFill>
                <a:latin typeface="Inter" pitchFamily="34" charset="0"/>
                <a:ea typeface="Inter" pitchFamily="34" charset="-122"/>
                <a:cs typeface="Inter" pitchFamily="34" charset="-120"/>
              </a:rPr>
              <a:t>12,800 buyers</a:t>
            </a:r>
            <a:endParaRPr lang="en-US" sz="1100" dirty="0"/>
          </a:p>
        </p:txBody>
      </p:sp>
      <p:sp>
        <p:nvSpPr>
          <p:cNvPr id="14" name="Shape 12"/>
          <p:cNvSpPr/>
          <p:nvPr/>
        </p:nvSpPr>
        <p:spPr>
          <a:xfrm>
            <a:off x="762610" y="10881360"/>
            <a:ext cx="4297680" cy="1188720"/>
          </a:xfrm>
          <a:prstGeom prst="rect">
            <a:avLst/>
          </a:prstGeom>
          <a:ln w="7620">
            <a:solidFill>
              <a:srgbClr val="8A8280">
                <a:alpha val="40000"/>
              </a:srgbClr>
            </a:solidFill>
            <a:prstDash val="solid"/>
          </a:ln>
        </p:spPr>
      </p:sp>
      <p:sp>
        <p:nvSpPr>
          <p:cNvPr id="15" name="Text 13"/>
          <p:cNvSpPr/>
          <p:nvPr/>
        </p:nvSpPr>
        <p:spPr>
          <a:xfrm>
            <a:off x="991210" y="11109960"/>
            <a:ext cx="3840480" cy="365760"/>
          </a:xfrm>
          <a:prstGeom prst="rect">
            <a:avLst/>
          </a:prstGeom>
          <a:noFill/>
          <a:ln/>
        </p:spPr>
        <p:txBody>
          <a:bodyPr wrap="square" lIns="0" tIns="0" rIns="0" bIns="0" rtlCol="0" anchor="ctr"/>
          <a:lstStyle/>
          <a:p>
            <a:pPr indent="0" marL="0">
              <a:buNone/>
            </a:pPr>
            <a:r>
              <a:rPr lang="en-US" sz="2200" spc="-100" kern="0" dirty="0">
                <a:solidFill>
                  <a:srgbClr val="8A8280"/>
                </a:solidFill>
                <a:latin typeface="Playfair Display" pitchFamily="34" charset="0"/>
                <a:ea typeface="Playfair Display" pitchFamily="34" charset="-122"/>
                <a:cs typeface="Playfair Display" pitchFamily="34" charset="-120"/>
              </a:rPr>
              <a:t>SEGMENT C</a:t>
            </a:r>
            <a:endParaRPr lang="en-US" sz="2200" dirty="0"/>
          </a:p>
        </p:txBody>
      </p:sp>
      <p:sp>
        <p:nvSpPr>
          <p:cNvPr id="16" name="Text 14"/>
          <p:cNvSpPr/>
          <p:nvPr/>
        </p:nvSpPr>
        <p:spPr>
          <a:xfrm>
            <a:off x="991210" y="11521440"/>
            <a:ext cx="3840480" cy="274320"/>
          </a:xfrm>
          <a:prstGeom prst="rect">
            <a:avLst/>
          </a:prstGeom>
          <a:noFill/>
          <a:ln/>
        </p:spPr>
        <p:txBody>
          <a:bodyPr wrap="square" lIns="0" tIns="0" rIns="0" bIns="0" rtlCol="0" anchor="ctr"/>
          <a:lstStyle/>
          <a:p>
            <a:pPr indent="0" marL="0">
              <a:buNone/>
            </a:pPr>
            <a:r>
              <a:rPr lang="en-US" sz="1100" spc="200" kern="0" dirty="0">
                <a:solidFill>
                  <a:srgbClr val="8A8280"/>
                </a:solidFill>
                <a:latin typeface="Inter" pitchFamily="34" charset="0"/>
                <a:ea typeface="Inter" pitchFamily="34" charset="-122"/>
                <a:cs typeface="Inter" pitchFamily="34" charset="-120"/>
              </a:rPr>
              <a:t>3,100 buyers</a:t>
            </a:r>
            <a:endParaRPr lang="en-US" sz="1100" dirty="0"/>
          </a:p>
        </p:txBody>
      </p:sp>
      <p:sp>
        <p:nvSpPr>
          <p:cNvPr id="17" name="Shape 15"/>
          <p:cNvSpPr/>
          <p:nvPr/>
        </p:nvSpPr>
        <p:spPr>
          <a:xfrm>
            <a:off x="5608930" y="7680960"/>
            <a:ext cx="0" cy="5303520"/>
          </a:xfrm>
          <a:prstGeom prst="line">
            <a:avLst/>
          </a:prstGeom>
          <a:noFill/>
          <a:ln w="6350">
            <a:solidFill>
              <a:srgbClr val="8A8280">
                <a:alpha val="50000"/>
              </a:srgbClr>
            </a:solidFill>
            <a:prstDash val="solid"/>
          </a:ln>
        </p:spPr>
      </p:sp>
      <p:sp>
        <p:nvSpPr>
          <p:cNvPr id="18" name="Shape 16"/>
          <p:cNvSpPr/>
          <p:nvPr/>
        </p:nvSpPr>
        <p:spPr>
          <a:xfrm>
            <a:off x="5151730" y="9692640"/>
            <a:ext cx="486461" cy="0"/>
          </a:xfrm>
          <a:prstGeom prst="line">
            <a:avLst/>
          </a:prstGeom>
          <a:noFill/>
          <a:ln w="20320">
            <a:solidFill>
              <a:srgbClr val="F7F471"/>
            </a:solidFill>
            <a:prstDash val="solid"/>
          </a:ln>
        </p:spPr>
      </p:sp>
      <p:sp>
        <p:nvSpPr>
          <p:cNvPr id="19" name="Text 17"/>
          <p:cNvSpPr/>
          <p:nvPr/>
        </p:nvSpPr>
        <p:spPr>
          <a:xfrm>
            <a:off x="5363870" y="9436608"/>
            <a:ext cx="457200" cy="457200"/>
          </a:xfrm>
          <a:prstGeom prst="rect">
            <a:avLst/>
          </a:prstGeom>
          <a:noFill/>
          <a:ln/>
        </p:spPr>
        <p:txBody>
          <a:bodyPr wrap="square" lIns="0" tIns="0" rIns="0" bIns="0" rtlCol="0" anchor="ctr"/>
          <a:lstStyle/>
          <a:p>
            <a:pPr algn="ctr" indent="0" marL="0">
              <a:buNone/>
            </a:pPr>
            <a:r>
              <a:rPr lang="en-US" sz="3000" dirty="0">
                <a:solidFill>
                  <a:srgbClr val="F7F471"/>
                </a:solidFill>
                <a:latin typeface="Playfair Display" pitchFamily="34" charset="0"/>
                <a:ea typeface="Playfair Display" pitchFamily="34" charset="-122"/>
                <a:cs typeface="Playfair Display" pitchFamily="34" charset="-120"/>
              </a:rPr>
              <a:t>›</a:t>
            </a:r>
            <a:endParaRPr lang="en-US" sz="3000" dirty="0"/>
          </a:p>
        </p:txBody>
      </p:sp>
      <p:sp>
        <p:nvSpPr>
          <p:cNvPr id="20" name="Shape 18"/>
          <p:cNvSpPr/>
          <p:nvPr/>
        </p:nvSpPr>
        <p:spPr>
          <a:xfrm>
            <a:off x="5729630" y="7205472"/>
            <a:ext cx="548640" cy="36576"/>
          </a:xfrm>
          <a:prstGeom prst="rect">
            <a:avLst/>
          </a:prstGeom>
          <a:solidFill>
            <a:srgbClr val="F7F471"/>
          </a:solidFill>
          <a:ln/>
        </p:spPr>
      </p:sp>
      <p:sp>
        <p:nvSpPr>
          <p:cNvPr id="21" name="Text 19"/>
          <p:cNvSpPr/>
          <p:nvPr/>
        </p:nvSpPr>
        <p:spPr>
          <a:xfrm>
            <a:off x="5729630" y="7315200"/>
            <a:ext cx="4937760" cy="274320"/>
          </a:xfrm>
          <a:prstGeom prst="rect">
            <a:avLst/>
          </a:prstGeom>
          <a:noFill/>
          <a:ln/>
        </p:spPr>
        <p:txBody>
          <a:bodyPr wrap="square" lIns="0" tIns="0" rIns="0" bIns="0" rtlCol="0" anchor="ctr"/>
          <a:lstStyle/>
          <a:p>
            <a:pPr indent="0" marL="0">
              <a:buNone/>
            </a:pPr>
            <a:r>
              <a:rPr lang="en-US" sz="1100" b="1" spc="300" kern="0" dirty="0">
                <a:solidFill>
                  <a:srgbClr val="18160F"/>
                </a:solidFill>
                <a:latin typeface="Inter" pitchFamily="34" charset="0"/>
                <a:ea typeface="Inter" pitchFamily="34" charset="-122"/>
                <a:cs typeface="Inter" pitchFamily="34" charset="-120"/>
              </a:rPr>
              <a:t>LIVE POSITION  ·  PER PERSON</a:t>
            </a:r>
            <a:endParaRPr lang="en-US" sz="1100" dirty="0"/>
          </a:p>
        </p:txBody>
      </p:sp>
      <p:sp>
        <p:nvSpPr>
          <p:cNvPr id="22" name="Shape 20"/>
          <p:cNvSpPr/>
          <p:nvPr/>
        </p:nvSpPr>
        <p:spPr>
          <a:xfrm>
            <a:off x="9857911" y="11613460"/>
            <a:ext cx="68580" cy="68580"/>
          </a:xfrm>
          <a:prstGeom prst="rect">
            <a:avLst/>
          </a:prstGeom>
          <a:solidFill>
            <a:srgbClr val="18160F"/>
          </a:solidFill>
          <a:ln/>
        </p:spPr>
      </p:sp>
      <p:sp>
        <p:nvSpPr>
          <p:cNvPr id="23" name="Shape 21"/>
          <p:cNvSpPr/>
          <p:nvPr/>
        </p:nvSpPr>
        <p:spPr>
          <a:xfrm>
            <a:off x="10178779" y="11395012"/>
            <a:ext cx="68580" cy="68580"/>
          </a:xfrm>
          <a:prstGeom prst="rect">
            <a:avLst/>
          </a:prstGeom>
          <a:solidFill>
            <a:srgbClr val="18160F"/>
          </a:solidFill>
          <a:ln/>
        </p:spPr>
      </p:sp>
      <p:sp>
        <p:nvSpPr>
          <p:cNvPr id="24" name="Shape 22"/>
          <p:cNvSpPr/>
          <p:nvPr/>
        </p:nvSpPr>
        <p:spPr>
          <a:xfrm>
            <a:off x="8436038" y="11171861"/>
            <a:ext cx="68580" cy="68580"/>
          </a:xfrm>
          <a:prstGeom prst="rect">
            <a:avLst/>
          </a:prstGeom>
          <a:solidFill>
            <a:srgbClr val="18160F"/>
          </a:solidFill>
          <a:ln/>
        </p:spPr>
      </p:sp>
      <p:sp>
        <p:nvSpPr>
          <p:cNvPr id="25" name="Shape 23"/>
          <p:cNvSpPr/>
          <p:nvPr/>
        </p:nvSpPr>
        <p:spPr>
          <a:xfrm>
            <a:off x="8585315" y="8121783"/>
            <a:ext cx="68580" cy="68580"/>
          </a:xfrm>
          <a:prstGeom prst="rect">
            <a:avLst/>
          </a:prstGeom>
          <a:solidFill>
            <a:srgbClr val="18160F"/>
          </a:solidFill>
          <a:ln/>
        </p:spPr>
      </p:sp>
      <p:sp>
        <p:nvSpPr>
          <p:cNvPr id="26" name="Shape 24"/>
          <p:cNvSpPr/>
          <p:nvPr/>
        </p:nvSpPr>
        <p:spPr>
          <a:xfrm>
            <a:off x="9055196" y="11445224"/>
            <a:ext cx="68580" cy="68580"/>
          </a:xfrm>
          <a:prstGeom prst="rect">
            <a:avLst/>
          </a:prstGeom>
          <a:solidFill>
            <a:srgbClr val="18160F"/>
          </a:solidFill>
          <a:ln/>
        </p:spPr>
      </p:sp>
      <p:sp>
        <p:nvSpPr>
          <p:cNvPr id="27" name="Shape 25"/>
          <p:cNvSpPr/>
          <p:nvPr/>
        </p:nvSpPr>
        <p:spPr>
          <a:xfrm>
            <a:off x="9087068" y="9345295"/>
            <a:ext cx="68580" cy="68580"/>
          </a:xfrm>
          <a:prstGeom prst="rect">
            <a:avLst/>
          </a:prstGeom>
          <a:solidFill>
            <a:srgbClr val="18160F"/>
          </a:solidFill>
          <a:ln/>
        </p:spPr>
      </p:sp>
      <p:sp>
        <p:nvSpPr>
          <p:cNvPr id="28" name="Shape 26"/>
          <p:cNvSpPr/>
          <p:nvPr/>
        </p:nvSpPr>
        <p:spPr>
          <a:xfrm>
            <a:off x="9222798" y="12207773"/>
            <a:ext cx="68580" cy="68580"/>
          </a:xfrm>
          <a:prstGeom prst="rect">
            <a:avLst/>
          </a:prstGeom>
          <a:solidFill>
            <a:srgbClr val="18160F"/>
          </a:solidFill>
          <a:ln/>
        </p:spPr>
      </p:sp>
      <p:sp>
        <p:nvSpPr>
          <p:cNvPr id="29" name="Shape 27"/>
          <p:cNvSpPr/>
          <p:nvPr/>
        </p:nvSpPr>
        <p:spPr>
          <a:xfrm>
            <a:off x="10329373" y="11961103"/>
            <a:ext cx="68580" cy="68580"/>
          </a:xfrm>
          <a:prstGeom prst="rect">
            <a:avLst/>
          </a:prstGeom>
          <a:solidFill>
            <a:srgbClr val="18160F"/>
          </a:solidFill>
          <a:ln/>
        </p:spPr>
      </p:sp>
      <p:sp>
        <p:nvSpPr>
          <p:cNvPr id="30" name="Shape 28"/>
          <p:cNvSpPr/>
          <p:nvPr/>
        </p:nvSpPr>
        <p:spPr>
          <a:xfrm>
            <a:off x="6771378" y="8492396"/>
            <a:ext cx="68580" cy="68580"/>
          </a:xfrm>
          <a:prstGeom prst="rect">
            <a:avLst/>
          </a:prstGeom>
          <a:solidFill>
            <a:srgbClr val="18160F"/>
          </a:solidFill>
          <a:ln/>
        </p:spPr>
      </p:sp>
      <p:sp>
        <p:nvSpPr>
          <p:cNvPr id="31" name="Shape 29"/>
          <p:cNvSpPr/>
          <p:nvPr/>
        </p:nvSpPr>
        <p:spPr>
          <a:xfrm>
            <a:off x="8844282" y="11679430"/>
            <a:ext cx="68580" cy="68580"/>
          </a:xfrm>
          <a:prstGeom prst="rect">
            <a:avLst/>
          </a:prstGeom>
          <a:solidFill>
            <a:srgbClr val="18160F"/>
          </a:solidFill>
          <a:ln/>
        </p:spPr>
      </p:sp>
      <p:sp>
        <p:nvSpPr>
          <p:cNvPr id="32" name="Shape 30"/>
          <p:cNvSpPr/>
          <p:nvPr/>
        </p:nvSpPr>
        <p:spPr>
          <a:xfrm>
            <a:off x="6686110" y="9894648"/>
            <a:ext cx="68580" cy="68580"/>
          </a:xfrm>
          <a:prstGeom prst="rect">
            <a:avLst/>
          </a:prstGeom>
          <a:solidFill>
            <a:srgbClr val="18160F"/>
          </a:solidFill>
          <a:ln/>
        </p:spPr>
      </p:sp>
      <p:sp>
        <p:nvSpPr>
          <p:cNvPr id="33" name="Shape 31"/>
          <p:cNvSpPr/>
          <p:nvPr/>
        </p:nvSpPr>
        <p:spPr>
          <a:xfrm>
            <a:off x="7341129" y="10137164"/>
            <a:ext cx="68580" cy="68580"/>
          </a:xfrm>
          <a:prstGeom prst="rect">
            <a:avLst/>
          </a:prstGeom>
          <a:solidFill>
            <a:srgbClr val="18160F"/>
          </a:solidFill>
          <a:ln/>
        </p:spPr>
      </p:sp>
      <p:sp>
        <p:nvSpPr>
          <p:cNvPr id="34" name="Shape 32"/>
          <p:cNvSpPr/>
          <p:nvPr/>
        </p:nvSpPr>
        <p:spPr>
          <a:xfrm>
            <a:off x="8912805" y="8060753"/>
            <a:ext cx="68580" cy="68580"/>
          </a:xfrm>
          <a:prstGeom prst="rect">
            <a:avLst/>
          </a:prstGeom>
          <a:solidFill>
            <a:srgbClr val="18160F"/>
          </a:solidFill>
          <a:ln/>
        </p:spPr>
      </p:sp>
      <p:sp>
        <p:nvSpPr>
          <p:cNvPr id="35" name="Shape 33"/>
          <p:cNvSpPr/>
          <p:nvPr/>
        </p:nvSpPr>
        <p:spPr>
          <a:xfrm>
            <a:off x="8366687" y="11341860"/>
            <a:ext cx="68580" cy="68580"/>
          </a:xfrm>
          <a:prstGeom prst="rect">
            <a:avLst/>
          </a:prstGeom>
          <a:solidFill>
            <a:srgbClr val="18160F"/>
          </a:solidFill>
          <a:ln/>
        </p:spPr>
      </p:sp>
      <p:sp>
        <p:nvSpPr>
          <p:cNvPr id="36" name="Shape 34"/>
          <p:cNvSpPr/>
          <p:nvPr/>
        </p:nvSpPr>
        <p:spPr>
          <a:xfrm>
            <a:off x="7870239" y="11231598"/>
            <a:ext cx="68580" cy="68580"/>
          </a:xfrm>
          <a:prstGeom prst="rect">
            <a:avLst/>
          </a:prstGeom>
          <a:solidFill>
            <a:srgbClr val="18160F"/>
          </a:solidFill>
          <a:ln/>
        </p:spPr>
      </p:sp>
      <p:sp>
        <p:nvSpPr>
          <p:cNvPr id="37" name="Shape 35"/>
          <p:cNvSpPr/>
          <p:nvPr/>
        </p:nvSpPr>
        <p:spPr>
          <a:xfrm>
            <a:off x="6502289" y="12019743"/>
            <a:ext cx="68580" cy="68580"/>
          </a:xfrm>
          <a:prstGeom prst="rect">
            <a:avLst/>
          </a:prstGeom>
          <a:solidFill>
            <a:srgbClr val="18160F"/>
          </a:solidFill>
          <a:ln/>
        </p:spPr>
      </p:sp>
      <p:sp>
        <p:nvSpPr>
          <p:cNvPr id="38" name="Shape 36"/>
          <p:cNvSpPr/>
          <p:nvPr/>
        </p:nvSpPr>
        <p:spPr>
          <a:xfrm>
            <a:off x="8055904" y="8682739"/>
            <a:ext cx="68580" cy="68580"/>
          </a:xfrm>
          <a:prstGeom prst="rect">
            <a:avLst/>
          </a:prstGeom>
          <a:solidFill>
            <a:srgbClr val="18160F"/>
          </a:solidFill>
          <a:ln/>
        </p:spPr>
      </p:sp>
      <p:sp>
        <p:nvSpPr>
          <p:cNvPr id="39" name="Shape 37"/>
          <p:cNvSpPr/>
          <p:nvPr/>
        </p:nvSpPr>
        <p:spPr>
          <a:xfrm>
            <a:off x="9821749" y="8727699"/>
            <a:ext cx="68580" cy="68580"/>
          </a:xfrm>
          <a:prstGeom prst="rect">
            <a:avLst/>
          </a:prstGeom>
          <a:solidFill>
            <a:srgbClr val="18160F"/>
          </a:solidFill>
          <a:ln/>
        </p:spPr>
      </p:sp>
      <p:sp>
        <p:nvSpPr>
          <p:cNvPr id="40" name="Shape 38"/>
          <p:cNvSpPr/>
          <p:nvPr/>
        </p:nvSpPr>
        <p:spPr>
          <a:xfrm>
            <a:off x="7464893" y="11364399"/>
            <a:ext cx="68580" cy="68580"/>
          </a:xfrm>
          <a:prstGeom prst="rect">
            <a:avLst/>
          </a:prstGeom>
          <a:solidFill>
            <a:srgbClr val="18160F"/>
          </a:solidFill>
          <a:ln/>
        </p:spPr>
      </p:sp>
      <p:sp>
        <p:nvSpPr>
          <p:cNvPr id="41" name="Shape 39"/>
          <p:cNvSpPr/>
          <p:nvPr/>
        </p:nvSpPr>
        <p:spPr>
          <a:xfrm>
            <a:off x="7216800" y="8013285"/>
            <a:ext cx="68580" cy="68580"/>
          </a:xfrm>
          <a:prstGeom prst="rect">
            <a:avLst/>
          </a:prstGeom>
          <a:solidFill>
            <a:srgbClr val="18160F"/>
          </a:solidFill>
          <a:ln/>
        </p:spPr>
      </p:sp>
      <p:sp>
        <p:nvSpPr>
          <p:cNvPr id="42" name="Shape 40"/>
          <p:cNvSpPr/>
          <p:nvPr/>
        </p:nvSpPr>
        <p:spPr>
          <a:xfrm>
            <a:off x="10269579" y="8721466"/>
            <a:ext cx="68580" cy="68580"/>
          </a:xfrm>
          <a:prstGeom prst="rect">
            <a:avLst/>
          </a:prstGeom>
          <a:solidFill>
            <a:srgbClr val="18160F"/>
          </a:solidFill>
          <a:ln/>
        </p:spPr>
      </p:sp>
      <p:sp>
        <p:nvSpPr>
          <p:cNvPr id="43" name="Shape 41"/>
          <p:cNvSpPr/>
          <p:nvPr/>
        </p:nvSpPr>
        <p:spPr>
          <a:xfrm>
            <a:off x="8874536" y="12190722"/>
            <a:ext cx="68580" cy="68580"/>
          </a:xfrm>
          <a:prstGeom prst="rect">
            <a:avLst/>
          </a:prstGeom>
          <a:solidFill>
            <a:srgbClr val="18160F"/>
          </a:solidFill>
          <a:ln/>
        </p:spPr>
      </p:sp>
      <p:sp>
        <p:nvSpPr>
          <p:cNvPr id="44" name="Shape 42"/>
          <p:cNvSpPr/>
          <p:nvPr/>
        </p:nvSpPr>
        <p:spPr>
          <a:xfrm>
            <a:off x="7312417" y="10857497"/>
            <a:ext cx="68580" cy="68580"/>
          </a:xfrm>
          <a:prstGeom prst="rect">
            <a:avLst/>
          </a:prstGeom>
          <a:solidFill>
            <a:srgbClr val="18160F"/>
          </a:solidFill>
          <a:ln/>
        </p:spPr>
      </p:sp>
      <p:sp>
        <p:nvSpPr>
          <p:cNvPr id="45" name="Shape 43"/>
          <p:cNvSpPr/>
          <p:nvPr/>
        </p:nvSpPr>
        <p:spPr>
          <a:xfrm>
            <a:off x="6287650" y="8164901"/>
            <a:ext cx="68580" cy="68580"/>
          </a:xfrm>
          <a:prstGeom prst="rect">
            <a:avLst/>
          </a:prstGeom>
          <a:solidFill>
            <a:srgbClr val="18160F"/>
          </a:solidFill>
          <a:ln/>
        </p:spPr>
      </p:sp>
      <p:sp>
        <p:nvSpPr>
          <p:cNvPr id="46" name="Shape 44"/>
          <p:cNvSpPr/>
          <p:nvPr/>
        </p:nvSpPr>
        <p:spPr>
          <a:xfrm>
            <a:off x="7805140" y="11450712"/>
            <a:ext cx="68580" cy="68580"/>
          </a:xfrm>
          <a:prstGeom prst="rect">
            <a:avLst/>
          </a:prstGeom>
          <a:solidFill>
            <a:srgbClr val="18160F"/>
          </a:solidFill>
          <a:ln/>
        </p:spPr>
      </p:sp>
      <p:sp>
        <p:nvSpPr>
          <p:cNvPr id="47" name="Shape 45"/>
          <p:cNvSpPr/>
          <p:nvPr/>
        </p:nvSpPr>
        <p:spPr>
          <a:xfrm>
            <a:off x="9805794" y="9595375"/>
            <a:ext cx="68580" cy="68580"/>
          </a:xfrm>
          <a:prstGeom prst="rect">
            <a:avLst/>
          </a:prstGeom>
          <a:solidFill>
            <a:srgbClr val="18160F"/>
          </a:solidFill>
          <a:ln/>
        </p:spPr>
      </p:sp>
      <p:sp>
        <p:nvSpPr>
          <p:cNvPr id="48" name="Shape 46"/>
          <p:cNvSpPr/>
          <p:nvPr/>
        </p:nvSpPr>
        <p:spPr>
          <a:xfrm>
            <a:off x="8117240" y="8582001"/>
            <a:ext cx="68580" cy="68580"/>
          </a:xfrm>
          <a:prstGeom prst="rect">
            <a:avLst/>
          </a:prstGeom>
          <a:solidFill>
            <a:srgbClr val="18160F"/>
          </a:solidFill>
          <a:ln/>
        </p:spPr>
      </p:sp>
      <p:sp>
        <p:nvSpPr>
          <p:cNvPr id="49" name="Shape 47"/>
          <p:cNvSpPr/>
          <p:nvPr/>
        </p:nvSpPr>
        <p:spPr>
          <a:xfrm>
            <a:off x="10108863" y="10668368"/>
            <a:ext cx="68580" cy="68580"/>
          </a:xfrm>
          <a:prstGeom prst="rect">
            <a:avLst/>
          </a:prstGeom>
          <a:solidFill>
            <a:srgbClr val="18160F"/>
          </a:solidFill>
          <a:ln/>
        </p:spPr>
      </p:sp>
      <p:sp>
        <p:nvSpPr>
          <p:cNvPr id="50" name="Shape 48"/>
          <p:cNvSpPr/>
          <p:nvPr/>
        </p:nvSpPr>
        <p:spPr>
          <a:xfrm>
            <a:off x="7381731" y="10322921"/>
            <a:ext cx="68580" cy="68580"/>
          </a:xfrm>
          <a:prstGeom prst="rect">
            <a:avLst/>
          </a:prstGeom>
          <a:solidFill>
            <a:srgbClr val="18160F"/>
          </a:solidFill>
          <a:ln/>
        </p:spPr>
      </p:sp>
      <p:sp>
        <p:nvSpPr>
          <p:cNvPr id="51" name="Shape 49"/>
          <p:cNvSpPr/>
          <p:nvPr/>
        </p:nvSpPr>
        <p:spPr>
          <a:xfrm>
            <a:off x="8443150" y="11496769"/>
            <a:ext cx="68580" cy="68580"/>
          </a:xfrm>
          <a:prstGeom prst="rect">
            <a:avLst/>
          </a:prstGeom>
          <a:solidFill>
            <a:srgbClr val="18160F"/>
          </a:solidFill>
          <a:ln/>
        </p:spPr>
      </p:sp>
      <p:sp>
        <p:nvSpPr>
          <p:cNvPr id="52" name="Shape 50"/>
          <p:cNvSpPr/>
          <p:nvPr/>
        </p:nvSpPr>
        <p:spPr>
          <a:xfrm>
            <a:off x="8470507" y="11367692"/>
            <a:ext cx="68580" cy="68580"/>
          </a:xfrm>
          <a:prstGeom prst="rect">
            <a:avLst/>
          </a:prstGeom>
          <a:solidFill>
            <a:srgbClr val="18160F"/>
          </a:solidFill>
          <a:ln/>
        </p:spPr>
      </p:sp>
      <p:sp>
        <p:nvSpPr>
          <p:cNvPr id="53" name="Shape 51"/>
          <p:cNvSpPr/>
          <p:nvPr/>
        </p:nvSpPr>
        <p:spPr>
          <a:xfrm>
            <a:off x="10281508" y="9992133"/>
            <a:ext cx="68580" cy="68580"/>
          </a:xfrm>
          <a:prstGeom prst="rect">
            <a:avLst/>
          </a:prstGeom>
          <a:solidFill>
            <a:srgbClr val="18160F"/>
          </a:solidFill>
          <a:ln/>
        </p:spPr>
      </p:sp>
      <p:sp>
        <p:nvSpPr>
          <p:cNvPr id="54" name="Shape 52"/>
          <p:cNvSpPr/>
          <p:nvPr/>
        </p:nvSpPr>
        <p:spPr>
          <a:xfrm>
            <a:off x="8728420" y="9289203"/>
            <a:ext cx="68580" cy="68580"/>
          </a:xfrm>
          <a:prstGeom prst="rect">
            <a:avLst/>
          </a:prstGeom>
          <a:solidFill>
            <a:srgbClr val="18160F"/>
          </a:solidFill>
          <a:ln/>
        </p:spPr>
      </p:sp>
      <p:sp>
        <p:nvSpPr>
          <p:cNvPr id="55" name="Shape 53"/>
          <p:cNvSpPr/>
          <p:nvPr/>
        </p:nvSpPr>
        <p:spPr>
          <a:xfrm>
            <a:off x="8742230" y="10500681"/>
            <a:ext cx="68580" cy="68580"/>
          </a:xfrm>
          <a:prstGeom prst="rect">
            <a:avLst/>
          </a:prstGeom>
          <a:solidFill>
            <a:srgbClr val="18160F"/>
          </a:solidFill>
          <a:ln/>
        </p:spPr>
      </p:sp>
      <p:sp>
        <p:nvSpPr>
          <p:cNvPr id="56" name="Shape 54"/>
          <p:cNvSpPr/>
          <p:nvPr/>
        </p:nvSpPr>
        <p:spPr>
          <a:xfrm>
            <a:off x="6800805" y="10127011"/>
            <a:ext cx="68580" cy="68580"/>
          </a:xfrm>
          <a:prstGeom prst="rect">
            <a:avLst/>
          </a:prstGeom>
          <a:solidFill>
            <a:srgbClr val="18160F"/>
          </a:solidFill>
          <a:ln/>
        </p:spPr>
      </p:sp>
      <p:sp>
        <p:nvSpPr>
          <p:cNvPr id="57" name="Shape 55"/>
          <p:cNvSpPr/>
          <p:nvPr/>
        </p:nvSpPr>
        <p:spPr>
          <a:xfrm>
            <a:off x="6046970" y="8055304"/>
            <a:ext cx="68580" cy="68580"/>
          </a:xfrm>
          <a:prstGeom prst="rect">
            <a:avLst/>
          </a:prstGeom>
          <a:solidFill>
            <a:srgbClr val="18160F"/>
          </a:solidFill>
          <a:ln/>
        </p:spPr>
      </p:sp>
      <p:sp>
        <p:nvSpPr>
          <p:cNvPr id="58" name="Shape 56"/>
          <p:cNvSpPr/>
          <p:nvPr/>
        </p:nvSpPr>
        <p:spPr>
          <a:xfrm>
            <a:off x="7997954" y="9591338"/>
            <a:ext cx="68580" cy="68580"/>
          </a:xfrm>
          <a:prstGeom prst="rect">
            <a:avLst/>
          </a:prstGeom>
          <a:solidFill>
            <a:srgbClr val="18160F"/>
          </a:solidFill>
          <a:ln/>
        </p:spPr>
      </p:sp>
      <p:sp>
        <p:nvSpPr>
          <p:cNvPr id="59" name="Shape 57"/>
          <p:cNvSpPr/>
          <p:nvPr/>
        </p:nvSpPr>
        <p:spPr>
          <a:xfrm>
            <a:off x="7180902" y="12251557"/>
            <a:ext cx="68580" cy="68580"/>
          </a:xfrm>
          <a:prstGeom prst="rect">
            <a:avLst/>
          </a:prstGeom>
          <a:solidFill>
            <a:srgbClr val="18160F"/>
          </a:solidFill>
          <a:ln/>
        </p:spPr>
      </p:sp>
      <p:sp>
        <p:nvSpPr>
          <p:cNvPr id="60" name="Shape 58"/>
          <p:cNvSpPr/>
          <p:nvPr/>
        </p:nvSpPr>
        <p:spPr>
          <a:xfrm>
            <a:off x="6250961" y="9319072"/>
            <a:ext cx="68580" cy="68580"/>
          </a:xfrm>
          <a:prstGeom prst="rect">
            <a:avLst/>
          </a:prstGeom>
          <a:solidFill>
            <a:srgbClr val="18160F"/>
          </a:solidFill>
          <a:ln/>
        </p:spPr>
      </p:sp>
      <p:sp>
        <p:nvSpPr>
          <p:cNvPr id="61" name="Shape 59"/>
          <p:cNvSpPr/>
          <p:nvPr/>
        </p:nvSpPr>
        <p:spPr>
          <a:xfrm>
            <a:off x="7700717" y="10163661"/>
            <a:ext cx="68580" cy="68580"/>
          </a:xfrm>
          <a:prstGeom prst="rect">
            <a:avLst/>
          </a:prstGeom>
          <a:solidFill>
            <a:srgbClr val="18160F"/>
          </a:solidFill>
          <a:ln/>
        </p:spPr>
      </p:sp>
      <p:sp>
        <p:nvSpPr>
          <p:cNvPr id="62" name="Shape 60"/>
          <p:cNvSpPr/>
          <p:nvPr/>
        </p:nvSpPr>
        <p:spPr>
          <a:xfrm>
            <a:off x="8495719" y="8745769"/>
            <a:ext cx="68580" cy="68580"/>
          </a:xfrm>
          <a:prstGeom prst="rect">
            <a:avLst/>
          </a:prstGeom>
          <a:solidFill>
            <a:srgbClr val="18160F"/>
          </a:solidFill>
          <a:ln/>
        </p:spPr>
      </p:sp>
      <p:sp>
        <p:nvSpPr>
          <p:cNvPr id="63" name="Shape 61"/>
          <p:cNvSpPr/>
          <p:nvPr/>
        </p:nvSpPr>
        <p:spPr>
          <a:xfrm>
            <a:off x="6414311" y="10032506"/>
            <a:ext cx="68580" cy="68580"/>
          </a:xfrm>
          <a:prstGeom prst="rect">
            <a:avLst/>
          </a:prstGeom>
          <a:solidFill>
            <a:srgbClr val="18160F"/>
          </a:solidFill>
          <a:ln/>
        </p:spPr>
      </p:sp>
      <p:sp>
        <p:nvSpPr>
          <p:cNvPr id="64" name="Shape 62"/>
          <p:cNvSpPr/>
          <p:nvPr/>
        </p:nvSpPr>
        <p:spPr>
          <a:xfrm>
            <a:off x="9313561" y="9169651"/>
            <a:ext cx="68580" cy="68580"/>
          </a:xfrm>
          <a:prstGeom prst="rect">
            <a:avLst/>
          </a:prstGeom>
          <a:solidFill>
            <a:srgbClr val="18160F"/>
          </a:solidFill>
          <a:ln/>
        </p:spPr>
      </p:sp>
      <p:sp>
        <p:nvSpPr>
          <p:cNvPr id="65" name="Shape 63"/>
          <p:cNvSpPr/>
          <p:nvPr/>
        </p:nvSpPr>
        <p:spPr>
          <a:xfrm>
            <a:off x="7819176" y="10277647"/>
            <a:ext cx="68580" cy="68580"/>
          </a:xfrm>
          <a:prstGeom prst="rect">
            <a:avLst/>
          </a:prstGeom>
          <a:solidFill>
            <a:srgbClr val="18160F"/>
          </a:solidFill>
          <a:ln/>
        </p:spPr>
      </p:sp>
      <p:sp>
        <p:nvSpPr>
          <p:cNvPr id="66" name="Shape 64"/>
          <p:cNvSpPr/>
          <p:nvPr/>
        </p:nvSpPr>
        <p:spPr>
          <a:xfrm>
            <a:off x="8000061" y="11719607"/>
            <a:ext cx="68580" cy="68580"/>
          </a:xfrm>
          <a:prstGeom prst="rect">
            <a:avLst/>
          </a:prstGeom>
          <a:solidFill>
            <a:srgbClr val="18160F"/>
          </a:solidFill>
          <a:ln/>
        </p:spPr>
      </p:sp>
      <p:sp>
        <p:nvSpPr>
          <p:cNvPr id="67" name="Shape 65"/>
          <p:cNvSpPr/>
          <p:nvPr/>
        </p:nvSpPr>
        <p:spPr>
          <a:xfrm>
            <a:off x="9910405" y="8133307"/>
            <a:ext cx="68580" cy="68580"/>
          </a:xfrm>
          <a:prstGeom prst="rect">
            <a:avLst/>
          </a:prstGeom>
          <a:solidFill>
            <a:srgbClr val="18160F"/>
          </a:solidFill>
          <a:ln/>
        </p:spPr>
      </p:sp>
      <p:sp>
        <p:nvSpPr>
          <p:cNvPr id="68" name="Shape 66"/>
          <p:cNvSpPr/>
          <p:nvPr/>
        </p:nvSpPr>
        <p:spPr>
          <a:xfrm>
            <a:off x="6614312" y="9227193"/>
            <a:ext cx="68580" cy="68580"/>
          </a:xfrm>
          <a:prstGeom prst="rect">
            <a:avLst/>
          </a:prstGeom>
          <a:solidFill>
            <a:srgbClr val="18160F"/>
          </a:solidFill>
          <a:ln/>
        </p:spPr>
      </p:sp>
      <p:sp>
        <p:nvSpPr>
          <p:cNvPr id="69" name="Shape 67"/>
          <p:cNvSpPr/>
          <p:nvPr/>
        </p:nvSpPr>
        <p:spPr>
          <a:xfrm>
            <a:off x="8082131" y="11332375"/>
            <a:ext cx="68580" cy="68580"/>
          </a:xfrm>
          <a:prstGeom prst="rect">
            <a:avLst/>
          </a:prstGeom>
          <a:solidFill>
            <a:srgbClr val="18160F"/>
          </a:solidFill>
          <a:ln/>
        </p:spPr>
      </p:sp>
      <p:sp>
        <p:nvSpPr>
          <p:cNvPr id="70" name="Shape 68"/>
          <p:cNvSpPr/>
          <p:nvPr/>
        </p:nvSpPr>
        <p:spPr>
          <a:xfrm>
            <a:off x="6565168" y="8578630"/>
            <a:ext cx="68580" cy="68580"/>
          </a:xfrm>
          <a:prstGeom prst="rect">
            <a:avLst/>
          </a:prstGeom>
          <a:solidFill>
            <a:srgbClr val="18160F"/>
          </a:solidFill>
          <a:ln/>
        </p:spPr>
      </p:sp>
      <p:sp>
        <p:nvSpPr>
          <p:cNvPr id="71" name="Shape 69"/>
          <p:cNvSpPr/>
          <p:nvPr/>
        </p:nvSpPr>
        <p:spPr>
          <a:xfrm>
            <a:off x="6344169" y="11690405"/>
            <a:ext cx="68580" cy="68580"/>
          </a:xfrm>
          <a:prstGeom prst="rect">
            <a:avLst/>
          </a:prstGeom>
          <a:solidFill>
            <a:srgbClr val="18160F"/>
          </a:solidFill>
          <a:ln/>
        </p:spPr>
      </p:sp>
      <p:sp>
        <p:nvSpPr>
          <p:cNvPr id="72" name="Shape 70"/>
          <p:cNvSpPr/>
          <p:nvPr/>
        </p:nvSpPr>
        <p:spPr>
          <a:xfrm>
            <a:off x="8123562" y="10394809"/>
            <a:ext cx="68580" cy="68580"/>
          </a:xfrm>
          <a:prstGeom prst="rect">
            <a:avLst/>
          </a:prstGeom>
          <a:solidFill>
            <a:srgbClr val="18160F"/>
          </a:solidFill>
          <a:ln/>
        </p:spPr>
      </p:sp>
      <p:sp>
        <p:nvSpPr>
          <p:cNvPr id="73" name="Shape 71"/>
          <p:cNvSpPr/>
          <p:nvPr/>
        </p:nvSpPr>
        <p:spPr>
          <a:xfrm>
            <a:off x="9519132" y="12029620"/>
            <a:ext cx="68580" cy="68580"/>
          </a:xfrm>
          <a:prstGeom prst="rect">
            <a:avLst/>
          </a:prstGeom>
          <a:solidFill>
            <a:srgbClr val="18160F"/>
          </a:solidFill>
          <a:ln/>
        </p:spPr>
      </p:sp>
      <p:sp>
        <p:nvSpPr>
          <p:cNvPr id="74" name="Shape 72"/>
          <p:cNvSpPr/>
          <p:nvPr/>
        </p:nvSpPr>
        <p:spPr>
          <a:xfrm>
            <a:off x="8471786" y="10047284"/>
            <a:ext cx="68580" cy="68580"/>
          </a:xfrm>
          <a:prstGeom prst="rect">
            <a:avLst/>
          </a:prstGeom>
          <a:solidFill>
            <a:srgbClr val="18160F"/>
          </a:solidFill>
          <a:ln/>
        </p:spPr>
      </p:sp>
      <p:sp>
        <p:nvSpPr>
          <p:cNvPr id="75" name="Shape 73"/>
          <p:cNvSpPr/>
          <p:nvPr/>
        </p:nvSpPr>
        <p:spPr>
          <a:xfrm>
            <a:off x="9587392" y="10430910"/>
            <a:ext cx="68580" cy="68580"/>
          </a:xfrm>
          <a:prstGeom prst="rect">
            <a:avLst/>
          </a:prstGeom>
          <a:solidFill>
            <a:srgbClr val="18160F"/>
          </a:solidFill>
          <a:ln/>
        </p:spPr>
      </p:sp>
      <p:sp>
        <p:nvSpPr>
          <p:cNvPr id="76" name="Shape 74"/>
          <p:cNvSpPr/>
          <p:nvPr/>
        </p:nvSpPr>
        <p:spPr>
          <a:xfrm>
            <a:off x="7067975" y="10866277"/>
            <a:ext cx="68580" cy="68580"/>
          </a:xfrm>
          <a:prstGeom prst="rect">
            <a:avLst/>
          </a:prstGeom>
          <a:solidFill>
            <a:srgbClr val="18160F"/>
          </a:solidFill>
          <a:ln/>
        </p:spPr>
      </p:sp>
      <p:sp>
        <p:nvSpPr>
          <p:cNvPr id="77" name="Shape 75"/>
          <p:cNvSpPr/>
          <p:nvPr/>
        </p:nvSpPr>
        <p:spPr>
          <a:xfrm>
            <a:off x="10071083" y="10393829"/>
            <a:ext cx="68580" cy="68580"/>
          </a:xfrm>
          <a:prstGeom prst="rect">
            <a:avLst/>
          </a:prstGeom>
          <a:solidFill>
            <a:srgbClr val="18160F"/>
          </a:solidFill>
          <a:ln/>
        </p:spPr>
      </p:sp>
      <p:sp>
        <p:nvSpPr>
          <p:cNvPr id="78" name="Shape 76"/>
          <p:cNvSpPr/>
          <p:nvPr/>
        </p:nvSpPr>
        <p:spPr>
          <a:xfrm>
            <a:off x="9547542" y="8392677"/>
            <a:ext cx="68580" cy="68580"/>
          </a:xfrm>
          <a:prstGeom prst="rect">
            <a:avLst/>
          </a:prstGeom>
          <a:solidFill>
            <a:srgbClr val="18160F"/>
          </a:solidFill>
          <a:ln/>
        </p:spPr>
      </p:sp>
      <p:sp>
        <p:nvSpPr>
          <p:cNvPr id="79" name="Shape 77"/>
          <p:cNvSpPr/>
          <p:nvPr/>
        </p:nvSpPr>
        <p:spPr>
          <a:xfrm>
            <a:off x="9452979" y="11184600"/>
            <a:ext cx="68580" cy="68580"/>
          </a:xfrm>
          <a:prstGeom prst="rect">
            <a:avLst/>
          </a:prstGeom>
          <a:solidFill>
            <a:srgbClr val="18160F"/>
          </a:solidFill>
          <a:ln/>
        </p:spPr>
      </p:sp>
      <p:sp>
        <p:nvSpPr>
          <p:cNvPr id="80" name="Shape 78"/>
          <p:cNvSpPr/>
          <p:nvPr/>
        </p:nvSpPr>
        <p:spPr>
          <a:xfrm>
            <a:off x="8215980" y="9682041"/>
            <a:ext cx="68580" cy="68580"/>
          </a:xfrm>
          <a:prstGeom prst="rect">
            <a:avLst/>
          </a:prstGeom>
          <a:solidFill>
            <a:srgbClr val="18160F"/>
          </a:solidFill>
          <a:ln/>
        </p:spPr>
      </p:sp>
      <p:sp>
        <p:nvSpPr>
          <p:cNvPr id="81" name="Shape 79"/>
          <p:cNvSpPr/>
          <p:nvPr/>
        </p:nvSpPr>
        <p:spPr>
          <a:xfrm>
            <a:off x="9467052" y="10376112"/>
            <a:ext cx="68580" cy="68580"/>
          </a:xfrm>
          <a:prstGeom prst="rect">
            <a:avLst/>
          </a:prstGeom>
          <a:solidFill>
            <a:srgbClr val="18160F"/>
          </a:solidFill>
          <a:ln/>
        </p:spPr>
      </p:sp>
      <p:sp>
        <p:nvSpPr>
          <p:cNvPr id="82" name="Shape 80"/>
          <p:cNvSpPr/>
          <p:nvPr/>
        </p:nvSpPr>
        <p:spPr>
          <a:xfrm>
            <a:off x="6644030" y="8686800"/>
            <a:ext cx="348461" cy="-62910"/>
          </a:xfrm>
          <a:prstGeom prst="line">
            <a:avLst/>
          </a:prstGeom>
          <a:noFill/>
          <a:ln w="12700">
            <a:solidFill>
              <a:srgbClr val="F7F471">
                <a:alpha val="75000"/>
              </a:srgbClr>
            </a:solidFill>
            <a:prstDash val="solid"/>
          </a:ln>
        </p:spPr>
      </p:sp>
      <p:sp>
        <p:nvSpPr>
          <p:cNvPr id="83" name="Shape 81"/>
          <p:cNvSpPr/>
          <p:nvPr/>
        </p:nvSpPr>
        <p:spPr>
          <a:xfrm>
            <a:off x="6598310" y="8641080"/>
            <a:ext cx="91440" cy="91440"/>
          </a:xfrm>
          <a:prstGeom prst="rect">
            <a:avLst/>
          </a:prstGeom>
          <a:solidFill>
            <a:srgbClr val="F7F471"/>
          </a:solidFill>
          <a:ln w="6350">
            <a:solidFill>
              <a:srgbClr val="18160F"/>
            </a:solidFill>
            <a:prstDash val="solid"/>
          </a:ln>
        </p:spPr>
      </p:sp>
      <p:sp>
        <p:nvSpPr>
          <p:cNvPr id="84" name="Shape 82"/>
          <p:cNvSpPr/>
          <p:nvPr/>
        </p:nvSpPr>
        <p:spPr>
          <a:xfrm>
            <a:off x="8930030" y="9601200"/>
            <a:ext cx="173371" cy="-203098"/>
          </a:xfrm>
          <a:prstGeom prst="line">
            <a:avLst/>
          </a:prstGeom>
          <a:noFill/>
          <a:ln w="12700">
            <a:solidFill>
              <a:srgbClr val="F7F471">
                <a:alpha val="75000"/>
              </a:srgbClr>
            </a:solidFill>
            <a:prstDash val="solid"/>
          </a:ln>
        </p:spPr>
      </p:sp>
      <p:sp>
        <p:nvSpPr>
          <p:cNvPr id="85" name="Shape 83"/>
          <p:cNvSpPr/>
          <p:nvPr/>
        </p:nvSpPr>
        <p:spPr>
          <a:xfrm>
            <a:off x="8884310" y="9555480"/>
            <a:ext cx="91440" cy="91440"/>
          </a:xfrm>
          <a:prstGeom prst="rect">
            <a:avLst/>
          </a:prstGeom>
          <a:solidFill>
            <a:srgbClr val="F7F471"/>
          </a:solidFill>
          <a:ln w="6350">
            <a:solidFill>
              <a:srgbClr val="18160F"/>
            </a:solidFill>
            <a:prstDash val="solid"/>
          </a:ln>
        </p:spPr>
      </p:sp>
      <p:sp>
        <p:nvSpPr>
          <p:cNvPr id="86" name="Shape 84"/>
          <p:cNvSpPr/>
          <p:nvPr/>
        </p:nvSpPr>
        <p:spPr>
          <a:xfrm>
            <a:off x="7375550" y="10698480"/>
            <a:ext cx="-508777" cy="-392016"/>
          </a:xfrm>
          <a:prstGeom prst="line">
            <a:avLst/>
          </a:prstGeom>
          <a:noFill/>
          <a:ln w="12700">
            <a:solidFill>
              <a:srgbClr val="F7F471">
                <a:alpha val="75000"/>
              </a:srgbClr>
            </a:solidFill>
            <a:prstDash val="solid"/>
          </a:ln>
        </p:spPr>
      </p:sp>
      <p:sp>
        <p:nvSpPr>
          <p:cNvPr id="87" name="Shape 85"/>
          <p:cNvSpPr/>
          <p:nvPr/>
        </p:nvSpPr>
        <p:spPr>
          <a:xfrm>
            <a:off x="7329830" y="10652760"/>
            <a:ext cx="91440" cy="91440"/>
          </a:xfrm>
          <a:prstGeom prst="rect">
            <a:avLst/>
          </a:prstGeom>
          <a:solidFill>
            <a:srgbClr val="F7F471"/>
          </a:solidFill>
          <a:ln w="6350">
            <a:solidFill>
              <a:srgbClr val="18160F"/>
            </a:solidFill>
            <a:prstDash val="solid"/>
          </a:ln>
        </p:spPr>
      </p:sp>
      <p:sp>
        <p:nvSpPr>
          <p:cNvPr id="88" name="Shape 86"/>
          <p:cNvSpPr/>
          <p:nvPr/>
        </p:nvSpPr>
        <p:spPr>
          <a:xfrm>
            <a:off x="9570110" y="11430000"/>
            <a:ext cx="24700" cy="-424207"/>
          </a:xfrm>
          <a:prstGeom prst="line">
            <a:avLst/>
          </a:prstGeom>
          <a:noFill/>
          <a:ln w="12700">
            <a:solidFill>
              <a:srgbClr val="F7F471">
                <a:alpha val="75000"/>
              </a:srgbClr>
            </a:solidFill>
            <a:prstDash val="solid"/>
          </a:ln>
        </p:spPr>
      </p:sp>
      <p:sp>
        <p:nvSpPr>
          <p:cNvPr id="89" name="Shape 87"/>
          <p:cNvSpPr/>
          <p:nvPr/>
        </p:nvSpPr>
        <p:spPr>
          <a:xfrm>
            <a:off x="9524390" y="11384280"/>
            <a:ext cx="91440" cy="91440"/>
          </a:xfrm>
          <a:prstGeom prst="rect">
            <a:avLst/>
          </a:prstGeom>
          <a:solidFill>
            <a:srgbClr val="F7F471"/>
          </a:solidFill>
          <a:ln w="6350">
            <a:solidFill>
              <a:srgbClr val="18160F"/>
            </a:solidFill>
            <a:prstDash val="solid"/>
          </a:ln>
        </p:spPr>
      </p:sp>
      <p:sp>
        <p:nvSpPr>
          <p:cNvPr id="90" name="Shape 88"/>
          <p:cNvSpPr/>
          <p:nvPr/>
        </p:nvSpPr>
        <p:spPr>
          <a:xfrm>
            <a:off x="8107070" y="12252960"/>
            <a:ext cx="177553" cy="285095"/>
          </a:xfrm>
          <a:prstGeom prst="line">
            <a:avLst/>
          </a:prstGeom>
          <a:noFill/>
          <a:ln w="12700">
            <a:solidFill>
              <a:srgbClr val="F7F471">
                <a:alpha val="75000"/>
              </a:srgbClr>
            </a:solidFill>
            <a:prstDash val="solid"/>
          </a:ln>
        </p:spPr>
      </p:sp>
      <p:sp>
        <p:nvSpPr>
          <p:cNvPr id="91" name="Shape 89"/>
          <p:cNvSpPr/>
          <p:nvPr/>
        </p:nvSpPr>
        <p:spPr>
          <a:xfrm>
            <a:off x="8061350" y="12207240"/>
            <a:ext cx="91440" cy="91440"/>
          </a:xfrm>
          <a:prstGeom prst="rect">
            <a:avLst/>
          </a:prstGeom>
          <a:solidFill>
            <a:srgbClr val="F7F471"/>
          </a:solidFill>
          <a:ln w="6350">
            <a:solidFill>
              <a:srgbClr val="18160F"/>
            </a:solidFill>
            <a:prstDash val="solid"/>
          </a:ln>
        </p:spPr>
      </p:sp>
      <p:sp>
        <p:nvSpPr>
          <p:cNvPr id="92" name="Shape 90"/>
          <p:cNvSpPr/>
          <p:nvPr/>
        </p:nvSpPr>
        <p:spPr>
          <a:xfrm>
            <a:off x="9844430" y="7863840"/>
            <a:ext cx="548640" cy="548640"/>
          </a:xfrm>
          <a:prstGeom prst="ellipse">
            <a:avLst/>
          </a:prstGeom>
          <a:ln w="6350">
            <a:solidFill>
              <a:srgbClr val="8A8280">
                <a:alpha val="30000"/>
              </a:srgbClr>
            </a:solidFill>
            <a:prstDash val="solid"/>
          </a:ln>
        </p:spPr>
      </p:sp>
      <p:sp>
        <p:nvSpPr>
          <p:cNvPr id="93" name="Shape 91"/>
          <p:cNvSpPr/>
          <p:nvPr/>
        </p:nvSpPr>
        <p:spPr>
          <a:xfrm>
            <a:off x="9524390" y="7543800"/>
            <a:ext cx="1188720" cy="1188720"/>
          </a:xfrm>
          <a:prstGeom prst="ellipse">
            <a:avLst/>
          </a:prstGeom>
          <a:ln w="6350">
            <a:solidFill>
              <a:srgbClr val="8A8280">
                <a:alpha val="27000"/>
              </a:srgbClr>
            </a:solidFill>
            <a:prstDash val="solid"/>
          </a:ln>
        </p:spPr>
      </p:sp>
      <p:sp>
        <p:nvSpPr>
          <p:cNvPr id="94" name="Shape 92"/>
          <p:cNvSpPr/>
          <p:nvPr/>
        </p:nvSpPr>
        <p:spPr>
          <a:xfrm>
            <a:off x="9204350" y="7223760"/>
            <a:ext cx="1828800" cy="1828800"/>
          </a:xfrm>
          <a:prstGeom prst="ellipse">
            <a:avLst/>
          </a:prstGeom>
          <a:ln w="6350">
            <a:solidFill>
              <a:srgbClr val="8A8280">
                <a:alpha val="24000"/>
              </a:srgbClr>
            </a:solidFill>
            <a:prstDash val="solid"/>
          </a:ln>
        </p:spPr>
      </p:sp>
      <p:sp>
        <p:nvSpPr>
          <p:cNvPr id="95" name="Text 93"/>
          <p:cNvSpPr/>
          <p:nvPr/>
        </p:nvSpPr>
        <p:spPr>
          <a:xfrm>
            <a:off x="762610" y="13204850"/>
            <a:ext cx="8990381" cy="274320"/>
          </a:xfrm>
          <a:prstGeom prst="rect">
            <a:avLst/>
          </a:prstGeom>
          <a:noFill/>
          <a:ln/>
        </p:spPr>
        <p:txBody>
          <a:bodyPr wrap="square" lIns="0" tIns="0" rIns="0" bIns="0" rtlCol="0" anchor="b"/>
          <a:lstStyle/>
          <a:p>
            <a:pPr indent="0" marL="0">
              <a:buNone/>
            </a:pPr>
            <a:r>
              <a:rPr lang="en-US" sz="1000" spc="100" kern="0" dirty="0">
                <a:solidFill>
                  <a:srgbClr val="8A8280"/>
                </a:solidFill>
                <a:latin typeface="Inter" pitchFamily="34" charset="0"/>
                <a:ea typeface="Inter" pitchFamily="34" charset="-122"/>
                <a:cs typeface="Inter" pitchFamily="34" charset="-120"/>
              </a:rPr>
              <a:t>Operating by John Brewton  ·  STP / 1969</a:t>
            </a:r>
            <a:endParaRPr lang="en-US" sz="1000" dirty="0"/>
          </a:p>
        </p:txBody>
      </p:sp>
      <p:sp>
        <p:nvSpPr>
          <p:cNvPr id="96" name="Text 94"/>
          <p:cNvSpPr/>
          <p:nvPr/>
        </p:nvSpPr>
        <p:spPr>
          <a:xfrm>
            <a:off x="10027310" y="13021970"/>
            <a:ext cx="640080" cy="457200"/>
          </a:xfrm>
          <a:prstGeom prst="rect">
            <a:avLst/>
          </a:prstGeom>
          <a:noFill/>
          <a:ln/>
        </p:spPr>
        <p:txBody>
          <a:bodyPr wrap="square" lIns="0" tIns="0" rIns="0" bIns="0" rtlCol="0" anchor="b"/>
          <a:lstStyle/>
          <a:p>
            <a:pPr algn="r" indent="0" marL="0">
              <a:buNone/>
            </a:pPr>
            <a:r>
              <a:rPr lang="en-US" sz="2800" spc="100" kern="0" dirty="0">
                <a:solidFill>
                  <a:srgbClr val="F7F471"/>
                </a:solidFill>
                <a:latin typeface="Playfair Display" pitchFamily="34" charset="0"/>
                <a:ea typeface="Playfair Display" pitchFamily="34" charset="-122"/>
                <a:cs typeface="Playfair Display" pitchFamily="34" charset="-120"/>
              </a:rPr>
              <a:t>JB</a:t>
            </a:r>
            <a:endParaRPr lang="en-US" sz="2800" dirty="0"/>
          </a:p>
        </p:txBody>
      </p:sp>
      <p:sp>
        <p:nvSpPr>
          <p:cNvPr id="97" name="Text 95"/>
          <p:cNvSpPr/>
          <p:nvPr/>
        </p:nvSpPr>
        <p:spPr>
          <a:xfrm>
            <a:off x="8884310" y="12610490"/>
            <a:ext cx="960120" cy="256032"/>
          </a:xfrm>
          <a:prstGeom prst="rect">
            <a:avLst/>
          </a:prstGeom>
          <a:noFill/>
          <a:ln/>
        </p:spPr>
        <p:txBody>
          <a:bodyPr wrap="square" lIns="0" tIns="0" rIns="0" bIns="0" rtlCol="0" anchor="ctr"/>
          <a:lstStyle/>
          <a:p>
            <a:pPr algn="r" indent="0" marL="0">
              <a:buNone/>
            </a:pPr>
            <a:r>
              <a:rPr lang="en-US" sz="900" b="1" spc="400" kern="0" dirty="0">
                <a:solidFill>
                  <a:srgbClr val="8A8280"/>
                </a:solidFill>
                <a:latin typeface="Inter" pitchFamily="34" charset="0"/>
                <a:ea typeface="Inter" pitchFamily="34" charset="-122"/>
                <a:cs typeface="Inter" pitchFamily="34" charset="-120"/>
              </a:rPr>
              <a:t>NEXT</a:t>
            </a:r>
            <a:endParaRPr lang="en-US" sz="900" dirty="0"/>
          </a:p>
        </p:txBody>
      </p:sp>
      <p:sp>
        <p:nvSpPr>
          <p:cNvPr id="98" name="Shape 96"/>
          <p:cNvSpPr/>
          <p:nvPr/>
        </p:nvSpPr>
        <p:spPr>
          <a:xfrm>
            <a:off x="9890150" y="12738506"/>
            <a:ext cx="548640" cy="0"/>
          </a:xfrm>
          <a:prstGeom prst="line">
            <a:avLst/>
          </a:prstGeom>
          <a:noFill/>
          <a:ln w="17780">
            <a:solidFill>
              <a:srgbClr val="F7F471"/>
            </a:solidFill>
            <a:prstDash val="solid"/>
          </a:ln>
        </p:spPr>
      </p:sp>
      <p:sp>
        <p:nvSpPr>
          <p:cNvPr id="99" name="Shape 97"/>
          <p:cNvSpPr/>
          <p:nvPr/>
        </p:nvSpPr>
        <p:spPr>
          <a:xfrm rot="5400000">
            <a:off x="10438790" y="12647066"/>
            <a:ext cx="164592" cy="182880"/>
          </a:xfrm>
          <a:prstGeom prst="triangle">
            <a:avLst/>
          </a:prstGeom>
          <a:solidFill>
            <a:srgbClr val="F7F471"/>
          </a:solidFill>
          <a:ln/>
        </p:spPr>
      </p:sp>
      <p:sp>
        <p:nvSpPr>
          <p:cNvPr id="100" name="Text 98"/>
          <p:cNvSpPr/>
          <p:nvPr/>
        </p:nvSpPr>
        <p:spPr>
          <a:xfrm>
            <a:off x="9295790" y="716890"/>
            <a:ext cx="1371600" cy="320040"/>
          </a:xfrm>
          <a:prstGeom prst="rect">
            <a:avLst/>
          </a:prstGeom>
          <a:noFill/>
          <a:ln/>
        </p:spPr>
        <p:txBody>
          <a:bodyPr wrap="square" lIns="0" tIns="0" rIns="0" bIns="0" rtlCol="0" anchor="ctr"/>
          <a:lstStyle/>
          <a:p>
            <a:pPr algn="r" indent="0" marL="0">
              <a:buNone/>
            </a:pPr>
            <a:r>
              <a:rPr lang="en-US" sz="1100" spc="200" kern="0" dirty="0">
                <a:solidFill>
                  <a:srgbClr val="8A8280"/>
                </a:solidFill>
                <a:latin typeface="Inter" pitchFamily="34" charset="0"/>
                <a:ea typeface="Inter" pitchFamily="34" charset="-122"/>
                <a:cs typeface="Inter" pitchFamily="34" charset="-120"/>
              </a:rPr>
              <a:t>8 / 13</a:t>
            </a:r>
            <a:endParaRPr lang="en-US" sz="11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bg>
      <p:bgPr>
        <a:solidFill>
          <a:srgbClr val="2A3D2E"/>
        </a:solidFill>
      </p:bgPr>
    </p:bg>
    <p:spTree>
      <p:nvGrpSpPr>
        <p:cNvPr id="1" name=""/>
        <p:cNvGrpSpPr/>
        <p:nvPr/>
      </p:nvGrpSpPr>
      <p:grpSpPr>
        <a:xfrm>
          <a:off x="0" y="0"/>
          <a:ext cx="0" cy="0"/>
          <a:chOff x="0" y="0"/>
          <a:chExt cx="0" cy="0"/>
        </a:xfrm>
      </p:grpSpPr>
      <p:sp>
        <p:nvSpPr>
          <p:cNvPr id="2" name="Shape 0"/>
          <p:cNvSpPr/>
          <p:nvPr/>
        </p:nvSpPr>
        <p:spPr>
          <a:xfrm>
            <a:off x="762610" y="762610"/>
            <a:ext cx="0" cy="12762281"/>
          </a:xfrm>
          <a:prstGeom prst="line">
            <a:avLst/>
          </a:prstGeom>
          <a:noFill/>
          <a:ln w="5080">
            <a:solidFill>
              <a:srgbClr val="C4B9AE">
                <a:alpha val="15000"/>
              </a:srgbClr>
            </a:solidFill>
            <a:prstDash val="solid"/>
          </a:ln>
        </p:spPr>
      </p:sp>
      <p:sp>
        <p:nvSpPr>
          <p:cNvPr id="3" name="Shape 1"/>
          <p:cNvSpPr/>
          <p:nvPr/>
        </p:nvSpPr>
        <p:spPr>
          <a:xfrm>
            <a:off x="1334110" y="762610"/>
            <a:ext cx="0" cy="12762281"/>
          </a:xfrm>
          <a:prstGeom prst="line">
            <a:avLst/>
          </a:prstGeom>
          <a:noFill/>
          <a:ln w="5080">
            <a:solidFill>
              <a:srgbClr val="C4B9AE">
                <a:alpha val="15000"/>
              </a:srgbClr>
            </a:solidFill>
            <a:prstDash val="solid"/>
          </a:ln>
        </p:spPr>
      </p:sp>
      <p:sp>
        <p:nvSpPr>
          <p:cNvPr id="4" name="Shape 2"/>
          <p:cNvSpPr/>
          <p:nvPr/>
        </p:nvSpPr>
        <p:spPr>
          <a:xfrm>
            <a:off x="1905610" y="762610"/>
            <a:ext cx="0" cy="12762281"/>
          </a:xfrm>
          <a:prstGeom prst="line">
            <a:avLst/>
          </a:prstGeom>
          <a:noFill/>
          <a:ln w="5080">
            <a:solidFill>
              <a:srgbClr val="C4B9AE">
                <a:alpha val="15000"/>
              </a:srgbClr>
            </a:solidFill>
            <a:prstDash val="solid"/>
          </a:ln>
        </p:spPr>
      </p:sp>
      <p:sp>
        <p:nvSpPr>
          <p:cNvPr id="5" name="Shape 3"/>
          <p:cNvSpPr/>
          <p:nvPr/>
        </p:nvSpPr>
        <p:spPr>
          <a:xfrm>
            <a:off x="2477110" y="762610"/>
            <a:ext cx="0" cy="12762281"/>
          </a:xfrm>
          <a:prstGeom prst="line">
            <a:avLst/>
          </a:prstGeom>
          <a:noFill/>
          <a:ln w="5080">
            <a:solidFill>
              <a:srgbClr val="C4B9AE">
                <a:alpha val="15000"/>
              </a:srgbClr>
            </a:solidFill>
            <a:prstDash val="solid"/>
          </a:ln>
        </p:spPr>
      </p:sp>
      <p:sp>
        <p:nvSpPr>
          <p:cNvPr id="6" name="Shape 4"/>
          <p:cNvSpPr/>
          <p:nvPr/>
        </p:nvSpPr>
        <p:spPr>
          <a:xfrm>
            <a:off x="3048610" y="762610"/>
            <a:ext cx="0" cy="12762281"/>
          </a:xfrm>
          <a:prstGeom prst="line">
            <a:avLst/>
          </a:prstGeom>
          <a:noFill/>
          <a:ln w="5080">
            <a:solidFill>
              <a:srgbClr val="C4B9AE">
                <a:alpha val="15000"/>
              </a:srgbClr>
            </a:solidFill>
            <a:prstDash val="solid"/>
          </a:ln>
        </p:spPr>
      </p:sp>
      <p:sp>
        <p:nvSpPr>
          <p:cNvPr id="7" name="Shape 5"/>
          <p:cNvSpPr/>
          <p:nvPr/>
        </p:nvSpPr>
        <p:spPr>
          <a:xfrm>
            <a:off x="3620110" y="762610"/>
            <a:ext cx="0" cy="12762281"/>
          </a:xfrm>
          <a:prstGeom prst="line">
            <a:avLst/>
          </a:prstGeom>
          <a:noFill/>
          <a:ln w="5080">
            <a:solidFill>
              <a:srgbClr val="C4B9AE">
                <a:alpha val="15000"/>
              </a:srgbClr>
            </a:solidFill>
            <a:prstDash val="solid"/>
          </a:ln>
        </p:spPr>
      </p:sp>
      <p:sp>
        <p:nvSpPr>
          <p:cNvPr id="8" name="Shape 6"/>
          <p:cNvSpPr/>
          <p:nvPr/>
        </p:nvSpPr>
        <p:spPr>
          <a:xfrm>
            <a:off x="4191610" y="762610"/>
            <a:ext cx="0" cy="12762281"/>
          </a:xfrm>
          <a:prstGeom prst="line">
            <a:avLst/>
          </a:prstGeom>
          <a:noFill/>
          <a:ln w="5080">
            <a:solidFill>
              <a:srgbClr val="C4B9AE">
                <a:alpha val="15000"/>
              </a:srgbClr>
            </a:solidFill>
            <a:prstDash val="solid"/>
          </a:ln>
        </p:spPr>
      </p:sp>
      <p:sp>
        <p:nvSpPr>
          <p:cNvPr id="9" name="Shape 7"/>
          <p:cNvSpPr/>
          <p:nvPr/>
        </p:nvSpPr>
        <p:spPr>
          <a:xfrm>
            <a:off x="4763110" y="762610"/>
            <a:ext cx="0" cy="12762281"/>
          </a:xfrm>
          <a:prstGeom prst="line">
            <a:avLst/>
          </a:prstGeom>
          <a:noFill/>
          <a:ln w="5080">
            <a:solidFill>
              <a:srgbClr val="C4B9AE">
                <a:alpha val="15000"/>
              </a:srgbClr>
            </a:solidFill>
            <a:prstDash val="solid"/>
          </a:ln>
        </p:spPr>
      </p:sp>
      <p:sp>
        <p:nvSpPr>
          <p:cNvPr id="10" name="Shape 8"/>
          <p:cNvSpPr/>
          <p:nvPr/>
        </p:nvSpPr>
        <p:spPr>
          <a:xfrm>
            <a:off x="5334610" y="762610"/>
            <a:ext cx="0" cy="12762281"/>
          </a:xfrm>
          <a:prstGeom prst="line">
            <a:avLst/>
          </a:prstGeom>
          <a:noFill/>
          <a:ln w="5080">
            <a:solidFill>
              <a:srgbClr val="C4B9AE">
                <a:alpha val="15000"/>
              </a:srgbClr>
            </a:solidFill>
            <a:prstDash val="solid"/>
          </a:ln>
        </p:spPr>
      </p:sp>
      <p:sp>
        <p:nvSpPr>
          <p:cNvPr id="11" name="Shape 9"/>
          <p:cNvSpPr/>
          <p:nvPr/>
        </p:nvSpPr>
        <p:spPr>
          <a:xfrm>
            <a:off x="5906110" y="762610"/>
            <a:ext cx="0" cy="12762281"/>
          </a:xfrm>
          <a:prstGeom prst="line">
            <a:avLst/>
          </a:prstGeom>
          <a:noFill/>
          <a:ln w="5080">
            <a:solidFill>
              <a:srgbClr val="C4B9AE">
                <a:alpha val="15000"/>
              </a:srgbClr>
            </a:solidFill>
            <a:prstDash val="solid"/>
          </a:ln>
        </p:spPr>
      </p:sp>
      <p:sp>
        <p:nvSpPr>
          <p:cNvPr id="12" name="Shape 10"/>
          <p:cNvSpPr/>
          <p:nvPr/>
        </p:nvSpPr>
        <p:spPr>
          <a:xfrm>
            <a:off x="6477610" y="762610"/>
            <a:ext cx="0" cy="12762281"/>
          </a:xfrm>
          <a:prstGeom prst="line">
            <a:avLst/>
          </a:prstGeom>
          <a:noFill/>
          <a:ln w="5080">
            <a:solidFill>
              <a:srgbClr val="C4B9AE">
                <a:alpha val="15000"/>
              </a:srgbClr>
            </a:solidFill>
            <a:prstDash val="solid"/>
          </a:ln>
        </p:spPr>
      </p:sp>
      <p:sp>
        <p:nvSpPr>
          <p:cNvPr id="13" name="Shape 11"/>
          <p:cNvSpPr/>
          <p:nvPr/>
        </p:nvSpPr>
        <p:spPr>
          <a:xfrm>
            <a:off x="7049110" y="762610"/>
            <a:ext cx="0" cy="12762281"/>
          </a:xfrm>
          <a:prstGeom prst="line">
            <a:avLst/>
          </a:prstGeom>
          <a:noFill/>
          <a:ln w="5080">
            <a:solidFill>
              <a:srgbClr val="C4B9AE">
                <a:alpha val="15000"/>
              </a:srgbClr>
            </a:solidFill>
            <a:prstDash val="solid"/>
          </a:ln>
        </p:spPr>
      </p:sp>
      <p:sp>
        <p:nvSpPr>
          <p:cNvPr id="14" name="Shape 12"/>
          <p:cNvSpPr/>
          <p:nvPr/>
        </p:nvSpPr>
        <p:spPr>
          <a:xfrm>
            <a:off x="7620610" y="762610"/>
            <a:ext cx="0" cy="12762281"/>
          </a:xfrm>
          <a:prstGeom prst="line">
            <a:avLst/>
          </a:prstGeom>
          <a:noFill/>
          <a:ln w="5080">
            <a:solidFill>
              <a:srgbClr val="C4B9AE">
                <a:alpha val="15000"/>
              </a:srgbClr>
            </a:solidFill>
            <a:prstDash val="solid"/>
          </a:ln>
        </p:spPr>
      </p:sp>
      <p:sp>
        <p:nvSpPr>
          <p:cNvPr id="15" name="Shape 13"/>
          <p:cNvSpPr/>
          <p:nvPr/>
        </p:nvSpPr>
        <p:spPr>
          <a:xfrm>
            <a:off x="8192110" y="762610"/>
            <a:ext cx="0" cy="12762281"/>
          </a:xfrm>
          <a:prstGeom prst="line">
            <a:avLst/>
          </a:prstGeom>
          <a:noFill/>
          <a:ln w="5080">
            <a:solidFill>
              <a:srgbClr val="C4B9AE">
                <a:alpha val="15000"/>
              </a:srgbClr>
            </a:solidFill>
            <a:prstDash val="solid"/>
          </a:ln>
        </p:spPr>
      </p:sp>
      <p:sp>
        <p:nvSpPr>
          <p:cNvPr id="16" name="Shape 14"/>
          <p:cNvSpPr/>
          <p:nvPr/>
        </p:nvSpPr>
        <p:spPr>
          <a:xfrm>
            <a:off x="8763610" y="762610"/>
            <a:ext cx="0" cy="12762281"/>
          </a:xfrm>
          <a:prstGeom prst="line">
            <a:avLst/>
          </a:prstGeom>
          <a:noFill/>
          <a:ln w="5080">
            <a:solidFill>
              <a:srgbClr val="C4B9AE">
                <a:alpha val="15000"/>
              </a:srgbClr>
            </a:solidFill>
            <a:prstDash val="solid"/>
          </a:ln>
        </p:spPr>
      </p:sp>
      <p:sp>
        <p:nvSpPr>
          <p:cNvPr id="17" name="Shape 15"/>
          <p:cNvSpPr/>
          <p:nvPr/>
        </p:nvSpPr>
        <p:spPr>
          <a:xfrm>
            <a:off x="9335110" y="762610"/>
            <a:ext cx="0" cy="12762281"/>
          </a:xfrm>
          <a:prstGeom prst="line">
            <a:avLst/>
          </a:prstGeom>
          <a:noFill/>
          <a:ln w="5080">
            <a:solidFill>
              <a:srgbClr val="C4B9AE">
                <a:alpha val="15000"/>
              </a:srgbClr>
            </a:solidFill>
            <a:prstDash val="solid"/>
          </a:ln>
        </p:spPr>
      </p:sp>
      <p:sp>
        <p:nvSpPr>
          <p:cNvPr id="18" name="Shape 16"/>
          <p:cNvSpPr/>
          <p:nvPr/>
        </p:nvSpPr>
        <p:spPr>
          <a:xfrm>
            <a:off x="9906610" y="762610"/>
            <a:ext cx="0" cy="12762281"/>
          </a:xfrm>
          <a:prstGeom prst="line">
            <a:avLst/>
          </a:prstGeom>
          <a:noFill/>
          <a:ln w="5080">
            <a:solidFill>
              <a:srgbClr val="C4B9AE">
                <a:alpha val="15000"/>
              </a:srgbClr>
            </a:solidFill>
            <a:prstDash val="solid"/>
          </a:ln>
        </p:spPr>
      </p:sp>
      <p:sp>
        <p:nvSpPr>
          <p:cNvPr id="19" name="Shape 17"/>
          <p:cNvSpPr/>
          <p:nvPr/>
        </p:nvSpPr>
        <p:spPr>
          <a:xfrm>
            <a:off x="10478110" y="762610"/>
            <a:ext cx="0" cy="12762281"/>
          </a:xfrm>
          <a:prstGeom prst="line">
            <a:avLst/>
          </a:prstGeom>
          <a:noFill/>
          <a:ln w="5080">
            <a:solidFill>
              <a:srgbClr val="C4B9AE">
                <a:alpha val="15000"/>
              </a:srgbClr>
            </a:solidFill>
            <a:prstDash val="solid"/>
          </a:ln>
        </p:spPr>
      </p:sp>
      <p:sp>
        <p:nvSpPr>
          <p:cNvPr id="20" name="Shape 18"/>
          <p:cNvSpPr/>
          <p:nvPr/>
        </p:nvSpPr>
        <p:spPr>
          <a:xfrm>
            <a:off x="762610" y="762610"/>
            <a:ext cx="9904781" cy="0"/>
          </a:xfrm>
          <a:prstGeom prst="line">
            <a:avLst/>
          </a:prstGeom>
          <a:noFill/>
          <a:ln w="5080">
            <a:solidFill>
              <a:srgbClr val="C4B9AE">
                <a:alpha val="15000"/>
              </a:srgbClr>
            </a:solidFill>
            <a:prstDash val="solid"/>
          </a:ln>
        </p:spPr>
      </p:sp>
      <p:sp>
        <p:nvSpPr>
          <p:cNvPr id="21" name="Shape 19"/>
          <p:cNvSpPr/>
          <p:nvPr/>
        </p:nvSpPr>
        <p:spPr>
          <a:xfrm>
            <a:off x="762610" y="1334110"/>
            <a:ext cx="9904781" cy="0"/>
          </a:xfrm>
          <a:prstGeom prst="line">
            <a:avLst/>
          </a:prstGeom>
          <a:noFill/>
          <a:ln w="5080">
            <a:solidFill>
              <a:srgbClr val="C4B9AE">
                <a:alpha val="15000"/>
              </a:srgbClr>
            </a:solidFill>
            <a:prstDash val="solid"/>
          </a:ln>
        </p:spPr>
      </p:sp>
      <p:sp>
        <p:nvSpPr>
          <p:cNvPr id="22" name="Shape 20"/>
          <p:cNvSpPr/>
          <p:nvPr/>
        </p:nvSpPr>
        <p:spPr>
          <a:xfrm>
            <a:off x="762610" y="1905610"/>
            <a:ext cx="9904781" cy="0"/>
          </a:xfrm>
          <a:prstGeom prst="line">
            <a:avLst/>
          </a:prstGeom>
          <a:noFill/>
          <a:ln w="5080">
            <a:solidFill>
              <a:srgbClr val="C4B9AE">
                <a:alpha val="15000"/>
              </a:srgbClr>
            </a:solidFill>
            <a:prstDash val="solid"/>
          </a:ln>
        </p:spPr>
      </p:sp>
      <p:sp>
        <p:nvSpPr>
          <p:cNvPr id="23" name="Shape 21"/>
          <p:cNvSpPr/>
          <p:nvPr/>
        </p:nvSpPr>
        <p:spPr>
          <a:xfrm>
            <a:off x="762610" y="2477110"/>
            <a:ext cx="9904781" cy="0"/>
          </a:xfrm>
          <a:prstGeom prst="line">
            <a:avLst/>
          </a:prstGeom>
          <a:noFill/>
          <a:ln w="5080">
            <a:solidFill>
              <a:srgbClr val="C4B9AE">
                <a:alpha val="15000"/>
              </a:srgbClr>
            </a:solidFill>
            <a:prstDash val="solid"/>
          </a:ln>
        </p:spPr>
      </p:sp>
      <p:sp>
        <p:nvSpPr>
          <p:cNvPr id="24" name="Shape 22"/>
          <p:cNvSpPr/>
          <p:nvPr/>
        </p:nvSpPr>
        <p:spPr>
          <a:xfrm>
            <a:off x="762610" y="3048610"/>
            <a:ext cx="9904781" cy="0"/>
          </a:xfrm>
          <a:prstGeom prst="line">
            <a:avLst/>
          </a:prstGeom>
          <a:noFill/>
          <a:ln w="5080">
            <a:solidFill>
              <a:srgbClr val="C4B9AE">
                <a:alpha val="15000"/>
              </a:srgbClr>
            </a:solidFill>
            <a:prstDash val="solid"/>
          </a:ln>
        </p:spPr>
      </p:sp>
      <p:sp>
        <p:nvSpPr>
          <p:cNvPr id="25" name="Shape 23"/>
          <p:cNvSpPr/>
          <p:nvPr/>
        </p:nvSpPr>
        <p:spPr>
          <a:xfrm>
            <a:off x="762610" y="3620110"/>
            <a:ext cx="9904781" cy="0"/>
          </a:xfrm>
          <a:prstGeom prst="line">
            <a:avLst/>
          </a:prstGeom>
          <a:noFill/>
          <a:ln w="5080">
            <a:solidFill>
              <a:srgbClr val="C4B9AE">
                <a:alpha val="15000"/>
              </a:srgbClr>
            </a:solidFill>
            <a:prstDash val="solid"/>
          </a:ln>
        </p:spPr>
      </p:sp>
      <p:sp>
        <p:nvSpPr>
          <p:cNvPr id="26" name="Shape 24"/>
          <p:cNvSpPr/>
          <p:nvPr/>
        </p:nvSpPr>
        <p:spPr>
          <a:xfrm>
            <a:off x="762610" y="4191610"/>
            <a:ext cx="9904781" cy="0"/>
          </a:xfrm>
          <a:prstGeom prst="line">
            <a:avLst/>
          </a:prstGeom>
          <a:noFill/>
          <a:ln w="5080">
            <a:solidFill>
              <a:srgbClr val="C4B9AE">
                <a:alpha val="15000"/>
              </a:srgbClr>
            </a:solidFill>
            <a:prstDash val="solid"/>
          </a:ln>
        </p:spPr>
      </p:sp>
      <p:sp>
        <p:nvSpPr>
          <p:cNvPr id="27" name="Shape 25"/>
          <p:cNvSpPr/>
          <p:nvPr/>
        </p:nvSpPr>
        <p:spPr>
          <a:xfrm>
            <a:off x="762610" y="4763110"/>
            <a:ext cx="9904781" cy="0"/>
          </a:xfrm>
          <a:prstGeom prst="line">
            <a:avLst/>
          </a:prstGeom>
          <a:noFill/>
          <a:ln w="5080">
            <a:solidFill>
              <a:srgbClr val="C4B9AE">
                <a:alpha val="15000"/>
              </a:srgbClr>
            </a:solidFill>
            <a:prstDash val="solid"/>
          </a:ln>
        </p:spPr>
      </p:sp>
      <p:sp>
        <p:nvSpPr>
          <p:cNvPr id="28" name="Shape 26"/>
          <p:cNvSpPr/>
          <p:nvPr/>
        </p:nvSpPr>
        <p:spPr>
          <a:xfrm>
            <a:off x="762610" y="5334610"/>
            <a:ext cx="9904781" cy="0"/>
          </a:xfrm>
          <a:prstGeom prst="line">
            <a:avLst/>
          </a:prstGeom>
          <a:noFill/>
          <a:ln w="5080">
            <a:solidFill>
              <a:srgbClr val="C4B9AE">
                <a:alpha val="15000"/>
              </a:srgbClr>
            </a:solidFill>
            <a:prstDash val="solid"/>
          </a:ln>
        </p:spPr>
      </p:sp>
      <p:sp>
        <p:nvSpPr>
          <p:cNvPr id="29" name="Shape 27"/>
          <p:cNvSpPr/>
          <p:nvPr/>
        </p:nvSpPr>
        <p:spPr>
          <a:xfrm>
            <a:off x="762610" y="5906110"/>
            <a:ext cx="9904781" cy="0"/>
          </a:xfrm>
          <a:prstGeom prst="line">
            <a:avLst/>
          </a:prstGeom>
          <a:noFill/>
          <a:ln w="5080">
            <a:solidFill>
              <a:srgbClr val="C4B9AE">
                <a:alpha val="15000"/>
              </a:srgbClr>
            </a:solidFill>
            <a:prstDash val="solid"/>
          </a:ln>
        </p:spPr>
      </p:sp>
      <p:sp>
        <p:nvSpPr>
          <p:cNvPr id="30" name="Shape 28"/>
          <p:cNvSpPr/>
          <p:nvPr/>
        </p:nvSpPr>
        <p:spPr>
          <a:xfrm>
            <a:off x="762610" y="6477610"/>
            <a:ext cx="9904781" cy="0"/>
          </a:xfrm>
          <a:prstGeom prst="line">
            <a:avLst/>
          </a:prstGeom>
          <a:noFill/>
          <a:ln w="5080">
            <a:solidFill>
              <a:srgbClr val="C4B9AE">
                <a:alpha val="15000"/>
              </a:srgbClr>
            </a:solidFill>
            <a:prstDash val="solid"/>
          </a:ln>
        </p:spPr>
      </p:sp>
      <p:sp>
        <p:nvSpPr>
          <p:cNvPr id="31" name="Shape 29"/>
          <p:cNvSpPr/>
          <p:nvPr/>
        </p:nvSpPr>
        <p:spPr>
          <a:xfrm>
            <a:off x="762610" y="7049110"/>
            <a:ext cx="9904781" cy="0"/>
          </a:xfrm>
          <a:prstGeom prst="line">
            <a:avLst/>
          </a:prstGeom>
          <a:noFill/>
          <a:ln w="5080">
            <a:solidFill>
              <a:srgbClr val="C4B9AE">
                <a:alpha val="15000"/>
              </a:srgbClr>
            </a:solidFill>
            <a:prstDash val="solid"/>
          </a:ln>
        </p:spPr>
      </p:sp>
      <p:sp>
        <p:nvSpPr>
          <p:cNvPr id="32" name="Shape 30"/>
          <p:cNvSpPr/>
          <p:nvPr/>
        </p:nvSpPr>
        <p:spPr>
          <a:xfrm>
            <a:off x="762610" y="7620610"/>
            <a:ext cx="9904781" cy="0"/>
          </a:xfrm>
          <a:prstGeom prst="line">
            <a:avLst/>
          </a:prstGeom>
          <a:noFill/>
          <a:ln w="5080">
            <a:solidFill>
              <a:srgbClr val="C4B9AE">
                <a:alpha val="15000"/>
              </a:srgbClr>
            </a:solidFill>
            <a:prstDash val="solid"/>
          </a:ln>
        </p:spPr>
      </p:sp>
      <p:sp>
        <p:nvSpPr>
          <p:cNvPr id="33" name="Shape 31"/>
          <p:cNvSpPr/>
          <p:nvPr/>
        </p:nvSpPr>
        <p:spPr>
          <a:xfrm>
            <a:off x="762610" y="8192110"/>
            <a:ext cx="9904781" cy="0"/>
          </a:xfrm>
          <a:prstGeom prst="line">
            <a:avLst/>
          </a:prstGeom>
          <a:noFill/>
          <a:ln w="5080">
            <a:solidFill>
              <a:srgbClr val="C4B9AE">
                <a:alpha val="15000"/>
              </a:srgbClr>
            </a:solidFill>
            <a:prstDash val="solid"/>
          </a:ln>
        </p:spPr>
      </p:sp>
      <p:sp>
        <p:nvSpPr>
          <p:cNvPr id="34" name="Shape 32"/>
          <p:cNvSpPr/>
          <p:nvPr/>
        </p:nvSpPr>
        <p:spPr>
          <a:xfrm>
            <a:off x="762610" y="8763610"/>
            <a:ext cx="9904781" cy="0"/>
          </a:xfrm>
          <a:prstGeom prst="line">
            <a:avLst/>
          </a:prstGeom>
          <a:noFill/>
          <a:ln w="5080">
            <a:solidFill>
              <a:srgbClr val="C4B9AE">
                <a:alpha val="15000"/>
              </a:srgbClr>
            </a:solidFill>
            <a:prstDash val="solid"/>
          </a:ln>
        </p:spPr>
      </p:sp>
      <p:sp>
        <p:nvSpPr>
          <p:cNvPr id="35" name="Shape 33"/>
          <p:cNvSpPr/>
          <p:nvPr/>
        </p:nvSpPr>
        <p:spPr>
          <a:xfrm>
            <a:off x="762610" y="9335110"/>
            <a:ext cx="9904781" cy="0"/>
          </a:xfrm>
          <a:prstGeom prst="line">
            <a:avLst/>
          </a:prstGeom>
          <a:noFill/>
          <a:ln w="5080">
            <a:solidFill>
              <a:srgbClr val="C4B9AE">
                <a:alpha val="15000"/>
              </a:srgbClr>
            </a:solidFill>
            <a:prstDash val="solid"/>
          </a:ln>
        </p:spPr>
      </p:sp>
      <p:sp>
        <p:nvSpPr>
          <p:cNvPr id="36" name="Shape 34"/>
          <p:cNvSpPr/>
          <p:nvPr/>
        </p:nvSpPr>
        <p:spPr>
          <a:xfrm>
            <a:off x="762610" y="9906610"/>
            <a:ext cx="9904781" cy="0"/>
          </a:xfrm>
          <a:prstGeom prst="line">
            <a:avLst/>
          </a:prstGeom>
          <a:noFill/>
          <a:ln w="5080">
            <a:solidFill>
              <a:srgbClr val="C4B9AE">
                <a:alpha val="15000"/>
              </a:srgbClr>
            </a:solidFill>
            <a:prstDash val="solid"/>
          </a:ln>
        </p:spPr>
      </p:sp>
      <p:sp>
        <p:nvSpPr>
          <p:cNvPr id="37" name="Shape 35"/>
          <p:cNvSpPr/>
          <p:nvPr/>
        </p:nvSpPr>
        <p:spPr>
          <a:xfrm>
            <a:off x="762610" y="10478110"/>
            <a:ext cx="9904781" cy="0"/>
          </a:xfrm>
          <a:prstGeom prst="line">
            <a:avLst/>
          </a:prstGeom>
          <a:noFill/>
          <a:ln w="5080">
            <a:solidFill>
              <a:srgbClr val="C4B9AE">
                <a:alpha val="15000"/>
              </a:srgbClr>
            </a:solidFill>
            <a:prstDash val="solid"/>
          </a:ln>
        </p:spPr>
      </p:sp>
      <p:sp>
        <p:nvSpPr>
          <p:cNvPr id="38" name="Shape 36"/>
          <p:cNvSpPr/>
          <p:nvPr/>
        </p:nvSpPr>
        <p:spPr>
          <a:xfrm>
            <a:off x="762610" y="11049610"/>
            <a:ext cx="9904781" cy="0"/>
          </a:xfrm>
          <a:prstGeom prst="line">
            <a:avLst/>
          </a:prstGeom>
          <a:noFill/>
          <a:ln w="5080">
            <a:solidFill>
              <a:srgbClr val="C4B9AE">
                <a:alpha val="15000"/>
              </a:srgbClr>
            </a:solidFill>
            <a:prstDash val="solid"/>
          </a:ln>
        </p:spPr>
      </p:sp>
      <p:sp>
        <p:nvSpPr>
          <p:cNvPr id="39" name="Shape 37"/>
          <p:cNvSpPr/>
          <p:nvPr/>
        </p:nvSpPr>
        <p:spPr>
          <a:xfrm>
            <a:off x="762610" y="11621110"/>
            <a:ext cx="9904781" cy="0"/>
          </a:xfrm>
          <a:prstGeom prst="line">
            <a:avLst/>
          </a:prstGeom>
          <a:noFill/>
          <a:ln w="5080">
            <a:solidFill>
              <a:srgbClr val="C4B9AE">
                <a:alpha val="15000"/>
              </a:srgbClr>
            </a:solidFill>
            <a:prstDash val="solid"/>
          </a:ln>
        </p:spPr>
      </p:sp>
      <p:sp>
        <p:nvSpPr>
          <p:cNvPr id="40" name="Shape 38"/>
          <p:cNvSpPr/>
          <p:nvPr/>
        </p:nvSpPr>
        <p:spPr>
          <a:xfrm>
            <a:off x="762610" y="12192610"/>
            <a:ext cx="9904781" cy="0"/>
          </a:xfrm>
          <a:prstGeom prst="line">
            <a:avLst/>
          </a:prstGeom>
          <a:noFill/>
          <a:ln w="5080">
            <a:solidFill>
              <a:srgbClr val="C4B9AE">
                <a:alpha val="15000"/>
              </a:srgbClr>
            </a:solidFill>
            <a:prstDash val="solid"/>
          </a:ln>
        </p:spPr>
      </p:sp>
      <p:sp>
        <p:nvSpPr>
          <p:cNvPr id="41" name="Shape 39"/>
          <p:cNvSpPr/>
          <p:nvPr/>
        </p:nvSpPr>
        <p:spPr>
          <a:xfrm>
            <a:off x="762610" y="12764110"/>
            <a:ext cx="9904781" cy="0"/>
          </a:xfrm>
          <a:prstGeom prst="line">
            <a:avLst/>
          </a:prstGeom>
          <a:noFill/>
          <a:ln w="5080">
            <a:solidFill>
              <a:srgbClr val="C4B9AE">
                <a:alpha val="15000"/>
              </a:srgbClr>
            </a:solidFill>
            <a:prstDash val="solid"/>
          </a:ln>
        </p:spPr>
      </p:sp>
      <p:sp>
        <p:nvSpPr>
          <p:cNvPr id="42" name="Shape 40"/>
          <p:cNvSpPr/>
          <p:nvPr/>
        </p:nvSpPr>
        <p:spPr>
          <a:xfrm>
            <a:off x="762610" y="13335610"/>
            <a:ext cx="9904781" cy="0"/>
          </a:xfrm>
          <a:prstGeom prst="line">
            <a:avLst/>
          </a:prstGeom>
          <a:noFill/>
          <a:ln w="5080">
            <a:solidFill>
              <a:srgbClr val="C4B9AE">
                <a:alpha val="15000"/>
              </a:srgbClr>
            </a:solidFill>
            <a:prstDash val="solid"/>
          </a:ln>
        </p:spPr>
      </p:sp>
      <p:sp>
        <p:nvSpPr>
          <p:cNvPr id="43" name="Shape 41"/>
          <p:cNvSpPr/>
          <p:nvPr/>
        </p:nvSpPr>
        <p:spPr>
          <a:xfrm>
            <a:off x="762610" y="1371600"/>
            <a:ext cx="548640" cy="36576"/>
          </a:xfrm>
          <a:prstGeom prst="rect">
            <a:avLst/>
          </a:prstGeom>
          <a:solidFill>
            <a:srgbClr val="F7F471"/>
          </a:solidFill>
          <a:ln/>
        </p:spPr>
      </p:sp>
      <p:sp>
        <p:nvSpPr>
          <p:cNvPr id="44" name="Text 42"/>
          <p:cNvSpPr/>
          <p:nvPr/>
        </p:nvSpPr>
        <p:spPr>
          <a:xfrm>
            <a:off x="762610" y="1481328"/>
            <a:ext cx="5486400" cy="292608"/>
          </a:xfrm>
          <a:prstGeom prst="rect">
            <a:avLst/>
          </a:prstGeom>
          <a:noFill/>
          <a:ln/>
        </p:spPr>
        <p:txBody>
          <a:bodyPr wrap="square" lIns="0" tIns="0" rIns="0" bIns="0" rtlCol="0" anchor="ctr"/>
          <a:lstStyle/>
          <a:p>
            <a:pPr indent="0" marL="0">
              <a:buNone/>
            </a:pPr>
            <a:r>
              <a:rPr lang="en-US" sz="1100" b="1" spc="300" kern="0" dirty="0">
                <a:solidFill>
                  <a:srgbClr val="EDE8DF"/>
                </a:solidFill>
                <a:latin typeface="Inter" pitchFamily="34" charset="0"/>
                <a:ea typeface="Inter" pitchFamily="34" charset="-122"/>
                <a:cs typeface="Inter" pitchFamily="34" charset="-120"/>
              </a:rPr>
              <a:t>SOLO OPERATOR</a:t>
            </a:r>
            <a:endParaRPr lang="en-US" sz="1100" dirty="0"/>
          </a:p>
        </p:txBody>
      </p:sp>
      <p:sp>
        <p:nvSpPr>
          <p:cNvPr id="45" name="Shape 43"/>
          <p:cNvSpPr/>
          <p:nvPr/>
        </p:nvSpPr>
        <p:spPr>
          <a:xfrm>
            <a:off x="9204350" y="1371600"/>
            <a:ext cx="1463040" cy="365760"/>
          </a:xfrm>
          <a:prstGeom prst="rect">
            <a:avLst/>
          </a:prstGeom>
          <a:solidFill>
            <a:srgbClr val="F7F471"/>
          </a:solidFill>
          <a:ln/>
        </p:spPr>
      </p:sp>
      <p:sp>
        <p:nvSpPr>
          <p:cNvPr id="46" name="Text 44"/>
          <p:cNvSpPr/>
          <p:nvPr/>
        </p:nvSpPr>
        <p:spPr>
          <a:xfrm>
            <a:off x="9204350" y="1371600"/>
            <a:ext cx="1463040" cy="365760"/>
          </a:xfrm>
          <a:prstGeom prst="rect">
            <a:avLst/>
          </a:prstGeom>
          <a:noFill/>
          <a:ln/>
        </p:spPr>
        <p:txBody>
          <a:bodyPr wrap="square" lIns="0" tIns="0" rIns="0" bIns="0" rtlCol="0" anchor="ctr"/>
          <a:lstStyle/>
          <a:p>
            <a:pPr algn="ctr" indent="0" marL="0">
              <a:buNone/>
            </a:pPr>
            <a:r>
              <a:rPr lang="en-US" sz="1200" b="1" spc="400" kern="0" dirty="0">
                <a:solidFill>
                  <a:srgbClr val="18160F"/>
                </a:solidFill>
                <a:latin typeface="Inter" pitchFamily="34" charset="0"/>
                <a:ea typeface="Inter" pitchFamily="34" charset="-122"/>
                <a:cs typeface="Inter" pitchFamily="34" charset="-120"/>
              </a:rPr>
              <a:t>WEEKLY</a:t>
            </a:r>
            <a:endParaRPr lang="en-US" sz="1200" dirty="0"/>
          </a:p>
        </p:txBody>
      </p:sp>
      <p:sp>
        <p:nvSpPr>
          <p:cNvPr id="47" name="Text 45"/>
          <p:cNvSpPr/>
          <p:nvPr/>
        </p:nvSpPr>
        <p:spPr>
          <a:xfrm>
            <a:off x="762610" y="2011680"/>
            <a:ext cx="9904781" cy="2011680"/>
          </a:xfrm>
          <a:prstGeom prst="rect">
            <a:avLst/>
          </a:prstGeom>
          <a:noFill/>
          <a:ln/>
        </p:spPr>
        <p:txBody>
          <a:bodyPr wrap="square" lIns="0" tIns="0" rIns="0" bIns="0" rtlCol="0" anchor="t"/>
          <a:lstStyle/>
          <a:p>
            <a:pPr indent="0" marL="0">
              <a:lnSpc>
                <a:spcPct val="105000"/>
              </a:lnSpc>
              <a:buNone/>
            </a:pPr>
            <a:r>
              <a:rPr lang="en-US" sz="4800" spc="-100" kern="0" dirty="0">
                <a:solidFill>
                  <a:srgbClr val="EDE8DF"/>
                </a:solidFill>
                <a:latin typeface="Playfair Display" pitchFamily="34" charset="0"/>
                <a:ea typeface="Playfair Display" pitchFamily="34" charset="-122"/>
                <a:cs typeface="Playfair Display" pitchFamily="34" charset="-120"/>
              </a:rPr>
              <a:t>Run a positioning loop on every reply.</a:t>
            </a:r>
            <a:endParaRPr lang="en-US" sz="4800" dirty="0"/>
          </a:p>
        </p:txBody>
      </p:sp>
      <p:sp>
        <p:nvSpPr>
          <p:cNvPr id="48" name="Text 46"/>
          <p:cNvSpPr/>
          <p:nvPr/>
        </p:nvSpPr>
        <p:spPr>
          <a:xfrm>
            <a:off x="762610" y="4206240"/>
            <a:ext cx="9875520" cy="1645920"/>
          </a:xfrm>
          <a:prstGeom prst="rect">
            <a:avLst/>
          </a:prstGeom>
          <a:noFill/>
          <a:ln/>
        </p:spPr>
        <p:txBody>
          <a:bodyPr wrap="square" lIns="0" tIns="0" rIns="0" bIns="0" rtlCol="0" anchor="t"/>
          <a:lstStyle/>
          <a:p>
            <a:pPr indent="0" marL="0">
              <a:lnSpc>
                <a:spcPct val="145000"/>
              </a:lnSpc>
              <a:buNone/>
            </a:pPr>
            <a:r>
              <a:rPr lang="en-US" sz="1700" dirty="0">
                <a:solidFill>
                  <a:srgbClr val="EDE8DF"/>
                </a:solidFill>
                <a:latin typeface="Inter" pitchFamily="34" charset="0"/>
                <a:ea typeface="Inter" pitchFamily="34" charset="-122"/>
                <a:cs typeface="Inter" pitchFamily="34" charset="-120"/>
              </a:rPr>
              <a:t>Maintain one document per active customer that AI updates after every interaction. The document holds the customer's current job, current alternative, current objection, and the current position. Read it before every reply.</a:t>
            </a:r>
            <a:endParaRPr lang="en-US" sz="1700" dirty="0"/>
          </a:p>
        </p:txBody>
      </p:sp>
      <p:sp>
        <p:nvSpPr>
          <p:cNvPr id="49" name="Shape 47"/>
          <p:cNvSpPr/>
          <p:nvPr/>
        </p:nvSpPr>
        <p:spPr>
          <a:xfrm>
            <a:off x="762610" y="6583680"/>
            <a:ext cx="9904781" cy="1554480"/>
          </a:xfrm>
          <a:prstGeom prst="rect">
            <a:avLst/>
          </a:prstGeom>
          <a:ln w="8890">
            <a:solidFill>
              <a:srgbClr val="C4B9AE"/>
            </a:solidFill>
            <a:prstDash val="solid"/>
          </a:ln>
        </p:spPr>
      </p:sp>
      <p:sp>
        <p:nvSpPr>
          <p:cNvPr id="50" name="Shape 48"/>
          <p:cNvSpPr/>
          <p:nvPr/>
        </p:nvSpPr>
        <p:spPr>
          <a:xfrm>
            <a:off x="1036930" y="7086600"/>
            <a:ext cx="502920" cy="502920"/>
          </a:xfrm>
          <a:prstGeom prst="rect">
            <a:avLst/>
          </a:prstGeom>
          <a:solidFill>
            <a:srgbClr val="F7F471"/>
          </a:solidFill>
          <a:ln w="7620">
            <a:solidFill>
              <a:srgbClr val="18160F"/>
            </a:solidFill>
            <a:prstDash val="solid"/>
          </a:ln>
        </p:spPr>
      </p:sp>
      <p:sp>
        <p:nvSpPr>
          <p:cNvPr id="51" name="Text 49"/>
          <p:cNvSpPr/>
          <p:nvPr/>
        </p:nvSpPr>
        <p:spPr>
          <a:xfrm>
            <a:off x="1036930" y="6748272"/>
            <a:ext cx="1280160" cy="256032"/>
          </a:xfrm>
          <a:prstGeom prst="rect">
            <a:avLst/>
          </a:prstGeom>
          <a:noFill/>
          <a:ln/>
        </p:spPr>
        <p:txBody>
          <a:bodyPr wrap="square" lIns="0" tIns="0" rIns="0" bIns="0" rtlCol="0" anchor="ctr"/>
          <a:lstStyle/>
          <a:p>
            <a:pPr indent="0" marL="0">
              <a:buNone/>
            </a:pPr>
            <a:r>
              <a:rPr lang="en-US" sz="900" b="1" spc="300" kern="0" dirty="0">
                <a:solidFill>
                  <a:srgbClr val="8A8280"/>
                </a:solidFill>
                <a:latin typeface="Inter" pitchFamily="34" charset="0"/>
                <a:ea typeface="Inter" pitchFamily="34" charset="-122"/>
                <a:cs typeface="Inter" pitchFamily="34" charset="-120"/>
              </a:rPr>
              <a:t>C-104</a:t>
            </a:r>
            <a:endParaRPr lang="en-US" sz="900" dirty="0"/>
          </a:p>
        </p:txBody>
      </p:sp>
      <p:sp>
        <p:nvSpPr>
          <p:cNvPr id="52" name="Text 50"/>
          <p:cNvSpPr/>
          <p:nvPr/>
        </p:nvSpPr>
        <p:spPr>
          <a:xfrm>
            <a:off x="1859890" y="6812280"/>
            <a:ext cx="2286000" cy="228600"/>
          </a:xfrm>
          <a:prstGeom prst="rect">
            <a:avLst/>
          </a:prstGeom>
          <a:noFill/>
          <a:ln/>
        </p:spPr>
        <p:txBody>
          <a:bodyPr wrap="square" lIns="0" tIns="0" rIns="0" bIns="0" rtlCol="0" anchor="ctr"/>
          <a:lstStyle/>
          <a:p>
            <a:pPr indent="0" marL="0">
              <a:buNone/>
            </a:pPr>
            <a:r>
              <a:rPr lang="en-US" sz="900" b="1" spc="300" kern="0" dirty="0">
                <a:solidFill>
                  <a:srgbClr val="8A8280"/>
                </a:solidFill>
                <a:latin typeface="Inter" pitchFamily="34" charset="0"/>
                <a:ea typeface="Inter" pitchFamily="34" charset="-122"/>
                <a:cs typeface="Inter" pitchFamily="34" charset="-120"/>
              </a:rPr>
              <a:t>JOB</a:t>
            </a:r>
            <a:endParaRPr lang="en-US" sz="900" dirty="0"/>
          </a:p>
        </p:txBody>
      </p:sp>
      <p:sp>
        <p:nvSpPr>
          <p:cNvPr id="53" name="Text 51"/>
          <p:cNvSpPr/>
          <p:nvPr/>
        </p:nvSpPr>
        <p:spPr>
          <a:xfrm>
            <a:off x="1859890" y="7040880"/>
            <a:ext cx="2286000" cy="1005840"/>
          </a:xfrm>
          <a:prstGeom prst="rect">
            <a:avLst/>
          </a:prstGeom>
          <a:noFill/>
          <a:ln/>
        </p:spPr>
        <p:txBody>
          <a:bodyPr wrap="square" lIns="0" tIns="0" rIns="0" bIns="0" rtlCol="0" anchor="t"/>
          <a:lstStyle/>
          <a:p>
            <a:pPr indent="0" marL="0">
              <a:buNone/>
            </a:pPr>
            <a:r>
              <a:rPr lang="en-US" sz="2200" dirty="0">
                <a:solidFill>
                  <a:srgbClr val="EDE8DF"/>
                </a:solidFill>
                <a:latin typeface="Playfair Display" pitchFamily="34" charset="0"/>
                <a:ea typeface="Playfair Display" pitchFamily="34" charset="-122"/>
                <a:cs typeface="Playfair Display" pitchFamily="34" charset="-120"/>
              </a:rPr>
              <a:t>Speed audit</a:t>
            </a:r>
            <a:endParaRPr lang="en-US" sz="2200" dirty="0"/>
          </a:p>
        </p:txBody>
      </p:sp>
      <p:sp>
        <p:nvSpPr>
          <p:cNvPr id="54" name="Text 52"/>
          <p:cNvSpPr/>
          <p:nvPr/>
        </p:nvSpPr>
        <p:spPr>
          <a:xfrm>
            <a:off x="4237330" y="6812280"/>
            <a:ext cx="2286000" cy="228600"/>
          </a:xfrm>
          <a:prstGeom prst="rect">
            <a:avLst/>
          </a:prstGeom>
          <a:noFill/>
          <a:ln/>
        </p:spPr>
        <p:txBody>
          <a:bodyPr wrap="square" lIns="0" tIns="0" rIns="0" bIns="0" rtlCol="0" anchor="ctr"/>
          <a:lstStyle/>
          <a:p>
            <a:pPr indent="0" marL="0">
              <a:buNone/>
            </a:pPr>
            <a:r>
              <a:rPr lang="en-US" sz="900" b="1" spc="300" kern="0" dirty="0">
                <a:solidFill>
                  <a:srgbClr val="8A8280"/>
                </a:solidFill>
                <a:latin typeface="Inter" pitchFamily="34" charset="0"/>
                <a:ea typeface="Inter" pitchFamily="34" charset="-122"/>
                <a:cs typeface="Inter" pitchFamily="34" charset="-120"/>
              </a:rPr>
              <a:t>OBJECTION</a:t>
            </a:r>
            <a:endParaRPr lang="en-US" sz="900" dirty="0"/>
          </a:p>
        </p:txBody>
      </p:sp>
      <p:sp>
        <p:nvSpPr>
          <p:cNvPr id="55" name="Text 53"/>
          <p:cNvSpPr/>
          <p:nvPr/>
        </p:nvSpPr>
        <p:spPr>
          <a:xfrm>
            <a:off x="4237330" y="7040880"/>
            <a:ext cx="2286000" cy="1005840"/>
          </a:xfrm>
          <a:prstGeom prst="rect">
            <a:avLst/>
          </a:prstGeom>
          <a:noFill/>
          <a:ln/>
        </p:spPr>
        <p:txBody>
          <a:bodyPr wrap="square" lIns="0" tIns="0" rIns="0" bIns="0" rtlCol="0" anchor="t"/>
          <a:lstStyle/>
          <a:p>
            <a:pPr indent="0" marL="0">
              <a:buNone/>
            </a:pPr>
            <a:r>
              <a:rPr lang="en-US" sz="1800" i="1" dirty="0">
                <a:solidFill>
                  <a:srgbClr val="C4B9AE"/>
                </a:solidFill>
                <a:latin typeface="Playfair Display" pitchFamily="34" charset="0"/>
                <a:ea typeface="Playfair Display" pitchFamily="34" charset="-122"/>
                <a:cs typeface="Playfair Display" pitchFamily="34" charset="-120"/>
              </a:rPr>
              <a:t>budget locked</a:t>
            </a:r>
            <a:endParaRPr lang="en-US" sz="1800" dirty="0"/>
          </a:p>
        </p:txBody>
      </p:sp>
      <p:sp>
        <p:nvSpPr>
          <p:cNvPr id="56" name="Text 54"/>
          <p:cNvSpPr/>
          <p:nvPr/>
        </p:nvSpPr>
        <p:spPr>
          <a:xfrm>
            <a:off x="6614770" y="6812280"/>
            <a:ext cx="3321101" cy="228600"/>
          </a:xfrm>
          <a:prstGeom prst="rect">
            <a:avLst/>
          </a:prstGeom>
          <a:noFill/>
          <a:ln/>
        </p:spPr>
        <p:txBody>
          <a:bodyPr wrap="square" lIns="0" tIns="0" rIns="0" bIns="0" rtlCol="0" anchor="ctr"/>
          <a:lstStyle/>
          <a:p>
            <a:pPr indent="0" marL="0">
              <a:buNone/>
            </a:pPr>
            <a:r>
              <a:rPr lang="en-US" sz="900" b="1" spc="300" kern="0" dirty="0">
                <a:solidFill>
                  <a:srgbClr val="F7F471"/>
                </a:solidFill>
                <a:latin typeface="Inter" pitchFamily="34" charset="0"/>
                <a:ea typeface="Inter" pitchFamily="34" charset="-122"/>
                <a:cs typeface="Inter" pitchFamily="34" charset="-120"/>
              </a:rPr>
              <a:t>POSITION</a:t>
            </a:r>
            <a:endParaRPr lang="en-US" sz="900" dirty="0"/>
          </a:p>
        </p:txBody>
      </p:sp>
      <p:sp>
        <p:nvSpPr>
          <p:cNvPr id="57" name="Text 55"/>
          <p:cNvSpPr/>
          <p:nvPr/>
        </p:nvSpPr>
        <p:spPr>
          <a:xfrm>
            <a:off x="6614770" y="7040880"/>
            <a:ext cx="3138221" cy="1097280"/>
          </a:xfrm>
          <a:prstGeom prst="rect">
            <a:avLst/>
          </a:prstGeom>
          <a:noFill/>
          <a:ln/>
        </p:spPr>
        <p:txBody>
          <a:bodyPr wrap="square" lIns="0" tIns="0" rIns="0" bIns="0" rtlCol="0" anchor="t"/>
          <a:lstStyle/>
          <a:p>
            <a:pPr indent="0" marL="0">
              <a:lnSpc>
                <a:spcPct val="135000"/>
              </a:lnSpc>
              <a:buNone/>
            </a:pPr>
            <a:r>
              <a:rPr lang="en-US" sz="1400" dirty="0">
                <a:solidFill>
                  <a:srgbClr val="EDE8DF"/>
                </a:solidFill>
                <a:latin typeface="Inter" pitchFamily="34" charset="0"/>
                <a:ea typeface="Inter" pitchFamily="34" charset="-122"/>
                <a:cs typeface="Inter" pitchFamily="34" charset="-120"/>
              </a:rPr>
              <a:t>concierge, scoped, week-1 win</a:t>
            </a:r>
            <a:endParaRPr lang="en-US" sz="1400" dirty="0"/>
          </a:p>
        </p:txBody>
      </p:sp>
      <p:sp>
        <p:nvSpPr>
          <p:cNvPr id="58" name="Text 56"/>
          <p:cNvSpPr/>
          <p:nvPr/>
        </p:nvSpPr>
        <p:spPr>
          <a:xfrm>
            <a:off x="9752990" y="7680960"/>
            <a:ext cx="868680" cy="274320"/>
          </a:xfrm>
          <a:prstGeom prst="rect">
            <a:avLst/>
          </a:prstGeom>
          <a:noFill/>
          <a:ln/>
        </p:spPr>
        <p:txBody>
          <a:bodyPr wrap="square" lIns="0" tIns="0" rIns="0" bIns="0" rtlCol="0" anchor="ctr"/>
          <a:lstStyle/>
          <a:p>
            <a:pPr algn="r" indent="0" marL="0">
              <a:buNone/>
            </a:pPr>
            <a:r>
              <a:rPr lang="en-US" sz="900" b="1" spc="300" kern="0" dirty="0">
                <a:solidFill>
                  <a:srgbClr val="F7F471"/>
                </a:solidFill>
                <a:latin typeface="Inter" pitchFamily="34" charset="0"/>
                <a:ea typeface="Inter" pitchFamily="34" charset="-122"/>
                <a:cs typeface="Inter" pitchFamily="34" charset="-120"/>
              </a:rPr>
              <a:t>SHIPPED →</a:t>
            </a:r>
            <a:endParaRPr lang="en-US" sz="900" dirty="0"/>
          </a:p>
        </p:txBody>
      </p:sp>
      <p:sp>
        <p:nvSpPr>
          <p:cNvPr id="59" name="Shape 57"/>
          <p:cNvSpPr/>
          <p:nvPr/>
        </p:nvSpPr>
        <p:spPr>
          <a:xfrm>
            <a:off x="762610" y="8366760"/>
            <a:ext cx="9904781" cy="1554480"/>
          </a:xfrm>
          <a:prstGeom prst="rect">
            <a:avLst/>
          </a:prstGeom>
          <a:ln w="8890">
            <a:solidFill>
              <a:srgbClr val="C4B9AE"/>
            </a:solidFill>
            <a:prstDash val="solid"/>
          </a:ln>
        </p:spPr>
      </p:sp>
      <p:sp>
        <p:nvSpPr>
          <p:cNvPr id="60" name="Shape 58"/>
          <p:cNvSpPr/>
          <p:nvPr/>
        </p:nvSpPr>
        <p:spPr>
          <a:xfrm>
            <a:off x="1036930" y="8869680"/>
            <a:ext cx="502920" cy="502920"/>
          </a:xfrm>
          <a:prstGeom prst="rect">
            <a:avLst/>
          </a:prstGeom>
          <a:solidFill>
            <a:srgbClr val="F7F471"/>
          </a:solidFill>
          <a:ln w="7620">
            <a:solidFill>
              <a:srgbClr val="18160F"/>
            </a:solidFill>
            <a:prstDash val="solid"/>
          </a:ln>
        </p:spPr>
      </p:sp>
      <p:sp>
        <p:nvSpPr>
          <p:cNvPr id="61" name="Text 59"/>
          <p:cNvSpPr/>
          <p:nvPr/>
        </p:nvSpPr>
        <p:spPr>
          <a:xfrm>
            <a:off x="1036930" y="8531352"/>
            <a:ext cx="1280160" cy="256032"/>
          </a:xfrm>
          <a:prstGeom prst="rect">
            <a:avLst/>
          </a:prstGeom>
          <a:noFill/>
          <a:ln/>
        </p:spPr>
        <p:txBody>
          <a:bodyPr wrap="square" lIns="0" tIns="0" rIns="0" bIns="0" rtlCol="0" anchor="ctr"/>
          <a:lstStyle/>
          <a:p>
            <a:pPr indent="0" marL="0">
              <a:buNone/>
            </a:pPr>
            <a:r>
              <a:rPr lang="en-US" sz="900" b="1" spc="300" kern="0" dirty="0">
                <a:solidFill>
                  <a:srgbClr val="8A8280"/>
                </a:solidFill>
                <a:latin typeface="Inter" pitchFamily="34" charset="0"/>
                <a:ea typeface="Inter" pitchFamily="34" charset="-122"/>
                <a:cs typeface="Inter" pitchFamily="34" charset="-120"/>
              </a:rPr>
              <a:t>C-118</a:t>
            </a:r>
            <a:endParaRPr lang="en-US" sz="900" dirty="0"/>
          </a:p>
        </p:txBody>
      </p:sp>
      <p:sp>
        <p:nvSpPr>
          <p:cNvPr id="62" name="Text 60"/>
          <p:cNvSpPr/>
          <p:nvPr/>
        </p:nvSpPr>
        <p:spPr>
          <a:xfrm>
            <a:off x="1859890" y="8595360"/>
            <a:ext cx="2286000" cy="228600"/>
          </a:xfrm>
          <a:prstGeom prst="rect">
            <a:avLst/>
          </a:prstGeom>
          <a:noFill/>
          <a:ln/>
        </p:spPr>
        <p:txBody>
          <a:bodyPr wrap="square" lIns="0" tIns="0" rIns="0" bIns="0" rtlCol="0" anchor="ctr"/>
          <a:lstStyle/>
          <a:p>
            <a:pPr indent="0" marL="0">
              <a:buNone/>
            </a:pPr>
            <a:r>
              <a:rPr lang="en-US" sz="900" b="1" spc="300" kern="0" dirty="0">
                <a:solidFill>
                  <a:srgbClr val="8A8280"/>
                </a:solidFill>
                <a:latin typeface="Inter" pitchFamily="34" charset="0"/>
                <a:ea typeface="Inter" pitchFamily="34" charset="-122"/>
                <a:cs typeface="Inter" pitchFamily="34" charset="-120"/>
              </a:rPr>
              <a:t>JOB</a:t>
            </a:r>
            <a:endParaRPr lang="en-US" sz="900" dirty="0"/>
          </a:p>
        </p:txBody>
      </p:sp>
      <p:sp>
        <p:nvSpPr>
          <p:cNvPr id="63" name="Text 61"/>
          <p:cNvSpPr/>
          <p:nvPr/>
        </p:nvSpPr>
        <p:spPr>
          <a:xfrm>
            <a:off x="1859890" y="8823960"/>
            <a:ext cx="2286000" cy="1005840"/>
          </a:xfrm>
          <a:prstGeom prst="rect">
            <a:avLst/>
          </a:prstGeom>
          <a:noFill/>
          <a:ln/>
        </p:spPr>
        <p:txBody>
          <a:bodyPr wrap="square" lIns="0" tIns="0" rIns="0" bIns="0" rtlCol="0" anchor="t"/>
          <a:lstStyle/>
          <a:p>
            <a:pPr indent="0" marL="0">
              <a:buNone/>
            </a:pPr>
            <a:r>
              <a:rPr lang="en-US" sz="2200" dirty="0">
                <a:solidFill>
                  <a:srgbClr val="EDE8DF"/>
                </a:solidFill>
                <a:latin typeface="Playfair Display" pitchFamily="34" charset="0"/>
                <a:ea typeface="Playfair Display" pitchFamily="34" charset="-122"/>
                <a:cs typeface="Playfair Display" pitchFamily="34" charset="-120"/>
              </a:rPr>
              <a:t>Org redesign</a:t>
            </a:r>
            <a:endParaRPr lang="en-US" sz="2200" dirty="0"/>
          </a:p>
        </p:txBody>
      </p:sp>
      <p:sp>
        <p:nvSpPr>
          <p:cNvPr id="64" name="Text 62"/>
          <p:cNvSpPr/>
          <p:nvPr/>
        </p:nvSpPr>
        <p:spPr>
          <a:xfrm>
            <a:off x="4237330" y="8595360"/>
            <a:ext cx="2286000" cy="228600"/>
          </a:xfrm>
          <a:prstGeom prst="rect">
            <a:avLst/>
          </a:prstGeom>
          <a:noFill/>
          <a:ln/>
        </p:spPr>
        <p:txBody>
          <a:bodyPr wrap="square" lIns="0" tIns="0" rIns="0" bIns="0" rtlCol="0" anchor="ctr"/>
          <a:lstStyle/>
          <a:p>
            <a:pPr indent="0" marL="0">
              <a:buNone/>
            </a:pPr>
            <a:r>
              <a:rPr lang="en-US" sz="900" b="1" spc="300" kern="0" dirty="0">
                <a:solidFill>
                  <a:srgbClr val="8A8280"/>
                </a:solidFill>
                <a:latin typeface="Inter" pitchFamily="34" charset="0"/>
                <a:ea typeface="Inter" pitchFamily="34" charset="-122"/>
                <a:cs typeface="Inter" pitchFamily="34" charset="-120"/>
              </a:rPr>
              <a:t>OBJECTION</a:t>
            </a:r>
            <a:endParaRPr lang="en-US" sz="900" dirty="0"/>
          </a:p>
        </p:txBody>
      </p:sp>
      <p:sp>
        <p:nvSpPr>
          <p:cNvPr id="65" name="Text 63"/>
          <p:cNvSpPr/>
          <p:nvPr/>
        </p:nvSpPr>
        <p:spPr>
          <a:xfrm>
            <a:off x="4237330" y="8823960"/>
            <a:ext cx="2286000" cy="1005840"/>
          </a:xfrm>
          <a:prstGeom prst="rect">
            <a:avLst/>
          </a:prstGeom>
          <a:noFill/>
          <a:ln/>
        </p:spPr>
        <p:txBody>
          <a:bodyPr wrap="square" lIns="0" tIns="0" rIns="0" bIns="0" rtlCol="0" anchor="t"/>
          <a:lstStyle/>
          <a:p>
            <a:pPr indent="0" marL="0">
              <a:buNone/>
            </a:pPr>
            <a:r>
              <a:rPr lang="en-US" sz="1800" i="1" dirty="0">
                <a:solidFill>
                  <a:srgbClr val="C4B9AE"/>
                </a:solidFill>
                <a:latin typeface="Playfair Display" pitchFamily="34" charset="0"/>
                <a:ea typeface="Playfair Display" pitchFamily="34" charset="-122"/>
                <a:cs typeface="Playfair Display" pitchFamily="34" charset="-120"/>
              </a:rPr>
              <a:t>internal politics</a:t>
            </a:r>
            <a:endParaRPr lang="en-US" sz="1800" dirty="0"/>
          </a:p>
        </p:txBody>
      </p:sp>
      <p:sp>
        <p:nvSpPr>
          <p:cNvPr id="66" name="Text 64"/>
          <p:cNvSpPr/>
          <p:nvPr/>
        </p:nvSpPr>
        <p:spPr>
          <a:xfrm>
            <a:off x="6614770" y="8595360"/>
            <a:ext cx="3321101" cy="228600"/>
          </a:xfrm>
          <a:prstGeom prst="rect">
            <a:avLst/>
          </a:prstGeom>
          <a:noFill/>
          <a:ln/>
        </p:spPr>
        <p:txBody>
          <a:bodyPr wrap="square" lIns="0" tIns="0" rIns="0" bIns="0" rtlCol="0" anchor="ctr"/>
          <a:lstStyle/>
          <a:p>
            <a:pPr indent="0" marL="0">
              <a:buNone/>
            </a:pPr>
            <a:r>
              <a:rPr lang="en-US" sz="900" b="1" spc="300" kern="0" dirty="0">
                <a:solidFill>
                  <a:srgbClr val="F7F471"/>
                </a:solidFill>
                <a:latin typeface="Inter" pitchFamily="34" charset="0"/>
                <a:ea typeface="Inter" pitchFamily="34" charset="-122"/>
                <a:cs typeface="Inter" pitchFamily="34" charset="-120"/>
              </a:rPr>
              <a:t>POSITION</a:t>
            </a:r>
            <a:endParaRPr lang="en-US" sz="900" dirty="0"/>
          </a:p>
        </p:txBody>
      </p:sp>
      <p:sp>
        <p:nvSpPr>
          <p:cNvPr id="67" name="Text 65"/>
          <p:cNvSpPr/>
          <p:nvPr/>
        </p:nvSpPr>
        <p:spPr>
          <a:xfrm>
            <a:off x="6614770" y="8823960"/>
            <a:ext cx="3138221" cy="1097280"/>
          </a:xfrm>
          <a:prstGeom prst="rect">
            <a:avLst/>
          </a:prstGeom>
          <a:noFill/>
          <a:ln/>
        </p:spPr>
        <p:txBody>
          <a:bodyPr wrap="square" lIns="0" tIns="0" rIns="0" bIns="0" rtlCol="0" anchor="t"/>
          <a:lstStyle/>
          <a:p>
            <a:pPr indent="0" marL="0">
              <a:lnSpc>
                <a:spcPct val="135000"/>
              </a:lnSpc>
              <a:buNone/>
            </a:pPr>
            <a:r>
              <a:rPr lang="en-US" sz="1400" dirty="0">
                <a:solidFill>
                  <a:srgbClr val="EDE8DF"/>
                </a:solidFill>
                <a:latin typeface="Inter" pitchFamily="34" charset="0"/>
                <a:ea typeface="Inter" pitchFamily="34" charset="-122"/>
                <a:cs typeface="Inter" pitchFamily="34" charset="-120"/>
              </a:rPr>
              <a:t>report inside their CEO's voice</a:t>
            </a:r>
            <a:endParaRPr lang="en-US" sz="1400" dirty="0"/>
          </a:p>
        </p:txBody>
      </p:sp>
      <p:sp>
        <p:nvSpPr>
          <p:cNvPr id="68" name="Text 66"/>
          <p:cNvSpPr/>
          <p:nvPr/>
        </p:nvSpPr>
        <p:spPr>
          <a:xfrm>
            <a:off x="9752990" y="9464040"/>
            <a:ext cx="868680" cy="274320"/>
          </a:xfrm>
          <a:prstGeom prst="rect">
            <a:avLst/>
          </a:prstGeom>
          <a:noFill/>
          <a:ln/>
        </p:spPr>
        <p:txBody>
          <a:bodyPr wrap="square" lIns="0" tIns="0" rIns="0" bIns="0" rtlCol="0" anchor="ctr"/>
          <a:lstStyle/>
          <a:p>
            <a:pPr algn="r" indent="0" marL="0">
              <a:buNone/>
            </a:pPr>
            <a:r>
              <a:rPr lang="en-US" sz="900" b="1" spc="300" kern="0" dirty="0">
                <a:solidFill>
                  <a:srgbClr val="F7F471"/>
                </a:solidFill>
                <a:latin typeface="Inter" pitchFamily="34" charset="0"/>
                <a:ea typeface="Inter" pitchFamily="34" charset="-122"/>
                <a:cs typeface="Inter" pitchFamily="34" charset="-120"/>
              </a:rPr>
              <a:t>SHIPPED →</a:t>
            </a:r>
            <a:endParaRPr lang="en-US" sz="900" dirty="0"/>
          </a:p>
        </p:txBody>
      </p:sp>
      <p:sp>
        <p:nvSpPr>
          <p:cNvPr id="69" name="Shape 67"/>
          <p:cNvSpPr/>
          <p:nvPr/>
        </p:nvSpPr>
        <p:spPr>
          <a:xfrm>
            <a:off x="762610" y="10149840"/>
            <a:ext cx="9904781" cy="1554480"/>
          </a:xfrm>
          <a:prstGeom prst="rect">
            <a:avLst/>
          </a:prstGeom>
          <a:ln w="8890">
            <a:solidFill>
              <a:srgbClr val="C4B9AE"/>
            </a:solidFill>
            <a:prstDash val="solid"/>
          </a:ln>
        </p:spPr>
      </p:sp>
      <p:sp>
        <p:nvSpPr>
          <p:cNvPr id="70" name="Shape 68"/>
          <p:cNvSpPr/>
          <p:nvPr/>
        </p:nvSpPr>
        <p:spPr>
          <a:xfrm>
            <a:off x="1036930" y="10652760"/>
            <a:ext cx="502920" cy="502920"/>
          </a:xfrm>
          <a:prstGeom prst="rect">
            <a:avLst/>
          </a:prstGeom>
          <a:solidFill>
            <a:srgbClr val="F7F471"/>
          </a:solidFill>
          <a:ln w="7620">
            <a:solidFill>
              <a:srgbClr val="18160F"/>
            </a:solidFill>
            <a:prstDash val="solid"/>
          </a:ln>
        </p:spPr>
      </p:sp>
      <p:sp>
        <p:nvSpPr>
          <p:cNvPr id="71" name="Text 69"/>
          <p:cNvSpPr/>
          <p:nvPr/>
        </p:nvSpPr>
        <p:spPr>
          <a:xfrm>
            <a:off x="1036930" y="10314432"/>
            <a:ext cx="1280160" cy="256032"/>
          </a:xfrm>
          <a:prstGeom prst="rect">
            <a:avLst/>
          </a:prstGeom>
          <a:noFill/>
          <a:ln/>
        </p:spPr>
        <p:txBody>
          <a:bodyPr wrap="square" lIns="0" tIns="0" rIns="0" bIns="0" rtlCol="0" anchor="ctr"/>
          <a:lstStyle/>
          <a:p>
            <a:pPr indent="0" marL="0">
              <a:buNone/>
            </a:pPr>
            <a:r>
              <a:rPr lang="en-US" sz="900" b="1" spc="300" kern="0" dirty="0">
                <a:solidFill>
                  <a:srgbClr val="8A8280"/>
                </a:solidFill>
                <a:latin typeface="Inter" pitchFamily="34" charset="0"/>
                <a:ea typeface="Inter" pitchFamily="34" charset="-122"/>
                <a:cs typeface="Inter" pitchFamily="34" charset="-120"/>
              </a:rPr>
              <a:t>C-132</a:t>
            </a:r>
            <a:endParaRPr lang="en-US" sz="900" dirty="0"/>
          </a:p>
        </p:txBody>
      </p:sp>
      <p:sp>
        <p:nvSpPr>
          <p:cNvPr id="72" name="Text 70"/>
          <p:cNvSpPr/>
          <p:nvPr/>
        </p:nvSpPr>
        <p:spPr>
          <a:xfrm>
            <a:off x="1859890" y="10378440"/>
            <a:ext cx="2286000" cy="228600"/>
          </a:xfrm>
          <a:prstGeom prst="rect">
            <a:avLst/>
          </a:prstGeom>
          <a:noFill/>
          <a:ln/>
        </p:spPr>
        <p:txBody>
          <a:bodyPr wrap="square" lIns="0" tIns="0" rIns="0" bIns="0" rtlCol="0" anchor="ctr"/>
          <a:lstStyle/>
          <a:p>
            <a:pPr indent="0" marL="0">
              <a:buNone/>
            </a:pPr>
            <a:r>
              <a:rPr lang="en-US" sz="900" b="1" spc="300" kern="0" dirty="0">
                <a:solidFill>
                  <a:srgbClr val="8A8280"/>
                </a:solidFill>
                <a:latin typeface="Inter" pitchFamily="34" charset="0"/>
                <a:ea typeface="Inter" pitchFamily="34" charset="-122"/>
                <a:cs typeface="Inter" pitchFamily="34" charset="-120"/>
              </a:rPr>
              <a:t>JOB</a:t>
            </a:r>
            <a:endParaRPr lang="en-US" sz="900" dirty="0"/>
          </a:p>
        </p:txBody>
      </p:sp>
      <p:sp>
        <p:nvSpPr>
          <p:cNvPr id="73" name="Text 71"/>
          <p:cNvSpPr/>
          <p:nvPr/>
        </p:nvSpPr>
        <p:spPr>
          <a:xfrm>
            <a:off x="1859890" y="10607040"/>
            <a:ext cx="2286000" cy="1005840"/>
          </a:xfrm>
          <a:prstGeom prst="rect">
            <a:avLst/>
          </a:prstGeom>
          <a:noFill/>
          <a:ln/>
        </p:spPr>
        <p:txBody>
          <a:bodyPr wrap="square" lIns="0" tIns="0" rIns="0" bIns="0" rtlCol="0" anchor="t"/>
          <a:lstStyle/>
          <a:p>
            <a:pPr indent="0" marL="0">
              <a:buNone/>
            </a:pPr>
            <a:r>
              <a:rPr lang="en-US" sz="2200" dirty="0">
                <a:solidFill>
                  <a:srgbClr val="EDE8DF"/>
                </a:solidFill>
                <a:latin typeface="Playfair Display" pitchFamily="34" charset="0"/>
                <a:ea typeface="Playfair Display" pitchFamily="34" charset="-122"/>
                <a:cs typeface="Playfair Display" pitchFamily="34" charset="-120"/>
              </a:rPr>
              <a:t>AI-native pivot</a:t>
            </a:r>
            <a:endParaRPr lang="en-US" sz="2200" dirty="0"/>
          </a:p>
        </p:txBody>
      </p:sp>
      <p:sp>
        <p:nvSpPr>
          <p:cNvPr id="74" name="Text 72"/>
          <p:cNvSpPr/>
          <p:nvPr/>
        </p:nvSpPr>
        <p:spPr>
          <a:xfrm>
            <a:off x="4237330" y="10378440"/>
            <a:ext cx="2286000" cy="228600"/>
          </a:xfrm>
          <a:prstGeom prst="rect">
            <a:avLst/>
          </a:prstGeom>
          <a:noFill/>
          <a:ln/>
        </p:spPr>
        <p:txBody>
          <a:bodyPr wrap="square" lIns="0" tIns="0" rIns="0" bIns="0" rtlCol="0" anchor="ctr"/>
          <a:lstStyle/>
          <a:p>
            <a:pPr indent="0" marL="0">
              <a:buNone/>
            </a:pPr>
            <a:r>
              <a:rPr lang="en-US" sz="900" b="1" spc="300" kern="0" dirty="0">
                <a:solidFill>
                  <a:srgbClr val="8A8280"/>
                </a:solidFill>
                <a:latin typeface="Inter" pitchFamily="34" charset="0"/>
                <a:ea typeface="Inter" pitchFamily="34" charset="-122"/>
                <a:cs typeface="Inter" pitchFamily="34" charset="-120"/>
              </a:rPr>
              <a:t>OBJECTION</a:t>
            </a:r>
            <a:endParaRPr lang="en-US" sz="900" dirty="0"/>
          </a:p>
        </p:txBody>
      </p:sp>
      <p:sp>
        <p:nvSpPr>
          <p:cNvPr id="75" name="Text 73"/>
          <p:cNvSpPr/>
          <p:nvPr/>
        </p:nvSpPr>
        <p:spPr>
          <a:xfrm>
            <a:off x="4237330" y="10607040"/>
            <a:ext cx="2286000" cy="1005840"/>
          </a:xfrm>
          <a:prstGeom prst="rect">
            <a:avLst/>
          </a:prstGeom>
          <a:noFill/>
          <a:ln/>
        </p:spPr>
        <p:txBody>
          <a:bodyPr wrap="square" lIns="0" tIns="0" rIns="0" bIns="0" rtlCol="0" anchor="t"/>
          <a:lstStyle/>
          <a:p>
            <a:pPr indent="0" marL="0">
              <a:buNone/>
            </a:pPr>
            <a:r>
              <a:rPr lang="en-US" sz="1800" i="1" dirty="0">
                <a:solidFill>
                  <a:srgbClr val="C4B9AE"/>
                </a:solidFill>
                <a:latin typeface="Playfair Display" pitchFamily="34" charset="0"/>
                <a:ea typeface="Playfair Display" pitchFamily="34" charset="-122"/>
                <a:cs typeface="Playfair Display" pitchFamily="34" charset="-120"/>
              </a:rPr>
              <a:t>team can't ship</a:t>
            </a:r>
            <a:endParaRPr lang="en-US" sz="1800" dirty="0"/>
          </a:p>
        </p:txBody>
      </p:sp>
      <p:sp>
        <p:nvSpPr>
          <p:cNvPr id="76" name="Text 74"/>
          <p:cNvSpPr/>
          <p:nvPr/>
        </p:nvSpPr>
        <p:spPr>
          <a:xfrm>
            <a:off x="6614770" y="10378440"/>
            <a:ext cx="3321101" cy="228600"/>
          </a:xfrm>
          <a:prstGeom prst="rect">
            <a:avLst/>
          </a:prstGeom>
          <a:noFill/>
          <a:ln/>
        </p:spPr>
        <p:txBody>
          <a:bodyPr wrap="square" lIns="0" tIns="0" rIns="0" bIns="0" rtlCol="0" anchor="ctr"/>
          <a:lstStyle/>
          <a:p>
            <a:pPr indent="0" marL="0">
              <a:buNone/>
            </a:pPr>
            <a:r>
              <a:rPr lang="en-US" sz="900" b="1" spc="300" kern="0" dirty="0">
                <a:solidFill>
                  <a:srgbClr val="F7F471"/>
                </a:solidFill>
                <a:latin typeface="Inter" pitchFamily="34" charset="0"/>
                <a:ea typeface="Inter" pitchFamily="34" charset="-122"/>
                <a:cs typeface="Inter" pitchFamily="34" charset="-120"/>
              </a:rPr>
              <a:t>POSITION</a:t>
            </a:r>
            <a:endParaRPr lang="en-US" sz="900" dirty="0"/>
          </a:p>
        </p:txBody>
      </p:sp>
      <p:sp>
        <p:nvSpPr>
          <p:cNvPr id="77" name="Text 75"/>
          <p:cNvSpPr/>
          <p:nvPr/>
        </p:nvSpPr>
        <p:spPr>
          <a:xfrm>
            <a:off x="6614770" y="10607040"/>
            <a:ext cx="3138221" cy="1097280"/>
          </a:xfrm>
          <a:prstGeom prst="rect">
            <a:avLst/>
          </a:prstGeom>
          <a:noFill/>
          <a:ln/>
        </p:spPr>
        <p:txBody>
          <a:bodyPr wrap="square" lIns="0" tIns="0" rIns="0" bIns="0" rtlCol="0" anchor="t"/>
          <a:lstStyle/>
          <a:p>
            <a:pPr indent="0" marL="0">
              <a:lnSpc>
                <a:spcPct val="135000"/>
              </a:lnSpc>
              <a:buNone/>
            </a:pPr>
            <a:r>
              <a:rPr lang="en-US" sz="1400" dirty="0">
                <a:solidFill>
                  <a:srgbClr val="EDE8DF"/>
                </a:solidFill>
                <a:latin typeface="Inter" pitchFamily="34" charset="0"/>
                <a:ea typeface="Inter" pitchFamily="34" charset="-122"/>
                <a:cs typeface="Inter" pitchFamily="34" charset="-120"/>
              </a:rPr>
              <a:t>build the team's first 3 prompts with them</a:t>
            </a:r>
            <a:endParaRPr lang="en-US" sz="1400" dirty="0"/>
          </a:p>
        </p:txBody>
      </p:sp>
      <p:sp>
        <p:nvSpPr>
          <p:cNvPr id="78" name="Text 76"/>
          <p:cNvSpPr/>
          <p:nvPr/>
        </p:nvSpPr>
        <p:spPr>
          <a:xfrm>
            <a:off x="9752990" y="11247120"/>
            <a:ext cx="868680" cy="274320"/>
          </a:xfrm>
          <a:prstGeom prst="rect">
            <a:avLst/>
          </a:prstGeom>
          <a:noFill/>
          <a:ln/>
        </p:spPr>
        <p:txBody>
          <a:bodyPr wrap="square" lIns="0" tIns="0" rIns="0" bIns="0" rtlCol="0" anchor="ctr"/>
          <a:lstStyle/>
          <a:p>
            <a:pPr algn="r" indent="0" marL="0">
              <a:buNone/>
            </a:pPr>
            <a:r>
              <a:rPr lang="en-US" sz="900" b="1" spc="300" kern="0" dirty="0">
                <a:solidFill>
                  <a:srgbClr val="F7F471"/>
                </a:solidFill>
                <a:latin typeface="Inter" pitchFamily="34" charset="0"/>
                <a:ea typeface="Inter" pitchFamily="34" charset="-122"/>
                <a:cs typeface="Inter" pitchFamily="34" charset="-120"/>
              </a:rPr>
              <a:t>SHIPPED →</a:t>
            </a:r>
            <a:endParaRPr lang="en-US" sz="900" dirty="0"/>
          </a:p>
        </p:txBody>
      </p:sp>
      <p:sp>
        <p:nvSpPr>
          <p:cNvPr id="79" name="Text 77"/>
          <p:cNvSpPr/>
          <p:nvPr/>
        </p:nvSpPr>
        <p:spPr>
          <a:xfrm>
            <a:off x="762610" y="13204850"/>
            <a:ext cx="8990381" cy="274320"/>
          </a:xfrm>
          <a:prstGeom prst="rect">
            <a:avLst/>
          </a:prstGeom>
          <a:noFill/>
          <a:ln/>
        </p:spPr>
        <p:txBody>
          <a:bodyPr wrap="square" lIns="0" tIns="0" rIns="0" bIns="0" rtlCol="0" anchor="b"/>
          <a:lstStyle/>
          <a:p>
            <a:pPr indent="0" marL="0">
              <a:buNone/>
            </a:pPr>
            <a:r>
              <a:rPr lang="en-US" sz="1000" spc="100" kern="0" dirty="0">
                <a:solidFill>
                  <a:srgbClr val="C4B9AE"/>
                </a:solidFill>
                <a:latin typeface="Inter" pitchFamily="34" charset="0"/>
                <a:ea typeface="Inter" pitchFamily="34" charset="-122"/>
                <a:cs typeface="Inter" pitchFamily="34" charset="-120"/>
              </a:rPr>
              <a:t>Operating by John Brewton  ·  STP / 1969</a:t>
            </a:r>
            <a:endParaRPr lang="en-US" sz="1000" dirty="0"/>
          </a:p>
        </p:txBody>
      </p:sp>
      <p:sp>
        <p:nvSpPr>
          <p:cNvPr id="80" name="Text 78"/>
          <p:cNvSpPr/>
          <p:nvPr/>
        </p:nvSpPr>
        <p:spPr>
          <a:xfrm>
            <a:off x="10027310" y="13021970"/>
            <a:ext cx="640080" cy="457200"/>
          </a:xfrm>
          <a:prstGeom prst="rect">
            <a:avLst/>
          </a:prstGeom>
          <a:noFill/>
          <a:ln/>
        </p:spPr>
        <p:txBody>
          <a:bodyPr wrap="square" lIns="0" tIns="0" rIns="0" bIns="0" rtlCol="0" anchor="b"/>
          <a:lstStyle/>
          <a:p>
            <a:pPr algn="r" indent="0" marL="0">
              <a:buNone/>
            </a:pPr>
            <a:r>
              <a:rPr lang="en-US" sz="2800" spc="100" kern="0" dirty="0">
                <a:solidFill>
                  <a:srgbClr val="F7F471"/>
                </a:solidFill>
                <a:latin typeface="Playfair Display" pitchFamily="34" charset="0"/>
                <a:ea typeface="Playfair Display" pitchFamily="34" charset="-122"/>
                <a:cs typeface="Playfair Display" pitchFamily="34" charset="-120"/>
              </a:rPr>
              <a:t>JB</a:t>
            </a:r>
            <a:endParaRPr lang="en-US" sz="2800" dirty="0"/>
          </a:p>
        </p:txBody>
      </p:sp>
      <p:sp>
        <p:nvSpPr>
          <p:cNvPr id="81" name="Text 79"/>
          <p:cNvSpPr/>
          <p:nvPr/>
        </p:nvSpPr>
        <p:spPr>
          <a:xfrm>
            <a:off x="8884310" y="12610490"/>
            <a:ext cx="960120" cy="256032"/>
          </a:xfrm>
          <a:prstGeom prst="rect">
            <a:avLst/>
          </a:prstGeom>
          <a:noFill/>
          <a:ln/>
        </p:spPr>
        <p:txBody>
          <a:bodyPr wrap="square" lIns="0" tIns="0" rIns="0" bIns="0" rtlCol="0" anchor="ctr"/>
          <a:lstStyle/>
          <a:p>
            <a:pPr algn="r" indent="0" marL="0">
              <a:buNone/>
            </a:pPr>
            <a:r>
              <a:rPr lang="en-US" sz="900" b="1" spc="400" kern="0" dirty="0">
                <a:solidFill>
                  <a:srgbClr val="C4B9AE"/>
                </a:solidFill>
                <a:latin typeface="Inter" pitchFamily="34" charset="0"/>
                <a:ea typeface="Inter" pitchFamily="34" charset="-122"/>
                <a:cs typeface="Inter" pitchFamily="34" charset="-120"/>
              </a:rPr>
              <a:t>NEXT</a:t>
            </a:r>
            <a:endParaRPr lang="en-US" sz="900" dirty="0"/>
          </a:p>
        </p:txBody>
      </p:sp>
      <p:sp>
        <p:nvSpPr>
          <p:cNvPr id="82" name="Shape 80"/>
          <p:cNvSpPr/>
          <p:nvPr/>
        </p:nvSpPr>
        <p:spPr>
          <a:xfrm>
            <a:off x="9890150" y="12738506"/>
            <a:ext cx="548640" cy="0"/>
          </a:xfrm>
          <a:prstGeom prst="line">
            <a:avLst/>
          </a:prstGeom>
          <a:noFill/>
          <a:ln w="17780">
            <a:solidFill>
              <a:srgbClr val="F7F471"/>
            </a:solidFill>
            <a:prstDash val="solid"/>
          </a:ln>
        </p:spPr>
      </p:sp>
      <p:sp>
        <p:nvSpPr>
          <p:cNvPr id="83" name="Shape 81"/>
          <p:cNvSpPr/>
          <p:nvPr/>
        </p:nvSpPr>
        <p:spPr>
          <a:xfrm rot="5400000">
            <a:off x="10438790" y="12647066"/>
            <a:ext cx="164592" cy="182880"/>
          </a:xfrm>
          <a:prstGeom prst="triangle">
            <a:avLst/>
          </a:prstGeom>
          <a:solidFill>
            <a:srgbClr val="F7F471"/>
          </a:solidFill>
          <a:ln/>
        </p:spPr>
      </p:sp>
      <p:sp>
        <p:nvSpPr>
          <p:cNvPr id="84" name="Text 82"/>
          <p:cNvSpPr/>
          <p:nvPr/>
        </p:nvSpPr>
        <p:spPr>
          <a:xfrm>
            <a:off x="9295790" y="716890"/>
            <a:ext cx="1371600" cy="320040"/>
          </a:xfrm>
          <a:prstGeom prst="rect">
            <a:avLst/>
          </a:prstGeom>
          <a:noFill/>
          <a:ln/>
        </p:spPr>
        <p:txBody>
          <a:bodyPr wrap="square" lIns="0" tIns="0" rIns="0" bIns="0" rtlCol="0" anchor="ctr"/>
          <a:lstStyle/>
          <a:p>
            <a:pPr algn="r" indent="0" marL="0">
              <a:buNone/>
            </a:pPr>
            <a:r>
              <a:rPr lang="en-US" sz="1100" spc="200" kern="0" dirty="0">
                <a:solidFill>
                  <a:srgbClr val="C4B9AE"/>
                </a:solidFill>
                <a:latin typeface="Inter" pitchFamily="34" charset="0"/>
                <a:ea typeface="Inter" pitchFamily="34" charset="-122"/>
                <a:cs typeface="Inter" pitchFamily="34" charset="-120"/>
              </a:rPr>
              <a:t>9 / 13</a:t>
            </a:r>
            <a:endParaRPr lang="en-US" sz="1100"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(16:9)</PresentationFormat>
  <Paragraphs>0</Paragraphs>
  <Slides>13</Slides>
  <Notes>13</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13</vt:i4>
      </vt:variant>
    </vt:vector>
  </HeadingPairs>
  <TitlesOfParts>
    <vt:vector size="16" baseType="lpstr">
      <vt:lpstr>Arial</vt:lpstr>
      <vt:lpstr>Calibri</vt: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vector>
  </TitlesOfParts>
  <Company>PptxGenJS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Kotler's STP</dc:title>
  <dc:subject>PptxGenJS Presentation</dc:subject>
  <dc:creator>John Brewton</dc:creator>
  <cp:lastModifiedBy>John Brewton</cp:lastModifiedBy>
  <cp:revision>1</cp:revision>
  <dcterms:created xsi:type="dcterms:W3CDTF">2026-05-02T14:06:27Z</dcterms:created>
  <dcterms:modified xsi:type="dcterms:W3CDTF">2026-05-02T14:06:27Z</dcterms:modified>
</cp:coreProperties>
</file>