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7772400" cy="100584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OPERATING · WORKSHEET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667512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4000" b="0" i="0">
                <a:solidFill>
                  <a:srgbClr val="2A3D2E"/>
                </a:solidFill>
                <a:latin typeface="Playfair Display"/>
              </a:rPr>
              <a:t>RAPID Decision Framework.</a:t>
            </a:r>
          </a:p>
          <a:p>
            <a:pPr algn="l">
              <a:lnSpc>
                <a:spcPct val="105000"/>
              </a:lnSpc>
            </a:pPr>
            <a:r>
              <a:rPr sz="4000" b="0" i="0">
                <a:solidFill>
                  <a:srgbClr val="2A3D2E"/>
                </a:solidFill>
                <a:latin typeface="Playfair Display"/>
              </a:rPr>
              <a:t>The Decision Audit.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475488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>
            <a:off x="506349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537210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568071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598932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629793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660654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691515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722376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4754880" y="54864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4754880" y="73152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4754880" y="91440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4754880" y="109728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4754880" y="128016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4754880" y="146304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4754880" y="164592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4754880" y="182880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4754880" y="201168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4754880" y="219456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>
            <a:off x="4754880" y="237744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 rot="720000">
            <a:off x="5001768" y="731520"/>
            <a:ext cx="740664" cy="329184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6" name="Connector 25"/>
          <p:cNvCxnSpPr/>
          <p:nvPr/>
        </p:nvCxnSpPr>
        <p:spPr>
          <a:xfrm>
            <a:off x="5186934" y="764438"/>
            <a:ext cx="0" cy="263347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5372100" y="764438"/>
            <a:ext cx="0" cy="263347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/>
          <p:nvPr/>
        </p:nvCxnSpPr>
        <p:spPr>
          <a:xfrm>
            <a:off x="5557266" y="764438"/>
            <a:ext cx="0" cy="263347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/>
          <p:nvPr/>
        </p:nvCxnSpPr>
        <p:spPr>
          <a:xfrm>
            <a:off x="5075834" y="896112"/>
            <a:ext cx="592531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298033" y="830275"/>
            <a:ext cx="133319" cy="65836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 rot="21120000">
            <a:off x="6112764" y="1097280"/>
            <a:ext cx="790041" cy="36576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2" name="Connector 31"/>
          <p:cNvCxnSpPr/>
          <p:nvPr/>
        </p:nvCxnSpPr>
        <p:spPr>
          <a:xfrm>
            <a:off x="6310274" y="1133856"/>
            <a:ext cx="0" cy="2926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 32"/>
          <p:cNvCxnSpPr/>
          <p:nvPr/>
        </p:nvCxnSpPr>
        <p:spPr>
          <a:xfrm>
            <a:off x="6507784" y="1133856"/>
            <a:ext cx="0" cy="2926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or 33"/>
          <p:cNvCxnSpPr/>
          <p:nvPr/>
        </p:nvCxnSpPr>
        <p:spPr>
          <a:xfrm>
            <a:off x="6705294" y="1133856"/>
            <a:ext cx="0" cy="2926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or 34"/>
          <p:cNvCxnSpPr/>
          <p:nvPr/>
        </p:nvCxnSpPr>
        <p:spPr>
          <a:xfrm>
            <a:off x="6191768" y="1280160"/>
            <a:ext cx="632032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6428780" y="1207008"/>
            <a:ext cx="142207" cy="73152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 rot="300000">
            <a:off x="5248656" y="1554480"/>
            <a:ext cx="691286" cy="402336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8" name="Connector 37"/>
          <p:cNvCxnSpPr/>
          <p:nvPr/>
        </p:nvCxnSpPr>
        <p:spPr>
          <a:xfrm>
            <a:off x="5421477" y="1594713"/>
            <a:ext cx="0" cy="321869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/>
          <p:nvPr/>
        </p:nvCxnSpPr>
        <p:spPr>
          <a:xfrm>
            <a:off x="5594298" y="1594713"/>
            <a:ext cx="0" cy="321869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 39"/>
          <p:cNvCxnSpPr/>
          <p:nvPr/>
        </p:nvCxnSpPr>
        <p:spPr>
          <a:xfrm>
            <a:off x="5767119" y="1594713"/>
            <a:ext cx="0" cy="321869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ctor 40"/>
          <p:cNvCxnSpPr/>
          <p:nvPr/>
        </p:nvCxnSpPr>
        <p:spPr>
          <a:xfrm>
            <a:off x="5317784" y="1755648"/>
            <a:ext cx="553029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525170" y="1675180"/>
            <a:ext cx="124431" cy="80467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Oval 42"/>
          <p:cNvSpPr/>
          <p:nvPr/>
        </p:nvSpPr>
        <p:spPr>
          <a:xfrm>
            <a:off x="4927702" y="1567282"/>
            <a:ext cx="888796" cy="888796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Oval 43"/>
          <p:cNvSpPr/>
          <p:nvPr/>
        </p:nvSpPr>
        <p:spPr>
          <a:xfrm>
            <a:off x="5001768" y="1641348"/>
            <a:ext cx="740664" cy="740664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Oval 44"/>
          <p:cNvSpPr/>
          <p:nvPr/>
        </p:nvSpPr>
        <p:spPr>
          <a:xfrm>
            <a:off x="5075834" y="1715414"/>
            <a:ext cx="592532" cy="592532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6260897" y="568757"/>
            <a:ext cx="691286" cy="691286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6334963" y="642823"/>
            <a:ext cx="543154" cy="543154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6409029" y="716889"/>
            <a:ext cx="395022" cy="395022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6606540" y="1856232"/>
            <a:ext cx="493776" cy="493776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6680606" y="1930298"/>
            <a:ext cx="345644" cy="345644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6754672" y="2004364"/>
            <a:ext cx="197512" cy="197512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5221836" y="60109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5908436" y="106221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Oval 53"/>
          <p:cNvSpPr/>
          <p:nvPr/>
        </p:nvSpPr>
        <p:spPr>
          <a:xfrm>
            <a:off x="5691093" y="84127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Oval 54"/>
          <p:cNvSpPr/>
          <p:nvPr/>
        </p:nvSpPr>
        <p:spPr>
          <a:xfrm>
            <a:off x="5184775" y="196778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Oval 55"/>
          <p:cNvSpPr/>
          <p:nvPr/>
        </p:nvSpPr>
        <p:spPr>
          <a:xfrm>
            <a:off x="7042313" y="73096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Oval 56"/>
          <p:cNvSpPr/>
          <p:nvPr/>
        </p:nvSpPr>
        <p:spPr>
          <a:xfrm>
            <a:off x="6524548" y="61529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Oval 57"/>
          <p:cNvSpPr/>
          <p:nvPr/>
        </p:nvSpPr>
        <p:spPr>
          <a:xfrm>
            <a:off x="4879858" y="74513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Oval 58"/>
          <p:cNvSpPr/>
          <p:nvPr/>
        </p:nvSpPr>
        <p:spPr>
          <a:xfrm>
            <a:off x="5671914" y="103656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Oval 59"/>
          <p:cNvSpPr/>
          <p:nvPr/>
        </p:nvSpPr>
        <p:spPr>
          <a:xfrm>
            <a:off x="6874493" y="181116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Oval 60"/>
          <p:cNvSpPr/>
          <p:nvPr/>
        </p:nvSpPr>
        <p:spPr>
          <a:xfrm>
            <a:off x="4866179" y="172565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5588865" y="205024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Oval 62"/>
          <p:cNvSpPr/>
          <p:nvPr/>
        </p:nvSpPr>
        <p:spPr>
          <a:xfrm>
            <a:off x="7040530" y="142843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Oval 63"/>
          <p:cNvSpPr/>
          <p:nvPr/>
        </p:nvSpPr>
        <p:spPr>
          <a:xfrm>
            <a:off x="5679474" y="149069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Oval 64"/>
          <p:cNvSpPr/>
          <p:nvPr/>
        </p:nvSpPr>
        <p:spPr>
          <a:xfrm>
            <a:off x="5921696" y="224613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Oval 65"/>
          <p:cNvSpPr/>
          <p:nvPr/>
        </p:nvSpPr>
        <p:spPr>
          <a:xfrm>
            <a:off x="4782137" y="213997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Oval 66"/>
          <p:cNvSpPr/>
          <p:nvPr/>
        </p:nvSpPr>
        <p:spPr>
          <a:xfrm>
            <a:off x="5424539" y="201274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Oval 67"/>
          <p:cNvSpPr/>
          <p:nvPr/>
        </p:nvSpPr>
        <p:spPr>
          <a:xfrm>
            <a:off x="6527453" y="126219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Oval 68"/>
          <p:cNvSpPr/>
          <p:nvPr/>
        </p:nvSpPr>
        <p:spPr>
          <a:xfrm>
            <a:off x="5920356" y="87470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Oval 69"/>
          <p:cNvSpPr/>
          <p:nvPr/>
        </p:nvSpPr>
        <p:spPr>
          <a:xfrm>
            <a:off x="5657971" y="214980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Oval 70"/>
          <p:cNvSpPr/>
          <p:nvPr/>
        </p:nvSpPr>
        <p:spPr>
          <a:xfrm>
            <a:off x="6166659" y="76299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Oval 71"/>
          <p:cNvSpPr/>
          <p:nvPr/>
        </p:nvSpPr>
        <p:spPr>
          <a:xfrm>
            <a:off x="5143884" y="134540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Oval 72"/>
          <p:cNvSpPr/>
          <p:nvPr/>
        </p:nvSpPr>
        <p:spPr>
          <a:xfrm>
            <a:off x="5160537" y="130147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Oval 73"/>
          <p:cNvSpPr/>
          <p:nvPr/>
        </p:nvSpPr>
        <p:spPr>
          <a:xfrm>
            <a:off x="6197534" y="181474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Oval 74"/>
          <p:cNvSpPr/>
          <p:nvPr/>
        </p:nvSpPr>
        <p:spPr>
          <a:xfrm>
            <a:off x="5864360" y="224131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Oval 75"/>
          <p:cNvSpPr/>
          <p:nvPr/>
        </p:nvSpPr>
        <p:spPr>
          <a:xfrm>
            <a:off x="4937124" y="207899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Oval 76"/>
          <p:cNvSpPr/>
          <p:nvPr/>
        </p:nvSpPr>
        <p:spPr>
          <a:xfrm>
            <a:off x="6681847" y="167319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Oval 77"/>
          <p:cNvSpPr/>
          <p:nvPr/>
        </p:nvSpPr>
        <p:spPr>
          <a:xfrm>
            <a:off x="5278438" y="134248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Oval 78"/>
          <p:cNvSpPr/>
          <p:nvPr/>
        </p:nvSpPr>
        <p:spPr>
          <a:xfrm>
            <a:off x="5085391" y="170635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Oval 79"/>
          <p:cNvSpPr/>
          <p:nvPr/>
        </p:nvSpPr>
        <p:spPr>
          <a:xfrm>
            <a:off x="5984558" y="228802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Oval 80"/>
          <p:cNvSpPr/>
          <p:nvPr/>
        </p:nvSpPr>
        <p:spPr>
          <a:xfrm>
            <a:off x="6271687" y="175943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Oval 81"/>
          <p:cNvSpPr/>
          <p:nvPr/>
        </p:nvSpPr>
        <p:spPr>
          <a:xfrm>
            <a:off x="5561396" y="20262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Oval 82"/>
          <p:cNvSpPr/>
          <p:nvPr/>
        </p:nvSpPr>
        <p:spPr>
          <a:xfrm>
            <a:off x="5046615" y="64474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Oval 83"/>
          <p:cNvSpPr/>
          <p:nvPr/>
        </p:nvSpPr>
        <p:spPr>
          <a:xfrm>
            <a:off x="5710754" y="216988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Oval 84"/>
          <p:cNvSpPr/>
          <p:nvPr/>
        </p:nvSpPr>
        <p:spPr>
          <a:xfrm>
            <a:off x="5968661" y="71597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Oval 85"/>
          <p:cNvSpPr/>
          <p:nvPr/>
        </p:nvSpPr>
        <p:spPr>
          <a:xfrm>
            <a:off x="5731275" y="236578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Oval 86"/>
          <p:cNvSpPr/>
          <p:nvPr/>
        </p:nvSpPr>
        <p:spPr>
          <a:xfrm>
            <a:off x="5178510" y="134582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Oval 87"/>
          <p:cNvSpPr/>
          <p:nvPr/>
        </p:nvSpPr>
        <p:spPr>
          <a:xfrm>
            <a:off x="5920785" y="149951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Oval 88"/>
          <p:cNvSpPr/>
          <p:nvPr/>
        </p:nvSpPr>
        <p:spPr>
          <a:xfrm>
            <a:off x="6285097" y="88975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Oval 89"/>
          <p:cNvSpPr/>
          <p:nvPr/>
        </p:nvSpPr>
        <p:spPr>
          <a:xfrm>
            <a:off x="6307531" y="129369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Oval 90"/>
          <p:cNvSpPr/>
          <p:nvPr/>
        </p:nvSpPr>
        <p:spPr>
          <a:xfrm>
            <a:off x="5633616" y="195409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Oval 91"/>
          <p:cNvSpPr/>
          <p:nvPr/>
        </p:nvSpPr>
        <p:spPr>
          <a:xfrm>
            <a:off x="5874666" y="202046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Oval 92"/>
          <p:cNvSpPr/>
          <p:nvPr/>
        </p:nvSpPr>
        <p:spPr>
          <a:xfrm>
            <a:off x="5054363" y="182608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Oval 93"/>
          <p:cNvSpPr/>
          <p:nvPr/>
        </p:nvSpPr>
        <p:spPr>
          <a:xfrm>
            <a:off x="5472687" y="166881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Oval 94"/>
          <p:cNvSpPr/>
          <p:nvPr/>
        </p:nvSpPr>
        <p:spPr>
          <a:xfrm>
            <a:off x="5781691" y="89131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Oval 95"/>
          <p:cNvSpPr/>
          <p:nvPr/>
        </p:nvSpPr>
        <p:spPr>
          <a:xfrm>
            <a:off x="6693739" y="134441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Oval 96"/>
          <p:cNvSpPr/>
          <p:nvPr/>
        </p:nvSpPr>
        <p:spPr>
          <a:xfrm>
            <a:off x="5887123" y="189081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Oval 97"/>
          <p:cNvSpPr/>
          <p:nvPr/>
        </p:nvSpPr>
        <p:spPr>
          <a:xfrm>
            <a:off x="7090896" y="100920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Oval 98"/>
          <p:cNvSpPr/>
          <p:nvPr/>
        </p:nvSpPr>
        <p:spPr>
          <a:xfrm>
            <a:off x="6115020" y="23162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Oval 99"/>
          <p:cNvSpPr/>
          <p:nvPr/>
        </p:nvSpPr>
        <p:spPr>
          <a:xfrm>
            <a:off x="4989500" y="102898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1" name="Oval 100"/>
          <p:cNvSpPr/>
          <p:nvPr/>
        </p:nvSpPr>
        <p:spPr>
          <a:xfrm>
            <a:off x="4889518" y="223694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2" name="Connector 101"/>
          <p:cNvCxnSpPr/>
          <p:nvPr/>
        </p:nvCxnSpPr>
        <p:spPr>
          <a:xfrm flipV="1">
            <a:off x="4853635" y="1975104"/>
            <a:ext cx="395021" cy="292608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Connector 102"/>
          <p:cNvCxnSpPr/>
          <p:nvPr/>
        </p:nvCxnSpPr>
        <p:spPr>
          <a:xfrm flipV="1">
            <a:off x="5248656" y="1682496"/>
            <a:ext cx="395020" cy="292608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Connector 103"/>
          <p:cNvCxnSpPr/>
          <p:nvPr/>
        </p:nvCxnSpPr>
        <p:spPr>
          <a:xfrm flipV="1">
            <a:off x="5643676" y="1389888"/>
            <a:ext cx="395021" cy="292608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Connector 104"/>
          <p:cNvCxnSpPr/>
          <p:nvPr/>
        </p:nvCxnSpPr>
        <p:spPr>
          <a:xfrm flipV="1">
            <a:off x="6038697" y="1097280"/>
            <a:ext cx="345643" cy="292608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Connector 105"/>
          <p:cNvCxnSpPr/>
          <p:nvPr/>
        </p:nvCxnSpPr>
        <p:spPr>
          <a:xfrm flipV="1">
            <a:off x="6384340" y="804672"/>
            <a:ext cx="197511" cy="292608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Oval 106"/>
          <p:cNvSpPr/>
          <p:nvPr/>
        </p:nvSpPr>
        <p:spPr>
          <a:xfrm>
            <a:off x="4806010" y="2220087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8" name="TextBox 107"/>
          <p:cNvSpPr txBox="1"/>
          <p:nvPr/>
        </p:nvSpPr>
        <p:spPr>
          <a:xfrm>
            <a:off x="4929835" y="2210562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R RECOMMEND</a:t>
            </a:r>
          </a:p>
        </p:txBody>
      </p:sp>
      <p:sp>
        <p:nvSpPr>
          <p:cNvPr id="109" name="Oval 108"/>
          <p:cNvSpPr/>
          <p:nvPr/>
        </p:nvSpPr>
        <p:spPr>
          <a:xfrm>
            <a:off x="5201031" y="1927479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0" name="TextBox 109"/>
          <p:cNvSpPr txBox="1"/>
          <p:nvPr/>
        </p:nvSpPr>
        <p:spPr>
          <a:xfrm>
            <a:off x="5324856" y="1917954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A AGREE</a:t>
            </a:r>
          </a:p>
        </p:txBody>
      </p:sp>
      <p:sp>
        <p:nvSpPr>
          <p:cNvPr id="111" name="Oval 110"/>
          <p:cNvSpPr/>
          <p:nvPr/>
        </p:nvSpPr>
        <p:spPr>
          <a:xfrm>
            <a:off x="5596051" y="1634871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2" name="TextBox 111"/>
          <p:cNvSpPr txBox="1"/>
          <p:nvPr/>
        </p:nvSpPr>
        <p:spPr>
          <a:xfrm>
            <a:off x="5719876" y="1625346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P PERFORM</a:t>
            </a:r>
          </a:p>
        </p:txBody>
      </p:sp>
      <p:sp>
        <p:nvSpPr>
          <p:cNvPr id="113" name="Oval 112"/>
          <p:cNvSpPr/>
          <p:nvPr/>
        </p:nvSpPr>
        <p:spPr>
          <a:xfrm>
            <a:off x="5991072" y="1342263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4" name="TextBox 113"/>
          <p:cNvSpPr txBox="1"/>
          <p:nvPr/>
        </p:nvSpPr>
        <p:spPr>
          <a:xfrm>
            <a:off x="6114897" y="1332738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I INPUT</a:t>
            </a:r>
          </a:p>
        </p:txBody>
      </p:sp>
      <p:sp>
        <p:nvSpPr>
          <p:cNvPr id="115" name="Oval 114"/>
          <p:cNvSpPr/>
          <p:nvPr/>
        </p:nvSpPr>
        <p:spPr>
          <a:xfrm>
            <a:off x="6336715" y="104965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6" name="TextBox 115"/>
          <p:cNvSpPr txBox="1"/>
          <p:nvPr/>
        </p:nvSpPr>
        <p:spPr>
          <a:xfrm>
            <a:off x="4555540" y="104013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D DECIDE</a:t>
            </a:r>
          </a:p>
        </p:txBody>
      </p:sp>
      <p:sp>
        <p:nvSpPr>
          <p:cNvPr id="117" name="Oval 116"/>
          <p:cNvSpPr/>
          <p:nvPr/>
        </p:nvSpPr>
        <p:spPr>
          <a:xfrm>
            <a:off x="6534226" y="757047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8" name="TextBox 117"/>
          <p:cNvSpPr txBox="1"/>
          <p:nvPr/>
        </p:nvSpPr>
        <p:spPr>
          <a:xfrm>
            <a:off x="4753051" y="747522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G GOVERN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548640" y="329184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RUN BY</a:t>
            </a:r>
          </a:p>
        </p:txBody>
      </p:sp>
      <p:cxnSp>
        <p:nvCxnSpPr>
          <p:cNvPr id="120" name="Connector 119"/>
          <p:cNvCxnSpPr/>
          <p:nvPr/>
        </p:nvCxnSpPr>
        <p:spPr>
          <a:xfrm>
            <a:off x="548640" y="3749039"/>
            <a:ext cx="265176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3840480" y="329184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DATE</a:t>
            </a:r>
          </a:p>
        </p:txBody>
      </p:sp>
      <p:cxnSp>
        <p:nvCxnSpPr>
          <p:cNvPr id="122" name="Connector 121"/>
          <p:cNvCxnSpPr/>
          <p:nvPr/>
        </p:nvCxnSpPr>
        <p:spPr>
          <a:xfrm>
            <a:off x="3840480" y="3749039"/>
            <a:ext cx="33832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3" name="Rectangle 122"/>
          <p:cNvSpPr/>
          <p:nvPr/>
        </p:nvSpPr>
        <p:spPr>
          <a:xfrm>
            <a:off x="548640" y="4389120"/>
            <a:ext cx="6675120" cy="475488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4" name="Rectangle 123"/>
          <p:cNvSpPr/>
          <p:nvPr/>
        </p:nvSpPr>
        <p:spPr>
          <a:xfrm>
            <a:off x="914400" y="47548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5" name="TextBox 124"/>
          <p:cNvSpPr txBox="1"/>
          <p:nvPr/>
        </p:nvSpPr>
        <p:spPr>
          <a:xfrm>
            <a:off x="914400" y="4846320"/>
            <a:ext cx="5943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F7F471"/>
                </a:solidFill>
                <a:latin typeface="Inter"/>
              </a:rPr>
              <a:t>THE QUESTION THIS AUDIT ANSWERS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914400" y="5303520"/>
            <a:ext cx="5943600" cy="21945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2600" b="0" i="0">
                <a:solidFill>
                  <a:srgbClr val="EDE8DF"/>
                </a:solidFill>
                <a:latin typeface="Playfair Display"/>
              </a:rPr>
              <a:t>Which of my recurring decisions need a Govern policy.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914400" y="7498079"/>
            <a:ext cx="5943600" cy="1463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b="0" i="0">
                <a:solidFill>
                  <a:srgbClr val="C4B9AE"/>
                </a:solidFill>
                <a:latin typeface="Inter"/>
              </a:rPr>
              <a:t>Run the seven steps. Inventory five decisions. Score the role bandwidth. Mark each HUMAN, MIXED, or AGENT-DECIDE. Pick one move. Set the cadence.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RAPID · THE DECISION AUDIT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3264408" y="548640"/>
            <a:ext cx="23812" cy="896112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291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F7F471"/>
                </a:solidFill>
                <a:latin typeface="Inter"/>
              </a:rPr>
              <a:t>WHAT TO DO NEXT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329184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3200" b="0" i="0">
                <a:solidFill>
                  <a:srgbClr val="EDE8DF"/>
                </a:solidFill>
                <a:latin typeface="Playfair Display"/>
              </a:rPr>
              <a:t>Run the card.</a:t>
            </a:r>
          </a:p>
          <a:p>
            <a:pPr algn="l">
              <a:lnSpc>
                <a:spcPct val="105000"/>
              </a:lnSpc>
            </a:pPr>
            <a:r>
              <a:rPr sz="3200" b="0" i="0">
                <a:solidFill>
                  <a:srgbClr val="EDE8DF"/>
                </a:solidFill>
                <a:latin typeface="Playfair Display"/>
              </a:rPr>
              <a:t>Every Friday.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108960"/>
            <a:ext cx="329184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b="0" i="0">
                <a:solidFill>
                  <a:srgbClr val="C4B9AE"/>
                </a:solidFill>
                <a:latin typeface="Inter"/>
              </a:rPr>
              <a:t>The audit runs in 60 minutes. The cadence runs in 30 minutes every Friday.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4937760"/>
            <a:ext cx="3291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EDE8DF"/>
                </a:solidFill>
                <a:latin typeface="Inter"/>
              </a:rPr>
              <a:t>OPERATING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303520"/>
            <a:ext cx="329184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F7F471"/>
                </a:solidFill>
                <a:latin typeface="Playfair Display"/>
              </a:rPr>
              <a:t>www.operatingbyjohnbrewton.com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30168" y="73152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F7F471"/>
                </a:solidFill>
                <a:latin typeface="Inter"/>
              </a:rPr>
              <a:t>WHAT TO DO NEXT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30168" y="12801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DE8DF"/>
                </a:solidFill>
                <a:latin typeface="Inter"/>
              </a:rPr>
              <a:t>RUN THE CARD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30168" y="164592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4B9AE"/>
                </a:solidFill>
                <a:latin typeface="Playfair Display"/>
              </a:rPr>
              <a:t>Every Friday. Thirty minutes.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3630168" y="2286000"/>
            <a:ext cx="36576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0168" y="256032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DE8DF"/>
                </a:solidFill>
                <a:latin typeface="Inter"/>
              </a:rPr>
              <a:t>TEACH IT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30168" y="292608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4B9AE"/>
                </a:solidFill>
                <a:latin typeface="Playfair Display"/>
              </a:rPr>
              <a:t>Walk one teammate through it.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3630168" y="3566160"/>
            <a:ext cx="36576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630168" y="38404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DE8DF"/>
                </a:solidFill>
                <a:latin typeface="Inter"/>
              </a:rPr>
              <a:t>READ THE PIECE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30168" y="420624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4B9AE"/>
                </a:solidFill>
                <a:latin typeface="Playfair Display"/>
              </a:rPr>
              <a:t>Operating Stories on the sixth role.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3630168" y="4846320"/>
            <a:ext cx="36576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630168" y="51206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DE8DF"/>
                </a:solidFill>
                <a:latin typeface="Inter"/>
              </a:rPr>
              <a:t>SUBSCRIBE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30168" y="548640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4B9AE"/>
                </a:solidFill>
                <a:latin typeface="Playfair Display"/>
              </a:rPr>
              <a:t>Operating. Every Friday.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3630168" y="6126480"/>
            <a:ext cx="36576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C4B9AE"/>
                </a:solidFill>
                <a:latin typeface="Inter"/>
              </a:rPr>
              <a:t>JOHN BREWTON · OPERATING · 6AEP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ORIENTATION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0" i="0">
                <a:solidFill>
                  <a:srgbClr val="2A3D2E"/>
                </a:solidFill>
                <a:latin typeface="Playfair Display"/>
              </a:rPr>
              <a:t>How to run this.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" y="2011680"/>
            <a:ext cx="2130552" cy="13716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2194560"/>
            <a:ext cx="185623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TIME REQUIRED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560320"/>
            <a:ext cx="1856232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60 minutes.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2770632" y="2011680"/>
            <a:ext cx="2130552" cy="13716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953512" y="2194560"/>
            <a:ext cx="185623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INPUTS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53512" y="2560320"/>
            <a:ext cx="1856232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Recurring decision list. Org chart. Stack inventory.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992624" y="2011680"/>
            <a:ext cx="2130552" cy="13716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175504" y="2194560"/>
            <a:ext cx="185623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OUTPUT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75504" y="2560320"/>
            <a:ext cx="1856232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A six-role card with one named Govern policy.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48640" y="38404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393192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SEVEN STEPS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438912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97280" y="443484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Inventory five recurring decisions.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548640" y="484632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8640" y="489204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97280" y="493776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Year and assumption per decision.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548640" y="534924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8640" y="539496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97280" y="544068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Score Recommend, Input, and Decide bandwidth today.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548640" y="585216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48640" y="589788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97280" y="594360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Mark each HUMAN, MIXED, or AGENT-DECIDE.</a:t>
            </a:r>
          </a:p>
        </p:txBody>
      </p:sp>
      <p:cxnSp>
        <p:nvCxnSpPr>
          <p:cNvPr id="27" name="Connector 26"/>
          <p:cNvCxnSpPr/>
          <p:nvPr/>
        </p:nvCxnSpPr>
        <p:spPr>
          <a:xfrm>
            <a:off x="548640" y="635508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48640" y="640080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97280" y="644652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Map the four-layer Govern stack.</a:t>
            </a:r>
          </a:p>
        </p:txBody>
      </p:sp>
      <p:cxnSp>
        <p:nvCxnSpPr>
          <p:cNvPr id="30" name="Connector 29"/>
          <p:cNvCxnSpPr/>
          <p:nvPr/>
        </p:nvCxnSpPr>
        <p:spPr>
          <a:xfrm>
            <a:off x="548640" y="685800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48640" y="690372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97280" y="694944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Pick the move.</a:t>
            </a:r>
          </a:p>
        </p:txBody>
      </p:sp>
      <p:cxnSp>
        <p:nvCxnSpPr>
          <p:cNvPr id="33" name="Connector 32"/>
          <p:cNvCxnSpPr/>
          <p:nvPr/>
        </p:nvCxnSpPr>
        <p:spPr>
          <a:xfrm>
            <a:off x="548640" y="736092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48640" y="740664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07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97280" y="745236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Set cadence and write the trigger.</a:t>
            </a:r>
          </a:p>
        </p:txBody>
      </p:sp>
      <p:cxnSp>
        <p:nvCxnSpPr>
          <p:cNvPr id="36" name="Connector 35"/>
          <p:cNvCxnSpPr/>
          <p:nvPr/>
        </p:nvCxnSpPr>
        <p:spPr>
          <a:xfrm>
            <a:off x="548640" y="786384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RAPID · THE DECISION AUDIT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2A3D2E"/>
                </a:solidFill>
                <a:latin typeface="Playfair Display"/>
              </a:rPr>
              <a:t>Inventory five recurring decisions.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8A8280"/>
                </a:solidFill>
                <a:latin typeface="Playfair Display"/>
              </a:rPr>
              <a:t>Five rows. One recurring decision per row.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108960"/>
            <a:ext cx="6400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2A3D2E"/>
                </a:solidFill>
                <a:latin typeface="Playfair Display"/>
              </a:rPr>
              <a:t>D1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1280160" y="3474720"/>
            <a:ext cx="5943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80160" y="31546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YOUR DECISION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4023360"/>
            <a:ext cx="6400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2A3D2E"/>
                </a:solidFill>
                <a:latin typeface="Playfair Display"/>
              </a:rPr>
              <a:t>D2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1280160" y="4389120"/>
            <a:ext cx="5943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280160" y="40690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YOUR DECISION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4937760"/>
            <a:ext cx="6400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2A3D2E"/>
                </a:solidFill>
                <a:latin typeface="Playfair Display"/>
              </a:rPr>
              <a:t>D3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1280160" y="5303520"/>
            <a:ext cx="5943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280160" y="49834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YOUR DECISION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8640" y="5852160"/>
            <a:ext cx="6400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2A3D2E"/>
                </a:solidFill>
                <a:latin typeface="Playfair Display"/>
              </a:rPr>
              <a:t>D4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1280160" y="6217920"/>
            <a:ext cx="5943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280160" y="58978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YOUR DECISION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8640" y="6766560"/>
            <a:ext cx="6400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2A3D2E"/>
                </a:solidFill>
                <a:latin typeface="Playfair Display"/>
              </a:rPr>
              <a:t>D5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1280160" y="7132320"/>
            <a:ext cx="5943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280160" y="68122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YOUR DECISION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RAPID · THE DECISION AUDIT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2A3D2E"/>
                </a:solidFill>
                <a:latin typeface="Playfair Display"/>
              </a:rPr>
              <a:t>Year and assumption per decision.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8A8280"/>
                </a:solidFill>
                <a:latin typeface="Playfair Display"/>
              </a:rPr>
              <a:t>When did the decision start. Was Recommend scarce when first defined.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017520"/>
            <a:ext cx="1371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8A8280"/>
                </a:solidFill>
                <a:latin typeface="Inter"/>
              </a:rPr>
              <a:t>DECISION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11680" y="3017520"/>
            <a:ext cx="7315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8A8280"/>
                </a:solidFill>
                <a:latin typeface="Inter"/>
              </a:rPr>
              <a:t>YEAR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26080" y="3017520"/>
            <a:ext cx="42976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8A8280"/>
                </a:solidFill>
                <a:latin typeface="Inter"/>
              </a:rPr>
              <a:t>RECOMMEND SCARCE THEN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338328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D1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2011680" y="3703320"/>
            <a:ext cx="7315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2926080" y="3703320"/>
            <a:ext cx="42976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48640" y="416052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D2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2011680" y="4480560"/>
            <a:ext cx="7315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2926080" y="4480560"/>
            <a:ext cx="42976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48640" y="493776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D3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2011680" y="5257800"/>
            <a:ext cx="7315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2926080" y="5257800"/>
            <a:ext cx="42976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48640" y="571500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D4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2011680" y="6035040"/>
            <a:ext cx="7315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2926080" y="6035040"/>
            <a:ext cx="42976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48640" y="649224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D5</a:t>
            </a:r>
          </a:p>
        </p:txBody>
      </p:sp>
      <p:cxnSp>
        <p:nvCxnSpPr>
          <p:cNvPr id="25" name="Connector 24"/>
          <p:cNvCxnSpPr/>
          <p:nvPr/>
        </p:nvCxnSpPr>
        <p:spPr>
          <a:xfrm>
            <a:off x="2011680" y="6812280"/>
            <a:ext cx="7315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2926080" y="6812280"/>
            <a:ext cx="42976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RAPID · THE DECISION AUDIT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2A3D2E"/>
                </a:solidFill>
                <a:latin typeface="Playfair Display"/>
              </a:rPr>
              <a:t>Score Recommend, Input, and Decide bandwidth today.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8A8280"/>
                </a:solidFill>
                <a:latin typeface="Playfair Display"/>
              </a:rPr>
              <a:t>Three scores per decision. One to ten each.</a:t>
            </a:r>
          </a:p>
        </p:txBody>
      </p:sp>
      <p:sp>
        <p:nvSpPr>
          <p:cNvPr id="9" name="Rectangle 8"/>
          <p:cNvSpPr/>
          <p:nvPr/>
        </p:nvSpPr>
        <p:spPr>
          <a:xfrm>
            <a:off x="548640" y="3017520"/>
            <a:ext cx="6675120" cy="118872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315468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2A3D2E"/>
                </a:solidFill>
                <a:latin typeface="Playfair Display"/>
              </a:rPr>
              <a:t>D1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194560" y="329184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2194560" y="333756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RECOMMEND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94560" y="365760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886200" y="329184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886200" y="333756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INPUT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886200" y="365760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577840" y="329184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577840" y="333756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DECIDE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577840" y="365760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48640" y="4251960"/>
            <a:ext cx="6675120" cy="118872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438912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2A3D2E"/>
                </a:solidFill>
                <a:latin typeface="Playfair Display"/>
              </a:rPr>
              <a:t>D2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194560" y="452628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2194560" y="457200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RECOMMEND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194560" y="489204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886200" y="452628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3886200" y="457200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INPUT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86200" y="489204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577840" y="452628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577840" y="457200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DECIDE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577840" y="489204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48640" y="5486400"/>
            <a:ext cx="6675120" cy="118872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731520" y="562356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2A3D2E"/>
                </a:solidFill>
                <a:latin typeface="Playfair Display"/>
              </a:rPr>
              <a:t>D3</a:t>
            </a:r>
          </a:p>
        </p:txBody>
      </p:sp>
      <p:sp>
        <p:nvSpPr>
          <p:cNvPr id="33" name="Rectangle 32"/>
          <p:cNvSpPr/>
          <p:nvPr/>
        </p:nvSpPr>
        <p:spPr>
          <a:xfrm>
            <a:off x="2194560" y="576072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2194560" y="580644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RECOMMEND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194560" y="612648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36" name="Rectangle 35"/>
          <p:cNvSpPr/>
          <p:nvPr/>
        </p:nvSpPr>
        <p:spPr>
          <a:xfrm>
            <a:off x="3886200" y="576072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3886200" y="580644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INPUT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886200" y="612648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39" name="Rectangle 38"/>
          <p:cNvSpPr/>
          <p:nvPr/>
        </p:nvSpPr>
        <p:spPr>
          <a:xfrm>
            <a:off x="5577840" y="576072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5577840" y="580644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DECIDE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577840" y="612648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48640" y="6720840"/>
            <a:ext cx="6675120" cy="118872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731520" y="685800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2A3D2E"/>
                </a:solidFill>
                <a:latin typeface="Playfair Display"/>
              </a:rPr>
              <a:t>D4</a:t>
            </a:r>
          </a:p>
        </p:txBody>
      </p:sp>
      <p:sp>
        <p:nvSpPr>
          <p:cNvPr id="44" name="Rectangle 43"/>
          <p:cNvSpPr/>
          <p:nvPr/>
        </p:nvSpPr>
        <p:spPr>
          <a:xfrm>
            <a:off x="2194560" y="699516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2194560" y="704088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RECOMMEND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194560" y="736092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47" name="Rectangle 46"/>
          <p:cNvSpPr/>
          <p:nvPr/>
        </p:nvSpPr>
        <p:spPr>
          <a:xfrm>
            <a:off x="3886200" y="699516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3886200" y="704088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INPUT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886200" y="736092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577840" y="699516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5577840" y="704088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DECIDE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577840" y="736092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53" name="Rectangle 52"/>
          <p:cNvSpPr/>
          <p:nvPr/>
        </p:nvSpPr>
        <p:spPr>
          <a:xfrm>
            <a:off x="548640" y="7955280"/>
            <a:ext cx="6675120" cy="118872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731520" y="809244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2A3D2E"/>
                </a:solidFill>
                <a:latin typeface="Playfair Display"/>
              </a:rPr>
              <a:t>D5</a:t>
            </a:r>
          </a:p>
        </p:txBody>
      </p:sp>
      <p:sp>
        <p:nvSpPr>
          <p:cNvPr id="55" name="Rectangle 54"/>
          <p:cNvSpPr/>
          <p:nvPr/>
        </p:nvSpPr>
        <p:spPr>
          <a:xfrm>
            <a:off x="2194560" y="822960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2194560" y="827532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RECOMMEND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194560" y="859536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58" name="Rectangle 57"/>
          <p:cNvSpPr/>
          <p:nvPr/>
        </p:nvSpPr>
        <p:spPr>
          <a:xfrm>
            <a:off x="3886200" y="822960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3886200" y="827532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INPUT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886200" y="859536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61" name="Rectangle 60"/>
          <p:cNvSpPr/>
          <p:nvPr/>
        </p:nvSpPr>
        <p:spPr>
          <a:xfrm>
            <a:off x="5577840" y="822960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TextBox 61"/>
          <p:cNvSpPr txBox="1"/>
          <p:nvPr/>
        </p:nvSpPr>
        <p:spPr>
          <a:xfrm>
            <a:off x="5577840" y="827532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DECIDE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577840" y="859536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RAPID · THE DECISION AUDIT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2A3D2E"/>
                </a:solidFill>
                <a:latin typeface="Playfair Display"/>
              </a:rPr>
              <a:t>Mark each HUMAN, MIXED, or AGENT-DECIDE.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8A8280"/>
                </a:solidFill>
                <a:latin typeface="Playfair Display"/>
              </a:rPr>
              <a:t>One status per decision. Tick the box.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10896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8A8280"/>
                </a:solidFill>
                <a:latin typeface="Inter"/>
              </a:rPr>
              <a:t>DECISION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40480" y="310896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400">
                <a:solidFill>
                  <a:srgbClr val="8A8280"/>
                </a:solidFill>
                <a:latin typeface="Inter"/>
              </a:rPr>
              <a:t>HUMAN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7760" y="310896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400">
                <a:solidFill>
                  <a:srgbClr val="8A8280"/>
                </a:solidFill>
                <a:latin typeface="Inter"/>
              </a:rPr>
              <a:t>MIXED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35040" y="310896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400">
                <a:solidFill>
                  <a:srgbClr val="8A8280"/>
                </a:solidFill>
                <a:latin typeface="Inter"/>
              </a:rPr>
              <a:t>AGENT-DECIDE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356616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D1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14800" y="35661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5212080" y="35661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6309360" y="35661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7" name="Connector 16"/>
          <p:cNvCxnSpPr/>
          <p:nvPr/>
        </p:nvCxnSpPr>
        <p:spPr>
          <a:xfrm>
            <a:off x="548640" y="402336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48640" y="429768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D2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114800" y="42976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5212080" y="42976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309360" y="42976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2" name="Connector 21"/>
          <p:cNvCxnSpPr/>
          <p:nvPr/>
        </p:nvCxnSpPr>
        <p:spPr>
          <a:xfrm>
            <a:off x="548640" y="475488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48640" y="502920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D3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114800" y="50292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5212080" y="50292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6309360" y="50292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7" name="Connector 26"/>
          <p:cNvCxnSpPr/>
          <p:nvPr/>
        </p:nvCxnSpPr>
        <p:spPr>
          <a:xfrm>
            <a:off x="548640" y="548640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48640" y="576072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D4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114800" y="57607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5212080" y="57607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6309360" y="57607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2" name="Connector 31"/>
          <p:cNvCxnSpPr/>
          <p:nvPr/>
        </p:nvCxnSpPr>
        <p:spPr>
          <a:xfrm>
            <a:off x="548640" y="621792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48640" y="649224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D5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114800" y="64922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5212080" y="64922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6309360" y="64922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7" name="Connector 36"/>
          <p:cNvCxnSpPr/>
          <p:nvPr/>
        </p:nvCxnSpPr>
        <p:spPr>
          <a:xfrm>
            <a:off x="548640" y="694944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RAPID · THE DECISION AUDIT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F7F471"/>
                </a:solidFill>
                <a:latin typeface="Inter"/>
              </a:rPr>
              <a:t>STEP 05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EDE8DF"/>
                </a:solidFill>
                <a:latin typeface="Playfair Display"/>
              </a:rPr>
              <a:t>Map the four-layer Govern stack.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201168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103120"/>
            <a:ext cx="66751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C4B9AE"/>
                </a:solidFill>
                <a:latin typeface="Playfair Display"/>
              </a:rPr>
              <a:t>Name the tool. Name the owner.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743200"/>
            <a:ext cx="6675120" cy="13716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2926080"/>
            <a:ext cx="6400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L1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92608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DECISION INVENTORY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324612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18160F"/>
                </a:solidFill>
                <a:latin typeface="Playfair Display"/>
              </a:rPr>
              <a:t>Every recurring decision named and dated.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63040" y="365760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TOOL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2468880" y="3840480"/>
            <a:ext cx="21031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63440" y="365760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OWNER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5212080" y="3840480"/>
            <a:ext cx="18288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548640" y="4206240"/>
            <a:ext cx="6675120" cy="13716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389120"/>
            <a:ext cx="6400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L2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63040" y="438912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ROLE ASSIGNMENT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470916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18160F"/>
                </a:solidFill>
                <a:latin typeface="Playfair Display"/>
              </a:rPr>
              <a:t>RAPID per decision. One Decider per row.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63040" y="512064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TOOL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2468880" y="5303520"/>
            <a:ext cx="21031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663440" y="512064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OWNER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5212080" y="5303520"/>
            <a:ext cx="18288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548640" y="5669280"/>
            <a:ext cx="6675120" cy="13716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31520" y="5852160"/>
            <a:ext cx="6400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L3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463040" y="585216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AGENT PERMISSIONS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63040" y="617220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18160F"/>
                </a:solidFill>
                <a:latin typeface="Playfair Display"/>
              </a:rPr>
              <a:t>Which roles agents may take. Scopes and limits.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463040" y="658368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TOOL</a:t>
            </a:r>
          </a:p>
        </p:txBody>
      </p:sp>
      <p:cxnSp>
        <p:nvCxnSpPr>
          <p:cNvPr id="29" name="Connector 28"/>
          <p:cNvCxnSpPr/>
          <p:nvPr/>
        </p:nvCxnSpPr>
        <p:spPr>
          <a:xfrm>
            <a:off x="2468880" y="6766560"/>
            <a:ext cx="21031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663440" y="658368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OWNER</a:t>
            </a:r>
          </a:p>
        </p:txBody>
      </p:sp>
      <p:cxnSp>
        <p:nvCxnSpPr>
          <p:cNvPr id="31" name="Connector 30"/>
          <p:cNvCxnSpPr/>
          <p:nvPr/>
        </p:nvCxnSpPr>
        <p:spPr>
          <a:xfrm>
            <a:off x="5212080" y="6766560"/>
            <a:ext cx="18288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548640" y="7132320"/>
            <a:ext cx="6675120" cy="13716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31520" y="7315200"/>
            <a:ext cx="6400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L4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463040" y="731520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AUDIT LOOP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463040" y="763524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18160F"/>
                </a:solidFill>
                <a:latin typeface="Playfair Display"/>
              </a:rPr>
              <a:t>Quarterly review. Drift detection. Owner named.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463040" y="804672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TOOL</a:t>
            </a:r>
          </a:p>
        </p:txBody>
      </p:sp>
      <p:cxnSp>
        <p:nvCxnSpPr>
          <p:cNvPr id="37" name="Connector 36"/>
          <p:cNvCxnSpPr/>
          <p:nvPr/>
        </p:nvCxnSpPr>
        <p:spPr>
          <a:xfrm>
            <a:off x="2468880" y="8229600"/>
            <a:ext cx="21031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663440" y="804672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OWNER</a:t>
            </a:r>
          </a:p>
        </p:txBody>
      </p:sp>
      <p:cxnSp>
        <p:nvCxnSpPr>
          <p:cNvPr id="39" name="Connector 38"/>
          <p:cNvCxnSpPr/>
          <p:nvPr/>
        </p:nvCxnSpPr>
        <p:spPr>
          <a:xfrm>
            <a:off x="5212080" y="8229600"/>
            <a:ext cx="18288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C4B9AE"/>
                </a:solidFill>
                <a:latin typeface="Inter"/>
              </a:rPr>
              <a:t>RAPID · THE DECISION AUDIT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2A3D2E"/>
                </a:solidFill>
                <a:latin typeface="Playfair Display"/>
              </a:rPr>
              <a:t>Pick the move.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8A8280"/>
                </a:solidFill>
                <a:latin typeface="Playfair Display"/>
              </a:rPr>
              <a:t>One move per quarter. State the trade-off in one sentence.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29260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TIER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05840" y="3429000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SOLO OPERATOR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8346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291840" y="3429000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STARTUP FOUNDER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206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577840" y="3429000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SMB STRATEGIST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48640" y="4023360"/>
            <a:ext cx="6675120" cy="512064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2960" y="429768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THE MOVE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457200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1">
                <a:solidFill>
                  <a:srgbClr val="8A8280"/>
                </a:solidFill>
                <a:latin typeface="Inter"/>
              </a:rPr>
              <a:t>One sentence. Specific.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" y="4846320"/>
            <a:ext cx="6126480" cy="548640"/>
          </a:xfrm>
          <a:prstGeom prst="rect">
            <a:avLst/>
          </a:prstGeom>
          <a:solidFill>
            <a:srgbClr val="EDE8DF"/>
          </a:solidFill>
          <a:ln w="3810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22960" y="594360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THE TRADE-OFF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2960" y="621792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1">
                <a:solidFill>
                  <a:srgbClr val="8A8280"/>
                </a:solidFill>
                <a:latin typeface="Inter"/>
              </a:rPr>
              <a:t>What you are letting go to make this move.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22960" y="6492240"/>
            <a:ext cx="6126480" cy="548640"/>
          </a:xfrm>
          <a:prstGeom prst="rect">
            <a:avLst/>
          </a:prstGeom>
          <a:solidFill>
            <a:srgbClr val="EDE8DF"/>
          </a:solidFill>
          <a:ln w="3810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60" y="758952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THE PROOF METRIC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786384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1">
                <a:solidFill>
                  <a:srgbClr val="8A8280"/>
                </a:solidFill>
                <a:latin typeface="Inter"/>
              </a:rPr>
              <a:t>What tells you it worked within thirty days.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822960" y="8138160"/>
            <a:ext cx="6126480" cy="548640"/>
          </a:xfrm>
          <a:prstGeom prst="rect">
            <a:avLst/>
          </a:prstGeom>
          <a:solidFill>
            <a:srgbClr val="EDE8DF"/>
          </a:solidFill>
          <a:ln w="3810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RAPID · THE DECISION AUDIT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2A3D2E"/>
                </a:solidFill>
                <a:latin typeface="Playfair Display"/>
              </a:rPr>
              <a:t>Set cadence and write the trigger.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8A8280"/>
                </a:solidFill>
                <a:latin typeface="Playfair Display"/>
              </a:rPr>
              <a:t>Pick the cadence. Write the four triggers. Mark the two decisions to monitor.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01752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CADENCE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144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WEEKLY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9202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2860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BIWEEKLY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2918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6576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MONTHLY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6634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0292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QUARTERLY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0350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ON TRIGGER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640" y="402336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NEXT FULL AUDIT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2560320" y="4297680"/>
            <a:ext cx="466344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8640" y="47548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TRIGGERS THAT FORCE A POLICY REWRITE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8640" y="521208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01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1005840" y="5486400"/>
            <a:ext cx="62179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48640" y="566928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02</a:t>
            </a:r>
          </a:p>
        </p:txBody>
      </p:sp>
      <p:cxnSp>
        <p:nvCxnSpPr>
          <p:cNvPr id="26" name="Connector 25"/>
          <p:cNvCxnSpPr/>
          <p:nvPr/>
        </p:nvCxnSpPr>
        <p:spPr>
          <a:xfrm>
            <a:off x="1005840" y="5943600"/>
            <a:ext cx="62179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8640" y="612648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03</a:t>
            </a:r>
          </a:p>
        </p:txBody>
      </p:sp>
      <p:cxnSp>
        <p:nvCxnSpPr>
          <p:cNvPr id="28" name="Connector 27"/>
          <p:cNvCxnSpPr/>
          <p:nvPr/>
        </p:nvCxnSpPr>
        <p:spPr>
          <a:xfrm>
            <a:off x="1005840" y="6400800"/>
            <a:ext cx="62179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48640" y="658368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04</a:t>
            </a:r>
          </a:p>
        </p:txBody>
      </p:sp>
      <p:cxnSp>
        <p:nvCxnSpPr>
          <p:cNvPr id="30" name="Connector 29"/>
          <p:cNvCxnSpPr/>
          <p:nvPr/>
        </p:nvCxnSpPr>
        <p:spPr>
          <a:xfrm>
            <a:off x="1005840" y="6858000"/>
            <a:ext cx="62179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48640" y="7315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DECISIONS TO MONITOR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48640" y="7680960"/>
            <a:ext cx="3200400" cy="146304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31520" y="77724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MONITOR 1</a:t>
            </a:r>
          </a:p>
        </p:txBody>
      </p:sp>
      <p:cxnSp>
        <p:nvCxnSpPr>
          <p:cNvPr id="34" name="Connector 33"/>
          <p:cNvCxnSpPr/>
          <p:nvPr/>
        </p:nvCxnSpPr>
        <p:spPr>
          <a:xfrm>
            <a:off x="731520" y="8595360"/>
            <a:ext cx="283464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3931920" y="7680960"/>
            <a:ext cx="3200400" cy="146304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4114800" y="77724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MONITOR 2</a:t>
            </a:r>
          </a:p>
        </p:txBody>
      </p:sp>
      <p:cxnSp>
        <p:nvCxnSpPr>
          <p:cNvPr id="37" name="Connector 36"/>
          <p:cNvCxnSpPr/>
          <p:nvPr/>
        </p:nvCxnSpPr>
        <p:spPr>
          <a:xfrm>
            <a:off x="4114800" y="8595360"/>
            <a:ext cx="283464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RAPID · THE DECISION AUDIT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