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Lst>
  <p:sldSz cx="7772400" cy="100584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548640"/>
            <a:ext cx="3657600" cy="274320"/>
          </a:xfrm>
          <a:prstGeom prst="rect">
            <a:avLst/>
          </a:prstGeom>
          <a:noFill/>
        </p:spPr>
        <p:txBody>
          <a:bodyPr wrap="square" lIns="0" rIns="0" tIns="0" bIns="0" anchor="t">
            <a:spAutoFit/>
          </a:bodyPr>
          <a:lstStyle/>
          <a:p>
            <a:pPr algn="l"/>
            <a:r>
              <a:rPr sz="1000" b="1" i="0" spc="400">
                <a:solidFill>
                  <a:srgbClr val="8A8280"/>
                </a:solidFill>
                <a:latin typeface="Inter"/>
              </a:rPr>
              <a:t>OPERATING · PROMPT PACK</a:t>
            </a:r>
          </a:p>
        </p:txBody>
      </p:sp>
      <p:sp>
        <p:nvSpPr>
          <p:cNvPr id="4" name="TextBox 3"/>
          <p:cNvSpPr txBox="1"/>
          <p:nvPr/>
        </p:nvSpPr>
        <p:spPr>
          <a:xfrm>
            <a:off x="548640" y="1005840"/>
            <a:ext cx="6675120" cy="1828800"/>
          </a:xfrm>
          <a:prstGeom prst="rect">
            <a:avLst/>
          </a:prstGeom>
          <a:noFill/>
        </p:spPr>
        <p:txBody>
          <a:bodyPr wrap="square" lIns="0" rIns="0" tIns="0" bIns="0" anchor="t">
            <a:spAutoFit/>
          </a:bodyPr>
          <a:lstStyle/>
          <a:p>
            <a:pPr algn="l">
              <a:lnSpc>
                <a:spcPct val="110000"/>
              </a:lnSpc>
            </a:pPr>
            <a:r>
              <a:rPr sz="3200" b="0" i="0">
                <a:solidFill>
                  <a:srgbClr val="2A3D2E"/>
                </a:solidFill>
                <a:latin typeface="Playfair Display"/>
              </a:rPr>
              <a:t>RAPID Decision Framework.</a:t>
            </a:r>
          </a:p>
          <a:p>
            <a:pPr algn="l">
              <a:lnSpc>
                <a:spcPct val="110000"/>
              </a:lnSpc>
            </a:pPr>
            <a:r>
              <a:rPr sz="3200" b="0" i="0">
                <a:solidFill>
                  <a:srgbClr val="2A3D2E"/>
                </a:solidFill>
                <a:latin typeface="Playfair Display"/>
              </a:rPr>
              <a:t>Five prompts for the new card.</a:t>
            </a:r>
          </a:p>
        </p:txBody>
      </p:sp>
      <p:cxnSp>
        <p:nvCxnSpPr>
          <p:cNvPr id="5" name="Connector 4"/>
          <p:cNvCxnSpPr/>
          <p:nvPr/>
        </p:nvCxnSpPr>
        <p:spPr>
          <a:xfrm>
            <a:off x="475488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6" name="Connector 5"/>
          <p:cNvCxnSpPr/>
          <p:nvPr/>
        </p:nvCxnSpPr>
        <p:spPr>
          <a:xfrm>
            <a:off x="506349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7" name="Connector 6"/>
          <p:cNvCxnSpPr/>
          <p:nvPr/>
        </p:nvCxnSpPr>
        <p:spPr>
          <a:xfrm>
            <a:off x="537210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8" name="Connector 7"/>
          <p:cNvCxnSpPr/>
          <p:nvPr/>
        </p:nvCxnSpPr>
        <p:spPr>
          <a:xfrm>
            <a:off x="568071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9" name="Connector 8"/>
          <p:cNvCxnSpPr/>
          <p:nvPr/>
        </p:nvCxnSpPr>
        <p:spPr>
          <a:xfrm>
            <a:off x="598932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0" name="Connector 9"/>
          <p:cNvCxnSpPr/>
          <p:nvPr/>
        </p:nvCxnSpPr>
        <p:spPr>
          <a:xfrm>
            <a:off x="629793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1" name="Connector 10"/>
          <p:cNvCxnSpPr/>
          <p:nvPr/>
        </p:nvCxnSpPr>
        <p:spPr>
          <a:xfrm>
            <a:off x="660654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2" name="Connector 11"/>
          <p:cNvCxnSpPr/>
          <p:nvPr/>
        </p:nvCxnSpPr>
        <p:spPr>
          <a:xfrm>
            <a:off x="691515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3" name="Connector 12"/>
          <p:cNvCxnSpPr/>
          <p:nvPr/>
        </p:nvCxnSpPr>
        <p:spPr>
          <a:xfrm>
            <a:off x="722376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4" name="Connector 13"/>
          <p:cNvCxnSpPr/>
          <p:nvPr/>
        </p:nvCxnSpPr>
        <p:spPr>
          <a:xfrm>
            <a:off x="4754880" y="5486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5" name="Connector 14"/>
          <p:cNvCxnSpPr/>
          <p:nvPr/>
        </p:nvCxnSpPr>
        <p:spPr>
          <a:xfrm>
            <a:off x="4754880" y="73152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6" name="Connector 15"/>
          <p:cNvCxnSpPr/>
          <p:nvPr/>
        </p:nvCxnSpPr>
        <p:spPr>
          <a:xfrm>
            <a:off x="4754880" y="91440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7" name="Connector 16"/>
          <p:cNvCxnSpPr/>
          <p:nvPr/>
        </p:nvCxnSpPr>
        <p:spPr>
          <a:xfrm>
            <a:off x="4754880" y="109728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8" name="Connector 17"/>
          <p:cNvCxnSpPr/>
          <p:nvPr/>
        </p:nvCxnSpPr>
        <p:spPr>
          <a:xfrm>
            <a:off x="4754880" y="128016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9" name="Connector 18"/>
          <p:cNvCxnSpPr/>
          <p:nvPr/>
        </p:nvCxnSpPr>
        <p:spPr>
          <a:xfrm>
            <a:off x="4754880" y="14630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0" name="Connector 19"/>
          <p:cNvCxnSpPr/>
          <p:nvPr/>
        </p:nvCxnSpPr>
        <p:spPr>
          <a:xfrm>
            <a:off x="4754880" y="164592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1" name="Connector 20"/>
          <p:cNvCxnSpPr/>
          <p:nvPr/>
        </p:nvCxnSpPr>
        <p:spPr>
          <a:xfrm>
            <a:off x="4754880" y="182880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2" name="Connector 21"/>
          <p:cNvCxnSpPr/>
          <p:nvPr/>
        </p:nvCxnSpPr>
        <p:spPr>
          <a:xfrm>
            <a:off x="4754880" y="201168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3" name="Connector 22"/>
          <p:cNvCxnSpPr/>
          <p:nvPr/>
        </p:nvCxnSpPr>
        <p:spPr>
          <a:xfrm>
            <a:off x="4754880" y="219456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4" name="Connector 23"/>
          <p:cNvCxnSpPr/>
          <p:nvPr/>
        </p:nvCxnSpPr>
        <p:spPr>
          <a:xfrm>
            <a:off x="4754880" y="23774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rot="720000">
            <a:off x="5001768" y="731520"/>
            <a:ext cx="740664" cy="329184"/>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26" name="Connector 25"/>
          <p:cNvCxnSpPr/>
          <p:nvPr/>
        </p:nvCxnSpPr>
        <p:spPr>
          <a:xfrm>
            <a:off x="5186934"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7" name="Connector 26"/>
          <p:cNvCxnSpPr/>
          <p:nvPr/>
        </p:nvCxnSpPr>
        <p:spPr>
          <a:xfrm>
            <a:off x="5372100"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8" name="Connector 27"/>
          <p:cNvCxnSpPr/>
          <p:nvPr/>
        </p:nvCxnSpPr>
        <p:spPr>
          <a:xfrm>
            <a:off x="5557266"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9" name="Connector 28"/>
          <p:cNvCxnSpPr/>
          <p:nvPr/>
        </p:nvCxnSpPr>
        <p:spPr>
          <a:xfrm>
            <a:off x="5075834" y="896112"/>
            <a:ext cx="592531"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30" name="Rectangle 29"/>
          <p:cNvSpPr/>
          <p:nvPr/>
        </p:nvSpPr>
        <p:spPr>
          <a:xfrm>
            <a:off x="5298033" y="830275"/>
            <a:ext cx="133319" cy="65836"/>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Rectangle 30"/>
          <p:cNvSpPr/>
          <p:nvPr/>
        </p:nvSpPr>
        <p:spPr>
          <a:xfrm rot="21120000">
            <a:off x="6112764" y="1097280"/>
            <a:ext cx="790041" cy="365760"/>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32" name="Connector 31"/>
          <p:cNvCxnSpPr/>
          <p:nvPr/>
        </p:nvCxnSpPr>
        <p:spPr>
          <a:xfrm>
            <a:off x="631027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3" name="Connector 32"/>
          <p:cNvCxnSpPr/>
          <p:nvPr/>
        </p:nvCxnSpPr>
        <p:spPr>
          <a:xfrm>
            <a:off x="650778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4" name="Connector 33"/>
          <p:cNvCxnSpPr/>
          <p:nvPr/>
        </p:nvCxnSpPr>
        <p:spPr>
          <a:xfrm>
            <a:off x="670529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5" name="Connector 34"/>
          <p:cNvCxnSpPr/>
          <p:nvPr/>
        </p:nvCxnSpPr>
        <p:spPr>
          <a:xfrm>
            <a:off x="6191768" y="1280160"/>
            <a:ext cx="632032"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6428780" y="1207008"/>
            <a:ext cx="142207" cy="73152"/>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Rectangle 36"/>
          <p:cNvSpPr/>
          <p:nvPr/>
        </p:nvSpPr>
        <p:spPr>
          <a:xfrm rot="300000">
            <a:off x="5248656" y="1554480"/>
            <a:ext cx="691286" cy="402336"/>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38" name="Connector 37"/>
          <p:cNvCxnSpPr/>
          <p:nvPr/>
        </p:nvCxnSpPr>
        <p:spPr>
          <a:xfrm>
            <a:off x="5421477"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9" name="Connector 38"/>
          <p:cNvCxnSpPr/>
          <p:nvPr/>
        </p:nvCxnSpPr>
        <p:spPr>
          <a:xfrm>
            <a:off x="5594298"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40" name="Connector 39"/>
          <p:cNvCxnSpPr/>
          <p:nvPr/>
        </p:nvCxnSpPr>
        <p:spPr>
          <a:xfrm>
            <a:off x="5767119"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41" name="Connector 40"/>
          <p:cNvCxnSpPr/>
          <p:nvPr/>
        </p:nvCxnSpPr>
        <p:spPr>
          <a:xfrm>
            <a:off x="5317784" y="1755648"/>
            <a:ext cx="553029"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42" name="Rectangle 41"/>
          <p:cNvSpPr/>
          <p:nvPr/>
        </p:nvSpPr>
        <p:spPr>
          <a:xfrm>
            <a:off x="5525170" y="1675180"/>
            <a:ext cx="124431" cy="80467"/>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Oval 42"/>
          <p:cNvSpPr/>
          <p:nvPr/>
        </p:nvSpPr>
        <p:spPr>
          <a:xfrm>
            <a:off x="4927702" y="1567282"/>
            <a:ext cx="888796" cy="88879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Oval 43"/>
          <p:cNvSpPr/>
          <p:nvPr/>
        </p:nvSpPr>
        <p:spPr>
          <a:xfrm>
            <a:off x="5001768" y="1641348"/>
            <a:ext cx="740664" cy="74066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Oval 44"/>
          <p:cNvSpPr/>
          <p:nvPr/>
        </p:nvSpPr>
        <p:spPr>
          <a:xfrm>
            <a:off x="5075834" y="1715414"/>
            <a:ext cx="592532" cy="59253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Oval 45"/>
          <p:cNvSpPr/>
          <p:nvPr/>
        </p:nvSpPr>
        <p:spPr>
          <a:xfrm>
            <a:off x="6260897" y="568757"/>
            <a:ext cx="691286" cy="69128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Oval 46"/>
          <p:cNvSpPr/>
          <p:nvPr/>
        </p:nvSpPr>
        <p:spPr>
          <a:xfrm>
            <a:off x="6334963" y="642823"/>
            <a:ext cx="543154" cy="54315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8" name="Oval 47"/>
          <p:cNvSpPr/>
          <p:nvPr/>
        </p:nvSpPr>
        <p:spPr>
          <a:xfrm>
            <a:off x="6409029" y="716889"/>
            <a:ext cx="395022" cy="39502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Oval 48"/>
          <p:cNvSpPr/>
          <p:nvPr/>
        </p:nvSpPr>
        <p:spPr>
          <a:xfrm>
            <a:off x="6606540" y="1856232"/>
            <a:ext cx="493776" cy="49377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Oval 49"/>
          <p:cNvSpPr/>
          <p:nvPr/>
        </p:nvSpPr>
        <p:spPr>
          <a:xfrm>
            <a:off x="6680606" y="1930298"/>
            <a:ext cx="345644" cy="34564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Oval 50"/>
          <p:cNvSpPr/>
          <p:nvPr/>
        </p:nvSpPr>
        <p:spPr>
          <a:xfrm>
            <a:off x="6754672" y="2004364"/>
            <a:ext cx="197512" cy="19751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2" name="Oval 51"/>
          <p:cNvSpPr/>
          <p:nvPr/>
        </p:nvSpPr>
        <p:spPr>
          <a:xfrm>
            <a:off x="5221836" y="60109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Oval 52"/>
          <p:cNvSpPr/>
          <p:nvPr/>
        </p:nvSpPr>
        <p:spPr>
          <a:xfrm>
            <a:off x="5908436" y="106221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4" name="Oval 53"/>
          <p:cNvSpPr/>
          <p:nvPr/>
        </p:nvSpPr>
        <p:spPr>
          <a:xfrm>
            <a:off x="5691093" y="84127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5" name="Oval 54"/>
          <p:cNvSpPr/>
          <p:nvPr/>
        </p:nvSpPr>
        <p:spPr>
          <a:xfrm>
            <a:off x="5184775" y="196778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Oval 55"/>
          <p:cNvSpPr/>
          <p:nvPr/>
        </p:nvSpPr>
        <p:spPr>
          <a:xfrm>
            <a:off x="7042313" y="73096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Oval 56"/>
          <p:cNvSpPr/>
          <p:nvPr/>
        </p:nvSpPr>
        <p:spPr>
          <a:xfrm>
            <a:off x="6524548" y="61529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8" name="Oval 57"/>
          <p:cNvSpPr/>
          <p:nvPr/>
        </p:nvSpPr>
        <p:spPr>
          <a:xfrm>
            <a:off x="4879858" y="74513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Oval 58"/>
          <p:cNvSpPr/>
          <p:nvPr/>
        </p:nvSpPr>
        <p:spPr>
          <a:xfrm>
            <a:off x="5671914" y="103656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0" name="Oval 59"/>
          <p:cNvSpPr/>
          <p:nvPr/>
        </p:nvSpPr>
        <p:spPr>
          <a:xfrm>
            <a:off x="6874493" y="181116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1" name="Oval 60"/>
          <p:cNvSpPr/>
          <p:nvPr/>
        </p:nvSpPr>
        <p:spPr>
          <a:xfrm>
            <a:off x="4866179" y="172565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2" name="Oval 61"/>
          <p:cNvSpPr/>
          <p:nvPr/>
        </p:nvSpPr>
        <p:spPr>
          <a:xfrm>
            <a:off x="5588865" y="205024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Oval 62"/>
          <p:cNvSpPr/>
          <p:nvPr/>
        </p:nvSpPr>
        <p:spPr>
          <a:xfrm>
            <a:off x="7040530" y="142843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4" name="Oval 63"/>
          <p:cNvSpPr/>
          <p:nvPr/>
        </p:nvSpPr>
        <p:spPr>
          <a:xfrm>
            <a:off x="5679474" y="149069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5" name="Oval 64"/>
          <p:cNvSpPr/>
          <p:nvPr/>
        </p:nvSpPr>
        <p:spPr>
          <a:xfrm>
            <a:off x="5921696" y="224613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6" name="Oval 65"/>
          <p:cNvSpPr/>
          <p:nvPr/>
        </p:nvSpPr>
        <p:spPr>
          <a:xfrm>
            <a:off x="4782137" y="213997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7" name="Oval 66"/>
          <p:cNvSpPr/>
          <p:nvPr/>
        </p:nvSpPr>
        <p:spPr>
          <a:xfrm>
            <a:off x="5424539" y="201274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8" name="Oval 67"/>
          <p:cNvSpPr/>
          <p:nvPr/>
        </p:nvSpPr>
        <p:spPr>
          <a:xfrm>
            <a:off x="6527453" y="126219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9" name="Oval 68"/>
          <p:cNvSpPr/>
          <p:nvPr/>
        </p:nvSpPr>
        <p:spPr>
          <a:xfrm>
            <a:off x="5920356" y="87470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0" name="Oval 69"/>
          <p:cNvSpPr/>
          <p:nvPr/>
        </p:nvSpPr>
        <p:spPr>
          <a:xfrm>
            <a:off x="5657971" y="214980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1" name="Oval 70"/>
          <p:cNvSpPr/>
          <p:nvPr/>
        </p:nvSpPr>
        <p:spPr>
          <a:xfrm>
            <a:off x="6166659" y="76299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2" name="Oval 71"/>
          <p:cNvSpPr/>
          <p:nvPr/>
        </p:nvSpPr>
        <p:spPr>
          <a:xfrm>
            <a:off x="5143884" y="134540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3" name="Oval 72"/>
          <p:cNvSpPr/>
          <p:nvPr/>
        </p:nvSpPr>
        <p:spPr>
          <a:xfrm>
            <a:off x="5160537" y="130147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4" name="Oval 73"/>
          <p:cNvSpPr/>
          <p:nvPr/>
        </p:nvSpPr>
        <p:spPr>
          <a:xfrm>
            <a:off x="6197534" y="181474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5" name="Oval 74"/>
          <p:cNvSpPr/>
          <p:nvPr/>
        </p:nvSpPr>
        <p:spPr>
          <a:xfrm>
            <a:off x="5864360" y="224131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6" name="Oval 75"/>
          <p:cNvSpPr/>
          <p:nvPr/>
        </p:nvSpPr>
        <p:spPr>
          <a:xfrm>
            <a:off x="4937124" y="207899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7" name="Oval 76"/>
          <p:cNvSpPr/>
          <p:nvPr/>
        </p:nvSpPr>
        <p:spPr>
          <a:xfrm>
            <a:off x="6681847" y="167319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8" name="Oval 77"/>
          <p:cNvSpPr/>
          <p:nvPr/>
        </p:nvSpPr>
        <p:spPr>
          <a:xfrm>
            <a:off x="5278438" y="134248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9" name="Oval 78"/>
          <p:cNvSpPr/>
          <p:nvPr/>
        </p:nvSpPr>
        <p:spPr>
          <a:xfrm>
            <a:off x="5085391" y="170635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0" name="Oval 79"/>
          <p:cNvSpPr/>
          <p:nvPr/>
        </p:nvSpPr>
        <p:spPr>
          <a:xfrm>
            <a:off x="5984558" y="228802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1" name="Oval 80"/>
          <p:cNvSpPr/>
          <p:nvPr/>
        </p:nvSpPr>
        <p:spPr>
          <a:xfrm>
            <a:off x="6271687" y="175943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2" name="Oval 81"/>
          <p:cNvSpPr/>
          <p:nvPr/>
        </p:nvSpPr>
        <p:spPr>
          <a:xfrm>
            <a:off x="5561396" y="202623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3" name="Oval 82"/>
          <p:cNvSpPr/>
          <p:nvPr/>
        </p:nvSpPr>
        <p:spPr>
          <a:xfrm>
            <a:off x="5046615" y="64474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4" name="Oval 83"/>
          <p:cNvSpPr/>
          <p:nvPr/>
        </p:nvSpPr>
        <p:spPr>
          <a:xfrm>
            <a:off x="5710754" y="216988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5" name="Oval 84"/>
          <p:cNvSpPr/>
          <p:nvPr/>
        </p:nvSpPr>
        <p:spPr>
          <a:xfrm>
            <a:off x="5968661" y="71597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6" name="Oval 85"/>
          <p:cNvSpPr/>
          <p:nvPr/>
        </p:nvSpPr>
        <p:spPr>
          <a:xfrm>
            <a:off x="5731275" y="236578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7" name="Oval 86"/>
          <p:cNvSpPr/>
          <p:nvPr/>
        </p:nvSpPr>
        <p:spPr>
          <a:xfrm>
            <a:off x="5178510" y="134582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8" name="Oval 87"/>
          <p:cNvSpPr/>
          <p:nvPr/>
        </p:nvSpPr>
        <p:spPr>
          <a:xfrm>
            <a:off x="5920785" y="149951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9" name="Oval 88"/>
          <p:cNvSpPr/>
          <p:nvPr/>
        </p:nvSpPr>
        <p:spPr>
          <a:xfrm>
            <a:off x="6285097" y="88975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0" name="Oval 89"/>
          <p:cNvSpPr/>
          <p:nvPr/>
        </p:nvSpPr>
        <p:spPr>
          <a:xfrm>
            <a:off x="6307531" y="129369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1" name="Oval 90"/>
          <p:cNvSpPr/>
          <p:nvPr/>
        </p:nvSpPr>
        <p:spPr>
          <a:xfrm>
            <a:off x="5633616" y="195409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2" name="Oval 91"/>
          <p:cNvSpPr/>
          <p:nvPr/>
        </p:nvSpPr>
        <p:spPr>
          <a:xfrm>
            <a:off x="5874666" y="202046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3" name="Oval 92"/>
          <p:cNvSpPr/>
          <p:nvPr/>
        </p:nvSpPr>
        <p:spPr>
          <a:xfrm>
            <a:off x="5054363" y="182608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4" name="Oval 93"/>
          <p:cNvSpPr/>
          <p:nvPr/>
        </p:nvSpPr>
        <p:spPr>
          <a:xfrm>
            <a:off x="5472687" y="166881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5" name="Oval 94"/>
          <p:cNvSpPr/>
          <p:nvPr/>
        </p:nvSpPr>
        <p:spPr>
          <a:xfrm>
            <a:off x="5781691" y="89131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6" name="Oval 95"/>
          <p:cNvSpPr/>
          <p:nvPr/>
        </p:nvSpPr>
        <p:spPr>
          <a:xfrm>
            <a:off x="6693739" y="134441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7" name="Oval 96"/>
          <p:cNvSpPr/>
          <p:nvPr/>
        </p:nvSpPr>
        <p:spPr>
          <a:xfrm>
            <a:off x="5887123" y="189081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8" name="Oval 97"/>
          <p:cNvSpPr/>
          <p:nvPr/>
        </p:nvSpPr>
        <p:spPr>
          <a:xfrm>
            <a:off x="7090896" y="100920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9" name="Oval 98"/>
          <p:cNvSpPr/>
          <p:nvPr/>
        </p:nvSpPr>
        <p:spPr>
          <a:xfrm>
            <a:off x="6115020" y="231622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0" name="Oval 99"/>
          <p:cNvSpPr/>
          <p:nvPr/>
        </p:nvSpPr>
        <p:spPr>
          <a:xfrm>
            <a:off x="4989500" y="102898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1" name="Oval 100"/>
          <p:cNvSpPr/>
          <p:nvPr/>
        </p:nvSpPr>
        <p:spPr>
          <a:xfrm>
            <a:off x="4889518" y="223694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102" name="Connector 101"/>
          <p:cNvCxnSpPr/>
          <p:nvPr/>
        </p:nvCxnSpPr>
        <p:spPr>
          <a:xfrm flipV="1">
            <a:off x="4853635" y="1975104"/>
            <a:ext cx="395021" cy="292608"/>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3" name="Connector 102"/>
          <p:cNvCxnSpPr/>
          <p:nvPr/>
        </p:nvCxnSpPr>
        <p:spPr>
          <a:xfrm flipV="1">
            <a:off x="5248656" y="1682496"/>
            <a:ext cx="395020" cy="292608"/>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4" name="Connector 103"/>
          <p:cNvCxnSpPr/>
          <p:nvPr/>
        </p:nvCxnSpPr>
        <p:spPr>
          <a:xfrm flipV="1">
            <a:off x="5643676" y="1389888"/>
            <a:ext cx="395021" cy="292608"/>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5" name="Connector 104"/>
          <p:cNvCxnSpPr/>
          <p:nvPr/>
        </p:nvCxnSpPr>
        <p:spPr>
          <a:xfrm flipV="1">
            <a:off x="6038697" y="1097280"/>
            <a:ext cx="345643" cy="292608"/>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6" name="Connector 105"/>
          <p:cNvCxnSpPr/>
          <p:nvPr/>
        </p:nvCxnSpPr>
        <p:spPr>
          <a:xfrm flipV="1">
            <a:off x="6384340" y="804672"/>
            <a:ext cx="197511" cy="292608"/>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sp>
        <p:nvSpPr>
          <p:cNvPr id="107" name="Oval 106"/>
          <p:cNvSpPr/>
          <p:nvPr/>
        </p:nvSpPr>
        <p:spPr>
          <a:xfrm>
            <a:off x="4806010" y="2220087"/>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8" name="TextBox 107"/>
          <p:cNvSpPr txBox="1"/>
          <p:nvPr/>
        </p:nvSpPr>
        <p:spPr>
          <a:xfrm>
            <a:off x="4929835" y="2210562"/>
            <a:ext cx="1714500" cy="133350"/>
          </a:xfrm>
          <a:prstGeom prst="rect">
            <a:avLst/>
          </a:prstGeom>
          <a:noFill/>
        </p:spPr>
        <p:txBody>
          <a:bodyPr wrap="square" lIns="0" rIns="0" tIns="0" bIns="0" anchor="t">
            <a:spAutoFit/>
          </a:bodyPr>
          <a:lstStyle/>
          <a:p>
            <a:pPr algn="l"/>
            <a:r>
              <a:rPr sz="800" b="1" i="0" spc="80">
                <a:solidFill>
                  <a:srgbClr val="18160F"/>
                </a:solidFill>
                <a:latin typeface="Inter"/>
              </a:rPr>
              <a:t>R RECOMMEND</a:t>
            </a:r>
          </a:p>
        </p:txBody>
      </p:sp>
      <p:sp>
        <p:nvSpPr>
          <p:cNvPr id="109" name="Oval 108"/>
          <p:cNvSpPr/>
          <p:nvPr/>
        </p:nvSpPr>
        <p:spPr>
          <a:xfrm>
            <a:off x="5201031" y="1927479"/>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0" name="TextBox 109"/>
          <p:cNvSpPr txBox="1"/>
          <p:nvPr/>
        </p:nvSpPr>
        <p:spPr>
          <a:xfrm>
            <a:off x="5324856" y="1917954"/>
            <a:ext cx="1714500" cy="133350"/>
          </a:xfrm>
          <a:prstGeom prst="rect">
            <a:avLst/>
          </a:prstGeom>
          <a:noFill/>
        </p:spPr>
        <p:txBody>
          <a:bodyPr wrap="square" lIns="0" rIns="0" tIns="0" bIns="0" anchor="t">
            <a:spAutoFit/>
          </a:bodyPr>
          <a:lstStyle/>
          <a:p>
            <a:pPr algn="l"/>
            <a:r>
              <a:rPr sz="800" b="1" i="0" spc="80">
                <a:solidFill>
                  <a:srgbClr val="18160F"/>
                </a:solidFill>
                <a:latin typeface="Inter"/>
              </a:rPr>
              <a:t>A AGREE</a:t>
            </a:r>
          </a:p>
        </p:txBody>
      </p:sp>
      <p:sp>
        <p:nvSpPr>
          <p:cNvPr id="111" name="Oval 110"/>
          <p:cNvSpPr/>
          <p:nvPr/>
        </p:nvSpPr>
        <p:spPr>
          <a:xfrm>
            <a:off x="5596051" y="1634871"/>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2" name="TextBox 111"/>
          <p:cNvSpPr txBox="1"/>
          <p:nvPr/>
        </p:nvSpPr>
        <p:spPr>
          <a:xfrm>
            <a:off x="5719876" y="1625346"/>
            <a:ext cx="1714500" cy="133350"/>
          </a:xfrm>
          <a:prstGeom prst="rect">
            <a:avLst/>
          </a:prstGeom>
          <a:noFill/>
        </p:spPr>
        <p:txBody>
          <a:bodyPr wrap="square" lIns="0" rIns="0" tIns="0" bIns="0" anchor="t">
            <a:spAutoFit/>
          </a:bodyPr>
          <a:lstStyle/>
          <a:p>
            <a:pPr algn="l"/>
            <a:r>
              <a:rPr sz="800" b="1" i="0" spc="80">
                <a:solidFill>
                  <a:srgbClr val="18160F"/>
                </a:solidFill>
                <a:latin typeface="Inter"/>
              </a:rPr>
              <a:t>P PERFORM</a:t>
            </a:r>
          </a:p>
        </p:txBody>
      </p:sp>
      <p:sp>
        <p:nvSpPr>
          <p:cNvPr id="113" name="Oval 112"/>
          <p:cNvSpPr/>
          <p:nvPr/>
        </p:nvSpPr>
        <p:spPr>
          <a:xfrm>
            <a:off x="5991072" y="1342263"/>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4" name="TextBox 113"/>
          <p:cNvSpPr txBox="1"/>
          <p:nvPr/>
        </p:nvSpPr>
        <p:spPr>
          <a:xfrm>
            <a:off x="6114897" y="1332738"/>
            <a:ext cx="1714500" cy="133350"/>
          </a:xfrm>
          <a:prstGeom prst="rect">
            <a:avLst/>
          </a:prstGeom>
          <a:noFill/>
        </p:spPr>
        <p:txBody>
          <a:bodyPr wrap="square" lIns="0" rIns="0" tIns="0" bIns="0" anchor="t">
            <a:spAutoFit/>
          </a:bodyPr>
          <a:lstStyle/>
          <a:p>
            <a:pPr algn="l"/>
            <a:r>
              <a:rPr sz="800" b="1" i="0" spc="80">
                <a:solidFill>
                  <a:srgbClr val="18160F"/>
                </a:solidFill>
                <a:latin typeface="Inter"/>
              </a:rPr>
              <a:t>I INPUT</a:t>
            </a:r>
          </a:p>
        </p:txBody>
      </p:sp>
      <p:sp>
        <p:nvSpPr>
          <p:cNvPr id="115" name="Oval 114"/>
          <p:cNvSpPr/>
          <p:nvPr/>
        </p:nvSpPr>
        <p:spPr>
          <a:xfrm>
            <a:off x="6336715" y="1049655"/>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6" name="TextBox 115"/>
          <p:cNvSpPr txBox="1"/>
          <p:nvPr/>
        </p:nvSpPr>
        <p:spPr>
          <a:xfrm>
            <a:off x="4555540" y="1040130"/>
            <a:ext cx="1714500" cy="133350"/>
          </a:xfrm>
          <a:prstGeom prst="rect">
            <a:avLst/>
          </a:prstGeom>
          <a:noFill/>
        </p:spPr>
        <p:txBody>
          <a:bodyPr wrap="square" lIns="0" rIns="0" tIns="0" bIns="0" anchor="t">
            <a:spAutoFit/>
          </a:bodyPr>
          <a:lstStyle/>
          <a:p>
            <a:pPr algn="r"/>
            <a:r>
              <a:rPr sz="800" b="1" i="0" spc="80">
                <a:solidFill>
                  <a:srgbClr val="18160F"/>
                </a:solidFill>
                <a:latin typeface="Inter"/>
              </a:rPr>
              <a:t>D DECIDE</a:t>
            </a:r>
          </a:p>
        </p:txBody>
      </p:sp>
      <p:sp>
        <p:nvSpPr>
          <p:cNvPr id="117" name="Oval 116"/>
          <p:cNvSpPr/>
          <p:nvPr/>
        </p:nvSpPr>
        <p:spPr>
          <a:xfrm>
            <a:off x="6534226" y="757047"/>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8" name="TextBox 117"/>
          <p:cNvSpPr txBox="1"/>
          <p:nvPr/>
        </p:nvSpPr>
        <p:spPr>
          <a:xfrm>
            <a:off x="4753051" y="747522"/>
            <a:ext cx="1714500" cy="133350"/>
          </a:xfrm>
          <a:prstGeom prst="rect">
            <a:avLst/>
          </a:prstGeom>
          <a:noFill/>
        </p:spPr>
        <p:txBody>
          <a:bodyPr wrap="square" lIns="0" rIns="0" tIns="0" bIns="0" anchor="t">
            <a:spAutoFit/>
          </a:bodyPr>
          <a:lstStyle/>
          <a:p>
            <a:pPr algn="r"/>
            <a:r>
              <a:rPr sz="800" b="1" i="0" spc="80">
                <a:solidFill>
                  <a:srgbClr val="18160F"/>
                </a:solidFill>
                <a:latin typeface="Inter"/>
              </a:rPr>
              <a:t>G GOVERN</a:t>
            </a:r>
          </a:p>
        </p:txBody>
      </p:sp>
      <p:sp>
        <p:nvSpPr>
          <p:cNvPr id="119" name="Rectangle 118"/>
          <p:cNvSpPr/>
          <p:nvPr/>
        </p:nvSpPr>
        <p:spPr>
          <a:xfrm>
            <a:off x="548640" y="4206240"/>
            <a:ext cx="6675120" cy="475488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0" name="Rectangle 119"/>
          <p:cNvSpPr/>
          <p:nvPr/>
        </p:nvSpPr>
        <p:spPr>
          <a:xfrm>
            <a:off x="914400" y="45720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1" name="TextBox 120"/>
          <p:cNvSpPr txBox="1"/>
          <p:nvPr/>
        </p:nvSpPr>
        <p:spPr>
          <a:xfrm>
            <a:off x="914400" y="4754880"/>
            <a:ext cx="5943600" cy="365760"/>
          </a:xfrm>
          <a:prstGeom prst="rect">
            <a:avLst/>
          </a:prstGeom>
          <a:noFill/>
        </p:spPr>
        <p:txBody>
          <a:bodyPr wrap="square" lIns="0" rIns="0" tIns="0" bIns="0" anchor="t">
            <a:spAutoFit/>
          </a:bodyPr>
          <a:lstStyle/>
          <a:p>
            <a:pPr algn="l"/>
            <a:r>
              <a:rPr sz="1100" b="1" i="0" spc="400">
                <a:solidFill>
                  <a:srgbClr val="F7F471"/>
                </a:solidFill>
                <a:latin typeface="Inter"/>
              </a:rPr>
              <a:t>THE AI-ERA INVERSION</a:t>
            </a:r>
          </a:p>
        </p:txBody>
      </p:sp>
      <p:sp>
        <p:nvSpPr>
          <p:cNvPr id="122" name="TextBox 121"/>
          <p:cNvSpPr txBox="1"/>
          <p:nvPr/>
        </p:nvSpPr>
        <p:spPr>
          <a:xfrm>
            <a:off x="914400" y="5120640"/>
            <a:ext cx="5943600" cy="2194560"/>
          </a:xfrm>
          <a:prstGeom prst="rect">
            <a:avLst/>
          </a:prstGeom>
          <a:noFill/>
        </p:spPr>
        <p:txBody>
          <a:bodyPr wrap="square" lIns="0" rIns="0" tIns="0" bIns="0" anchor="t">
            <a:spAutoFit/>
          </a:bodyPr>
          <a:lstStyle/>
          <a:p>
            <a:pPr algn="l">
              <a:lnSpc>
                <a:spcPct val="105000"/>
              </a:lnSpc>
            </a:pPr>
            <a:r>
              <a:rPr sz="3200" b="0" i="0">
                <a:solidFill>
                  <a:srgbClr val="EDE8DF"/>
                </a:solidFill>
                <a:latin typeface="Playfair Display"/>
              </a:rPr>
              <a:t>Five became six.</a:t>
            </a:r>
          </a:p>
        </p:txBody>
      </p:sp>
      <p:sp>
        <p:nvSpPr>
          <p:cNvPr id="123" name="TextBox 122"/>
          <p:cNvSpPr txBox="1"/>
          <p:nvPr/>
        </p:nvSpPr>
        <p:spPr>
          <a:xfrm>
            <a:off x="914400" y="6035040"/>
            <a:ext cx="5943600" cy="2743200"/>
          </a:xfrm>
          <a:prstGeom prst="rect">
            <a:avLst/>
          </a:prstGeom>
          <a:noFill/>
        </p:spPr>
        <p:txBody>
          <a:bodyPr wrap="square" lIns="0" rIns="0" tIns="0" bIns="0" anchor="t">
            <a:spAutoFit/>
          </a:bodyPr>
          <a:lstStyle/>
          <a:p>
            <a:pPr algn="l">
              <a:lnSpc>
                <a:spcPct val="150000"/>
              </a:lnSpc>
            </a:pPr>
            <a:r>
              <a:rPr sz="1100" b="0" i="0">
                <a:solidFill>
                  <a:srgbClr val="EDE8DF"/>
                </a:solidFill>
                <a:latin typeface="Inter"/>
              </a:rPr>
              <a:t>Paul Rogers and Marcia Blenko of Bain &amp; Company published Who Has the D in Harvard Business Review in January 2006. The article named five roles for every significant decision. Recommend, Agree, Perform, Input, Decide. The single Decider was the bottleneck because recommendations and inputs cost human hours.</a:t>
            </a:r>
          </a:p>
          <a:p>
            <a:pPr algn="l">
              <a:lnSpc>
                <a:spcPct val="150000"/>
              </a:lnSpc>
            </a:pPr>
            <a:r>
              <a:rPr sz="1100" b="0" i="0">
                <a:solidFill>
                  <a:srgbClr val="EDE8DF"/>
                </a:solidFill>
                <a:latin typeface="Inter"/>
              </a:rPr>
              <a:t/>
            </a:r>
          </a:p>
          <a:p>
            <a:pPr algn="l">
              <a:lnSpc>
                <a:spcPct val="150000"/>
              </a:lnSpc>
            </a:pPr>
            <a:r>
              <a:rPr sz="1100" b="0" i="0">
                <a:solidFill>
                  <a:srgbClr val="EDE8DF"/>
                </a:solidFill>
                <a:latin typeface="Inter"/>
              </a:rPr>
              <a:t>Agents change the floor. Recommendations stream at scale. Inputs stream continuously. Decide is now the only bottleneck. A sixth role joins the card. Govern names which decisions agents may auto-Recommend, auto-Input, and auto-Perform. RAPID becomes RAPID plus G.</a:t>
            </a:r>
          </a:p>
        </p:txBody>
      </p:sp>
      <p:sp>
        <p:nvSpPr>
          <p:cNvPr id="124" name="TextBox 123"/>
          <p:cNvSpPr txBox="1"/>
          <p:nvPr/>
        </p:nvSpPr>
        <p:spPr>
          <a:xfrm>
            <a:off x="914400" y="8503920"/>
            <a:ext cx="5943600" cy="365760"/>
          </a:xfrm>
          <a:prstGeom prst="rect">
            <a:avLst/>
          </a:prstGeom>
          <a:noFill/>
        </p:spPr>
        <p:txBody>
          <a:bodyPr wrap="square" lIns="0" rIns="0" tIns="0" bIns="0" anchor="t">
            <a:spAutoFit/>
          </a:bodyPr>
          <a:lstStyle/>
          <a:p>
            <a:pPr algn="l"/>
            <a:r>
              <a:rPr sz="1000" b="0" i="1">
                <a:solidFill>
                  <a:srgbClr val="C4B9AE"/>
                </a:solidFill>
                <a:latin typeface="Inter"/>
              </a:rPr>
              <a:t>Bain &amp; Company. Rogers and Blenko. Harvard Business Review. 2006.</a:t>
            </a:r>
          </a:p>
        </p:txBody>
      </p:sp>
      <p:sp>
        <p:nvSpPr>
          <p:cNvPr id="125" name="TextBox 124"/>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26" name="TextBox 125"/>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RAPID · PROMPT PACK</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01</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NAME THE DECISION</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Write the decision and its frequency.</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List one significant recurring decision I make. State the decision in one sentence. State the frequency. State the year I started making it. Output the decision name, the frequency, and the year as three lines.</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Run this for every recurring decision. The list anchors the next four prompts.</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RAPID · PROMPT PACK</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02</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ASSIGN THE ROLES</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Map R, A, P, I, D for the decision.</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For the decision named, assign the five RAPID roles. Recommend. Agree. Perform. Input. Decide. State who or what holds each role today. Mark with an asterisk any role an agent could now own. Output five lines, one per role.</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One Decider per decision. The asterisks tell you where Govern is needed.</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RAPID · PROMPT PACK</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03</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WRITE THE GOVERN POLICY</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Define which role the agent may take.</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For the decision and the asterisked roles, write the Govern policy. State the scope of agent authority in one sentence per role. State the limit in one sentence. State the human override condition in one sentence. Output a three-column table per agent-eligible role.</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Agents work inside the policy. Humans hold Decide on every row.</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RAPID · PROMPT PACK</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04</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SET THE AUDIT</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Pick the cadence and the trigger for review.</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For the Govern policy, pick a review cadence from weekly, monthly, or quarterly. State the metric that would trigger a review before the cadence. State the named owner of the review. Output the cadence, the trigger, and the owner.</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Cadence plus trigger plus owner. Three lines. No more.</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RAPID · PROMPT PACK</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05</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LOOP</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Schedule the weekly review.</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Build a Friday cadence that runs through every Govern policy in thirty minutes. List the inputs. Name the one human decision the cadence forces. Name the trigger that escalates a single policy to full rewrite. Output a calendar entry and a checklist.</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The card runs the operator. The operator runs the card.</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RAPID · PROMPT PACK</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548640" y="64008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8640" y="731520"/>
            <a:ext cx="6675120" cy="365760"/>
          </a:xfrm>
          <a:prstGeom prst="rect">
            <a:avLst/>
          </a:prstGeom>
          <a:noFill/>
        </p:spPr>
        <p:txBody>
          <a:bodyPr wrap="square" lIns="0" rIns="0" tIns="0" bIns="0" anchor="t">
            <a:spAutoFit/>
          </a:bodyPr>
          <a:lstStyle/>
          <a:p>
            <a:pPr algn="l"/>
            <a:r>
              <a:rPr sz="1100" b="1" i="0" spc="400">
                <a:solidFill>
                  <a:srgbClr val="F7F471"/>
                </a:solidFill>
                <a:latin typeface="Inter"/>
              </a:rPr>
              <a:t>HOW TO RUN THE PACK</a:t>
            </a:r>
          </a:p>
        </p:txBody>
      </p:sp>
      <p:sp>
        <p:nvSpPr>
          <p:cNvPr id="5" name="TextBox 4"/>
          <p:cNvSpPr txBox="1"/>
          <p:nvPr/>
        </p:nvSpPr>
        <p:spPr>
          <a:xfrm>
            <a:off x="548640" y="1097280"/>
            <a:ext cx="6675120" cy="1280160"/>
          </a:xfrm>
          <a:prstGeom prst="rect">
            <a:avLst/>
          </a:prstGeom>
          <a:noFill/>
        </p:spPr>
        <p:txBody>
          <a:bodyPr wrap="square" lIns="0" rIns="0" tIns="0" bIns="0" anchor="t">
            <a:spAutoFit/>
          </a:bodyPr>
          <a:lstStyle/>
          <a:p>
            <a:pPr algn="l"/>
            <a:r>
              <a:rPr sz="4000" b="0" i="0">
                <a:solidFill>
                  <a:srgbClr val="EDE8DF"/>
                </a:solidFill>
                <a:latin typeface="Playfair Display"/>
              </a:rPr>
              <a:t>Five prompts. One Friday.</a:t>
            </a:r>
          </a:p>
        </p:txBody>
      </p:sp>
      <p:sp>
        <p:nvSpPr>
          <p:cNvPr id="6" name="Rectangle 5"/>
          <p:cNvSpPr/>
          <p:nvPr/>
        </p:nvSpPr>
        <p:spPr>
          <a:xfrm>
            <a:off x="548640" y="274320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31520" y="297180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01</a:t>
            </a:r>
          </a:p>
        </p:txBody>
      </p:sp>
      <p:sp>
        <p:nvSpPr>
          <p:cNvPr id="8" name="TextBox 7"/>
          <p:cNvSpPr txBox="1"/>
          <p:nvPr/>
        </p:nvSpPr>
        <p:spPr>
          <a:xfrm>
            <a:off x="1645920" y="297180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NAME THE DECISION</a:t>
            </a:r>
          </a:p>
        </p:txBody>
      </p:sp>
      <p:sp>
        <p:nvSpPr>
          <p:cNvPr id="9" name="TextBox 8"/>
          <p:cNvSpPr txBox="1"/>
          <p:nvPr/>
        </p:nvSpPr>
        <p:spPr>
          <a:xfrm>
            <a:off x="1645920" y="329184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Inventory one recurring decision.</a:t>
            </a:r>
          </a:p>
        </p:txBody>
      </p:sp>
      <p:sp>
        <p:nvSpPr>
          <p:cNvPr id="10" name="Rectangle 9"/>
          <p:cNvSpPr/>
          <p:nvPr/>
        </p:nvSpPr>
        <p:spPr>
          <a:xfrm>
            <a:off x="548640" y="397764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731520" y="420624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02</a:t>
            </a:r>
          </a:p>
        </p:txBody>
      </p:sp>
      <p:sp>
        <p:nvSpPr>
          <p:cNvPr id="12" name="TextBox 11"/>
          <p:cNvSpPr txBox="1"/>
          <p:nvPr/>
        </p:nvSpPr>
        <p:spPr>
          <a:xfrm>
            <a:off x="1645920" y="420624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ASSIGN THE ROLES</a:t>
            </a:r>
          </a:p>
        </p:txBody>
      </p:sp>
      <p:sp>
        <p:nvSpPr>
          <p:cNvPr id="13" name="TextBox 12"/>
          <p:cNvSpPr txBox="1"/>
          <p:nvPr/>
        </p:nvSpPr>
        <p:spPr>
          <a:xfrm>
            <a:off x="1645920" y="452628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Map R, A, P, I, D.</a:t>
            </a:r>
          </a:p>
        </p:txBody>
      </p:sp>
      <p:sp>
        <p:nvSpPr>
          <p:cNvPr id="14" name="Rectangle 13"/>
          <p:cNvSpPr/>
          <p:nvPr/>
        </p:nvSpPr>
        <p:spPr>
          <a:xfrm>
            <a:off x="548640" y="521208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31520" y="544068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03</a:t>
            </a:r>
          </a:p>
        </p:txBody>
      </p:sp>
      <p:sp>
        <p:nvSpPr>
          <p:cNvPr id="16" name="TextBox 15"/>
          <p:cNvSpPr txBox="1"/>
          <p:nvPr/>
        </p:nvSpPr>
        <p:spPr>
          <a:xfrm>
            <a:off x="1645920" y="544068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GOVERN POLICY</a:t>
            </a:r>
          </a:p>
        </p:txBody>
      </p:sp>
      <p:sp>
        <p:nvSpPr>
          <p:cNvPr id="17" name="TextBox 16"/>
          <p:cNvSpPr txBox="1"/>
          <p:nvPr/>
        </p:nvSpPr>
        <p:spPr>
          <a:xfrm>
            <a:off x="1645920" y="576072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Write the agent authority rule.</a:t>
            </a:r>
          </a:p>
        </p:txBody>
      </p:sp>
      <p:sp>
        <p:nvSpPr>
          <p:cNvPr id="18" name="Rectangle 17"/>
          <p:cNvSpPr/>
          <p:nvPr/>
        </p:nvSpPr>
        <p:spPr>
          <a:xfrm>
            <a:off x="548640" y="644652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31520" y="667512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04</a:t>
            </a:r>
          </a:p>
        </p:txBody>
      </p:sp>
      <p:sp>
        <p:nvSpPr>
          <p:cNvPr id="20" name="TextBox 19"/>
          <p:cNvSpPr txBox="1"/>
          <p:nvPr/>
        </p:nvSpPr>
        <p:spPr>
          <a:xfrm>
            <a:off x="1645920" y="667512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AUDIT</a:t>
            </a:r>
          </a:p>
        </p:txBody>
      </p:sp>
      <p:sp>
        <p:nvSpPr>
          <p:cNvPr id="21" name="TextBox 20"/>
          <p:cNvSpPr txBox="1"/>
          <p:nvPr/>
        </p:nvSpPr>
        <p:spPr>
          <a:xfrm>
            <a:off x="1645920" y="699516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Set cadence, trigger, and owner.</a:t>
            </a:r>
          </a:p>
        </p:txBody>
      </p:sp>
      <p:sp>
        <p:nvSpPr>
          <p:cNvPr id="22" name="Rectangle 21"/>
          <p:cNvSpPr/>
          <p:nvPr/>
        </p:nvSpPr>
        <p:spPr>
          <a:xfrm>
            <a:off x="548640" y="768096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31520" y="790956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05</a:t>
            </a:r>
          </a:p>
        </p:txBody>
      </p:sp>
      <p:sp>
        <p:nvSpPr>
          <p:cNvPr id="24" name="TextBox 23"/>
          <p:cNvSpPr txBox="1"/>
          <p:nvPr/>
        </p:nvSpPr>
        <p:spPr>
          <a:xfrm>
            <a:off x="1645920" y="790956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LOOP</a:t>
            </a:r>
          </a:p>
        </p:txBody>
      </p:sp>
      <p:sp>
        <p:nvSpPr>
          <p:cNvPr id="25" name="TextBox 24"/>
          <p:cNvSpPr txBox="1"/>
          <p:nvPr/>
        </p:nvSpPr>
        <p:spPr>
          <a:xfrm>
            <a:off x="1645920" y="822960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Schedule the weekly cadence.</a:t>
            </a:r>
          </a:p>
        </p:txBody>
      </p:sp>
      <p:sp>
        <p:nvSpPr>
          <p:cNvPr id="26" name="TextBox 25"/>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C4B9AE"/>
                </a:solidFill>
                <a:latin typeface="Inter"/>
              </a:rPr>
              <a:t>Operating · 6AEP</a:t>
            </a:r>
          </a:p>
        </p:txBody>
      </p:sp>
      <p:sp>
        <p:nvSpPr>
          <p:cNvPr id="27" name="TextBox 26"/>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C4B9AE"/>
                </a:solidFill>
                <a:latin typeface="Inter"/>
              </a:rPr>
              <a:t>RAPID · PROMPT PACK</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3264408" y="548640"/>
            <a:ext cx="23812" cy="896112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8640" y="731520"/>
            <a:ext cx="3291840" cy="365760"/>
          </a:xfrm>
          <a:prstGeom prst="rect">
            <a:avLst/>
          </a:prstGeom>
          <a:noFill/>
        </p:spPr>
        <p:txBody>
          <a:bodyPr wrap="square" lIns="0" rIns="0" tIns="0" bIns="0" anchor="t">
            <a:spAutoFit/>
          </a:bodyPr>
          <a:lstStyle/>
          <a:p>
            <a:pPr algn="l"/>
            <a:r>
              <a:rPr sz="1100" b="1" i="0" spc="400">
                <a:solidFill>
                  <a:srgbClr val="F7F471"/>
                </a:solidFill>
                <a:latin typeface="Inter"/>
              </a:rPr>
              <a:t>SUBSCRIBE</a:t>
            </a:r>
          </a:p>
        </p:txBody>
      </p:sp>
      <p:sp>
        <p:nvSpPr>
          <p:cNvPr id="5" name="TextBox 4"/>
          <p:cNvSpPr txBox="1"/>
          <p:nvPr/>
        </p:nvSpPr>
        <p:spPr>
          <a:xfrm>
            <a:off x="548640" y="1188720"/>
            <a:ext cx="3291840" cy="1463040"/>
          </a:xfrm>
          <a:prstGeom prst="rect">
            <a:avLst/>
          </a:prstGeom>
          <a:noFill/>
        </p:spPr>
        <p:txBody>
          <a:bodyPr wrap="square" lIns="0" rIns="0" tIns="0" bIns="0" anchor="t">
            <a:spAutoFit/>
          </a:bodyPr>
          <a:lstStyle/>
          <a:p>
            <a:pPr algn="l">
              <a:lnSpc>
                <a:spcPct val="105000"/>
              </a:lnSpc>
            </a:pPr>
            <a:r>
              <a:rPr sz="3200" b="0" i="0">
                <a:solidFill>
                  <a:srgbClr val="EDE8DF"/>
                </a:solidFill>
                <a:latin typeface="Playfair Display"/>
              </a:rPr>
              <a:t>More like this.</a:t>
            </a:r>
          </a:p>
          <a:p>
            <a:pPr algn="l">
              <a:lnSpc>
                <a:spcPct val="105000"/>
              </a:lnSpc>
            </a:pPr>
            <a:r>
              <a:rPr sz="3200" b="0" i="0">
                <a:solidFill>
                  <a:srgbClr val="EDE8DF"/>
                </a:solidFill>
                <a:latin typeface="Playfair Display"/>
              </a:rPr>
              <a:t>Every week.</a:t>
            </a:r>
          </a:p>
        </p:txBody>
      </p:sp>
      <p:sp>
        <p:nvSpPr>
          <p:cNvPr id="6" name="TextBox 5"/>
          <p:cNvSpPr txBox="1"/>
          <p:nvPr/>
        </p:nvSpPr>
        <p:spPr>
          <a:xfrm>
            <a:off x="548640" y="3108960"/>
            <a:ext cx="3291840" cy="1828800"/>
          </a:xfrm>
          <a:prstGeom prst="rect">
            <a:avLst/>
          </a:prstGeom>
          <a:noFill/>
        </p:spPr>
        <p:txBody>
          <a:bodyPr wrap="square" lIns="0" rIns="0" tIns="0" bIns="0" anchor="t">
            <a:spAutoFit/>
          </a:bodyPr>
          <a:lstStyle/>
          <a:p>
            <a:pPr algn="l">
              <a:lnSpc>
                <a:spcPct val="150000"/>
              </a:lnSpc>
            </a:pPr>
            <a:r>
              <a:rPr sz="1200" b="0" i="0">
                <a:solidFill>
                  <a:srgbClr val="C4B9AE"/>
                </a:solidFill>
                <a:latin typeface="Inter"/>
              </a:rPr>
              <a:t>Operating is John's bestselling Substack. Frameworks, field notes, prompt packs, every Friday.</a:t>
            </a:r>
          </a:p>
        </p:txBody>
      </p:sp>
      <p:sp>
        <p:nvSpPr>
          <p:cNvPr id="7" name="TextBox 6"/>
          <p:cNvSpPr txBox="1"/>
          <p:nvPr/>
        </p:nvSpPr>
        <p:spPr>
          <a:xfrm>
            <a:off x="548640" y="4754880"/>
            <a:ext cx="3291840" cy="365760"/>
          </a:xfrm>
          <a:prstGeom prst="rect">
            <a:avLst/>
          </a:prstGeom>
          <a:noFill/>
        </p:spPr>
        <p:txBody>
          <a:bodyPr wrap="square" lIns="0" rIns="0" tIns="0" bIns="0" anchor="t">
            <a:spAutoFit/>
          </a:bodyPr>
          <a:lstStyle/>
          <a:p>
            <a:pPr algn="l"/>
            <a:r>
              <a:rPr sz="1100" b="1" i="0" spc="400">
                <a:solidFill>
                  <a:srgbClr val="EDE8DF"/>
                </a:solidFill>
                <a:latin typeface="Inter"/>
              </a:rPr>
              <a:t>OPERATING</a:t>
            </a:r>
          </a:p>
        </p:txBody>
      </p:sp>
      <p:sp>
        <p:nvSpPr>
          <p:cNvPr id="8" name="TextBox 7"/>
          <p:cNvSpPr txBox="1"/>
          <p:nvPr/>
        </p:nvSpPr>
        <p:spPr>
          <a:xfrm>
            <a:off x="548640" y="5120640"/>
            <a:ext cx="3291840" cy="548640"/>
          </a:xfrm>
          <a:prstGeom prst="rect">
            <a:avLst/>
          </a:prstGeom>
          <a:noFill/>
        </p:spPr>
        <p:txBody>
          <a:bodyPr wrap="square" lIns="0" rIns="0" tIns="0" bIns="0" anchor="t">
            <a:spAutoFit/>
          </a:bodyPr>
          <a:lstStyle/>
          <a:p>
            <a:pPr algn="l"/>
            <a:r>
              <a:rPr sz="1800" b="0" i="0">
                <a:solidFill>
                  <a:srgbClr val="F7F471"/>
                </a:solidFill>
                <a:latin typeface="Playfair Display"/>
              </a:rPr>
              <a:t>www.operatingbyjohnbrewton.com</a:t>
            </a:r>
          </a:p>
        </p:txBody>
      </p:sp>
      <p:sp>
        <p:nvSpPr>
          <p:cNvPr id="9" name="TextBox 8"/>
          <p:cNvSpPr txBox="1"/>
          <p:nvPr/>
        </p:nvSpPr>
        <p:spPr>
          <a:xfrm>
            <a:off x="3630168" y="731520"/>
            <a:ext cx="3657600" cy="365760"/>
          </a:xfrm>
          <a:prstGeom prst="rect">
            <a:avLst/>
          </a:prstGeom>
          <a:noFill/>
        </p:spPr>
        <p:txBody>
          <a:bodyPr wrap="square" lIns="0" rIns="0" tIns="0" bIns="0" anchor="t">
            <a:spAutoFit/>
          </a:bodyPr>
          <a:lstStyle/>
          <a:p>
            <a:pPr algn="l"/>
            <a:r>
              <a:rPr sz="1100" b="1" i="0" spc="400">
                <a:solidFill>
                  <a:srgbClr val="F7F471"/>
                </a:solidFill>
                <a:latin typeface="Inter"/>
              </a:rPr>
              <a:t>THE COMPANION SET</a:t>
            </a:r>
          </a:p>
        </p:txBody>
      </p:sp>
      <p:sp>
        <p:nvSpPr>
          <p:cNvPr id="10" name="TextBox 9"/>
          <p:cNvSpPr txBox="1"/>
          <p:nvPr/>
        </p:nvSpPr>
        <p:spPr>
          <a:xfrm>
            <a:off x="3630168" y="128016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CAROUSEL</a:t>
            </a:r>
          </a:p>
        </p:txBody>
      </p:sp>
      <p:sp>
        <p:nvSpPr>
          <p:cNvPr id="11" name="TextBox 10"/>
          <p:cNvSpPr txBox="1"/>
          <p:nvPr/>
        </p:nvSpPr>
        <p:spPr>
          <a:xfrm>
            <a:off x="3630168" y="164592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13 slides for the feed.</a:t>
            </a:r>
          </a:p>
        </p:txBody>
      </p:sp>
      <p:cxnSp>
        <p:nvCxnSpPr>
          <p:cNvPr id="12" name="Connector 11"/>
          <p:cNvCxnSpPr/>
          <p:nvPr/>
        </p:nvCxnSpPr>
        <p:spPr>
          <a:xfrm>
            <a:off x="3630168" y="228600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630168" y="256032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INFOGRAPHIC</a:t>
            </a:r>
          </a:p>
        </p:txBody>
      </p:sp>
      <p:sp>
        <p:nvSpPr>
          <p:cNvPr id="14" name="TextBox 13"/>
          <p:cNvSpPr txBox="1"/>
          <p:nvPr/>
        </p:nvSpPr>
        <p:spPr>
          <a:xfrm>
            <a:off x="3630168" y="292608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One canvas. Magazine spread.</a:t>
            </a:r>
          </a:p>
        </p:txBody>
      </p:sp>
      <p:cxnSp>
        <p:nvCxnSpPr>
          <p:cNvPr id="15" name="Connector 14"/>
          <p:cNvCxnSpPr/>
          <p:nvPr/>
        </p:nvCxnSpPr>
        <p:spPr>
          <a:xfrm>
            <a:off x="3630168" y="356616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3630168" y="384048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WORKSHEET</a:t>
            </a:r>
          </a:p>
        </p:txBody>
      </p:sp>
      <p:sp>
        <p:nvSpPr>
          <p:cNvPr id="17" name="TextBox 16"/>
          <p:cNvSpPr txBox="1"/>
          <p:nvPr/>
        </p:nvSpPr>
        <p:spPr>
          <a:xfrm>
            <a:off x="3630168" y="420624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10 pages. Run the audit.</a:t>
            </a:r>
          </a:p>
        </p:txBody>
      </p:sp>
      <p:cxnSp>
        <p:nvCxnSpPr>
          <p:cNvPr id="18" name="Connector 17"/>
          <p:cNvCxnSpPr/>
          <p:nvPr/>
        </p:nvCxnSpPr>
        <p:spPr>
          <a:xfrm>
            <a:off x="3630168" y="484632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630168" y="512064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SUBSTACK</a:t>
            </a:r>
          </a:p>
        </p:txBody>
      </p:sp>
      <p:sp>
        <p:nvSpPr>
          <p:cNvPr id="20" name="TextBox 19"/>
          <p:cNvSpPr txBox="1"/>
          <p:nvPr/>
        </p:nvSpPr>
        <p:spPr>
          <a:xfrm>
            <a:off x="3630168" y="548640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Operating. Every Friday.</a:t>
            </a:r>
          </a:p>
        </p:txBody>
      </p:sp>
      <p:cxnSp>
        <p:nvCxnSpPr>
          <p:cNvPr id="21" name="Connector 20"/>
          <p:cNvCxnSpPr/>
          <p:nvPr/>
        </p:nvCxnSpPr>
        <p:spPr>
          <a:xfrm>
            <a:off x="3630168" y="612648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548640" y="9601200"/>
            <a:ext cx="6675120" cy="274320"/>
          </a:xfrm>
          <a:prstGeom prst="rect">
            <a:avLst/>
          </a:prstGeom>
          <a:noFill/>
        </p:spPr>
        <p:txBody>
          <a:bodyPr wrap="square" lIns="0" rIns="0" tIns="0" bIns="0" anchor="t">
            <a:spAutoFit/>
          </a:bodyPr>
          <a:lstStyle/>
          <a:p>
            <a:pPr algn="l"/>
            <a:r>
              <a:rPr sz="1000" b="1" i="0" spc="400">
                <a:solidFill>
                  <a:srgbClr val="C4B9AE"/>
                </a:solidFill>
                <a:latin typeface="Inter"/>
              </a:rPr>
              <a:t>JOHN BREWTON · OPERATING · 6AEP</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