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1430000" cy="14287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62000" y="571500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8A8280"/>
                </a:solidFill>
                <a:latin typeface="Inter"/>
              </a:rPr>
              <a:t>OPERATING STORIES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" y="95250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0">
                <a:solidFill>
                  <a:srgbClr val="2A3D2E"/>
                </a:solidFill>
                <a:latin typeface="Playfair Display"/>
              </a:rPr>
              <a:t>Five roles became</a:t>
            </a:r>
          </a:p>
        </p:txBody>
      </p:sp>
      <p:sp>
        <p:nvSpPr>
          <p:cNvPr id="5" name="Rectangle 4"/>
          <p:cNvSpPr/>
          <p:nvPr/>
        </p:nvSpPr>
        <p:spPr>
          <a:xfrm>
            <a:off x="762000" y="1524000"/>
            <a:ext cx="952500" cy="4762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62000" y="1476375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1">
                <a:solidFill>
                  <a:srgbClr val="2A3D2E"/>
                </a:solidFill>
                <a:latin typeface="Playfair Display"/>
              </a:rPr>
              <a:t>six in 2026.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2095500"/>
            <a:ext cx="762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8A8280"/>
                </a:solidFill>
                <a:latin typeface="Playfair Display"/>
              </a:rPr>
              <a:t>Bain's RAPID adds a Govern role for the agent layer.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78105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823912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866775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909637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95250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995362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1038225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1081087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112395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7810500" y="5715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7810500" y="7810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7810500" y="9906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7810500" y="12001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7810500" y="14097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7810500" y="16192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7810500" y="18288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7810500" y="20383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>
            <a:off x="7810500" y="22479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7810500" y="24574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7810500" y="26670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 rot="720000">
            <a:off x="8153400" y="781050"/>
            <a:ext cx="1028700" cy="37719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9" name="Connector 28"/>
          <p:cNvCxnSpPr/>
          <p:nvPr/>
        </p:nvCxnSpPr>
        <p:spPr>
          <a:xfrm>
            <a:off x="8410575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/>
          <p:nvPr/>
        </p:nvCxnSpPr>
        <p:spPr>
          <a:xfrm>
            <a:off x="8667750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/>
          <p:nvPr/>
        </p:nvCxnSpPr>
        <p:spPr>
          <a:xfrm>
            <a:off x="8924925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8256270" y="969645"/>
            <a:ext cx="82296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8564880" y="894207"/>
            <a:ext cx="185166" cy="75438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 rot="21120000">
            <a:off x="9696450" y="1200150"/>
            <a:ext cx="1097280" cy="4191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5" name="Connector 34"/>
          <p:cNvCxnSpPr/>
          <p:nvPr/>
        </p:nvCxnSpPr>
        <p:spPr>
          <a:xfrm>
            <a:off x="997077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 35"/>
          <p:cNvCxnSpPr/>
          <p:nvPr/>
        </p:nvCxnSpPr>
        <p:spPr>
          <a:xfrm>
            <a:off x="1024509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/>
          <p:nvPr/>
        </p:nvCxnSpPr>
        <p:spPr>
          <a:xfrm>
            <a:off x="1051941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/>
          <p:nvPr/>
        </p:nvCxnSpPr>
        <p:spPr>
          <a:xfrm>
            <a:off x="9806178" y="1409700"/>
            <a:ext cx="877824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10135362" y="1325880"/>
            <a:ext cx="197510" cy="83820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 rot="300000">
            <a:off x="8496300" y="1724025"/>
            <a:ext cx="960120" cy="46101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1" name="Connector 40"/>
          <p:cNvCxnSpPr/>
          <p:nvPr/>
        </p:nvCxnSpPr>
        <p:spPr>
          <a:xfrm>
            <a:off x="873633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nector 41"/>
          <p:cNvCxnSpPr/>
          <p:nvPr/>
        </p:nvCxnSpPr>
        <p:spPr>
          <a:xfrm>
            <a:off x="897636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or 42"/>
          <p:cNvCxnSpPr/>
          <p:nvPr/>
        </p:nvCxnSpPr>
        <p:spPr>
          <a:xfrm>
            <a:off x="921639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Connector 43"/>
          <p:cNvCxnSpPr/>
          <p:nvPr/>
        </p:nvCxnSpPr>
        <p:spPr>
          <a:xfrm>
            <a:off x="8592312" y="1954530"/>
            <a:ext cx="768096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8880348" y="1862328"/>
            <a:ext cx="172821" cy="92202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8050530" y="1630680"/>
            <a:ext cx="1234440" cy="12344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8153400" y="1733550"/>
            <a:ext cx="1028700" cy="10287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8256270" y="1836420"/>
            <a:ext cx="822960" cy="8229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9902190" y="510540"/>
            <a:ext cx="960120" cy="9601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005060" y="613410"/>
            <a:ext cx="754380" cy="75438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10107930" y="716280"/>
            <a:ext cx="548640" cy="5486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10382250" y="2009775"/>
            <a:ext cx="685800" cy="6858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10485120" y="2112645"/>
            <a:ext cx="480060" cy="4800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10587990" y="2215515"/>
            <a:ext cx="274320" cy="2743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10492450" y="80497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7915402" y="212664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8964056" y="108507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8746713" y="86413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10899484" y="78644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10648783" y="212479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10097933" y="75382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10287205" y="14563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7943806" y="63398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8203486" y="103001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8786350" y="163130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10335549" y="62714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10164532" y="98849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10813703" y="193440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10752070" y="171432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9570093" y="103379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9694619" y="180727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8977316" y="226899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7837757" y="21628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11190350" y="90632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10738708" y="145778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9237614" y="115423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8462628" y="102304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11012826" y="127738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8239200" y="76600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9404030" y="7743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9316168" y="234882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9253154" y="183760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8919980" y="226417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7992744" y="210185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9737467" y="169605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8334058" y="261227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9398188" y="73675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10125926" y="118633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10447206" y="186862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9327307" y="178229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8617016" y="204909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8102235" y="66760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10584039" y="104943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11052983" y="117839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8145171" y="236523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8786895" y="238864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8234130" y="136868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Oval 97"/>
          <p:cNvSpPr/>
          <p:nvPr/>
        </p:nvSpPr>
        <p:spPr>
          <a:xfrm>
            <a:off x="8976405" y="152237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10476753" y="232075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Oval 99"/>
          <p:cNvSpPr/>
          <p:nvPr/>
        </p:nvSpPr>
        <p:spPr>
          <a:xfrm>
            <a:off x="9340717" y="9126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Oval 100"/>
          <p:cNvSpPr/>
          <p:nvPr/>
        </p:nvSpPr>
        <p:spPr>
          <a:xfrm>
            <a:off x="9363151" y="131655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2" name="Oval 101"/>
          <p:cNvSpPr/>
          <p:nvPr/>
        </p:nvSpPr>
        <p:spPr>
          <a:xfrm>
            <a:off x="8689236" y="197695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3" name="Oval 102"/>
          <p:cNvSpPr/>
          <p:nvPr/>
        </p:nvSpPr>
        <p:spPr>
          <a:xfrm>
            <a:off x="8930286" y="204332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4" name="Oval 103"/>
          <p:cNvSpPr/>
          <p:nvPr/>
        </p:nvSpPr>
        <p:spPr>
          <a:xfrm>
            <a:off x="10677506" y="19305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5" name="Connector 104"/>
          <p:cNvCxnSpPr/>
          <p:nvPr/>
        </p:nvCxnSpPr>
        <p:spPr>
          <a:xfrm flipV="1">
            <a:off x="7947660" y="2205990"/>
            <a:ext cx="548640" cy="33528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Connector 105"/>
          <p:cNvCxnSpPr/>
          <p:nvPr/>
        </p:nvCxnSpPr>
        <p:spPr>
          <a:xfrm flipV="1">
            <a:off x="8496300" y="1870710"/>
            <a:ext cx="548640" cy="33528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Connector 106"/>
          <p:cNvCxnSpPr/>
          <p:nvPr/>
        </p:nvCxnSpPr>
        <p:spPr>
          <a:xfrm flipV="1">
            <a:off x="9044940" y="1535430"/>
            <a:ext cx="548640" cy="33528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Connector 107"/>
          <p:cNvCxnSpPr/>
          <p:nvPr/>
        </p:nvCxnSpPr>
        <p:spPr>
          <a:xfrm flipV="1">
            <a:off x="9593580" y="1200150"/>
            <a:ext cx="480060" cy="33528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Connector 108"/>
          <p:cNvCxnSpPr/>
          <p:nvPr/>
        </p:nvCxnSpPr>
        <p:spPr>
          <a:xfrm flipV="1">
            <a:off x="10073640" y="864870"/>
            <a:ext cx="274320" cy="33528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" name="Oval 109"/>
          <p:cNvSpPr/>
          <p:nvPr/>
        </p:nvSpPr>
        <p:spPr>
          <a:xfrm>
            <a:off x="7900035" y="249364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1" name="TextBox 110"/>
          <p:cNvSpPr txBox="1"/>
          <p:nvPr/>
        </p:nvSpPr>
        <p:spPr>
          <a:xfrm>
            <a:off x="8023860" y="248412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R RECOMMEND</a:t>
            </a:r>
          </a:p>
        </p:txBody>
      </p:sp>
      <p:sp>
        <p:nvSpPr>
          <p:cNvPr id="112" name="Oval 111"/>
          <p:cNvSpPr/>
          <p:nvPr/>
        </p:nvSpPr>
        <p:spPr>
          <a:xfrm>
            <a:off x="8448675" y="215836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3" name="TextBox 112"/>
          <p:cNvSpPr txBox="1"/>
          <p:nvPr/>
        </p:nvSpPr>
        <p:spPr>
          <a:xfrm>
            <a:off x="8572500" y="214884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A AGREE</a:t>
            </a:r>
          </a:p>
        </p:txBody>
      </p:sp>
      <p:sp>
        <p:nvSpPr>
          <p:cNvPr id="114" name="Oval 113"/>
          <p:cNvSpPr/>
          <p:nvPr/>
        </p:nvSpPr>
        <p:spPr>
          <a:xfrm>
            <a:off x="8997315" y="182308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5" name="TextBox 114"/>
          <p:cNvSpPr txBox="1"/>
          <p:nvPr/>
        </p:nvSpPr>
        <p:spPr>
          <a:xfrm>
            <a:off x="9121140" y="181356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P PERFORM</a:t>
            </a:r>
          </a:p>
        </p:txBody>
      </p:sp>
      <p:sp>
        <p:nvSpPr>
          <p:cNvPr id="116" name="Oval 115"/>
          <p:cNvSpPr/>
          <p:nvPr/>
        </p:nvSpPr>
        <p:spPr>
          <a:xfrm>
            <a:off x="9545955" y="148780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7" name="TextBox 116"/>
          <p:cNvSpPr txBox="1"/>
          <p:nvPr/>
        </p:nvSpPr>
        <p:spPr>
          <a:xfrm>
            <a:off x="9669780" y="147828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I INPUT</a:t>
            </a:r>
          </a:p>
        </p:txBody>
      </p:sp>
      <p:sp>
        <p:nvSpPr>
          <p:cNvPr id="118" name="Oval 117"/>
          <p:cNvSpPr/>
          <p:nvPr/>
        </p:nvSpPr>
        <p:spPr>
          <a:xfrm>
            <a:off x="10026015" y="115252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9" name="TextBox 118"/>
          <p:cNvSpPr txBox="1"/>
          <p:nvPr/>
        </p:nvSpPr>
        <p:spPr>
          <a:xfrm>
            <a:off x="8244840" y="114300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D DECIDE</a:t>
            </a:r>
          </a:p>
        </p:txBody>
      </p:sp>
      <p:sp>
        <p:nvSpPr>
          <p:cNvPr id="120" name="Oval 119"/>
          <p:cNvSpPr/>
          <p:nvPr/>
        </p:nvSpPr>
        <p:spPr>
          <a:xfrm>
            <a:off x="10300335" y="81724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1" name="TextBox 120"/>
          <p:cNvSpPr txBox="1"/>
          <p:nvPr/>
        </p:nvSpPr>
        <p:spPr>
          <a:xfrm>
            <a:off x="8519160" y="80772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G GOVERN</a:t>
            </a:r>
          </a:p>
        </p:txBody>
      </p:sp>
      <p:sp>
        <p:nvSpPr>
          <p:cNvPr id="122" name="Rectangle 121"/>
          <p:cNvSpPr/>
          <p:nvPr/>
        </p:nvSpPr>
        <p:spPr>
          <a:xfrm>
            <a:off x="762000" y="2762250"/>
            <a:ext cx="104775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3" name="TextBox 122"/>
          <p:cNvSpPr txBox="1"/>
          <p:nvPr/>
        </p:nvSpPr>
        <p:spPr>
          <a:xfrm>
            <a:off x="7620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5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7620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original roles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27432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6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27432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new total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47244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2006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47244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Bain HBR origin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67056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2024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67056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agent recs arrive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86868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20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86868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years of doctrine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762000" y="4191000"/>
            <a:ext cx="1047750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4" name="TextBox 133"/>
          <p:cNvSpPr txBox="1"/>
          <p:nvPr/>
        </p:nvSpPr>
        <p:spPr>
          <a:xfrm>
            <a:off x="762000" y="43815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01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333500" y="44291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THE FRAMEWORK</a:t>
            </a:r>
          </a:p>
        </p:txBody>
      </p:sp>
      <p:sp>
        <p:nvSpPr>
          <p:cNvPr id="136" name="Rectangle 135"/>
          <p:cNvSpPr/>
          <p:nvPr/>
        </p:nvSpPr>
        <p:spPr>
          <a:xfrm>
            <a:off x="76200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7" name="Rectangle 136"/>
          <p:cNvSpPr/>
          <p:nvPr/>
        </p:nvSpPr>
        <p:spPr>
          <a:xfrm>
            <a:off x="857250" y="4857750"/>
            <a:ext cx="628650" cy="1524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8" name="TextBox 137"/>
          <p:cNvSpPr txBox="1"/>
          <p:nvPr/>
        </p:nvSpPr>
        <p:spPr>
          <a:xfrm>
            <a:off x="857250" y="5429250"/>
            <a:ext cx="62865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 i="0">
                <a:solidFill>
                  <a:srgbClr val="18160F"/>
                </a:solidFill>
                <a:latin typeface="Playfair Display"/>
              </a:rPr>
              <a:t>R</a:t>
            </a:r>
          </a:p>
        </p:txBody>
      </p:sp>
      <p:sp>
        <p:nvSpPr>
          <p:cNvPr id="139" name="Rectangle 138"/>
          <p:cNvSpPr/>
          <p:nvPr/>
        </p:nvSpPr>
        <p:spPr>
          <a:xfrm>
            <a:off x="1504950" y="4857750"/>
            <a:ext cx="628650" cy="1524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0" name="TextBox 139"/>
          <p:cNvSpPr txBox="1"/>
          <p:nvPr/>
        </p:nvSpPr>
        <p:spPr>
          <a:xfrm>
            <a:off x="1504950" y="5429250"/>
            <a:ext cx="62865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 i="0">
                <a:solidFill>
                  <a:srgbClr val="18160F"/>
                </a:solidFill>
                <a:latin typeface="Playfair Display"/>
              </a:rPr>
              <a:t>A</a:t>
            </a:r>
          </a:p>
        </p:txBody>
      </p:sp>
      <p:sp>
        <p:nvSpPr>
          <p:cNvPr id="141" name="Rectangle 140"/>
          <p:cNvSpPr/>
          <p:nvPr/>
        </p:nvSpPr>
        <p:spPr>
          <a:xfrm>
            <a:off x="2152650" y="4857750"/>
            <a:ext cx="628650" cy="1524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2" name="TextBox 141"/>
          <p:cNvSpPr txBox="1"/>
          <p:nvPr/>
        </p:nvSpPr>
        <p:spPr>
          <a:xfrm>
            <a:off x="2152650" y="5429250"/>
            <a:ext cx="62865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 i="0">
                <a:solidFill>
                  <a:srgbClr val="18160F"/>
                </a:solidFill>
                <a:latin typeface="Playfair Display"/>
              </a:rPr>
              <a:t>P</a:t>
            </a:r>
          </a:p>
        </p:txBody>
      </p:sp>
      <p:sp>
        <p:nvSpPr>
          <p:cNvPr id="143" name="Rectangle 142"/>
          <p:cNvSpPr/>
          <p:nvPr/>
        </p:nvSpPr>
        <p:spPr>
          <a:xfrm>
            <a:off x="2800350" y="4857750"/>
            <a:ext cx="628650" cy="1524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4" name="TextBox 143"/>
          <p:cNvSpPr txBox="1"/>
          <p:nvPr/>
        </p:nvSpPr>
        <p:spPr>
          <a:xfrm>
            <a:off x="2800350" y="5429250"/>
            <a:ext cx="62865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 i="0">
                <a:solidFill>
                  <a:srgbClr val="18160F"/>
                </a:solidFill>
                <a:latin typeface="Playfair Display"/>
              </a:rPr>
              <a:t>I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3448050" y="4857750"/>
            <a:ext cx="628650" cy="1524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6" name="TextBox 145"/>
          <p:cNvSpPr txBox="1"/>
          <p:nvPr/>
        </p:nvSpPr>
        <p:spPr>
          <a:xfrm>
            <a:off x="3448050" y="5429250"/>
            <a:ext cx="62865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428625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8" name="Rectangle 147"/>
          <p:cNvSpPr/>
          <p:nvPr/>
        </p:nvSpPr>
        <p:spPr>
          <a:xfrm>
            <a:off x="4381500" y="4857750"/>
            <a:ext cx="3238500" cy="2349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9" name="TextBox 148"/>
          <p:cNvSpPr txBox="1"/>
          <p:nvPr/>
        </p:nvSpPr>
        <p:spPr>
          <a:xfrm>
            <a:off x="4476750" y="4895850"/>
            <a:ext cx="3048000" cy="25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R RECOMMEND</a:t>
            </a:r>
          </a:p>
        </p:txBody>
      </p:sp>
      <p:sp>
        <p:nvSpPr>
          <p:cNvPr id="150" name="Rectangle 149"/>
          <p:cNvSpPr/>
          <p:nvPr/>
        </p:nvSpPr>
        <p:spPr>
          <a:xfrm>
            <a:off x="4381500" y="5111750"/>
            <a:ext cx="3238500" cy="2349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1" name="TextBox 150"/>
          <p:cNvSpPr txBox="1"/>
          <p:nvPr/>
        </p:nvSpPr>
        <p:spPr>
          <a:xfrm>
            <a:off x="4476750" y="5149850"/>
            <a:ext cx="3048000" cy="25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A AGREE</a:t>
            </a:r>
          </a:p>
        </p:txBody>
      </p:sp>
      <p:sp>
        <p:nvSpPr>
          <p:cNvPr id="152" name="Rectangle 151"/>
          <p:cNvSpPr/>
          <p:nvPr/>
        </p:nvSpPr>
        <p:spPr>
          <a:xfrm>
            <a:off x="4381500" y="5365750"/>
            <a:ext cx="3238500" cy="2349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3" name="TextBox 152"/>
          <p:cNvSpPr txBox="1"/>
          <p:nvPr/>
        </p:nvSpPr>
        <p:spPr>
          <a:xfrm>
            <a:off x="4476750" y="5403850"/>
            <a:ext cx="3048000" cy="25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P PERFORM</a:t>
            </a:r>
          </a:p>
        </p:txBody>
      </p:sp>
      <p:sp>
        <p:nvSpPr>
          <p:cNvPr id="154" name="Rectangle 153"/>
          <p:cNvSpPr/>
          <p:nvPr/>
        </p:nvSpPr>
        <p:spPr>
          <a:xfrm>
            <a:off x="4381500" y="5619750"/>
            <a:ext cx="3238500" cy="2349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5" name="TextBox 154"/>
          <p:cNvSpPr txBox="1"/>
          <p:nvPr/>
        </p:nvSpPr>
        <p:spPr>
          <a:xfrm>
            <a:off x="4476750" y="5657850"/>
            <a:ext cx="3048000" cy="25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I INPUT</a:t>
            </a:r>
          </a:p>
        </p:txBody>
      </p:sp>
      <p:sp>
        <p:nvSpPr>
          <p:cNvPr id="156" name="Rectangle 155"/>
          <p:cNvSpPr/>
          <p:nvPr/>
        </p:nvSpPr>
        <p:spPr>
          <a:xfrm>
            <a:off x="4381500" y="5873750"/>
            <a:ext cx="3238500" cy="2349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7" name="TextBox 156"/>
          <p:cNvSpPr txBox="1"/>
          <p:nvPr/>
        </p:nvSpPr>
        <p:spPr>
          <a:xfrm>
            <a:off x="4476750" y="5911850"/>
            <a:ext cx="3048000" cy="25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D DECIDE</a:t>
            </a:r>
          </a:p>
        </p:txBody>
      </p:sp>
      <p:sp>
        <p:nvSpPr>
          <p:cNvPr id="158" name="Rectangle 157"/>
          <p:cNvSpPr/>
          <p:nvPr/>
        </p:nvSpPr>
        <p:spPr>
          <a:xfrm>
            <a:off x="4381500" y="6127750"/>
            <a:ext cx="3238500" cy="234950"/>
          </a:xfrm>
          <a:prstGeom prst="rect">
            <a:avLst/>
          </a:prstGeom>
          <a:solidFill>
            <a:srgbClr val="F7F471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9" name="TextBox 158"/>
          <p:cNvSpPr txBox="1"/>
          <p:nvPr/>
        </p:nvSpPr>
        <p:spPr>
          <a:xfrm>
            <a:off x="4476750" y="6165850"/>
            <a:ext cx="3048000" cy="25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G GOVERN</a:t>
            </a:r>
          </a:p>
        </p:txBody>
      </p:sp>
      <p:sp>
        <p:nvSpPr>
          <p:cNvPr id="160" name="Rectangle 159"/>
          <p:cNvSpPr/>
          <p:nvPr/>
        </p:nvSpPr>
        <p:spPr>
          <a:xfrm>
            <a:off x="781050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1" name="Rectangle 160"/>
          <p:cNvSpPr/>
          <p:nvPr/>
        </p:nvSpPr>
        <p:spPr>
          <a:xfrm>
            <a:off x="7905750" y="5429250"/>
            <a:ext cx="609600" cy="381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2" name="TextBox 161"/>
          <p:cNvSpPr txBox="1"/>
          <p:nvPr/>
        </p:nvSpPr>
        <p:spPr>
          <a:xfrm>
            <a:off x="7905750" y="5505450"/>
            <a:ext cx="6096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800" b="1" i="0">
                <a:solidFill>
                  <a:srgbClr val="18160F"/>
                </a:solidFill>
                <a:latin typeface="Playfair Display"/>
              </a:rPr>
              <a:t>R</a:t>
            </a:r>
          </a:p>
        </p:txBody>
      </p:sp>
      <p:cxnSp>
        <p:nvCxnSpPr>
          <p:cNvPr id="163" name="Connector 162"/>
          <p:cNvCxnSpPr/>
          <p:nvPr/>
        </p:nvCxnSpPr>
        <p:spPr>
          <a:xfrm>
            <a:off x="8515350" y="5619750"/>
            <a:ext cx="3810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4" name="Rectangle 163"/>
          <p:cNvSpPr/>
          <p:nvPr/>
        </p:nvSpPr>
        <p:spPr>
          <a:xfrm>
            <a:off x="8553450" y="5429250"/>
            <a:ext cx="609600" cy="381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5" name="TextBox 164"/>
          <p:cNvSpPr txBox="1"/>
          <p:nvPr/>
        </p:nvSpPr>
        <p:spPr>
          <a:xfrm>
            <a:off x="8553450" y="5505450"/>
            <a:ext cx="6096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800" b="1" i="0">
                <a:solidFill>
                  <a:srgbClr val="18160F"/>
                </a:solidFill>
                <a:latin typeface="Playfair Display"/>
              </a:rPr>
              <a:t>I</a:t>
            </a:r>
          </a:p>
        </p:txBody>
      </p:sp>
      <p:cxnSp>
        <p:nvCxnSpPr>
          <p:cNvPr id="166" name="Connector 165"/>
          <p:cNvCxnSpPr/>
          <p:nvPr/>
        </p:nvCxnSpPr>
        <p:spPr>
          <a:xfrm>
            <a:off x="9163050" y="5619750"/>
            <a:ext cx="3810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7" name="Rectangle 166"/>
          <p:cNvSpPr/>
          <p:nvPr/>
        </p:nvSpPr>
        <p:spPr>
          <a:xfrm>
            <a:off x="9201150" y="5429250"/>
            <a:ext cx="609600" cy="381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8" name="TextBox 167"/>
          <p:cNvSpPr txBox="1"/>
          <p:nvPr/>
        </p:nvSpPr>
        <p:spPr>
          <a:xfrm>
            <a:off x="9201150" y="5505450"/>
            <a:ext cx="6096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800" b="1" i="0">
                <a:solidFill>
                  <a:srgbClr val="18160F"/>
                </a:solidFill>
                <a:latin typeface="Playfair Display"/>
              </a:rPr>
              <a:t>A</a:t>
            </a:r>
          </a:p>
        </p:txBody>
      </p:sp>
      <p:cxnSp>
        <p:nvCxnSpPr>
          <p:cNvPr id="169" name="Connector 168"/>
          <p:cNvCxnSpPr/>
          <p:nvPr/>
        </p:nvCxnSpPr>
        <p:spPr>
          <a:xfrm>
            <a:off x="9810750" y="5619750"/>
            <a:ext cx="3810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0" name="Rectangle 169"/>
          <p:cNvSpPr/>
          <p:nvPr/>
        </p:nvSpPr>
        <p:spPr>
          <a:xfrm>
            <a:off x="9848850" y="5429250"/>
            <a:ext cx="609600" cy="381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1" name="TextBox 170"/>
          <p:cNvSpPr txBox="1"/>
          <p:nvPr/>
        </p:nvSpPr>
        <p:spPr>
          <a:xfrm>
            <a:off x="9848850" y="5505450"/>
            <a:ext cx="6096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800" b="1" i="0">
                <a:solidFill>
                  <a:srgbClr val="18160F"/>
                </a:solidFill>
                <a:latin typeface="Playfair Display"/>
              </a:rPr>
              <a:t>P</a:t>
            </a:r>
          </a:p>
        </p:txBody>
      </p:sp>
      <p:cxnSp>
        <p:nvCxnSpPr>
          <p:cNvPr id="172" name="Connector 171"/>
          <p:cNvCxnSpPr/>
          <p:nvPr/>
        </p:nvCxnSpPr>
        <p:spPr>
          <a:xfrm>
            <a:off x="10458450" y="5619750"/>
            <a:ext cx="3810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3" name="Rectangle 172"/>
          <p:cNvSpPr/>
          <p:nvPr/>
        </p:nvSpPr>
        <p:spPr>
          <a:xfrm>
            <a:off x="10496550" y="5429250"/>
            <a:ext cx="609600" cy="381000"/>
          </a:xfrm>
          <a:prstGeom prst="rect">
            <a:avLst/>
          </a:prstGeom>
          <a:solidFill>
            <a:srgbClr val="F7F471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4" name="TextBox 173"/>
          <p:cNvSpPr txBox="1"/>
          <p:nvPr/>
        </p:nvSpPr>
        <p:spPr>
          <a:xfrm>
            <a:off x="10496550" y="5505450"/>
            <a:ext cx="6096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8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76200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ORIGINAL R/A/P/I/D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428625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NEW 6-ROW STACK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781050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DECISION VELOCITY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762000" y="68580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02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1333500" y="69056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THE SIX ROLES</a:t>
            </a:r>
          </a:p>
        </p:txBody>
      </p:sp>
      <p:sp>
        <p:nvSpPr>
          <p:cNvPr id="180" name="Rectangle 179"/>
          <p:cNvSpPr/>
          <p:nvPr/>
        </p:nvSpPr>
        <p:spPr>
          <a:xfrm>
            <a:off x="76200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1" name="TextBox 180"/>
          <p:cNvSpPr txBox="1"/>
          <p:nvPr/>
        </p:nvSpPr>
        <p:spPr>
          <a:xfrm>
            <a:off x="91440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RECOMMEND &amp; INPUT</a:t>
            </a:r>
          </a:p>
        </p:txBody>
      </p:sp>
      <p:sp>
        <p:nvSpPr>
          <p:cNvPr id="182" name="TextBox 181"/>
          <p:cNvSpPr txBox="1"/>
          <p:nvPr/>
        </p:nvSpPr>
        <p:spPr>
          <a:xfrm>
            <a:off x="91440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Drafts the option set. Supplies evidence and view. Agents flood both upstream roles.</a:t>
            </a:r>
          </a:p>
        </p:txBody>
      </p:sp>
      <p:sp>
        <p:nvSpPr>
          <p:cNvPr id="183" name="Rectangle 182"/>
          <p:cNvSpPr/>
          <p:nvPr/>
        </p:nvSpPr>
        <p:spPr>
          <a:xfrm>
            <a:off x="428625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4" name="TextBox 183"/>
          <p:cNvSpPr txBox="1"/>
          <p:nvPr/>
        </p:nvSpPr>
        <p:spPr>
          <a:xfrm>
            <a:off x="443865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AGREE &amp; PERFORM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443865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Holds sign-off. Executes once decided. Humans hold Agree. Agents own Perform at scale.</a:t>
            </a:r>
          </a:p>
        </p:txBody>
      </p:sp>
      <p:sp>
        <p:nvSpPr>
          <p:cNvPr id="186" name="Rectangle 185"/>
          <p:cNvSpPr/>
          <p:nvPr/>
        </p:nvSpPr>
        <p:spPr>
          <a:xfrm>
            <a:off x="781050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7" name="TextBox 186"/>
          <p:cNvSpPr txBox="1"/>
          <p:nvPr/>
        </p:nvSpPr>
        <p:spPr>
          <a:xfrm>
            <a:off x="796290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DECIDE + GOVERN</a:t>
            </a:r>
          </a:p>
        </p:txBody>
      </p:sp>
      <p:sp>
        <p:nvSpPr>
          <p:cNvPr id="188" name="TextBox 187"/>
          <p:cNvSpPr txBox="1"/>
          <p:nvPr/>
        </p:nvSpPr>
        <p:spPr>
          <a:xfrm>
            <a:off x="796290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Makes the call. Sets the rule for which roles agents may take.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762000" y="866775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03</a:t>
            </a:r>
          </a:p>
        </p:txBody>
      </p:sp>
      <p:sp>
        <p:nvSpPr>
          <p:cNvPr id="190" name="TextBox 189"/>
          <p:cNvSpPr txBox="1"/>
          <p:nvPr/>
        </p:nvSpPr>
        <p:spPr>
          <a:xfrm>
            <a:off x="1333500" y="871537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THE PRECEDENT</a:t>
            </a:r>
          </a:p>
        </p:txBody>
      </p:sp>
      <p:sp>
        <p:nvSpPr>
          <p:cNvPr id="191" name="Rectangle 190"/>
          <p:cNvSpPr/>
          <p:nvPr/>
        </p:nvSpPr>
        <p:spPr>
          <a:xfrm>
            <a:off x="76200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2" name="TextBox 191"/>
          <p:cNvSpPr txBox="1"/>
          <p:nvPr/>
        </p:nvSpPr>
        <p:spPr>
          <a:xfrm>
            <a:off x="91440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2A3D2E"/>
                </a:solidFill>
                <a:latin typeface="Inter"/>
              </a:rPr>
              <a:t>2006 CAMBRIDGE</a:t>
            </a:r>
          </a:p>
        </p:txBody>
      </p:sp>
      <p:sp>
        <p:nvSpPr>
          <p:cNvPr id="193" name="TextBox 192"/>
          <p:cNvSpPr txBox="1"/>
          <p:nvPr/>
        </p:nvSpPr>
        <p:spPr>
          <a:xfrm>
            <a:off x="91440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Rogers and Blenko publish.</a:t>
            </a:r>
          </a:p>
        </p:txBody>
      </p:sp>
      <p:sp>
        <p:nvSpPr>
          <p:cNvPr id="194" name="TextBox 193"/>
          <p:cNvSpPr txBox="1"/>
          <p:nvPr/>
        </p:nvSpPr>
        <p:spPr>
          <a:xfrm>
            <a:off x="91440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Bain partners write Who Has the D in Harvard Business Review January.</a:t>
            </a:r>
          </a:p>
        </p:txBody>
      </p:sp>
      <p:sp>
        <p:nvSpPr>
          <p:cNvPr id="195" name="Rectangle 194"/>
          <p:cNvSpPr/>
          <p:nvPr/>
        </p:nvSpPr>
        <p:spPr>
          <a:xfrm>
            <a:off x="428625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6" name="TextBox 195"/>
          <p:cNvSpPr txBox="1"/>
          <p:nvPr/>
        </p:nvSpPr>
        <p:spPr>
          <a:xfrm>
            <a:off x="443865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2A3D2E"/>
                </a:solidFill>
                <a:latin typeface="Inter"/>
              </a:rPr>
              <a:t>2010 BOSTON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443865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RAPID enters the toolkit.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443865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Bain client teams adopt RAPID as standing decision doctrine.</a:t>
            </a:r>
          </a:p>
        </p:txBody>
      </p:sp>
      <p:sp>
        <p:nvSpPr>
          <p:cNvPr id="199" name="Rectangle 198"/>
          <p:cNvSpPr/>
          <p:nvPr/>
        </p:nvSpPr>
        <p:spPr>
          <a:xfrm>
            <a:off x="781050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0" name="TextBox 199"/>
          <p:cNvSpPr txBox="1"/>
          <p:nvPr/>
        </p:nvSpPr>
        <p:spPr>
          <a:xfrm>
            <a:off x="796290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2A3D2E"/>
                </a:solidFill>
                <a:latin typeface="Inter"/>
              </a:rPr>
              <a:t>2024 GLOBAL</a:t>
            </a:r>
          </a:p>
        </p:txBody>
      </p:sp>
      <p:sp>
        <p:nvSpPr>
          <p:cNvPr id="201" name="TextBox 200"/>
          <p:cNvSpPr txBox="1"/>
          <p:nvPr/>
        </p:nvSpPr>
        <p:spPr>
          <a:xfrm>
            <a:off x="796290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Agent recs arrive at scale.</a:t>
            </a:r>
          </a:p>
        </p:txBody>
      </p:sp>
      <p:sp>
        <p:nvSpPr>
          <p:cNvPr id="202" name="TextBox 201"/>
          <p:cNvSpPr txBox="1"/>
          <p:nvPr/>
        </p:nvSpPr>
        <p:spPr>
          <a:xfrm>
            <a:off x="796290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Recommendations and inputs stream from agents. Decide becomes the bottleneck.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762000" y="104775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04</a:t>
            </a:r>
          </a:p>
        </p:txBody>
      </p:sp>
      <p:sp>
        <p:nvSpPr>
          <p:cNvPr id="204" name="TextBox 203"/>
          <p:cNvSpPr txBox="1"/>
          <p:nvPr/>
        </p:nvSpPr>
        <p:spPr>
          <a:xfrm>
            <a:off x="1333500" y="105251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FOUR OPERATING PRINCIPLES</a:t>
            </a:r>
          </a:p>
        </p:txBody>
      </p:sp>
      <p:sp>
        <p:nvSpPr>
          <p:cNvPr id="205" name="TextBox 204"/>
          <p:cNvSpPr txBox="1"/>
          <p:nvPr/>
        </p:nvSpPr>
        <p:spPr>
          <a:xfrm>
            <a:off x="762000" y="108585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01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1333500" y="1091565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ADD GOVERN AS THE SIXTH ROLE.</a:t>
            </a:r>
          </a:p>
        </p:txBody>
      </p:sp>
      <p:cxnSp>
        <p:nvCxnSpPr>
          <p:cNvPr id="207" name="Connector 206"/>
          <p:cNvCxnSpPr/>
          <p:nvPr/>
        </p:nvCxnSpPr>
        <p:spPr>
          <a:xfrm>
            <a:off x="762000" y="1123950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8" name="TextBox 207"/>
          <p:cNvSpPr txBox="1"/>
          <p:nvPr/>
        </p:nvSpPr>
        <p:spPr>
          <a:xfrm>
            <a:off x="762000" y="112966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02</a:t>
            </a:r>
          </a:p>
        </p:txBody>
      </p:sp>
      <p:sp>
        <p:nvSpPr>
          <p:cNvPr id="209" name="TextBox 208"/>
          <p:cNvSpPr txBox="1"/>
          <p:nvPr/>
        </p:nvSpPr>
        <p:spPr>
          <a:xfrm>
            <a:off x="1333500" y="1135380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NAME WHICH DECISIONS AGENTS MAY AUTO-RECOMMEND.</a:t>
            </a:r>
          </a:p>
        </p:txBody>
      </p:sp>
      <p:cxnSp>
        <p:nvCxnSpPr>
          <p:cNvPr id="210" name="Connector 209"/>
          <p:cNvCxnSpPr/>
          <p:nvPr/>
        </p:nvCxnSpPr>
        <p:spPr>
          <a:xfrm>
            <a:off x="762000" y="1167765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1" name="TextBox 210"/>
          <p:cNvSpPr txBox="1"/>
          <p:nvPr/>
        </p:nvSpPr>
        <p:spPr>
          <a:xfrm>
            <a:off x="762000" y="117348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03</a:t>
            </a:r>
          </a:p>
        </p:txBody>
      </p:sp>
      <p:sp>
        <p:nvSpPr>
          <p:cNvPr id="212" name="TextBox 211"/>
          <p:cNvSpPr txBox="1"/>
          <p:nvPr/>
        </p:nvSpPr>
        <p:spPr>
          <a:xfrm>
            <a:off x="1333500" y="1179195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PROTECT HUMAN BANDWIDTH FOR DECIDE.</a:t>
            </a:r>
          </a:p>
        </p:txBody>
      </p:sp>
      <p:cxnSp>
        <p:nvCxnSpPr>
          <p:cNvPr id="213" name="Connector 212"/>
          <p:cNvCxnSpPr/>
          <p:nvPr/>
        </p:nvCxnSpPr>
        <p:spPr>
          <a:xfrm>
            <a:off x="762000" y="1211580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4" name="TextBox 213"/>
          <p:cNvSpPr txBox="1"/>
          <p:nvPr/>
        </p:nvSpPr>
        <p:spPr>
          <a:xfrm>
            <a:off x="762000" y="121729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04</a:t>
            </a:r>
          </a:p>
        </p:txBody>
      </p:sp>
      <p:sp>
        <p:nvSpPr>
          <p:cNvPr id="215" name="TextBox 214"/>
          <p:cNvSpPr txBox="1"/>
          <p:nvPr/>
        </p:nvSpPr>
        <p:spPr>
          <a:xfrm>
            <a:off x="1333500" y="1223010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AUDIT THE GOVERN POLICY EVERY 90 DAYS.</a:t>
            </a:r>
          </a:p>
        </p:txBody>
      </p:sp>
      <p:cxnSp>
        <p:nvCxnSpPr>
          <p:cNvPr id="216" name="Connector 215"/>
          <p:cNvCxnSpPr/>
          <p:nvPr/>
        </p:nvCxnSpPr>
        <p:spPr>
          <a:xfrm>
            <a:off x="762000" y="1255395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7" name="Rectangle 216"/>
          <p:cNvSpPr/>
          <p:nvPr/>
        </p:nvSpPr>
        <p:spPr>
          <a:xfrm>
            <a:off x="762000" y="13144500"/>
            <a:ext cx="1047750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8" name="TextBox 217"/>
          <p:cNvSpPr txBox="1"/>
          <p:nvPr/>
        </p:nvSpPr>
        <p:spPr>
          <a:xfrm>
            <a:off x="762000" y="13335000"/>
            <a:ext cx="6667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READ THE FULL OPERATING STORIES PIECE</a:t>
            </a:r>
          </a:p>
        </p:txBody>
      </p:sp>
      <p:sp>
        <p:nvSpPr>
          <p:cNvPr id="219" name="Rectangle 218"/>
          <p:cNvSpPr/>
          <p:nvPr/>
        </p:nvSpPr>
        <p:spPr>
          <a:xfrm>
            <a:off x="762000" y="13601700"/>
            <a:ext cx="3429000" cy="3429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0" name="TextBox 219"/>
          <p:cNvSpPr txBox="1"/>
          <p:nvPr/>
        </p:nvSpPr>
        <p:spPr>
          <a:xfrm>
            <a:off x="914400" y="1367790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100">
                <a:solidFill>
                  <a:srgbClr val="18160F"/>
                </a:solidFill>
                <a:latin typeface="Inter"/>
              </a:rPr>
              <a:t>www.operatingbyjohnbrewton.com</a:t>
            </a:r>
          </a:p>
        </p:txBody>
      </p:sp>
      <p:sp>
        <p:nvSpPr>
          <p:cNvPr id="221" name="TextBox 220"/>
          <p:cNvSpPr txBox="1"/>
          <p:nvPr/>
        </p:nvSpPr>
        <p:spPr>
          <a:xfrm>
            <a:off x="6667500" y="13335000"/>
            <a:ext cx="457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0" spc="400">
                <a:solidFill>
                  <a:srgbClr val="2A3D2E"/>
                </a:solidFill>
                <a:latin typeface="Inter"/>
              </a:rPr>
              <a:t>JOHN BREWTON</a:t>
            </a:r>
          </a:p>
        </p:txBody>
      </p:sp>
      <p:sp>
        <p:nvSpPr>
          <p:cNvPr id="222" name="TextBox 221"/>
          <p:cNvSpPr txBox="1"/>
          <p:nvPr/>
        </p:nvSpPr>
        <p:spPr>
          <a:xfrm>
            <a:off x="6667500" y="13601700"/>
            <a:ext cx="457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 spc="300">
                <a:solidFill>
                  <a:srgbClr val="8A8280"/>
                </a:solidFill>
                <a:latin typeface="Inter"/>
              </a:rPr>
              <a:t>FOUNDER · OPERATING · 6AEP</a:t>
            </a:r>
          </a:p>
        </p:txBody>
      </p:sp>
      <p:sp>
        <p:nvSpPr>
          <p:cNvPr id="223" name="TextBox 222"/>
          <p:cNvSpPr txBox="1"/>
          <p:nvPr/>
        </p:nvSpPr>
        <p:spPr>
          <a:xfrm>
            <a:off x="6667500" y="13792200"/>
            <a:ext cx="457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 spc="400">
                <a:solidFill>
                  <a:srgbClr val="8A8280"/>
                </a:solidFill>
                <a:latin typeface="Inter"/>
              </a:rPr>
              <a:t>2006 TO 2026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