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</p:sldIdLst>
  <p:sldSz cx="11430000" cy="142875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17" Type="http://schemas.openxmlformats.org/officeDocument/2006/relationships/slide" Target="slides/slide11.xml"/><Relationship Id="rId18" Type="http://schemas.openxmlformats.org/officeDocument/2006/relationships/slide" Target="slides/slide12.xml"/><Relationship Id="rId19" Type="http://schemas.openxmlformats.org/officeDocument/2006/relationships/slide" Target="slides/slide13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1430000" cy="14287500"/>
          </a:xfrm>
          <a:prstGeom prst="rect">
            <a:avLst/>
          </a:prstGeom>
          <a:solidFill>
            <a:srgbClr val="EDE8D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10287000" y="381000"/>
            <a:ext cx="104775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100" b="0" i="0">
                <a:solidFill>
                  <a:srgbClr val="8A8280"/>
                </a:solidFill>
                <a:latin typeface="Inter"/>
              </a:rPr>
              <a:t>1 / 13</a:t>
            </a:r>
          </a:p>
        </p:txBody>
      </p:sp>
      <p:cxnSp>
        <p:nvCxnSpPr>
          <p:cNvPr id="4" name="Connector 3"/>
          <p:cNvCxnSpPr/>
          <p:nvPr/>
        </p:nvCxnSpPr>
        <p:spPr>
          <a:xfrm>
            <a:off x="5905500" y="571500"/>
            <a:ext cx="0" cy="533400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" name="Connector 4"/>
          <p:cNvCxnSpPr/>
          <p:nvPr/>
        </p:nvCxnSpPr>
        <p:spPr>
          <a:xfrm>
            <a:off x="6572250" y="571500"/>
            <a:ext cx="0" cy="533400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" name="Connector 5"/>
          <p:cNvCxnSpPr/>
          <p:nvPr/>
        </p:nvCxnSpPr>
        <p:spPr>
          <a:xfrm>
            <a:off x="7239000" y="571500"/>
            <a:ext cx="0" cy="533400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Connector 6"/>
          <p:cNvCxnSpPr/>
          <p:nvPr/>
        </p:nvCxnSpPr>
        <p:spPr>
          <a:xfrm>
            <a:off x="7905750" y="571500"/>
            <a:ext cx="0" cy="533400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Connector 7"/>
          <p:cNvCxnSpPr/>
          <p:nvPr/>
        </p:nvCxnSpPr>
        <p:spPr>
          <a:xfrm>
            <a:off x="8572500" y="571500"/>
            <a:ext cx="0" cy="533400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Connector 8"/>
          <p:cNvCxnSpPr/>
          <p:nvPr/>
        </p:nvCxnSpPr>
        <p:spPr>
          <a:xfrm>
            <a:off x="9239250" y="571500"/>
            <a:ext cx="0" cy="533400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Connector 9"/>
          <p:cNvCxnSpPr/>
          <p:nvPr/>
        </p:nvCxnSpPr>
        <p:spPr>
          <a:xfrm>
            <a:off x="9906000" y="571500"/>
            <a:ext cx="0" cy="533400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Connector 10"/>
          <p:cNvCxnSpPr/>
          <p:nvPr/>
        </p:nvCxnSpPr>
        <p:spPr>
          <a:xfrm>
            <a:off x="10572750" y="571500"/>
            <a:ext cx="0" cy="533400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Connector 11"/>
          <p:cNvCxnSpPr/>
          <p:nvPr/>
        </p:nvCxnSpPr>
        <p:spPr>
          <a:xfrm>
            <a:off x="11239500" y="571500"/>
            <a:ext cx="0" cy="533400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Connector 12"/>
          <p:cNvCxnSpPr/>
          <p:nvPr/>
        </p:nvCxnSpPr>
        <p:spPr>
          <a:xfrm>
            <a:off x="5905500" y="571500"/>
            <a:ext cx="5334000" cy="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Connector 13"/>
          <p:cNvCxnSpPr/>
          <p:nvPr/>
        </p:nvCxnSpPr>
        <p:spPr>
          <a:xfrm>
            <a:off x="5905500" y="1104900"/>
            <a:ext cx="5334000" cy="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Connector 14"/>
          <p:cNvCxnSpPr/>
          <p:nvPr/>
        </p:nvCxnSpPr>
        <p:spPr>
          <a:xfrm>
            <a:off x="5905500" y="1638300"/>
            <a:ext cx="5334000" cy="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Connector 15"/>
          <p:cNvCxnSpPr/>
          <p:nvPr/>
        </p:nvCxnSpPr>
        <p:spPr>
          <a:xfrm>
            <a:off x="5905500" y="2171700"/>
            <a:ext cx="5334000" cy="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Connector 16"/>
          <p:cNvCxnSpPr/>
          <p:nvPr/>
        </p:nvCxnSpPr>
        <p:spPr>
          <a:xfrm>
            <a:off x="5905500" y="2705100"/>
            <a:ext cx="5334000" cy="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Connector 17"/>
          <p:cNvCxnSpPr/>
          <p:nvPr/>
        </p:nvCxnSpPr>
        <p:spPr>
          <a:xfrm>
            <a:off x="5905500" y="3238500"/>
            <a:ext cx="5334000" cy="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Connector 18"/>
          <p:cNvCxnSpPr/>
          <p:nvPr/>
        </p:nvCxnSpPr>
        <p:spPr>
          <a:xfrm>
            <a:off x="5905500" y="3771900"/>
            <a:ext cx="5334000" cy="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Connector 19"/>
          <p:cNvCxnSpPr/>
          <p:nvPr/>
        </p:nvCxnSpPr>
        <p:spPr>
          <a:xfrm>
            <a:off x="5905500" y="4305300"/>
            <a:ext cx="5334000" cy="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Connector 20"/>
          <p:cNvCxnSpPr/>
          <p:nvPr/>
        </p:nvCxnSpPr>
        <p:spPr>
          <a:xfrm>
            <a:off x="5905500" y="4838700"/>
            <a:ext cx="5334000" cy="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Connector 21"/>
          <p:cNvCxnSpPr/>
          <p:nvPr/>
        </p:nvCxnSpPr>
        <p:spPr>
          <a:xfrm>
            <a:off x="5905500" y="5372100"/>
            <a:ext cx="5334000" cy="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Connector 22"/>
          <p:cNvCxnSpPr/>
          <p:nvPr/>
        </p:nvCxnSpPr>
        <p:spPr>
          <a:xfrm>
            <a:off x="5905500" y="5905500"/>
            <a:ext cx="5334000" cy="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" name="Rectangle 23"/>
          <p:cNvSpPr/>
          <p:nvPr/>
        </p:nvSpPr>
        <p:spPr>
          <a:xfrm rot="720000">
            <a:off x="6438900" y="1104900"/>
            <a:ext cx="1600200" cy="960120"/>
          </a:xfrm>
          <a:prstGeom prst="rect">
            <a:avLst/>
          </a:prstGeom>
          <a:noFill/>
          <a:ln w="7620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cxnSp>
        <p:nvCxnSpPr>
          <p:cNvPr id="25" name="Connector 24"/>
          <p:cNvCxnSpPr/>
          <p:nvPr/>
        </p:nvCxnSpPr>
        <p:spPr>
          <a:xfrm>
            <a:off x="6838950" y="1200912"/>
            <a:ext cx="0" cy="768096"/>
          </a:xfrm>
          <a:prstGeom prst="line">
            <a:avLst/>
          </a:prstGeom>
          <a:ln w="3810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Connector 25"/>
          <p:cNvCxnSpPr/>
          <p:nvPr/>
        </p:nvCxnSpPr>
        <p:spPr>
          <a:xfrm>
            <a:off x="7239000" y="1200912"/>
            <a:ext cx="0" cy="768096"/>
          </a:xfrm>
          <a:prstGeom prst="line">
            <a:avLst/>
          </a:prstGeom>
          <a:ln w="3810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Connector 26"/>
          <p:cNvCxnSpPr/>
          <p:nvPr/>
        </p:nvCxnSpPr>
        <p:spPr>
          <a:xfrm>
            <a:off x="7639050" y="1200912"/>
            <a:ext cx="0" cy="768096"/>
          </a:xfrm>
          <a:prstGeom prst="line">
            <a:avLst/>
          </a:prstGeom>
          <a:ln w="3810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Connector 27"/>
          <p:cNvCxnSpPr/>
          <p:nvPr/>
        </p:nvCxnSpPr>
        <p:spPr>
          <a:xfrm>
            <a:off x="6598920" y="1584960"/>
            <a:ext cx="1280160" cy="0"/>
          </a:xfrm>
          <a:prstGeom prst="line">
            <a:avLst/>
          </a:prstGeom>
          <a:ln w="3810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9" name="Rectangle 28"/>
          <p:cNvSpPr/>
          <p:nvPr/>
        </p:nvSpPr>
        <p:spPr>
          <a:xfrm>
            <a:off x="7078980" y="1392936"/>
            <a:ext cx="288036" cy="192024"/>
          </a:xfrm>
          <a:prstGeom prst="rect">
            <a:avLst/>
          </a:prstGeom>
          <a:noFill/>
          <a:ln w="2857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0" name="Rectangle 29"/>
          <p:cNvSpPr/>
          <p:nvPr/>
        </p:nvSpPr>
        <p:spPr>
          <a:xfrm rot="21120000">
            <a:off x="8839200" y="2171700"/>
            <a:ext cx="1706880" cy="1066800"/>
          </a:xfrm>
          <a:prstGeom prst="rect">
            <a:avLst/>
          </a:prstGeom>
          <a:noFill/>
          <a:ln w="7620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cxnSp>
        <p:nvCxnSpPr>
          <p:cNvPr id="31" name="Connector 30"/>
          <p:cNvCxnSpPr/>
          <p:nvPr/>
        </p:nvCxnSpPr>
        <p:spPr>
          <a:xfrm>
            <a:off x="9265920" y="2278380"/>
            <a:ext cx="0" cy="853440"/>
          </a:xfrm>
          <a:prstGeom prst="line">
            <a:avLst/>
          </a:prstGeom>
          <a:ln w="3810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2" name="Connector 31"/>
          <p:cNvCxnSpPr/>
          <p:nvPr/>
        </p:nvCxnSpPr>
        <p:spPr>
          <a:xfrm>
            <a:off x="9692640" y="2278380"/>
            <a:ext cx="0" cy="853440"/>
          </a:xfrm>
          <a:prstGeom prst="line">
            <a:avLst/>
          </a:prstGeom>
          <a:ln w="3810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3" name="Connector 32"/>
          <p:cNvCxnSpPr/>
          <p:nvPr/>
        </p:nvCxnSpPr>
        <p:spPr>
          <a:xfrm>
            <a:off x="10119360" y="2278380"/>
            <a:ext cx="0" cy="853440"/>
          </a:xfrm>
          <a:prstGeom prst="line">
            <a:avLst/>
          </a:prstGeom>
          <a:ln w="3810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" name="Connector 33"/>
          <p:cNvCxnSpPr/>
          <p:nvPr/>
        </p:nvCxnSpPr>
        <p:spPr>
          <a:xfrm>
            <a:off x="9009888" y="2705100"/>
            <a:ext cx="1365504" cy="0"/>
          </a:xfrm>
          <a:prstGeom prst="line">
            <a:avLst/>
          </a:prstGeom>
          <a:ln w="3810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5" name="Rectangle 34"/>
          <p:cNvSpPr/>
          <p:nvPr/>
        </p:nvSpPr>
        <p:spPr>
          <a:xfrm>
            <a:off x="9521952" y="2491740"/>
            <a:ext cx="307238" cy="213360"/>
          </a:xfrm>
          <a:prstGeom prst="rect">
            <a:avLst/>
          </a:prstGeom>
          <a:noFill/>
          <a:ln w="2857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6" name="Rectangle 35"/>
          <p:cNvSpPr/>
          <p:nvPr/>
        </p:nvSpPr>
        <p:spPr>
          <a:xfrm rot="300000">
            <a:off x="6972300" y="3505200"/>
            <a:ext cx="1493520" cy="1173480"/>
          </a:xfrm>
          <a:prstGeom prst="rect">
            <a:avLst/>
          </a:prstGeom>
          <a:noFill/>
          <a:ln w="7620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cxnSp>
        <p:nvCxnSpPr>
          <p:cNvPr id="37" name="Connector 36"/>
          <p:cNvCxnSpPr/>
          <p:nvPr/>
        </p:nvCxnSpPr>
        <p:spPr>
          <a:xfrm>
            <a:off x="7345680" y="3622548"/>
            <a:ext cx="0" cy="938784"/>
          </a:xfrm>
          <a:prstGeom prst="line">
            <a:avLst/>
          </a:prstGeom>
          <a:ln w="3810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8" name="Connector 37"/>
          <p:cNvCxnSpPr/>
          <p:nvPr/>
        </p:nvCxnSpPr>
        <p:spPr>
          <a:xfrm>
            <a:off x="7719060" y="3622548"/>
            <a:ext cx="0" cy="938784"/>
          </a:xfrm>
          <a:prstGeom prst="line">
            <a:avLst/>
          </a:prstGeom>
          <a:ln w="3810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9" name="Connector 38"/>
          <p:cNvCxnSpPr/>
          <p:nvPr/>
        </p:nvCxnSpPr>
        <p:spPr>
          <a:xfrm>
            <a:off x="8092440" y="3622548"/>
            <a:ext cx="0" cy="938784"/>
          </a:xfrm>
          <a:prstGeom prst="line">
            <a:avLst/>
          </a:prstGeom>
          <a:ln w="3810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0" name="Connector 39"/>
          <p:cNvCxnSpPr/>
          <p:nvPr/>
        </p:nvCxnSpPr>
        <p:spPr>
          <a:xfrm>
            <a:off x="7121652" y="4091940"/>
            <a:ext cx="1194816" cy="0"/>
          </a:xfrm>
          <a:prstGeom prst="line">
            <a:avLst/>
          </a:prstGeom>
          <a:ln w="3810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1" name="Rectangle 40"/>
          <p:cNvSpPr/>
          <p:nvPr/>
        </p:nvSpPr>
        <p:spPr>
          <a:xfrm>
            <a:off x="7569708" y="3857244"/>
            <a:ext cx="268833" cy="234696"/>
          </a:xfrm>
          <a:prstGeom prst="rect">
            <a:avLst/>
          </a:prstGeom>
          <a:noFill/>
          <a:ln w="2857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2" name="Oval 41"/>
          <p:cNvSpPr/>
          <p:nvPr/>
        </p:nvSpPr>
        <p:spPr>
          <a:xfrm>
            <a:off x="6278880" y="3878580"/>
            <a:ext cx="1920240" cy="1920240"/>
          </a:xfrm>
          <a:prstGeom prst="ellipse">
            <a:avLst/>
          </a:prstGeom>
          <a:noFill/>
          <a:ln w="2857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3" name="Oval 42"/>
          <p:cNvSpPr/>
          <p:nvPr/>
        </p:nvSpPr>
        <p:spPr>
          <a:xfrm>
            <a:off x="6438900" y="4038600"/>
            <a:ext cx="1600200" cy="1600200"/>
          </a:xfrm>
          <a:prstGeom prst="ellipse">
            <a:avLst/>
          </a:prstGeom>
          <a:noFill/>
          <a:ln w="2857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4" name="Oval 43"/>
          <p:cNvSpPr/>
          <p:nvPr/>
        </p:nvSpPr>
        <p:spPr>
          <a:xfrm>
            <a:off x="6598920" y="4198620"/>
            <a:ext cx="1280160" cy="1280160"/>
          </a:xfrm>
          <a:prstGeom prst="ellipse">
            <a:avLst/>
          </a:prstGeom>
          <a:noFill/>
          <a:ln w="2857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5" name="Oval 44"/>
          <p:cNvSpPr/>
          <p:nvPr/>
        </p:nvSpPr>
        <p:spPr>
          <a:xfrm>
            <a:off x="9159240" y="891540"/>
            <a:ext cx="1493520" cy="1493520"/>
          </a:xfrm>
          <a:prstGeom prst="ellipse">
            <a:avLst/>
          </a:prstGeom>
          <a:noFill/>
          <a:ln w="2857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6" name="Oval 45"/>
          <p:cNvSpPr/>
          <p:nvPr/>
        </p:nvSpPr>
        <p:spPr>
          <a:xfrm>
            <a:off x="9319260" y="1051560"/>
            <a:ext cx="1173480" cy="1173480"/>
          </a:xfrm>
          <a:prstGeom prst="ellipse">
            <a:avLst/>
          </a:prstGeom>
          <a:noFill/>
          <a:ln w="2857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7" name="Oval 46"/>
          <p:cNvSpPr/>
          <p:nvPr/>
        </p:nvSpPr>
        <p:spPr>
          <a:xfrm>
            <a:off x="9479280" y="1211580"/>
            <a:ext cx="853440" cy="853440"/>
          </a:xfrm>
          <a:prstGeom prst="ellipse">
            <a:avLst/>
          </a:prstGeom>
          <a:noFill/>
          <a:ln w="2857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8" name="Oval 47"/>
          <p:cNvSpPr/>
          <p:nvPr/>
        </p:nvSpPr>
        <p:spPr>
          <a:xfrm>
            <a:off x="9906000" y="4572000"/>
            <a:ext cx="1066800" cy="1066800"/>
          </a:xfrm>
          <a:prstGeom prst="ellipse">
            <a:avLst/>
          </a:prstGeom>
          <a:noFill/>
          <a:ln w="2857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9" name="Oval 48"/>
          <p:cNvSpPr/>
          <p:nvPr/>
        </p:nvSpPr>
        <p:spPr>
          <a:xfrm>
            <a:off x="10066020" y="4732020"/>
            <a:ext cx="746760" cy="746760"/>
          </a:xfrm>
          <a:prstGeom prst="ellipse">
            <a:avLst/>
          </a:prstGeom>
          <a:noFill/>
          <a:ln w="2857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0" name="Oval 49"/>
          <p:cNvSpPr/>
          <p:nvPr/>
        </p:nvSpPr>
        <p:spPr>
          <a:xfrm>
            <a:off x="10226040" y="4892040"/>
            <a:ext cx="426720" cy="426720"/>
          </a:xfrm>
          <a:prstGeom prst="ellipse">
            <a:avLst/>
          </a:prstGeom>
          <a:noFill/>
          <a:ln w="2857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1" name="Oval 50"/>
          <p:cNvSpPr/>
          <p:nvPr/>
        </p:nvSpPr>
        <p:spPr>
          <a:xfrm>
            <a:off x="6839412" y="781305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2" name="Oval 51"/>
          <p:cNvSpPr/>
          <p:nvPr/>
        </p:nvSpPr>
        <p:spPr>
          <a:xfrm>
            <a:off x="8212613" y="2625801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3" name="Oval 52"/>
          <p:cNvSpPr/>
          <p:nvPr/>
        </p:nvSpPr>
        <p:spPr>
          <a:xfrm>
            <a:off x="7777927" y="1742028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4" name="Oval 53"/>
          <p:cNvSpPr/>
          <p:nvPr/>
        </p:nvSpPr>
        <p:spPr>
          <a:xfrm>
            <a:off x="6765291" y="5146366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5" name="Oval 54"/>
          <p:cNvSpPr/>
          <p:nvPr/>
        </p:nvSpPr>
        <p:spPr>
          <a:xfrm>
            <a:off x="6634795" y="5524910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6" name="Oval 55"/>
          <p:cNvSpPr/>
          <p:nvPr/>
        </p:nvSpPr>
        <p:spPr>
          <a:xfrm>
            <a:off x="9444836" y="838112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7" name="Oval 56"/>
          <p:cNvSpPr/>
          <p:nvPr/>
        </p:nvSpPr>
        <p:spPr>
          <a:xfrm>
            <a:off x="6155457" y="1357472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8" name="Oval 57"/>
          <p:cNvSpPr/>
          <p:nvPr/>
        </p:nvSpPr>
        <p:spPr>
          <a:xfrm>
            <a:off x="7739568" y="2523201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9" name="Oval 58"/>
          <p:cNvSpPr/>
          <p:nvPr/>
        </p:nvSpPr>
        <p:spPr>
          <a:xfrm>
            <a:off x="10144727" y="5621599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0" name="Oval 59"/>
          <p:cNvSpPr/>
          <p:nvPr/>
        </p:nvSpPr>
        <p:spPr>
          <a:xfrm>
            <a:off x="6128099" y="5279564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1" name="Oval 60"/>
          <p:cNvSpPr/>
          <p:nvPr/>
        </p:nvSpPr>
        <p:spPr>
          <a:xfrm>
            <a:off x="7573471" y="5142800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2" name="Oval 61"/>
          <p:cNvSpPr/>
          <p:nvPr/>
        </p:nvSpPr>
        <p:spPr>
          <a:xfrm>
            <a:off x="9424687" y="2420689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3" name="Oval 62"/>
          <p:cNvSpPr/>
          <p:nvPr/>
        </p:nvSpPr>
        <p:spPr>
          <a:xfrm>
            <a:off x="9673738" y="5514618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4" name="Oval 63"/>
          <p:cNvSpPr/>
          <p:nvPr/>
        </p:nvSpPr>
        <p:spPr>
          <a:xfrm>
            <a:off x="8239132" y="626015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5" name="Oval 64"/>
          <p:cNvSpPr/>
          <p:nvPr/>
        </p:nvSpPr>
        <p:spPr>
          <a:xfrm>
            <a:off x="7244819" y="4116646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6" name="Oval 65"/>
          <p:cNvSpPr/>
          <p:nvPr/>
        </p:nvSpPr>
        <p:spPr>
          <a:xfrm>
            <a:off x="8759728" y="2902453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7" name="Oval 66"/>
          <p:cNvSpPr/>
          <p:nvPr/>
        </p:nvSpPr>
        <p:spPr>
          <a:xfrm>
            <a:off x="7209756" y="2377682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8" name="Oval 67"/>
          <p:cNvSpPr/>
          <p:nvPr/>
        </p:nvSpPr>
        <p:spPr>
          <a:xfrm>
            <a:off x="8729059" y="1428901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9" name="Oval 68"/>
          <p:cNvSpPr/>
          <p:nvPr/>
        </p:nvSpPr>
        <p:spPr>
          <a:xfrm>
            <a:off x="6683508" y="3758561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0" name="Oval 69"/>
          <p:cNvSpPr/>
          <p:nvPr/>
        </p:nvSpPr>
        <p:spPr>
          <a:xfrm>
            <a:off x="6716815" y="3582837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1" name="Oval 70"/>
          <p:cNvSpPr/>
          <p:nvPr/>
        </p:nvSpPr>
        <p:spPr>
          <a:xfrm>
            <a:off x="8790809" y="5635921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2" name="Oval 71"/>
          <p:cNvSpPr/>
          <p:nvPr/>
        </p:nvSpPr>
        <p:spPr>
          <a:xfrm>
            <a:off x="8124461" y="935988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3" name="Oval 72"/>
          <p:cNvSpPr/>
          <p:nvPr/>
        </p:nvSpPr>
        <p:spPr>
          <a:xfrm>
            <a:off x="9759435" y="5069707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4" name="Oval 73"/>
          <p:cNvSpPr/>
          <p:nvPr/>
        </p:nvSpPr>
        <p:spPr>
          <a:xfrm>
            <a:off x="6952617" y="3746876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5" name="Oval 74"/>
          <p:cNvSpPr/>
          <p:nvPr/>
        </p:nvSpPr>
        <p:spPr>
          <a:xfrm>
            <a:off x="6566523" y="5202352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6" name="Oval 75"/>
          <p:cNvSpPr/>
          <p:nvPr/>
        </p:nvSpPr>
        <p:spPr>
          <a:xfrm>
            <a:off x="8364857" y="5844912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7" name="Oval 76"/>
          <p:cNvSpPr/>
          <p:nvPr/>
        </p:nvSpPr>
        <p:spPr>
          <a:xfrm>
            <a:off x="11094019" y="3605114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8" name="Oval 77"/>
          <p:cNvSpPr/>
          <p:nvPr/>
        </p:nvSpPr>
        <p:spPr>
          <a:xfrm>
            <a:off x="10748680" y="2184533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9" name="Oval 78"/>
          <p:cNvSpPr/>
          <p:nvPr/>
        </p:nvSpPr>
        <p:spPr>
          <a:xfrm>
            <a:off x="6488970" y="955902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0" name="Oval 79"/>
          <p:cNvSpPr/>
          <p:nvPr/>
        </p:nvSpPr>
        <p:spPr>
          <a:xfrm>
            <a:off x="7817249" y="2999062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1" name="Oval 80"/>
          <p:cNvSpPr/>
          <p:nvPr/>
        </p:nvSpPr>
        <p:spPr>
          <a:xfrm>
            <a:off x="6574843" y="2524291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2" name="Oval 81"/>
          <p:cNvSpPr/>
          <p:nvPr/>
        </p:nvSpPr>
        <p:spPr>
          <a:xfrm>
            <a:off x="6752761" y="3760229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3" name="Oval 82"/>
          <p:cNvSpPr/>
          <p:nvPr/>
        </p:nvSpPr>
        <p:spPr>
          <a:xfrm>
            <a:off x="8237311" y="4374981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4" name="Oval 83"/>
          <p:cNvSpPr/>
          <p:nvPr/>
        </p:nvSpPr>
        <p:spPr>
          <a:xfrm>
            <a:off x="11238007" y="3631934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5" name="Oval 84"/>
          <p:cNvSpPr/>
          <p:nvPr/>
        </p:nvSpPr>
        <p:spPr>
          <a:xfrm>
            <a:off x="7269941" y="3676803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6" name="Oval 85"/>
          <p:cNvSpPr/>
          <p:nvPr/>
        </p:nvSpPr>
        <p:spPr>
          <a:xfrm>
            <a:off x="8885726" y="2328972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7" name="Oval 86"/>
          <p:cNvSpPr/>
          <p:nvPr/>
        </p:nvSpPr>
        <p:spPr>
          <a:xfrm>
            <a:off x="8145072" y="1170467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8" name="Oval 87"/>
          <p:cNvSpPr/>
          <p:nvPr/>
        </p:nvSpPr>
        <p:spPr>
          <a:xfrm>
            <a:off x="11015261" y="5898083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9" name="Oval 88"/>
          <p:cNvSpPr/>
          <p:nvPr/>
        </p:nvSpPr>
        <p:spPr>
          <a:xfrm>
            <a:off x="7341115" y="5052190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0" name="Oval 89"/>
          <p:cNvSpPr/>
          <p:nvPr/>
        </p:nvSpPr>
        <p:spPr>
          <a:xfrm>
            <a:off x="7959122" y="1942219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1" name="Oval 90"/>
          <p:cNvSpPr/>
          <p:nvPr/>
        </p:nvSpPr>
        <p:spPr>
          <a:xfrm>
            <a:off x="9783219" y="3754602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2" name="Oval 91"/>
          <p:cNvSpPr/>
          <p:nvPr/>
        </p:nvSpPr>
        <p:spPr>
          <a:xfrm>
            <a:off x="8169986" y="5243533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3" name="Oval 92"/>
          <p:cNvSpPr/>
          <p:nvPr/>
        </p:nvSpPr>
        <p:spPr>
          <a:xfrm>
            <a:off x="7747765" y="3291780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4" name="Oval 93"/>
          <p:cNvSpPr/>
          <p:nvPr/>
        </p:nvSpPr>
        <p:spPr>
          <a:xfrm>
            <a:off x="6374741" y="2492894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5" name="Oval 94"/>
          <p:cNvSpPr/>
          <p:nvPr/>
        </p:nvSpPr>
        <p:spPr>
          <a:xfrm>
            <a:off x="6174776" y="3217711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6" name="Oval 95"/>
          <p:cNvSpPr/>
          <p:nvPr/>
        </p:nvSpPr>
        <p:spPr>
          <a:xfrm>
            <a:off x="9270714" y="2817473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7" name="Oval 96"/>
          <p:cNvSpPr/>
          <p:nvPr/>
        </p:nvSpPr>
        <p:spPr>
          <a:xfrm>
            <a:off x="6460730" y="2341352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8" name="Oval 97"/>
          <p:cNvSpPr/>
          <p:nvPr/>
        </p:nvSpPr>
        <p:spPr>
          <a:xfrm>
            <a:off x="10663351" y="3211209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9" name="Oval 98"/>
          <p:cNvSpPr/>
          <p:nvPr/>
        </p:nvSpPr>
        <p:spPr>
          <a:xfrm>
            <a:off x="7689140" y="4759355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0" name="Oval 99"/>
          <p:cNvSpPr/>
          <p:nvPr/>
        </p:nvSpPr>
        <p:spPr>
          <a:xfrm>
            <a:off x="9224300" y="4420628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cxnSp>
        <p:nvCxnSpPr>
          <p:cNvPr id="101" name="Connector 100"/>
          <p:cNvCxnSpPr/>
          <p:nvPr/>
        </p:nvCxnSpPr>
        <p:spPr>
          <a:xfrm flipV="1">
            <a:off x="6118860" y="4732020"/>
            <a:ext cx="853440" cy="853440"/>
          </a:xfrm>
          <a:prstGeom prst="line">
            <a:avLst/>
          </a:prstGeom>
          <a:ln w="20955">
            <a:solidFill>
              <a:srgbClr val="F7F47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2" name="Connector 101"/>
          <p:cNvCxnSpPr/>
          <p:nvPr/>
        </p:nvCxnSpPr>
        <p:spPr>
          <a:xfrm flipV="1">
            <a:off x="6972300" y="3878580"/>
            <a:ext cx="853440" cy="853440"/>
          </a:xfrm>
          <a:prstGeom prst="line">
            <a:avLst/>
          </a:prstGeom>
          <a:ln w="20955">
            <a:solidFill>
              <a:srgbClr val="F7F47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3" name="Connector 102"/>
          <p:cNvCxnSpPr/>
          <p:nvPr/>
        </p:nvCxnSpPr>
        <p:spPr>
          <a:xfrm flipV="1">
            <a:off x="7825740" y="3025140"/>
            <a:ext cx="853440" cy="853440"/>
          </a:xfrm>
          <a:prstGeom prst="line">
            <a:avLst/>
          </a:prstGeom>
          <a:ln w="20955">
            <a:solidFill>
              <a:srgbClr val="F7F47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4" name="Connector 103"/>
          <p:cNvCxnSpPr/>
          <p:nvPr/>
        </p:nvCxnSpPr>
        <p:spPr>
          <a:xfrm flipV="1">
            <a:off x="8679180" y="2171700"/>
            <a:ext cx="746760" cy="853440"/>
          </a:xfrm>
          <a:prstGeom prst="line">
            <a:avLst/>
          </a:prstGeom>
          <a:ln w="20955">
            <a:solidFill>
              <a:srgbClr val="F7F47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5" name="Connector 104"/>
          <p:cNvCxnSpPr/>
          <p:nvPr/>
        </p:nvCxnSpPr>
        <p:spPr>
          <a:xfrm flipV="1">
            <a:off x="9425940" y="1318260"/>
            <a:ext cx="426720" cy="853440"/>
          </a:xfrm>
          <a:prstGeom prst="line">
            <a:avLst/>
          </a:prstGeom>
          <a:ln w="20955">
            <a:solidFill>
              <a:srgbClr val="F7F47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6" name="Oval 105"/>
          <p:cNvSpPr/>
          <p:nvPr/>
        </p:nvSpPr>
        <p:spPr>
          <a:xfrm>
            <a:off x="6071235" y="5537835"/>
            <a:ext cx="95250" cy="95250"/>
          </a:xfrm>
          <a:prstGeom prst="ellipse">
            <a:avLst/>
          </a:prstGeom>
          <a:solidFill>
            <a:srgbClr val="F7F471"/>
          </a:solidFill>
          <a:ln w="4762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7" name="TextBox 106"/>
          <p:cNvSpPr txBox="1"/>
          <p:nvPr/>
        </p:nvSpPr>
        <p:spPr>
          <a:xfrm>
            <a:off x="6195060" y="5528310"/>
            <a:ext cx="1714500" cy="1333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800" b="1" i="0" spc="80">
                <a:solidFill>
                  <a:srgbClr val="18160F"/>
                </a:solidFill>
                <a:latin typeface="Inter"/>
              </a:rPr>
              <a:t>R RECOMMEND</a:t>
            </a:r>
          </a:p>
        </p:txBody>
      </p:sp>
      <p:sp>
        <p:nvSpPr>
          <p:cNvPr id="108" name="Oval 107"/>
          <p:cNvSpPr/>
          <p:nvPr/>
        </p:nvSpPr>
        <p:spPr>
          <a:xfrm>
            <a:off x="6924675" y="4684395"/>
            <a:ext cx="95250" cy="95250"/>
          </a:xfrm>
          <a:prstGeom prst="ellipse">
            <a:avLst/>
          </a:prstGeom>
          <a:solidFill>
            <a:srgbClr val="F7F471"/>
          </a:solidFill>
          <a:ln w="4762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9" name="TextBox 108"/>
          <p:cNvSpPr txBox="1"/>
          <p:nvPr/>
        </p:nvSpPr>
        <p:spPr>
          <a:xfrm>
            <a:off x="7048500" y="4674870"/>
            <a:ext cx="1714500" cy="1333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800" b="1" i="0" spc="80">
                <a:solidFill>
                  <a:srgbClr val="18160F"/>
                </a:solidFill>
                <a:latin typeface="Inter"/>
              </a:rPr>
              <a:t>A AGREE</a:t>
            </a:r>
          </a:p>
        </p:txBody>
      </p:sp>
      <p:sp>
        <p:nvSpPr>
          <p:cNvPr id="110" name="Oval 109"/>
          <p:cNvSpPr/>
          <p:nvPr/>
        </p:nvSpPr>
        <p:spPr>
          <a:xfrm>
            <a:off x="7778115" y="3830955"/>
            <a:ext cx="95250" cy="95250"/>
          </a:xfrm>
          <a:prstGeom prst="ellipse">
            <a:avLst/>
          </a:prstGeom>
          <a:solidFill>
            <a:srgbClr val="F7F471"/>
          </a:solidFill>
          <a:ln w="4762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1" name="TextBox 110"/>
          <p:cNvSpPr txBox="1"/>
          <p:nvPr/>
        </p:nvSpPr>
        <p:spPr>
          <a:xfrm>
            <a:off x="7901940" y="3821430"/>
            <a:ext cx="1714500" cy="1333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800" b="1" i="0" spc="80">
                <a:solidFill>
                  <a:srgbClr val="18160F"/>
                </a:solidFill>
                <a:latin typeface="Inter"/>
              </a:rPr>
              <a:t>P PERFORM</a:t>
            </a:r>
          </a:p>
        </p:txBody>
      </p:sp>
      <p:sp>
        <p:nvSpPr>
          <p:cNvPr id="112" name="Oval 111"/>
          <p:cNvSpPr/>
          <p:nvPr/>
        </p:nvSpPr>
        <p:spPr>
          <a:xfrm>
            <a:off x="8631555" y="2977515"/>
            <a:ext cx="95250" cy="95250"/>
          </a:xfrm>
          <a:prstGeom prst="ellipse">
            <a:avLst/>
          </a:prstGeom>
          <a:solidFill>
            <a:srgbClr val="F7F471"/>
          </a:solidFill>
          <a:ln w="4762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3" name="TextBox 112"/>
          <p:cNvSpPr txBox="1"/>
          <p:nvPr/>
        </p:nvSpPr>
        <p:spPr>
          <a:xfrm>
            <a:off x="8755380" y="2967990"/>
            <a:ext cx="1714500" cy="1333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800" b="1" i="0" spc="80">
                <a:solidFill>
                  <a:srgbClr val="18160F"/>
                </a:solidFill>
                <a:latin typeface="Inter"/>
              </a:rPr>
              <a:t>I INPUT</a:t>
            </a:r>
          </a:p>
        </p:txBody>
      </p:sp>
      <p:sp>
        <p:nvSpPr>
          <p:cNvPr id="114" name="Oval 113"/>
          <p:cNvSpPr/>
          <p:nvPr/>
        </p:nvSpPr>
        <p:spPr>
          <a:xfrm>
            <a:off x="9378315" y="2124075"/>
            <a:ext cx="95250" cy="95250"/>
          </a:xfrm>
          <a:prstGeom prst="ellipse">
            <a:avLst/>
          </a:prstGeom>
          <a:solidFill>
            <a:srgbClr val="F7F471"/>
          </a:solidFill>
          <a:ln w="4762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5" name="TextBox 114"/>
          <p:cNvSpPr txBox="1"/>
          <p:nvPr/>
        </p:nvSpPr>
        <p:spPr>
          <a:xfrm>
            <a:off x="7597140" y="2114550"/>
            <a:ext cx="1714500" cy="1333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800" b="1" i="0" spc="80">
                <a:solidFill>
                  <a:srgbClr val="18160F"/>
                </a:solidFill>
                <a:latin typeface="Inter"/>
              </a:rPr>
              <a:t>D DECIDE</a:t>
            </a:r>
          </a:p>
        </p:txBody>
      </p:sp>
      <p:sp>
        <p:nvSpPr>
          <p:cNvPr id="116" name="Oval 115"/>
          <p:cNvSpPr/>
          <p:nvPr/>
        </p:nvSpPr>
        <p:spPr>
          <a:xfrm>
            <a:off x="9805035" y="1270635"/>
            <a:ext cx="95250" cy="95250"/>
          </a:xfrm>
          <a:prstGeom prst="ellipse">
            <a:avLst/>
          </a:prstGeom>
          <a:solidFill>
            <a:srgbClr val="F7F471"/>
          </a:solidFill>
          <a:ln w="4762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7" name="TextBox 116"/>
          <p:cNvSpPr txBox="1"/>
          <p:nvPr/>
        </p:nvSpPr>
        <p:spPr>
          <a:xfrm>
            <a:off x="8023860" y="1261110"/>
            <a:ext cx="1714500" cy="1333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800" b="1" i="0" spc="80">
                <a:solidFill>
                  <a:srgbClr val="18160F"/>
                </a:solidFill>
                <a:latin typeface="Inter"/>
              </a:rPr>
              <a:t>G GOVERN</a:t>
            </a:r>
          </a:p>
        </p:txBody>
      </p:sp>
      <p:sp>
        <p:nvSpPr>
          <p:cNvPr id="118" name="Rectangle 117"/>
          <p:cNvSpPr/>
          <p:nvPr/>
        </p:nvSpPr>
        <p:spPr>
          <a:xfrm>
            <a:off x="685800" y="8001000"/>
            <a:ext cx="1333500" cy="742950"/>
          </a:xfrm>
          <a:prstGeom prst="rect">
            <a:avLst/>
          </a:prstGeom>
          <a:solidFill>
            <a:srgbClr val="F7F47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9" name="TextBox 118"/>
          <p:cNvSpPr txBox="1"/>
          <p:nvPr/>
        </p:nvSpPr>
        <p:spPr>
          <a:xfrm>
            <a:off x="762000" y="6858000"/>
            <a:ext cx="9906000" cy="2476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05000"/>
              </a:lnSpc>
            </a:pPr>
            <a:r>
              <a:rPr sz="6400" b="0" i="0">
                <a:solidFill>
                  <a:srgbClr val="2A3D2E"/>
                </a:solidFill>
                <a:latin typeface="Playfair Display"/>
              </a:rPr>
              <a:t>Five roles became</a:t>
            </a:r>
          </a:p>
          <a:p>
            <a:pPr algn="l">
              <a:lnSpc>
                <a:spcPct val="105000"/>
              </a:lnSpc>
            </a:pPr>
            <a:r>
              <a:rPr sz="6400" b="0" i="0">
                <a:solidFill>
                  <a:srgbClr val="2A3D2E"/>
                </a:solidFill>
                <a:latin typeface="Playfair Display"/>
              </a:rPr>
              <a:t>six in 2026.</a:t>
            </a:r>
          </a:p>
        </p:txBody>
      </p:sp>
      <p:sp>
        <p:nvSpPr>
          <p:cNvPr id="120" name="TextBox 119"/>
          <p:cNvSpPr txBox="1"/>
          <p:nvPr/>
        </p:nvSpPr>
        <p:spPr>
          <a:xfrm>
            <a:off x="762000" y="9525000"/>
            <a:ext cx="9906000" cy="4762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600" b="0" i="1">
                <a:solidFill>
                  <a:srgbClr val="8A8280"/>
                </a:solidFill>
                <a:latin typeface="Playfair Display"/>
              </a:rPr>
              <a:t>RAPID adds a Govern role for the agent layer.</a:t>
            </a:r>
          </a:p>
        </p:txBody>
      </p:sp>
      <p:sp>
        <p:nvSpPr>
          <p:cNvPr id="121" name="TextBox 120"/>
          <p:cNvSpPr txBox="1"/>
          <p:nvPr/>
        </p:nvSpPr>
        <p:spPr>
          <a:xfrm>
            <a:off x="762000" y="12915900"/>
            <a:ext cx="8572500" cy="228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600" b="0" i="0">
                <a:solidFill>
                  <a:srgbClr val="8A8280"/>
                </a:solidFill>
                <a:latin typeface="Inter"/>
              </a:rPr>
              <a:t>Bain &amp; Company. Rogers and Blenko. Harvard Business Review. 2006.</a:t>
            </a:r>
          </a:p>
        </p:txBody>
      </p:sp>
      <p:sp>
        <p:nvSpPr>
          <p:cNvPr id="122" name="TextBox 121"/>
          <p:cNvSpPr txBox="1"/>
          <p:nvPr/>
        </p:nvSpPr>
        <p:spPr>
          <a:xfrm>
            <a:off x="10477500" y="13239750"/>
            <a:ext cx="7620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2800" b="1" i="0">
                <a:solidFill>
                  <a:srgbClr val="F7F471"/>
                </a:solidFill>
                <a:latin typeface="Playfair Display"/>
              </a:rPr>
              <a:t>JB</a:t>
            </a:r>
          </a:p>
        </p:txBody>
      </p:sp>
      <p:sp>
        <p:nvSpPr>
          <p:cNvPr id="123" name="TextBox 122"/>
          <p:cNvSpPr txBox="1"/>
          <p:nvPr/>
        </p:nvSpPr>
        <p:spPr>
          <a:xfrm>
            <a:off x="762000" y="13411200"/>
            <a:ext cx="38100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300">
                <a:solidFill>
                  <a:srgbClr val="8A8280"/>
                </a:solidFill>
                <a:latin typeface="Inter"/>
              </a:rPr>
              <a:t>JOHN BREWTON</a:t>
            </a:r>
          </a:p>
        </p:txBody>
      </p:sp>
      <p:sp>
        <p:nvSpPr>
          <p:cNvPr id="124" name="TextBox 123"/>
          <p:cNvSpPr txBox="1"/>
          <p:nvPr/>
        </p:nvSpPr>
        <p:spPr>
          <a:xfrm>
            <a:off x="762000" y="13868400"/>
            <a:ext cx="38100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 i="0" spc="100">
                <a:solidFill>
                  <a:srgbClr val="8A8280"/>
                </a:solidFill>
                <a:latin typeface="Inter"/>
              </a:rPr>
              <a:t>Operating · 6AEP</a:t>
            </a:r>
          </a:p>
        </p:txBody>
      </p:sp>
      <p:sp>
        <p:nvSpPr>
          <p:cNvPr id="125" name="TextBox 124"/>
          <p:cNvSpPr txBox="1"/>
          <p:nvPr/>
        </p:nvSpPr>
        <p:spPr>
          <a:xfrm>
            <a:off x="10287000" y="13868400"/>
            <a:ext cx="104775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100" b="0" i="0">
                <a:solidFill>
                  <a:srgbClr val="8A8280"/>
                </a:solidFill>
                <a:latin typeface="Inter"/>
              </a:rPr>
              <a:t>NEXT →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1430000" cy="14287500"/>
          </a:xfrm>
          <a:prstGeom prst="rect">
            <a:avLst/>
          </a:prstGeom>
          <a:solidFill>
            <a:srgbClr val="2A3D2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10287000" y="381000"/>
            <a:ext cx="104775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100" b="0" i="0">
                <a:solidFill>
                  <a:srgbClr val="C4B9AE"/>
                </a:solidFill>
                <a:latin typeface="Inter"/>
              </a:rPr>
              <a:t>10 / 13</a:t>
            </a:r>
          </a:p>
        </p:txBody>
      </p:sp>
      <p:sp>
        <p:nvSpPr>
          <p:cNvPr id="4" name="Rectangle 3"/>
          <p:cNvSpPr/>
          <p:nvPr/>
        </p:nvSpPr>
        <p:spPr>
          <a:xfrm>
            <a:off x="762000" y="1143000"/>
            <a:ext cx="381000" cy="19050"/>
          </a:xfrm>
          <a:prstGeom prst="rect">
            <a:avLst/>
          </a:prstGeom>
          <a:solidFill>
            <a:srgbClr val="F7F47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762000" y="1276350"/>
            <a:ext cx="3810000" cy="2095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200">
                <a:solidFill>
                  <a:srgbClr val="EDE8DF"/>
                </a:solidFill>
                <a:latin typeface="Inter"/>
              </a:rPr>
              <a:t>STARTUP FOUNDER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62000" y="2095500"/>
            <a:ext cx="9906000" cy="571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600" b="0" i="0">
                <a:solidFill>
                  <a:srgbClr val="EDE8DF"/>
                </a:solidFill>
                <a:latin typeface="Playfair Display"/>
              </a:rPr>
              <a:t>Build a four-layer Govern stack.</a:t>
            </a:r>
          </a:p>
        </p:txBody>
      </p:sp>
      <p:sp>
        <p:nvSpPr>
          <p:cNvPr id="7" name="Rectangle 6"/>
          <p:cNvSpPr/>
          <p:nvPr/>
        </p:nvSpPr>
        <p:spPr>
          <a:xfrm>
            <a:off x="762000" y="3524250"/>
            <a:ext cx="9906000" cy="1524000"/>
          </a:xfrm>
          <a:prstGeom prst="rect">
            <a:avLst/>
          </a:prstGeom>
          <a:noFill/>
          <a:ln w="7620">
            <a:solidFill>
              <a:srgbClr val="EDE8D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952500" y="3905250"/>
            <a:ext cx="762000" cy="571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 i="0">
                <a:solidFill>
                  <a:srgbClr val="EDE8DF"/>
                </a:solidFill>
                <a:latin typeface="Playfair Display"/>
              </a:rPr>
              <a:t>L1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905000" y="3905250"/>
            <a:ext cx="57150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 i="0" spc="300">
                <a:solidFill>
                  <a:srgbClr val="EDE8DF"/>
                </a:solidFill>
                <a:latin typeface="Inter"/>
              </a:rPr>
              <a:t>DECISION INVENTORY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905000" y="4286250"/>
            <a:ext cx="7810500" cy="571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0" i="1">
                <a:solidFill>
                  <a:srgbClr val="EDE8DF"/>
                </a:solidFill>
                <a:latin typeface="Playfair Display"/>
              </a:rPr>
              <a:t>Every recurring decision named and dated.</a:t>
            </a:r>
          </a:p>
        </p:txBody>
      </p:sp>
      <p:sp>
        <p:nvSpPr>
          <p:cNvPr id="11" name="Rectangle 10"/>
          <p:cNvSpPr/>
          <p:nvPr/>
        </p:nvSpPr>
        <p:spPr>
          <a:xfrm>
            <a:off x="762000" y="5162550"/>
            <a:ext cx="9906000" cy="1524000"/>
          </a:xfrm>
          <a:prstGeom prst="rect">
            <a:avLst/>
          </a:prstGeom>
          <a:noFill/>
          <a:ln w="7620">
            <a:solidFill>
              <a:srgbClr val="EDE8D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952500" y="5543550"/>
            <a:ext cx="762000" cy="571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 i="0">
                <a:solidFill>
                  <a:srgbClr val="EDE8DF"/>
                </a:solidFill>
                <a:latin typeface="Playfair Display"/>
              </a:rPr>
              <a:t>L2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905000" y="5543550"/>
            <a:ext cx="57150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 i="0" spc="300">
                <a:solidFill>
                  <a:srgbClr val="EDE8DF"/>
                </a:solidFill>
                <a:latin typeface="Inter"/>
              </a:rPr>
              <a:t>ROLE ASSIGNMENT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905000" y="5924550"/>
            <a:ext cx="7810500" cy="571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0" i="1">
                <a:solidFill>
                  <a:srgbClr val="EDE8DF"/>
                </a:solidFill>
                <a:latin typeface="Playfair Display"/>
              </a:rPr>
              <a:t>RAPID roles per decision. Single Decider per row.</a:t>
            </a:r>
          </a:p>
        </p:txBody>
      </p:sp>
      <p:sp>
        <p:nvSpPr>
          <p:cNvPr id="15" name="Rectangle 14"/>
          <p:cNvSpPr/>
          <p:nvPr/>
        </p:nvSpPr>
        <p:spPr>
          <a:xfrm>
            <a:off x="762000" y="6800850"/>
            <a:ext cx="9906000" cy="1524000"/>
          </a:xfrm>
          <a:prstGeom prst="rect">
            <a:avLst/>
          </a:prstGeom>
          <a:solidFill>
            <a:srgbClr val="F7F471"/>
          </a:solidFill>
          <a:ln w="7620">
            <a:solidFill>
              <a:srgbClr val="18160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952500" y="7181850"/>
            <a:ext cx="762000" cy="571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 i="0">
                <a:solidFill>
                  <a:srgbClr val="18160F"/>
                </a:solidFill>
                <a:latin typeface="Playfair Display"/>
              </a:rPr>
              <a:t>L3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905000" y="7181850"/>
            <a:ext cx="57150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 i="0" spc="300">
                <a:solidFill>
                  <a:srgbClr val="18160F"/>
                </a:solidFill>
                <a:latin typeface="Inter"/>
              </a:rPr>
              <a:t>AGENT PERMISSIONS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905000" y="7562850"/>
            <a:ext cx="7810500" cy="571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0" i="1">
                <a:solidFill>
                  <a:srgbClr val="18160F"/>
                </a:solidFill>
                <a:latin typeface="Playfair Display"/>
              </a:rPr>
              <a:t>Which roles agents may take. Scopes and limits.</a:t>
            </a:r>
          </a:p>
        </p:txBody>
      </p:sp>
      <p:sp>
        <p:nvSpPr>
          <p:cNvPr id="19" name="Rectangle 18"/>
          <p:cNvSpPr/>
          <p:nvPr/>
        </p:nvSpPr>
        <p:spPr>
          <a:xfrm>
            <a:off x="762000" y="8439150"/>
            <a:ext cx="9906000" cy="1524000"/>
          </a:xfrm>
          <a:prstGeom prst="rect">
            <a:avLst/>
          </a:prstGeom>
          <a:noFill/>
          <a:ln w="7620">
            <a:solidFill>
              <a:srgbClr val="EDE8D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952500" y="8820150"/>
            <a:ext cx="762000" cy="571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 i="0">
                <a:solidFill>
                  <a:srgbClr val="EDE8DF"/>
                </a:solidFill>
                <a:latin typeface="Playfair Display"/>
              </a:rPr>
              <a:t>L4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1905000" y="8820150"/>
            <a:ext cx="57150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 i="0" spc="300">
                <a:solidFill>
                  <a:srgbClr val="EDE8DF"/>
                </a:solidFill>
                <a:latin typeface="Inter"/>
              </a:rPr>
              <a:t>AUDIT LOOP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905000" y="9201150"/>
            <a:ext cx="7810500" cy="571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0" i="1">
                <a:solidFill>
                  <a:srgbClr val="EDE8DF"/>
                </a:solidFill>
                <a:latin typeface="Playfair Display"/>
              </a:rPr>
              <a:t>Quarterly review. Drift detection. Owner named.</a:t>
            </a:r>
          </a:p>
        </p:txBody>
      </p:sp>
      <p:sp>
        <p:nvSpPr>
          <p:cNvPr id="23" name="Rectangle 22"/>
          <p:cNvSpPr/>
          <p:nvPr/>
        </p:nvSpPr>
        <p:spPr>
          <a:xfrm>
            <a:off x="762000" y="12192000"/>
            <a:ext cx="9906000" cy="571500"/>
          </a:xfrm>
          <a:prstGeom prst="rect">
            <a:avLst/>
          </a:prstGeom>
          <a:solidFill>
            <a:srgbClr val="EDE8D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TextBox 23"/>
          <p:cNvSpPr txBox="1"/>
          <p:nvPr/>
        </p:nvSpPr>
        <p:spPr>
          <a:xfrm>
            <a:off x="952500" y="12344400"/>
            <a:ext cx="9525000" cy="2857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 i="0" spc="400">
                <a:solidFill>
                  <a:srgbClr val="2A3D2E"/>
                </a:solidFill>
                <a:latin typeface="Inter"/>
              </a:rPr>
              <a:t>90-DAY BUILD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762000" y="13868400"/>
            <a:ext cx="38100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 i="0" spc="100">
                <a:solidFill>
                  <a:srgbClr val="C4B9AE"/>
                </a:solidFill>
                <a:latin typeface="Inter"/>
              </a:rPr>
              <a:t>Operating · 6AEP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10287000" y="13868400"/>
            <a:ext cx="104775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100" b="0" i="0">
                <a:solidFill>
                  <a:srgbClr val="C4B9AE"/>
                </a:solidFill>
                <a:latin typeface="Inter"/>
              </a:rPr>
              <a:t>NEXT →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1430000" cy="14287500"/>
          </a:xfrm>
          <a:prstGeom prst="rect">
            <a:avLst/>
          </a:prstGeom>
          <a:solidFill>
            <a:srgbClr val="EDE8D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10287000" y="381000"/>
            <a:ext cx="104775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100" b="0" i="0">
                <a:solidFill>
                  <a:srgbClr val="8A8280"/>
                </a:solidFill>
                <a:latin typeface="Inter"/>
              </a:rPr>
              <a:t>11 / 13</a:t>
            </a:r>
          </a:p>
        </p:txBody>
      </p:sp>
      <p:sp>
        <p:nvSpPr>
          <p:cNvPr id="4" name="Rectangle 3"/>
          <p:cNvSpPr/>
          <p:nvPr/>
        </p:nvSpPr>
        <p:spPr>
          <a:xfrm>
            <a:off x="762000" y="1143000"/>
            <a:ext cx="381000" cy="19050"/>
          </a:xfrm>
          <a:prstGeom prst="rect">
            <a:avLst/>
          </a:prstGeom>
          <a:solidFill>
            <a:srgbClr val="F7F47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762000" y="1276350"/>
            <a:ext cx="3810000" cy="2095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200">
                <a:solidFill>
                  <a:srgbClr val="18160F"/>
                </a:solidFill>
                <a:latin typeface="Inter"/>
              </a:rPr>
              <a:t>SMALL BUSINESS STRATEGIST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62000" y="2095500"/>
            <a:ext cx="9906000" cy="571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000" b="0" i="0">
                <a:solidFill>
                  <a:srgbClr val="2A3D2E"/>
                </a:solidFill>
                <a:latin typeface="Playfair Display"/>
              </a:rPr>
              <a:t>Audit every recurring decision against the sixth role.</a:t>
            </a:r>
          </a:p>
        </p:txBody>
      </p:sp>
      <p:sp>
        <p:nvSpPr>
          <p:cNvPr id="7" name="Rectangle 6"/>
          <p:cNvSpPr/>
          <p:nvPr/>
        </p:nvSpPr>
        <p:spPr>
          <a:xfrm>
            <a:off x="762000" y="2952750"/>
            <a:ext cx="762000" cy="28575"/>
          </a:xfrm>
          <a:prstGeom prst="rect">
            <a:avLst/>
          </a:prstGeom>
          <a:solidFill>
            <a:srgbClr val="F7F47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762000" y="3429000"/>
            <a:ext cx="5715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1" i="0" spc="300">
                <a:solidFill>
                  <a:srgbClr val="8A8280"/>
                </a:solidFill>
                <a:latin typeface="Inter"/>
              </a:rPr>
              <a:t>#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428750" y="3429000"/>
            <a:ext cx="47625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1" i="0" spc="300">
                <a:solidFill>
                  <a:srgbClr val="8A8280"/>
                </a:solidFill>
                <a:latin typeface="Inter"/>
              </a:rPr>
              <a:t>RECURRING DECISION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858000" y="3429000"/>
            <a:ext cx="11430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1000" b="1" i="0" spc="300">
                <a:solidFill>
                  <a:srgbClr val="8A8280"/>
                </a:solidFill>
                <a:latin typeface="Inter"/>
              </a:rPr>
              <a:t>HUMAN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191500" y="3429000"/>
            <a:ext cx="11430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1000" b="1" i="0" spc="300">
                <a:solidFill>
                  <a:srgbClr val="8A8280"/>
                </a:solidFill>
                <a:latin typeface="Inter"/>
              </a:rPr>
              <a:t>MIXED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9525000" y="3429000"/>
            <a:ext cx="11430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1000" b="1" i="0" spc="300">
                <a:solidFill>
                  <a:srgbClr val="8A8280"/>
                </a:solidFill>
                <a:latin typeface="Inter"/>
              </a:rPr>
              <a:t>AGENT</a:t>
            </a:r>
          </a:p>
        </p:txBody>
      </p:sp>
      <p:cxnSp>
        <p:nvCxnSpPr>
          <p:cNvPr id="13" name="Connector 12"/>
          <p:cNvCxnSpPr/>
          <p:nvPr/>
        </p:nvCxnSpPr>
        <p:spPr>
          <a:xfrm>
            <a:off x="762000" y="4381500"/>
            <a:ext cx="9906000" cy="0"/>
          </a:xfrm>
          <a:prstGeom prst="line">
            <a:avLst/>
          </a:prstGeom>
          <a:ln w="3810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762000" y="4000500"/>
            <a:ext cx="571500" cy="2857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 i="0">
                <a:solidFill>
                  <a:srgbClr val="2A3D2E"/>
                </a:solidFill>
                <a:latin typeface="Inter"/>
              </a:rPr>
              <a:t>01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428750" y="4000500"/>
            <a:ext cx="5334000" cy="2857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0" i="0">
                <a:solidFill>
                  <a:srgbClr val="18160F"/>
                </a:solidFill>
                <a:latin typeface="Playfair Display"/>
              </a:rPr>
              <a:t>Approve a customer refund.</a:t>
            </a:r>
          </a:p>
        </p:txBody>
      </p:sp>
      <p:sp>
        <p:nvSpPr>
          <p:cNvPr id="16" name="Rectangle 15"/>
          <p:cNvSpPr/>
          <p:nvPr/>
        </p:nvSpPr>
        <p:spPr>
          <a:xfrm>
            <a:off x="7334250" y="4000500"/>
            <a:ext cx="228600" cy="228600"/>
          </a:xfrm>
          <a:prstGeom prst="rect">
            <a:avLst/>
          </a:prstGeom>
          <a:solidFill>
            <a:srgbClr val="EDE8DF"/>
          </a:solidFill>
          <a:ln w="13335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Rectangle 16"/>
          <p:cNvSpPr/>
          <p:nvPr/>
        </p:nvSpPr>
        <p:spPr>
          <a:xfrm>
            <a:off x="8667750" y="4000500"/>
            <a:ext cx="228600" cy="228600"/>
          </a:xfrm>
          <a:prstGeom prst="rect">
            <a:avLst/>
          </a:prstGeom>
          <a:solidFill>
            <a:srgbClr val="EDE8DF"/>
          </a:solidFill>
          <a:ln w="5715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Rectangle 17"/>
          <p:cNvSpPr/>
          <p:nvPr/>
        </p:nvSpPr>
        <p:spPr>
          <a:xfrm>
            <a:off x="10001250" y="4000500"/>
            <a:ext cx="228600" cy="228600"/>
          </a:xfrm>
          <a:prstGeom prst="rect">
            <a:avLst/>
          </a:prstGeom>
          <a:solidFill>
            <a:srgbClr val="EDE8DF"/>
          </a:solidFill>
          <a:ln w="5715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cxnSp>
        <p:nvCxnSpPr>
          <p:cNvPr id="19" name="Connector 18"/>
          <p:cNvCxnSpPr/>
          <p:nvPr/>
        </p:nvCxnSpPr>
        <p:spPr>
          <a:xfrm>
            <a:off x="762000" y="5124450"/>
            <a:ext cx="9906000" cy="0"/>
          </a:xfrm>
          <a:prstGeom prst="line">
            <a:avLst/>
          </a:prstGeom>
          <a:ln w="3810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762000" y="4743450"/>
            <a:ext cx="571500" cy="2857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 i="0">
                <a:solidFill>
                  <a:srgbClr val="2A3D2E"/>
                </a:solidFill>
                <a:latin typeface="Inter"/>
              </a:rPr>
              <a:t>02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1428750" y="4743450"/>
            <a:ext cx="5334000" cy="2857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0" i="0">
                <a:solidFill>
                  <a:srgbClr val="18160F"/>
                </a:solidFill>
                <a:latin typeface="Playfair Display"/>
              </a:rPr>
              <a:t>Schedule a sales follow-up.</a:t>
            </a:r>
          </a:p>
        </p:txBody>
      </p:sp>
      <p:sp>
        <p:nvSpPr>
          <p:cNvPr id="22" name="Rectangle 21"/>
          <p:cNvSpPr/>
          <p:nvPr/>
        </p:nvSpPr>
        <p:spPr>
          <a:xfrm>
            <a:off x="7334250" y="4743450"/>
            <a:ext cx="228600" cy="228600"/>
          </a:xfrm>
          <a:prstGeom prst="rect">
            <a:avLst/>
          </a:prstGeom>
          <a:solidFill>
            <a:srgbClr val="EDE8DF"/>
          </a:solidFill>
          <a:ln w="5715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Rectangle 22"/>
          <p:cNvSpPr/>
          <p:nvPr/>
        </p:nvSpPr>
        <p:spPr>
          <a:xfrm>
            <a:off x="8667750" y="4743450"/>
            <a:ext cx="228600" cy="228600"/>
          </a:xfrm>
          <a:prstGeom prst="rect">
            <a:avLst/>
          </a:prstGeom>
          <a:solidFill>
            <a:srgbClr val="F7F471"/>
          </a:solidFill>
          <a:ln w="13335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Rectangle 23"/>
          <p:cNvSpPr/>
          <p:nvPr/>
        </p:nvSpPr>
        <p:spPr>
          <a:xfrm>
            <a:off x="10001250" y="4743450"/>
            <a:ext cx="228600" cy="228600"/>
          </a:xfrm>
          <a:prstGeom prst="rect">
            <a:avLst/>
          </a:prstGeom>
          <a:solidFill>
            <a:srgbClr val="EDE8DF"/>
          </a:solidFill>
          <a:ln w="5715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cxnSp>
        <p:nvCxnSpPr>
          <p:cNvPr id="25" name="Connector 24"/>
          <p:cNvCxnSpPr/>
          <p:nvPr/>
        </p:nvCxnSpPr>
        <p:spPr>
          <a:xfrm>
            <a:off x="762000" y="5867400"/>
            <a:ext cx="9906000" cy="0"/>
          </a:xfrm>
          <a:prstGeom prst="line">
            <a:avLst/>
          </a:prstGeom>
          <a:ln w="3810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762000" y="5486400"/>
            <a:ext cx="571500" cy="2857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 i="0">
                <a:solidFill>
                  <a:srgbClr val="2A3D2E"/>
                </a:solidFill>
                <a:latin typeface="Inter"/>
              </a:rPr>
              <a:t>03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1428750" y="5486400"/>
            <a:ext cx="5334000" cy="2857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0" i="0">
                <a:solidFill>
                  <a:srgbClr val="18160F"/>
                </a:solidFill>
                <a:latin typeface="Playfair Display"/>
              </a:rPr>
              <a:t>Reorder inventory below a set point.</a:t>
            </a:r>
          </a:p>
        </p:txBody>
      </p:sp>
      <p:sp>
        <p:nvSpPr>
          <p:cNvPr id="28" name="Rectangle 27"/>
          <p:cNvSpPr/>
          <p:nvPr/>
        </p:nvSpPr>
        <p:spPr>
          <a:xfrm>
            <a:off x="7334250" y="5486400"/>
            <a:ext cx="228600" cy="228600"/>
          </a:xfrm>
          <a:prstGeom prst="rect">
            <a:avLst/>
          </a:prstGeom>
          <a:solidFill>
            <a:srgbClr val="EDE8DF"/>
          </a:solidFill>
          <a:ln w="5715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9" name="Rectangle 28"/>
          <p:cNvSpPr/>
          <p:nvPr/>
        </p:nvSpPr>
        <p:spPr>
          <a:xfrm>
            <a:off x="8667750" y="5486400"/>
            <a:ext cx="228600" cy="228600"/>
          </a:xfrm>
          <a:prstGeom prst="rect">
            <a:avLst/>
          </a:prstGeom>
          <a:solidFill>
            <a:srgbClr val="EDE8DF"/>
          </a:solidFill>
          <a:ln w="5715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0" name="Rectangle 29"/>
          <p:cNvSpPr/>
          <p:nvPr/>
        </p:nvSpPr>
        <p:spPr>
          <a:xfrm>
            <a:off x="10001250" y="5486400"/>
            <a:ext cx="228600" cy="228600"/>
          </a:xfrm>
          <a:prstGeom prst="rect">
            <a:avLst/>
          </a:prstGeom>
          <a:solidFill>
            <a:srgbClr val="EDE8DF"/>
          </a:solidFill>
          <a:ln w="13335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cxnSp>
        <p:nvCxnSpPr>
          <p:cNvPr id="31" name="Connector 30"/>
          <p:cNvCxnSpPr/>
          <p:nvPr/>
        </p:nvCxnSpPr>
        <p:spPr>
          <a:xfrm>
            <a:off x="762000" y="6610350"/>
            <a:ext cx="9906000" cy="0"/>
          </a:xfrm>
          <a:prstGeom prst="line">
            <a:avLst/>
          </a:prstGeom>
          <a:ln w="3810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2" name="TextBox 31"/>
          <p:cNvSpPr txBox="1"/>
          <p:nvPr/>
        </p:nvSpPr>
        <p:spPr>
          <a:xfrm>
            <a:off x="762000" y="6229350"/>
            <a:ext cx="571500" cy="2857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 i="0">
                <a:solidFill>
                  <a:srgbClr val="2A3D2E"/>
                </a:solidFill>
                <a:latin typeface="Inter"/>
              </a:rPr>
              <a:t>04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1428750" y="6229350"/>
            <a:ext cx="5334000" cy="2857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0" i="0">
                <a:solidFill>
                  <a:srgbClr val="18160F"/>
                </a:solidFill>
                <a:latin typeface="Playfair Display"/>
              </a:rPr>
              <a:t>Hire a new contractor.</a:t>
            </a:r>
          </a:p>
        </p:txBody>
      </p:sp>
      <p:sp>
        <p:nvSpPr>
          <p:cNvPr id="34" name="Rectangle 33"/>
          <p:cNvSpPr/>
          <p:nvPr/>
        </p:nvSpPr>
        <p:spPr>
          <a:xfrm>
            <a:off x="7334250" y="6229350"/>
            <a:ext cx="228600" cy="228600"/>
          </a:xfrm>
          <a:prstGeom prst="rect">
            <a:avLst/>
          </a:prstGeom>
          <a:solidFill>
            <a:srgbClr val="EDE8DF"/>
          </a:solidFill>
          <a:ln w="13335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5" name="Rectangle 34"/>
          <p:cNvSpPr/>
          <p:nvPr/>
        </p:nvSpPr>
        <p:spPr>
          <a:xfrm>
            <a:off x="8667750" y="6229350"/>
            <a:ext cx="228600" cy="228600"/>
          </a:xfrm>
          <a:prstGeom prst="rect">
            <a:avLst/>
          </a:prstGeom>
          <a:solidFill>
            <a:srgbClr val="EDE8DF"/>
          </a:solidFill>
          <a:ln w="5715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6" name="Rectangle 35"/>
          <p:cNvSpPr/>
          <p:nvPr/>
        </p:nvSpPr>
        <p:spPr>
          <a:xfrm>
            <a:off x="10001250" y="6229350"/>
            <a:ext cx="228600" cy="228600"/>
          </a:xfrm>
          <a:prstGeom prst="rect">
            <a:avLst/>
          </a:prstGeom>
          <a:solidFill>
            <a:srgbClr val="EDE8DF"/>
          </a:solidFill>
          <a:ln w="5715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cxnSp>
        <p:nvCxnSpPr>
          <p:cNvPr id="37" name="Connector 36"/>
          <p:cNvCxnSpPr/>
          <p:nvPr/>
        </p:nvCxnSpPr>
        <p:spPr>
          <a:xfrm>
            <a:off x="762000" y="7353300"/>
            <a:ext cx="9906000" cy="0"/>
          </a:xfrm>
          <a:prstGeom prst="line">
            <a:avLst/>
          </a:prstGeom>
          <a:ln w="3810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762000" y="6972300"/>
            <a:ext cx="571500" cy="2857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 i="0">
                <a:solidFill>
                  <a:srgbClr val="2A3D2E"/>
                </a:solidFill>
                <a:latin typeface="Inter"/>
              </a:rPr>
              <a:t>05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1428750" y="6972300"/>
            <a:ext cx="5334000" cy="2857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0" i="0">
                <a:solidFill>
                  <a:srgbClr val="18160F"/>
                </a:solidFill>
                <a:latin typeface="Playfair Display"/>
              </a:rPr>
              <a:t>Reply to a positive review.</a:t>
            </a:r>
          </a:p>
        </p:txBody>
      </p:sp>
      <p:sp>
        <p:nvSpPr>
          <p:cNvPr id="40" name="Rectangle 39"/>
          <p:cNvSpPr/>
          <p:nvPr/>
        </p:nvSpPr>
        <p:spPr>
          <a:xfrm>
            <a:off x="7334250" y="6972300"/>
            <a:ext cx="228600" cy="228600"/>
          </a:xfrm>
          <a:prstGeom prst="rect">
            <a:avLst/>
          </a:prstGeom>
          <a:solidFill>
            <a:srgbClr val="EDE8DF"/>
          </a:solidFill>
          <a:ln w="5715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1" name="Rectangle 40"/>
          <p:cNvSpPr/>
          <p:nvPr/>
        </p:nvSpPr>
        <p:spPr>
          <a:xfrm>
            <a:off x="8667750" y="6972300"/>
            <a:ext cx="228600" cy="228600"/>
          </a:xfrm>
          <a:prstGeom prst="rect">
            <a:avLst/>
          </a:prstGeom>
          <a:solidFill>
            <a:srgbClr val="F7F471"/>
          </a:solidFill>
          <a:ln w="13335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2" name="Rectangle 41"/>
          <p:cNvSpPr/>
          <p:nvPr/>
        </p:nvSpPr>
        <p:spPr>
          <a:xfrm>
            <a:off x="10001250" y="6972300"/>
            <a:ext cx="228600" cy="228600"/>
          </a:xfrm>
          <a:prstGeom prst="rect">
            <a:avLst/>
          </a:prstGeom>
          <a:solidFill>
            <a:srgbClr val="EDE8DF"/>
          </a:solidFill>
          <a:ln w="5715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cxnSp>
        <p:nvCxnSpPr>
          <p:cNvPr id="43" name="Connector 42"/>
          <p:cNvCxnSpPr/>
          <p:nvPr/>
        </p:nvCxnSpPr>
        <p:spPr>
          <a:xfrm>
            <a:off x="762000" y="8096250"/>
            <a:ext cx="9906000" cy="0"/>
          </a:xfrm>
          <a:prstGeom prst="line">
            <a:avLst/>
          </a:prstGeom>
          <a:ln w="3810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4" name="TextBox 43"/>
          <p:cNvSpPr txBox="1"/>
          <p:nvPr/>
        </p:nvSpPr>
        <p:spPr>
          <a:xfrm>
            <a:off x="762000" y="7715250"/>
            <a:ext cx="571500" cy="2857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 i="0">
                <a:solidFill>
                  <a:srgbClr val="2A3D2E"/>
                </a:solidFill>
                <a:latin typeface="Inter"/>
              </a:rPr>
              <a:t>06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1428750" y="7715250"/>
            <a:ext cx="5334000" cy="2857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0" i="0">
                <a:solidFill>
                  <a:srgbClr val="18160F"/>
                </a:solidFill>
                <a:latin typeface="Playfair Display"/>
              </a:rPr>
              <a:t>Pay a recurring vendor invoice.</a:t>
            </a:r>
          </a:p>
        </p:txBody>
      </p:sp>
      <p:sp>
        <p:nvSpPr>
          <p:cNvPr id="46" name="Rectangle 45"/>
          <p:cNvSpPr/>
          <p:nvPr/>
        </p:nvSpPr>
        <p:spPr>
          <a:xfrm>
            <a:off x="7334250" y="7715250"/>
            <a:ext cx="228600" cy="228600"/>
          </a:xfrm>
          <a:prstGeom prst="rect">
            <a:avLst/>
          </a:prstGeom>
          <a:solidFill>
            <a:srgbClr val="EDE8DF"/>
          </a:solidFill>
          <a:ln w="5715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7" name="Rectangle 46"/>
          <p:cNvSpPr/>
          <p:nvPr/>
        </p:nvSpPr>
        <p:spPr>
          <a:xfrm>
            <a:off x="8667750" y="7715250"/>
            <a:ext cx="228600" cy="228600"/>
          </a:xfrm>
          <a:prstGeom prst="rect">
            <a:avLst/>
          </a:prstGeom>
          <a:solidFill>
            <a:srgbClr val="EDE8DF"/>
          </a:solidFill>
          <a:ln w="5715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8" name="Rectangle 47"/>
          <p:cNvSpPr/>
          <p:nvPr/>
        </p:nvSpPr>
        <p:spPr>
          <a:xfrm>
            <a:off x="10001250" y="7715250"/>
            <a:ext cx="228600" cy="228600"/>
          </a:xfrm>
          <a:prstGeom prst="rect">
            <a:avLst/>
          </a:prstGeom>
          <a:solidFill>
            <a:srgbClr val="EDE8DF"/>
          </a:solidFill>
          <a:ln w="13335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cxnSp>
        <p:nvCxnSpPr>
          <p:cNvPr id="49" name="Connector 48"/>
          <p:cNvCxnSpPr/>
          <p:nvPr/>
        </p:nvCxnSpPr>
        <p:spPr>
          <a:xfrm>
            <a:off x="762000" y="8839200"/>
            <a:ext cx="9906000" cy="0"/>
          </a:xfrm>
          <a:prstGeom prst="line">
            <a:avLst/>
          </a:prstGeom>
          <a:ln w="3810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0" name="TextBox 49"/>
          <p:cNvSpPr txBox="1"/>
          <p:nvPr/>
        </p:nvSpPr>
        <p:spPr>
          <a:xfrm>
            <a:off x="762000" y="8458200"/>
            <a:ext cx="571500" cy="2857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 i="0">
                <a:solidFill>
                  <a:srgbClr val="2A3D2E"/>
                </a:solidFill>
                <a:latin typeface="Inter"/>
              </a:rPr>
              <a:t>07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1428750" y="8458200"/>
            <a:ext cx="5334000" cy="2857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0" i="0">
                <a:solidFill>
                  <a:srgbClr val="18160F"/>
                </a:solidFill>
                <a:latin typeface="Playfair Display"/>
              </a:rPr>
              <a:t>Raise prices on a service tier.</a:t>
            </a:r>
          </a:p>
        </p:txBody>
      </p:sp>
      <p:sp>
        <p:nvSpPr>
          <p:cNvPr id="52" name="Rectangle 51"/>
          <p:cNvSpPr/>
          <p:nvPr/>
        </p:nvSpPr>
        <p:spPr>
          <a:xfrm>
            <a:off x="7334250" y="8458200"/>
            <a:ext cx="228600" cy="228600"/>
          </a:xfrm>
          <a:prstGeom prst="rect">
            <a:avLst/>
          </a:prstGeom>
          <a:solidFill>
            <a:srgbClr val="EDE8DF"/>
          </a:solidFill>
          <a:ln w="13335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3" name="Rectangle 52"/>
          <p:cNvSpPr/>
          <p:nvPr/>
        </p:nvSpPr>
        <p:spPr>
          <a:xfrm>
            <a:off x="8667750" y="8458200"/>
            <a:ext cx="228600" cy="228600"/>
          </a:xfrm>
          <a:prstGeom prst="rect">
            <a:avLst/>
          </a:prstGeom>
          <a:solidFill>
            <a:srgbClr val="EDE8DF"/>
          </a:solidFill>
          <a:ln w="5715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4" name="Rectangle 53"/>
          <p:cNvSpPr/>
          <p:nvPr/>
        </p:nvSpPr>
        <p:spPr>
          <a:xfrm>
            <a:off x="10001250" y="8458200"/>
            <a:ext cx="228600" cy="228600"/>
          </a:xfrm>
          <a:prstGeom prst="rect">
            <a:avLst/>
          </a:prstGeom>
          <a:solidFill>
            <a:srgbClr val="EDE8DF"/>
          </a:solidFill>
          <a:ln w="5715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cxnSp>
        <p:nvCxnSpPr>
          <p:cNvPr id="55" name="Connector 54"/>
          <p:cNvCxnSpPr/>
          <p:nvPr/>
        </p:nvCxnSpPr>
        <p:spPr>
          <a:xfrm>
            <a:off x="762000" y="9582150"/>
            <a:ext cx="9906000" cy="0"/>
          </a:xfrm>
          <a:prstGeom prst="line">
            <a:avLst/>
          </a:prstGeom>
          <a:ln w="3810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6" name="TextBox 55"/>
          <p:cNvSpPr txBox="1"/>
          <p:nvPr/>
        </p:nvSpPr>
        <p:spPr>
          <a:xfrm>
            <a:off x="762000" y="9201150"/>
            <a:ext cx="571500" cy="2857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 i="0">
                <a:solidFill>
                  <a:srgbClr val="2A3D2E"/>
                </a:solidFill>
                <a:latin typeface="Inter"/>
              </a:rPr>
              <a:t>08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1428750" y="9201150"/>
            <a:ext cx="5334000" cy="2857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0" i="0">
                <a:solidFill>
                  <a:srgbClr val="18160F"/>
                </a:solidFill>
                <a:latin typeface="Playfair Display"/>
              </a:rPr>
              <a:t>Send a weekly subscriber digest.</a:t>
            </a:r>
          </a:p>
        </p:txBody>
      </p:sp>
      <p:sp>
        <p:nvSpPr>
          <p:cNvPr id="58" name="Rectangle 57"/>
          <p:cNvSpPr/>
          <p:nvPr/>
        </p:nvSpPr>
        <p:spPr>
          <a:xfrm>
            <a:off x="7334250" y="9201150"/>
            <a:ext cx="228600" cy="228600"/>
          </a:xfrm>
          <a:prstGeom prst="rect">
            <a:avLst/>
          </a:prstGeom>
          <a:solidFill>
            <a:srgbClr val="EDE8DF"/>
          </a:solidFill>
          <a:ln w="5715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9" name="Rectangle 58"/>
          <p:cNvSpPr/>
          <p:nvPr/>
        </p:nvSpPr>
        <p:spPr>
          <a:xfrm>
            <a:off x="8667750" y="9201150"/>
            <a:ext cx="228600" cy="228600"/>
          </a:xfrm>
          <a:prstGeom prst="rect">
            <a:avLst/>
          </a:prstGeom>
          <a:solidFill>
            <a:srgbClr val="F7F471"/>
          </a:solidFill>
          <a:ln w="13335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0" name="Rectangle 59"/>
          <p:cNvSpPr/>
          <p:nvPr/>
        </p:nvSpPr>
        <p:spPr>
          <a:xfrm>
            <a:off x="10001250" y="9201150"/>
            <a:ext cx="228600" cy="228600"/>
          </a:xfrm>
          <a:prstGeom prst="rect">
            <a:avLst/>
          </a:prstGeom>
          <a:solidFill>
            <a:srgbClr val="EDE8DF"/>
          </a:solidFill>
          <a:ln w="5715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1" name="Rectangle 60"/>
          <p:cNvSpPr/>
          <p:nvPr/>
        </p:nvSpPr>
        <p:spPr>
          <a:xfrm>
            <a:off x="762000" y="12192000"/>
            <a:ext cx="9906000" cy="571500"/>
          </a:xfrm>
          <a:prstGeom prst="rect">
            <a:avLst/>
          </a:prstGeom>
          <a:solidFill>
            <a:srgbClr val="2A3D2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2" name="TextBox 61"/>
          <p:cNvSpPr txBox="1"/>
          <p:nvPr/>
        </p:nvSpPr>
        <p:spPr>
          <a:xfrm>
            <a:off x="952500" y="12344400"/>
            <a:ext cx="9525000" cy="2857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 i="0" spc="400">
                <a:solidFill>
                  <a:srgbClr val="F7F471"/>
                </a:solidFill>
                <a:latin typeface="Inter"/>
              </a:rPr>
              <a:t>QUARTERLY</a:t>
            </a:r>
          </a:p>
        </p:txBody>
      </p:sp>
      <p:sp>
        <p:nvSpPr>
          <p:cNvPr id="63" name="TextBox 62"/>
          <p:cNvSpPr txBox="1"/>
          <p:nvPr/>
        </p:nvSpPr>
        <p:spPr>
          <a:xfrm>
            <a:off x="762000" y="13868400"/>
            <a:ext cx="38100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 i="0" spc="100">
                <a:solidFill>
                  <a:srgbClr val="8A8280"/>
                </a:solidFill>
                <a:latin typeface="Inter"/>
              </a:rPr>
              <a:t>Operating · 6AEP</a:t>
            </a:r>
          </a:p>
        </p:txBody>
      </p:sp>
      <p:sp>
        <p:nvSpPr>
          <p:cNvPr id="64" name="TextBox 63"/>
          <p:cNvSpPr txBox="1"/>
          <p:nvPr/>
        </p:nvSpPr>
        <p:spPr>
          <a:xfrm>
            <a:off x="10287000" y="13868400"/>
            <a:ext cx="104775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100" b="0" i="0">
                <a:solidFill>
                  <a:srgbClr val="8A8280"/>
                </a:solidFill>
                <a:latin typeface="Inter"/>
              </a:rPr>
              <a:t>NEXT →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1430000" cy="14287500"/>
          </a:xfrm>
          <a:prstGeom prst="rect">
            <a:avLst/>
          </a:prstGeom>
          <a:solidFill>
            <a:srgbClr val="EDE8D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10287000" y="381000"/>
            <a:ext cx="104775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100" b="0" i="0">
                <a:solidFill>
                  <a:srgbClr val="8A8280"/>
                </a:solidFill>
                <a:latin typeface="Inter"/>
              </a:rPr>
              <a:t>12 / 13</a:t>
            </a:r>
          </a:p>
        </p:txBody>
      </p:sp>
      <p:sp>
        <p:nvSpPr>
          <p:cNvPr id="4" name="Rectangle 3"/>
          <p:cNvSpPr/>
          <p:nvPr/>
        </p:nvSpPr>
        <p:spPr>
          <a:xfrm>
            <a:off x="762000" y="1143000"/>
            <a:ext cx="381000" cy="19050"/>
          </a:xfrm>
          <a:prstGeom prst="rect">
            <a:avLst/>
          </a:prstGeom>
          <a:solidFill>
            <a:srgbClr val="F7F47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762000" y="1276350"/>
            <a:ext cx="3810000" cy="2095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200">
                <a:solidFill>
                  <a:srgbClr val="18160F"/>
                </a:solidFill>
                <a:latin typeface="Inter"/>
              </a:rPr>
              <a:t>THE PROMPT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62000" y="2095500"/>
            <a:ext cx="9906000" cy="571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4000" b="0" i="0">
                <a:solidFill>
                  <a:srgbClr val="2A3D2E"/>
                </a:solidFill>
                <a:latin typeface="Playfair Display"/>
              </a:rPr>
              <a:t>Five prompts to run the new card.</a:t>
            </a:r>
          </a:p>
        </p:txBody>
      </p:sp>
      <p:sp>
        <p:nvSpPr>
          <p:cNvPr id="7" name="Rectangle 6"/>
          <p:cNvSpPr/>
          <p:nvPr/>
        </p:nvSpPr>
        <p:spPr>
          <a:xfrm>
            <a:off x="762000" y="2952750"/>
            <a:ext cx="762000" cy="28575"/>
          </a:xfrm>
          <a:prstGeom prst="rect">
            <a:avLst/>
          </a:prstGeom>
          <a:solidFill>
            <a:srgbClr val="F7F47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Rectangle 7"/>
          <p:cNvSpPr/>
          <p:nvPr/>
        </p:nvSpPr>
        <p:spPr>
          <a:xfrm>
            <a:off x="762000" y="3429000"/>
            <a:ext cx="9906000" cy="7620000"/>
          </a:xfrm>
          <a:prstGeom prst="rect">
            <a:avLst/>
          </a:prstGeom>
          <a:solidFill>
            <a:srgbClr val="D6CEB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1143000" y="3810000"/>
            <a:ext cx="762000" cy="4762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800" b="1" i="0">
                <a:solidFill>
                  <a:srgbClr val="2A3D2E"/>
                </a:solidFill>
                <a:latin typeface="Playfair Display"/>
              </a:rPr>
              <a:t>01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095500" y="3848100"/>
            <a:ext cx="41910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 i="0" spc="300">
                <a:solidFill>
                  <a:srgbClr val="2A3D2E"/>
                </a:solidFill>
                <a:latin typeface="Inter"/>
              </a:rPr>
              <a:t>NAME THE DECISION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095500" y="4191000"/>
            <a:ext cx="83820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0" i="1">
                <a:solidFill>
                  <a:srgbClr val="18160F"/>
                </a:solidFill>
                <a:latin typeface="Playfair Display"/>
              </a:rPr>
              <a:t>Write the decision and its frequency.</a:t>
            </a:r>
          </a:p>
        </p:txBody>
      </p:sp>
      <p:cxnSp>
        <p:nvCxnSpPr>
          <p:cNvPr id="12" name="Connector 11"/>
          <p:cNvCxnSpPr/>
          <p:nvPr/>
        </p:nvCxnSpPr>
        <p:spPr>
          <a:xfrm>
            <a:off x="1143000" y="4857750"/>
            <a:ext cx="9144000" cy="0"/>
          </a:xfrm>
          <a:prstGeom prst="line">
            <a:avLst/>
          </a:prstGeom>
          <a:ln w="3810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1143000" y="5143500"/>
            <a:ext cx="762000" cy="4762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800" b="1" i="0">
                <a:solidFill>
                  <a:srgbClr val="2A3D2E"/>
                </a:solidFill>
                <a:latin typeface="Playfair Display"/>
              </a:rPr>
              <a:t>02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095500" y="5181600"/>
            <a:ext cx="41910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 i="0" spc="300">
                <a:solidFill>
                  <a:srgbClr val="2A3D2E"/>
                </a:solidFill>
                <a:latin typeface="Inter"/>
              </a:rPr>
              <a:t>ASSIGN THE ROLES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095500" y="5524500"/>
            <a:ext cx="83820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0" i="1">
                <a:solidFill>
                  <a:srgbClr val="18160F"/>
                </a:solidFill>
                <a:latin typeface="Playfair Display"/>
              </a:rPr>
              <a:t>Map R, A, P, I, D for the decision.</a:t>
            </a:r>
          </a:p>
        </p:txBody>
      </p:sp>
      <p:cxnSp>
        <p:nvCxnSpPr>
          <p:cNvPr id="16" name="Connector 15"/>
          <p:cNvCxnSpPr/>
          <p:nvPr/>
        </p:nvCxnSpPr>
        <p:spPr>
          <a:xfrm>
            <a:off x="1143000" y="6191250"/>
            <a:ext cx="9144000" cy="0"/>
          </a:xfrm>
          <a:prstGeom prst="line">
            <a:avLst/>
          </a:prstGeom>
          <a:ln w="3810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1143000" y="6477000"/>
            <a:ext cx="762000" cy="4762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800" b="1" i="0">
                <a:solidFill>
                  <a:srgbClr val="2A3D2E"/>
                </a:solidFill>
                <a:latin typeface="Playfair Display"/>
              </a:rPr>
              <a:t>03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2095500" y="6515100"/>
            <a:ext cx="41910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 i="0" spc="300">
                <a:solidFill>
                  <a:srgbClr val="2A3D2E"/>
                </a:solidFill>
                <a:latin typeface="Inter"/>
              </a:rPr>
              <a:t>WRITE THE GOVERN POLICY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2095500" y="6858000"/>
            <a:ext cx="83820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0" i="1">
                <a:solidFill>
                  <a:srgbClr val="18160F"/>
                </a:solidFill>
                <a:latin typeface="Playfair Display"/>
              </a:rPr>
              <a:t>Define which role the agent may take.</a:t>
            </a:r>
          </a:p>
        </p:txBody>
      </p:sp>
      <p:cxnSp>
        <p:nvCxnSpPr>
          <p:cNvPr id="20" name="Connector 19"/>
          <p:cNvCxnSpPr/>
          <p:nvPr/>
        </p:nvCxnSpPr>
        <p:spPr>
          <a:xfrm>
            <a:off x="1143000" y="7524750"/>
            <a:ext cx="9144000" cy="0"/>
          </a:xfrm>
          <a:prstGeom prst="line">
            <a:avLst/>
          </a:prstGeom>
          <a:ln w="3810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1143000" y="7810500"/>
            <a:ext cx="762000" cy="4762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800" b="1" i="0">
                <a:solidFill>
                  <a:srgbClr val="2A3D2E"/>
                </a:solidFill>
                <a:latin typeface="Playfair Display"/>
              </a:rPr>
              <a:t>04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2095500" y="7848600"/>
            <a:ext cx="41910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 i="0" spc="300">
                <a:solidFill>
                  <a:srgbClr val="2A3D2E"/>
                </a:solidFill>
                <a:latin typeface="Inter"/>
              </a:rPr>
              <a:t>SET THE AUDIT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2095500" y="8191500"/>
            <a:ext cx="83820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0" i="1">
                <a:solidFill>
                  <a:srgbClr val="18160F"/>
                </a:solidFill>
                <a:latin typeface="Playfair Display"/>
              </a:rPr>
              <a:t>Pick the cadence and the trigger for review.</a:t>
            </a:r>
          </a:p>
        </p:txBody>
      </p:sp>
      <p:cxnSp>
        <p:nvCxnSpPr>
          <p:cNvPr id="24" name="Connector 23"/>
          <p:cNvCxnSpPr/>
          <p:nvPr/>
        </p:nvCxnSpPr>
        <p:spPr>
          <a:xfrm>
            <a:off x="1143000" y="8858250"/>
            <a:ext cx="9144000" cy="0"/>
          </a:xfrm>
          <a:prstGeom prst="line">
            <a:avLst/>
          </a:prstGeom>
          <a:ln w="3810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1143000" y="9144000"/>
            <a:ext cx="762000" cy="4762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800" b="1" i="0">
                <a:solidFill>
                  <a:srgbClr val="2A3D2E"/>
                </a:solidFill>
                <a:latin typeface="Playfair Display"/>
              </a:rPr>
              <a:t>05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2095500" y="9182100"/>
            <a:ext cx="41910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 i="0" spc="300">
                <a:solidFill>
                  <a:srgbClr val="2A3D2E"/>
                </a:solidFill>
                <a:latin typeface="Inter"/>
              </a:rPr>
              <a:t>LOOP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2095500" y="9525000"/>
            <a:ext cx="83820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0" i="1">
                <a:solidFill>
                  <a:srgbClr val="18160F"/>
                </a:solidFill>
                <a:latin typeface="Playfair Display"/>
              </a:rPr>
              <a:t>Schedule the weekly review.</a:t>
            </a:r>
          </a:p>
        </p:txBody>
      </p:sp>
      <p:cxnSp>
        <p:nvCxnSpPr>
          <p:cNvPr id="28" name="Connector 27"/>
          <p:cNvCxnSpPr/>
          <p:nvPr/>
        </p:nvCxnSpPr>
        <p:spPr>
          <a:xfrm>
            <a:off x="1143000" y="10191750"/>
            <a:ext cx="9144000" cy="0"/>
          </a:xfrm>
          <a:prstGeom prst="line">
            <a:avLst/>
          </a:prstGeom>
          <a:ln w="3810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762000" y="11334750"/>
            <a:ext cx="99060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2000" b="0" i="1">
                <a:solidFill>
                  <a:srgbClr val="2A3D2E"/>
                </a:solidFill>
                <a:latin typeface="Playfair Display"/>
              </a:rPr>
              <a:t>Full pack inside Operating Substack.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762000" y="13868400"/>
            <a:ext cx="38100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 i="0" spc="100">
                <a:solidFill>
                  <a:srgbClr val="8A8280"/>
                </a:solidFill>
                <a:latin typeface="Inter"/>
              </a:rPr>
              <a:t>Operating · 6AEP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10287000" y="13868400"/>
            <a:ext cx="104775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100" b="0" i="0">
                <a:solidFill>
                  <a:srgbClr val="8A8280"/>
                </a:solidFill>
                <a:latin typeface="Inter"/>
              </a:rPr>
              <a:t>NEXT →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1430000" cy="14287500"/>
          </a:xfrm>
          <a:prstGeom prst="rect">
            <a:avLst/>
          </a:prstGeom>
          <a:solidFill>
            <a:srgbClr val="2A3D2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10287000" y="381000"/>
            <a:ext cx="104775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100" b="0" i="0">
                <a:solidFill>
                  <a:srgbClr val="C4B9AE"/>
                </a:solidFill>
                <a:latin typeface="Inter"/>
              </a:rPr>
              <a:t>13 / 13</a:t>
            </a:r>
          </a:p>
        </p:txBody>
      </p:sp>
      <p:sp>
        <p:nvSpPr>
          <p:cNvPr id="4" name="Rectangle 3"/>
          <p:cNvSpPr/>
          <p:nvPr/>
        </p:nvSpPr>
        <p:spPr>
          <a:xfrm>
            <a:off x="7063740" y="762000"/>
            <a:ext cx="76200" cy="12763500"/>
          </a:xfrm>
          <a:prstGeom prst="rect">
            <a:avLst/>
          </a:prstGeom>
          <a:solidFill>
            <a:srgbClr val="F7F47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762000" y="1524000"/>
            <a:ext cx="38100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1" i="0" spc="400">
                <a:solidFill>
                  <a:srgbClr val="F7F471"/>
                </a:solidFill>
                <a:latin typeface="Inter"/>
              </a:rPr>
              <a:t>SUBSCRIBE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62000" y="2095500"/>
            <a:ext cx="6096000" cy="762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5600" b="0" i="0">
                <a:solidFill>
                  <a:srgbClr val="EDE8DF"/>
                </a:solidFill>
                <a:latin typeface="Playfair Display"/>
              </a:rPr>
              <a:t>More like this.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62000" y="2952750"/>
            <a:ext cx="6096000" cy="762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5600" b="0" i="0">
                <a:solidFill>
                  <a:srgbClr val="F7F471"/>
                </a:solidFill>
                <a:latin typeface="Playfair Display"/>
              </a:rPr>
              <a:t>Every week.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62000" y="4191000"/>
            <a:ext cx="60960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0" i="0">
                <a:solidFill>
                  <a:srgbClr val="EDE8DF"/>
                </a:solidFill>
                <a:latin typeface="Inter"/>
              </a:rPr>
              <a:t>Operating is John's bestselling Substack.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62000" y="4572000"/>
            <a:ext cx="60960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0" i="0">
                <a:solidFill>
                  <a:srgbClr val="C4B9AE"/>
                </a:solidFill>
                <a:latin typeface="Inter"/>
              </a:rPr>
              <a:t>Frameworks, field notes, prompt packs, every Friday.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62000" y="5524500"/>
            <a:ext cx="85725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 i="0" spc="400">
                <a:solidFill>
                  <a:srgbClr val="EDE8DF"/>
                </a:solidFill>
                <a:latin typeface="Inter"/>
              </a:rPr>
              <a:t>OPERATING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62000" y="5905500"/>
            <a:ext cx="9906000" cy="4762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400" b="0" i="0">
                <a:solidFill>
                  <a:srgbClr val="F7F471"/>
                </a:solidFill>
                <a:latin typeface="Playfair Display"/>
              </a:rPr>
              <a:t>www.operatingbyjohnbrewton.com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62000" y="6858000"/>
            <a:ext cx="60960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000" b="0" i="1">
                <a:solidFill>
                  <a:srgbClr val="C4B9AE"/>
                </a:solidFill>
                <a:latin typeface="Playfair Display"/>
              </a:rPr>
              <a:t>John's bestselling Substack.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444740" y="1524000"/>
            <a:ext cx="38100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1" i="0" spc="400">
                <a:solidFill>
                  <a:srgbClr val="F7F471"/>
                </a:solidFill>
                <a:latin typeface="Inter"/>
              </a:rPr>
              <a:t>INSIDE OPERATING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444740" y="2095500"/>
            <a:ext cx="38100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200" b="0" i="0">
                <a:solidFill>
                  <a:srgbClr val="EDE8DF"/>
                </a:solidFill>
                <a:latin typeface="Playfair Display"/>
              </a:rPr>
              <a:t>A new framework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444740" y="2571750"/>
            <a:ext cx="38100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200" b="0" i="0">
                <a:solidFill>
                  <a:srgbClr val="EDE8DF"/>
                </a:solidFill>
                <a:latin typeface="Playfair Display"/>
              </a:rPr>
              <a:t>Weekly field notes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7444740" y="3048000"/>
            <a:ext cx="38100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200" b="0" i="0">
                <a:solidFill>
                  <a:srgbClr val="EDE8DF"/>
                </a:solidFill>
                <a:latin typeface="Playfair Display"/>
              </a:rPr>
              <a:t>Operator prompt packs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7444740" y="3524250"/>
            <a:ext cx="38100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200" b="0" i="0">
                <a:solidFill>
                  <a:srgbClr val="EDE8DF"/>
                </a:solidFill>
                <a:latin typeface="Playfair Display"/>
              </a:rPr>
              <a:t>The reading list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762000" y="13430250"/>
            <a:ext cx="38100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400">
                <a:solidFill>
                  <a:srgbClr val="C4B9AE"/>
                </a:solidFill>
                <a:latin typeface="Inter"/>
              </a:rPr>
              <a:t>JOHN BREWTON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762000" y="13620750"/>
            <a:ext cx="38100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 i="0">
                <a:solidFill>
                  <a:srgbClr val="C4B9AE"/>
                </a:solidFill>
                <a:latin typeface="Inter"/>
              </a:rPr>
              <a:t>Operating · 6AEP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0477500" y="13239750"/>
            <a:ext cx="7620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2800" b="1" i="0">
                <a:solidFill>
                  <a:srgbClr val="F7F471"/>
                </a:solidFill>
                <a:latin typeface="Playfair Display"/>
              </a:rPr>
              <a:t>JB</a:t>
            </a:r>
          </a:p>
        </p:txBody>
      </p:sp>
      <p:sp>
        <p:nvSpPr>
          <p:cNvPr id="21" name="Rectangle 20"/>
          <p:cNvSpPr/>
          <p:nvPr/>
        </p:nvSpPr>
        <p:spPr>
          <a:xfrm>
            <a:off x="762000" y="3810000"/>
            <a:ext cx="571500" cy="19050"/>
          </a:xfrm>
          <a:prstGeom prst="rect">
            <a:avLst/>
          </a:prstGeom>
          <a:solidFill>
            <a:srgbClr val="F7F47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1430000" cy="14287500"/>
          </a:xfrm>
          <a:prstGeom prst="rect">
            <a:avLst/>
          </a:prstGeom>
          <a:solidFill>
            <a:srgbClr val="2A3D2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10287000" y="381000"/>
            <a:ext cx="104775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100" b="0" i="0">
                <a:solidFill>
                  <a:srgbClr val="C4B9AE"/>
                </a:solidFill>
                <a:latin typeface="Inter"/>
              </a:rPr>
              <a:t>2 / 13</a:t>
            </a:r>
          </a:p>
        </p:txBody>
      </p:sp>
      <p:sp>
        <p:nvSpPr>
          <p:cNvPr id="4" name="Rectangle 3"/>
          <p:cNvSpPr/>
          <p:nvPr/>
        </p:nvSpPr>
        <p:spPr>
          <a:xfrm>
            <a:off x="762000" y="1143000"/>
            <a:ext cx="381000" cy="19050"/>
          </a:xfrm>
          <a:prstGeom prst="rect">
            <a:avLst/>
          </a:prstGeom>
          <a:solidFill>
            <a:srgbClr val="F7F47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762000" y="1276350"/>
            <a:ext cx="3810000" cy="2095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200">
                <a:solidFill>
                  <a:srgbClr val="EDE8DF"/>
                </a:solidFill>
                <a:latin typeface="Inter"/>
              </a:rPr>
              <a:t>THE FRAMEWORK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62000" y="2095500"/>
            <a:ext cx="9906000" cy="1333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10000"/>
              </a:lnSpc>
            </a:pPr>
            <a:r>
              <a:rPr sz="4800" b="0" i="0">
                <a:solidFill>
                  <a:srgbClr val="EDE8DF"/>
                </a:solidFill>
                <a:latin typeface="Playfair Display"/>
              </a:rPr>
              <a:t>Bain named the five roles in 2006.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62000" y="4191000"/>
            <a:ext cx="9906000" cy="3429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50000"/>
              </a:lnSpc>
            </a:pPr>
            <a:r>
              <a:rPr sz="2200" b="0" i="0">
                <a:solidFill>
                  <a:srgbClr val="EDE8DF"/>
                </a:solidFill>
                <a:latin typeface="Inter"/>
              </a:rPr>
              <a:t>Rogers and Blenko. Harvard Business Review. January 2006.</a:t>
            </a:r>
          </a:p>
          <a:p>
            <a:pPr algn="l">
              <a:lnSpc>
                <a:spcPct val="150000"/>
              </a:lnSpc>
            </a:pPr>
            <a:r>
              <a:rPr sz="2200" b="0" i="0">
                <a:solidFill>
                  <a:srgbClr val="EDE8DF"/>
                </a:solidFill>
                <a:latin typeface="Inter"/>
              </a:rPr>
              <a:t>Five roles per significant decision.</a:t>
            </a:r>
          </a:p>
          <a:p>
            <a:pPr algn="l">
              <a:lnSpc>
                <a:spcPct val="150000"/>
              </a:lnSpc>
            </a:pPr>
            <a:r>
              <a:rPr sz="2200" b="0" i="0">
                <a:solidFill>
                  <a:srgbClr val="EDE8DF"/>
                </a:solidFill>
                <a:latin typeface="Inter"/>
              </a:rPr>
              <a:t>One Decider. Clarity of role accelerates velocity.</a:t>
            </a:r>
          </a:p>
          <a:p>
            <a:pPr algn="l">
              <a:lnSpc>
                <a:spcPct val="150000"/>
              </a:lnSpc>
            </a:pPr>
            <a:r>
              <a:rPr sz="2200" b="0" i="0">
                <a:solidFill>
                  <a:srgbClr val="EDE8DF"/>
                </a:solidFill>
                <a:latin typeface="Inter"/>
              </a:rPr>
              <a:t>Decisions move when the role is unambiguous.</a:t>
            </a:r>
          </a:p>
        </p:txBody>
      </p:sp>
      <p:cxnSp>
        <p:nvCxnSpPr>
          <p:cNvPr id="8" name="Connector 7"/>
          <p:cNvCxnSpPr/>
          <p:nvPr/>
        </p:nvCxnSpPr>
        <p:spPr>
          <a:xfrm>
            <a:off x="6667500" y="8572500"/>
            <a:ext cx="0" cy="3810000"/>
          </a:xfrm>
          <a:prstGeom prst="line">
            <a:avLst/>
          </a:prstGeom>
          <a:ln w="3810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Connector 8"/>
          <p:cNvCxnSpPr/>
          <p:nvPr/>
        </p:nvCxnSpPr>
        <p:spPr>
          <a:xfrm>
            <a:off x="7334250" y="8572500"/>
            <a:ext cx="0" cy="3810000"/>
          </a:xfrm>
          <a:prstGeom prst="line">
            <a:avLst/>
          </a:prstGeom>
          <a:ln w="3810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Connector 9"/>
          <p:cNvCxnSpPr/>
          <p:nvPr/>
        </p:nvCxnSpPr>
        <p:spPr>
          <a:xfrm>
            <a:off x="8001000" y="8572500"/>
            <a:ext cx="0" cy="3810000"/>
          </a:xfrm>
          <a:prstGeom prst="line">
            <a:avLst/>
          </a:prstGeom>
          <a:ln w="3810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Connector 10"/>
          <p:cNvCxnSpPr/>
          <p:nvPr/>
        </p:nvCxnSpPr>
        <p:spPr>
          <a:xfrm>
            <a:off x="8667750" y="8572500"/>
            <a:ext cx="0" cy="3810000"/>
          </a:xfrm>
          <a:prstGeom prst="line">
            <a:avLst/>
          </a:prstGeom>
          <a:ln w="3810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Connector 11"/>
          <p:cNvCxnSpPr/>
          <p:nvPr/>
        </p:nvCxnSpPr>
        <p:spPr>
          <a:xfrm>
            <a:off x="9334500" y="8572500"/>
            <a:ext cx="0" cy="3810000"/>
          </a:xfrm>
          <a:prstGeom prst="line">
            <a:avLst/>
          </a:prstGeom>
          <a:ln w="3810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Connector 12"/>
          <p:cNvCxnSpPr/>
          <p:nvPr/>
        </p:nvCxnSpPr>
        <p:spPr>
          <a:xfrm>
            <a:off x="10001250" y="8572500"/>
            <a:ext cx="0" cy="3810000"/>
          </a:xfrm>
          <a:prstGeom prst="line">
            <a:avLst/>
          </a:prstGeom>
          <a:ln w="3810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Connector 13"/>
          <p:cNvCxnSpPr/>
          <p:nvPr/>
        </p:nvCxnSpPr>
        <p:spPr>
          <a:xfrm>
            <a:off x="6667500" y="8572500"/>
            <a:ext cx="4000500" cy="0"/>
          </a:xfrm>
          <a:prstGeom prst="line">
            <a:avLst/>
          </a:prstGeom>
          <a:ln w="3810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Connector 14"/>
          <p:cNvCxnSpPr/>
          <p:nvPr/>
        </p:nvCxnSpPr>
        <p:spPr>
          <a:xfrm>
            <a:off x="6667500" y="9239250"/>
            <a:ext cx="4000500" cy="0"/>
          </a:xfrm>
          <a:prstGeom prst="line">
            <a:avLst/>
          </a:prstGeom>
          <a:ln w="3810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Connector 15"/>
          <p:cNvCxnSpPr/>
          <p:nvPr/>
        </p:nvCxnSpPr>
        <p:spPr>
          <a:xfrm>
            <a:off x="6667500" y="9906000"/>
            <a:ext cx="4000500" cy="0"/>
          </a:xfrm>
          <a:prstGeom prst="line">
            <a:avLst/>
          </a:prstGeom>
          <a:ln w="3810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Connector 16"/>
          <p:cNvCxnSpPr/>
          <p:nvPr/>
        </p:nvCxnSpPr>
        <p:spPr>
          <a:xfrm>
            <a:off x="6667500" y="10572750"/>
            <a:ext cx="4000500" cy="0"/>
          </a:xfrm>
          <a:prstGeom prst="line">
            <a:avLst/>
          </a:prstGeom>
          <a:ln w="3810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Connector 17"/>
          <p:cNvCxnSpPr/>
          <p:nvPr/>
        </p:nvCxnSpPr>
        <p:spPr>
          <a:xfrm>
            <a:off x="6667500" y="11239500"/>
            <a:ext cx="4000500" cy="0"/>
          </a:xfrm>
          <a:prstGeom prst="line">
            <a:avLst/>
          </a:prstGeom>
          <a:ln w="3810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Connector 18"/>
          <p:cNvCxnSpPr/>
          <p:nvPr/>
        </p:nvCxnSpPr>
        <p:spPr>
          <a:xfrm>
            <a:off x="6667500" y="11906250"/>
            <a:ext cx="4000500" cy="0"/>
          </a:xfrm>
          <a:prstGeom prst="line">
            <a:avLst/>
          </a:prstGeom>
          <a:ln w="3810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Rectangle 19"/>
          <p:cNvSpPr/>
          <p:nvPr/>
        </p:nvSpPr>
        <p:spPr>
          <a:xfrm>
            <a:off x="762000" y="7810500"/>
            <a:ext cx="762000" cy="28575"/>
          </a:xfrm>
          <a:prstGeom prst="rect">
            <a:avLst/>
          </a:prstGeom>
          <a:solidFill>
            <a:srgbClr val="F7F47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762000" y="13868400"/>
            <a:ext cx="38100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 i="0" spc="100">
                <a:solidFill>
                  <a:srgbClr val="C4B9AE"/>
                </a:solidFill>
                <a:latin typeface="Inter"/>
              </a:rPr>
              <a:t>Operating · 6AEP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0287000" y="13868400"/>
            <a:ext cx="104775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100" b="0" i="0">
                <a:solidFill>
                  <a:srgbClr val="C4B9AE"/>
                </a:solidFill>
                <a:latin typeface="Inter"/>
              </a:rPr>
              <a:t>NEXT →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1430000" cy="14287500"/>
          </a:xfrm>
          <a:prstGeom prst="rect">
            <a:avLst/>
          </a:prstGeom>
          <a:solidFill>
            <a:srgbClr val="EDE8D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10287000" y="381000"/>
            <a:ext cx="104775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100" b="0" i="0">
                <a:solidFill>
                  <a:srgbClr val="8A8280"/>
                </a:solidFill>
                <a:latin typeface="Inter"/>
              </a:rPr>
              <a:t>3 / 13</a:t>
            </a:r>
          </a:p>
        </p:txBody>
      </p:sp>
      <p:sp>
        <p:nvSpPr>
          <p:cNvPr id="4" name="Rectangle 3"/>
          <p:cNvSpPr/>
          <p:nvPr/>
        </p:nvSpPr>
        <p:spPr>
          <a:xfrm>
            <a:off x="762000" y="1143000"/>
            <a:ext cx="381000" cy="19050"/>
          </a:xfrm>
          <a:prstGeom prst="rect">
            <a:avLst/>
          </a:prstGeom>
          <a:solidFill>
            <a:srgbClr val="F7F47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762000" y="1276350"/>
            <a:ext cx="3810000" cy="2095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200">
                <a:solidFill>
                  <a:srgbClr val="18160F"/>
                </a:solidFill>
                <a:latin typeface="Inter"/>
              </a:rPr>
              <a:t>THE FRAMEWORK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62000" y="1809750"/>
            <a:ext cx="9906000" cy="571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4400" b="0" i="0">
                <a:solidFill>
                  <a:srgbClr val="2A3D2E"/>
                </a:solidFill>
                <a:latin typeface="Playfair Display"/>
              </a:rPr>
              <a:t>Five roles. One Decider.</a:t>
            </a:r>
          </a:p>
        </p:txBody>
      </p:sp>
      <p:sp>
        <p:nvSpPr>
          <p:cNvPr id="7" name="Rectangle 6"/>
          <p:cNvSpPr/>
          <p:nvPr/>
        </p:nvSpPr>
        <p:spPr>
          <a:xfrm>
            <a:off x="762000" y="2571750"/>
            <a:ext cx="762000" cy="28575"/>
          </a:xfrm>
          <a:prstGeom prst="rect">
            <a:avLst/>
          </a:prstGeom>
          <a:solidFill>
            <a:srgbClr val="F7F47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762000" y="2762250"/>
            <a:ext cx="99060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600" b="0" i="0">
                <a:solidFill>
                  <a:srgbClr val="8A8280"/>
                </a:solidFill>
                <a:latin typeface="Inter"/>
              </a:rPr>
              <a:t>Recommend. Agree. Perform. Input. Decide.</a:t>
            </a:r>
          </a:p>
        </p:txBody>
      </p:sp>
      <p:sp>
        <p:nvSpPr>
          <p:cNvPr id="9" name="Rectangle 8"/>
          <p:cNvSpPr/>
          <p:nvPr/>
        </p:nvSpPr>
        <p:spPr>
          <a:xfrm>
            <a:off x="809625" y="3429000"/>
            <a:ext cx="1809750" cy="7810500"/>
          </a:xfrm>
          <a:prstGeom prst="rect">
            <a:avLst/>
          </a:prstGeom>
          <a:noFill/>
          <a:ln w="7620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809625" y="3810000"/>
            <a:ext cx="1809750" cy="1143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8000" b="1" i="0">
                <a:solidFill>
                  <a:srgbClr val="18160F"/>
                </a:solidFill>
                <a:latin typeface="Playfair Display"/>
              </a:rPr>
              <a:t>R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904875" y="5143500"/>
            <a:ext cx="161925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1200" b="1" i="0" spc="300">
                <a:solidFill>
                  <a:srgbClr val="18160F"/>
                </a:solidFill>
                <a:latin typeface="Inter"/>
              </a:rPr>
              <a:t>RECOMMEND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904875" y="6858000"/>
            <a:ext cx="1619250" cy="1714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>
              <a:lnSpc>
                <a:spcPct val="130000"/>
              </a:lnSpc>
            </a:pPr>
            <a:r>
              <a:rPr sz="1600" b="0" i="1">
                <a:solidFill>
                  <a:srgbClr val="18160F"/>
                </a:solidFill>
                <a:latin typeface="Playfair Display"/>
              </a:rPr>
              <a:t>Drafts the option set.</a:t>
            </a:r>
          </a:p>
        </p:txBody>
      </p:sp>
      <p:sp>
        <p:nvSpPr>
          <p:cNvPr id="13" name="Rectangle 12"/>
          <p:cNvSpPr/>
          <p:nvPr/>
        </p:nvSpPr>
        <p:spPr>
          <a:xfrm>
            <a:off x="2809875" y="3429000"/>
            <a:ext cx="1809750" cy="7810500"/>
          </a:xfrm>
          <a:prstGeom prst="rect">
            <a:avLst/>
          </a:prstGeom>
          <a:noFill/>
          <a:ln w="7620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2809875" y="3810000"/>
            <a:ext cx="1809750" cy="1143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8000" b="1" i="0">
                <a:solidFill>
                  <a:srgbClr val="18160F"/>
                </a:solidFill>
                <a:latin typeface="Playfair Display"/>
              </a:rPr>
              <a:t>A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905125" y="5143500"/>
            <a:ext cx="161925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1200" b="1" i="0" spc="300">
                <a:solidFill>
                  <a:srgbClr val="18160F"/>
                </a:solidFill>
                <a:latin typeface="Inter"/>
              </a:rPr>
              <a:t>AGREE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2905125" y="6858000"/>
            <a:ext cx="1619250" cy="1714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>
              <a:lnSpc>
                <a:spcPct val="130000"/>
              </a:lnSpc>
            </a:pPr>
            <a:r>
              <a:rPr sz="1600" b="0" i="1">
                <a:solidFill>
                  <a:srgbClr val="18160F"/>
                </a:solidFill>
                <a:latin typeface="Playfair Display"/>
              </a:rPr>
              <a:t>Holds a sign-off on the choice.</a:t>
            </a:r>
          </a:p>
        </p:txBody>
      </p:sp>
      <p:sp>
        <p:nvSpPr>
          <p:cNvPr id="17" name="Rectangle 16"/>
          <p:cNvSpPr/>
          <p:nvPr/>
        </p:nvSpPr>
        <p:spPr>
          <a:xfrm>
            <a:off x="4810125" y="3429000"/>
            <a:ext cx="1809750" cy="7810500"/>
          </a:xfrm>
          <a:prstGeom prst="rect">
            <a:avLst/>
          </a:prstGeom>
          <a:noFill/>
          <a:ln w="7620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4810125" y="3810000"/>
            <a:ext cx="1809750" cy="1143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8000" b="1" i="0">
                <a:solidFill>
                  <a:srgbClr val="18160F"/>
                </a:solidFill>
                <a:latin typeface="Playfair Display"/>
              </a:rPr>
              <a:t>P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4905375" y="5143500"/>
            <a:ext cx="161925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1200" b="1" i="0" spc="300">
                <a:solidFill>
                  <a:srgbClr val="18160F"/>
                </a:solidFill>
                <a:latin typeface="Inter"/>
              </a:rPr>
              <a:t>PERFORM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905375" y="6858000"/>
            <a:ext cx="1619250" cy="1714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>
              <a:lnSpc>
                <a:spcPct val="130000"/>
              </a:lnSpc>
            </a:pPr>
            <a:r>
              <a:rPr sz="1600" b="0" i="1">
                <a:solidFill>
                  <a:srgbClr val="18160F"/>
                </a:solidFill>
                <a:latin typeface="Playfair Display"/>
              </a:rPr>
              <a:t>Executes once decided.</a:t>
            </a:r>
          </a:p>
        </p:txBody>
      </p:sp>
      <p:sp>
        <p:nvSpPr>
          <p:cNvPr id="21" name="Rectangle 20"/>
          <p:cNvSpPr/>
          <p:nvPr/>
        </p:nvSpPr>
        <p:spPr>
          <a:xfrm>
            <a:off x="6810375" y="3429000"/>
            <a:ext cx="1809750" cy="7810500"/>
          </a:xfrm>
          <a:prstGeom prst="rect">
            <a:avLst/>
          </a:prstGeom>
          <a:noFill/>
          <a:ln w="7620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6810375" y="3810000"/>
            <a:ext cx="1809750" cy="1143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8000" b="1" i="0">
                <a:solidFill>
                  <a:srgbClr val="18160F"/>
                </a:solidFill>
                <a:latin typeface="Playfair Display"/>
              </a:rPr>
              <a:t>I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6905625" y="5143500"/>
            <a:ext cx="161925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1200" b="1" i="0" spc="300">
                <a:solidFill>
                  <a:srgbClr val="18160F"/>
                </a:solidFill>
                <a:latin typeface="Inter"/>
              </a:rPr>
              <a:t>INPUT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6905625" y="6858000"/>
            <a:ext cx="1619250" cy="1714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>
              <a:lnSpc>
                <a:spcPct val="130000"/>
              </a:lnSpc>
            </a:pPr>
            <a:r>
              <a:rPr sz="1600" b="0" i="1">
                <a:solidFill>
                  <a:srgbClr val="18160F"/>
                </a:solidFill>
                <a:latin typeface="Playfair Display"/>
              </a:rPr>
              <a:t>Supplies evidence and view.</a:t>
            </a:r>
          </a:p>
        </p:txBody>
      </p:sp>
      <p:sp>
        <p:nvSpPr>
          <p:cNvPr id="25" name="Rectangle 24"/>
          <p:cNvSpPr/>
          <p:nvPr/>
        </p:nvSpPr>
        <p:spPr>
          <a:xfrm>
            <a:off x="8810625" y="3429000"/>
            <a:ext cx="1809750" cy="7810500"/>
          </a:xfrm>
          <a:prstGeom prst="rect">
            <a:avLst/>
          </a:prstGeom>
          <a:solidFill>
            <a:srgbClr val="F7F471"/>
          </a:solidFill>
          <a:ln w="9525">
            <a:solidFill>
              <a:srgbClr val="18160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TextBox 25"/>
          <p:cNvSpPr txBox="1"/>
          <p:nvPr/>
        </p:nvSpPr>
        <p:spPr>
          <a:xfrm>
            <a:off x="8810625" y="3810000"/>
            <a:ext cx="1809750" cy="1143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8000" b="1" i="0">
                <a:solidFill>
                  <a:srgbClr val="18160F"/>
                </a:solidFill>
                <a:latin typeface="Playfair Display"/>
              </a:rPr>
              <a:t>D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8905875" y="5143500"/>
            <a:ext cx="161925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1200" b="1" i="0" spc="300">
                <a:solidFill>
                  <a:srgbClr val="18160F"/>
                </a:solidFill>
                <a:latin typeface="Inter"/>
              </a:rPr>
              <a:t>DECIDE</a:t>
            </a:r>
          </a:p>
        </p:txBody>
      </p:sp>
      <p:sp>
        <p:nvSpPr>
          <p:cNvPr id="28" name="Oval 27"/>
          <p:cNvSpPr/>
          <p:nvPr/>
        </p:nvSpPr>
        <p:spPr>
          <a:xfrm>
            <a:off x="9601200" y="6096000"/>
            <a:ext cx="228600" cy="228600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9" name="TextBox 28"/>
          <p:cNvSpPr txBox="1"/>
          <p:nvPr/>
        </p:nvSpPr>
        <p:spPr>
          <a:xfrm>
            <a:off x="8905875" y="6858000"/>
            <a:ext cx="1619250" cy="1714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>
              <a:lnSpc>
                <a:spcPct val="130000"/>
              </a:lnSpc>
            </a:pPr>
            <a:r>
              <a:rPr sz="1600" b="0" i="1">
                <a:solidFill>
                  <a:srgbClr val="18160F"/>
                </a:solidFill>
                <a:latin typeface="Playfair Display"/>
              </a:rPr>
              <a:t>Makes the call.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762000" y="11715750"/>
            <a:ext cx="99060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1400" b="0" i="0">
                <a:solidFill>
                  <a:srgbClr val="8A8280"/>
                </a:solidFill>
                <a:latin typeface="Inter"/>
              </a:rPr>
              <a:t>Single Decider per decision. The active marker on D names the bottleneck.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762000" y="13868400"/>
            <a:ext cx="38100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 i="0" spc="100">
                <a:solidFill>
                  <a:srgbClr val="8A8280"/>
                </a:solidFill>
                <a:latin typeface="Inter"/>
              </a:rPr>
              <a:t>Operating · 6AEP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10287000" y="13868400"/>
            <a:ext cx="104775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100" b="0" i="0">
                <a:solidFill>
                  <a:srgbClr val="8A8280"/>
                </a:solidFill>
                <a:latin typeface="Inter"/>
              </a:rPr>
              <a:t>NEXT →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1430000" cy="14287500"/>
          </a:xfrm>
          <a:prstGeom prst="rect">
            <a:avLst/>
          </a:prstGeom>
          <a:solidFill>
            <a:srgbClr val="2A3D2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10287000" y="381000"/>
            <a:ext cx="104775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100" b="0" i="0">
                <a:solidFill>
                  <a:srgbClr val="C4B9AE"/>
                </a:solidFill>
                <a:latin typeface="Inter"/>
              </a:rPr>
              <a:t>4 / 13</a:t>
            </a:r>
          </a:p>
        </p:txBody>
      </p:sp>
      <p:sp>
        <p:nvSpPr>
          <p:cNvPr id="4" name="Rectangle 3"/>
          <p:cNvSpPr/>
          <p:nvPr/>
        </p:nvSpPr>
        <p:spPr>
          <a:xfrm>
            <a:off x="762000" y="1143000"/>
            <a:ext cx="381000" cy="19050"/>
          </a:xfrm>
          <a:prstGeom prst="rect">
            <a:avLst/>
          </a:prstGeom>
          <a:solidFill>
            <a:srgbClr val="F7F47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762000" y="1276350"/>
            <a:ext cx="3810000" cy="2095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200">
                <a:solidFill>
                  <a:srgbClr val="EDE8DF"/>
                </a:solidFill>
                <a:latin typeface="Inter"/>
              </a:rPr>
              <a:t>THE FRAMEWORK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62000" y="2095500"/>
            <a:ext cx="9906000" cy="6667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4400" b="0" i="0">
                <a:solidFill>
                  <a:srgbClr val="EDE8DF"/>
                </a:solidFill>
                <a:latin typeface="Playfair Display"/>
              </a:rPr>
              <a:t>Velocity follows the slowest role.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62000" y="3048000"/>
            <a:ext cx="9906000" cy="571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30000"/>
              </a:lnSpc>
            </a:pPr>
            <a:r>
              <a:rPr sz="1800" b="0" i="1">
                <a:solidFill>
                  <a:srgbClr val="C4B9AE"/>
                </a:solidFill>
                <a:latin typeface="Playfair Display"/>
              </a:rPr>
              <a:t>Recommend feeds Input. Input feeds Agree. Agree feeds Perform. Decide gates the chain.</a:t>
            </a:r>
          </a:p>
        </p:txBody>
      </p:sp>
      <p:sp>
        <p:nvSpPr>
          <p:cNvPr id="8" name="Rectangle 7"/>
          <p:cNvSpPr/>
          <p:nvPr/>
        </p:nvSpPr>
        <p:spPr>
          <a:xfrm>
            <a:off x="1047750" y="7620000"/>
            <a:ext cx="1714500" cy="1333500"/>
          </a:xfrm>
          <a:prstGeom prst="rect">
            <a:avLst/>
          </a:prstGeom>
          <a:noFill/>
          <a:ln w="11430">
            <a:solidFill>
              <a:srgbClr val="EDE8D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1047750" y="8143875"/>
            <a:ext cx="1714500" cy="2857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1400" b="1" i="0" spc="300">
                <a:solidFill>
                  <a:srgbClr val="EDE8DF"/>
                </a:solidFill>
                <a:latin typeface="Inter"/>
              </a:rPr>
              <a:t>RECOMMEND</a:t>
            </a:r>
          </a:p>
        </p:txBody>
      </p:sp>
      <p:cxnSp>
        <p:nvCxnSpPr>
          <p:cNvPr id="10" name="Connector 9"/>
          <p:cNvCxnSpPr/>
          <p:nvPr/>
        </p:nvCxnSpPr>
        <p:spPr>
          <a:xfrm>
            <a:off x="2762250" y="8286750"/>
            <a:ext cx="190500" cy="0"/>
          </a:xfrm>
          <a:prstGeom prst="line">
            <a:avLst/>
          </a:prstGeom>
          <a:ln w="9525">
            <a:solidFill>
              <a:srgbClr val="EDE8D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Right Triangle 10"/>
          <p:cNvSpPr/>
          <p:nvPr/>
        </p:nvSpPr>
        <p:spPr>
          <a:xfrm>
            <a:off x="2876550" y="8239125"/>
            <a:ext cx="76200" cy="95250"/>
          </a:xfrm>
          <a:prstGeom prst="rtTriangle">
            <a:avLst/>
          </a:prstGeom>
          <a:solidFill>
            <a:srgbClr val="EDE8D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Rectangle 11"/>
          <p:cNvSpPr/>
          <p:nvPr/>
        </p:nvSpPr>
        <p:spPr>
          <a:xfrm>
            <a:off x="2952750" y="7620000"/>
            <a:ext cx="1714500" cy="1333500"/>
          </a:xfrm>
          <a:prstGeom prst="rect">
            <a:avLst/>
          </a:prstGeom>
          <a:noFill/>
          <a:ln w="11430">
            <a:solidFill>
              <a:srgbClr val="EDE8D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2952750" y="8143875"/>
            <a:ext cx="1714500" cy="2857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1400" b="1" i="0" spc="300">
                <a:solidFill>
                  <a:srgbClr val="EDE8DF"/>
                </a:solidFill>
                <a:latin typeface="Inter"/>
              </a:rPr>
              <a:t>INPUT</a:t>
            </a:r>
          </a:p>
        </p:txBody>
      </p:sp>
      <p:cxnSp>
        <p:nvCxnSpPr>
          <p:cNvPr id="14" name="Connector 13"/>
          <p:cNvCxnSpPr/>
          <p:nvPr/>
        </p:nvCxnSpPr>
        <p:spPr>
          <a:xfrm>
            <a:off x="4667250" y="8286750"/>
            <a:ext cx="190500" cy="0"/>
          </a:xfrm>
          <a:prstGeom prst="line">
            <a:avLst/>
          </a:prstGeom>
          <a:ln w="9525">
            <a:solidFill>
              <a:srgbClr val="EDE8D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Right Triangle 14"/>
          <p:cNvSpPr/>
          <p:nvPr/>
        </p:nvSpPr>
        <p:spPr>
          <a:xfrm>
            <a:off x="4781550" y="8239125"/>
            <a:ext cx="76200" cy="95250"/>
          </a:xfrm>
          <a:prstGeom prst="rtTriangle">
            <a:avLst/>
          </a:prstGeom>
          <a:solidFill>
            <a:srgbClr val="EDE8D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Rectangle 15"/>
          <p:cNvSpPr/>
          <p:nvPr/>
        </p:nvSpPr>
        <p:spPr>
          <a:xfrm>
            <a:off x="4857750" y="7620000"/>
            <a:ext cx="1714500" cy="1333500"/>
          </a:xfrm>
          <a:prstGeom prst="rect">
            <a:avLst/>
          </a:prstGeom>
          <a:noFill/>
          <a:ln w="11430">
            <a:solidFill>
              <a:srgbClr val="EDE8D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4857750" y="8143875"/>
            <a:ext cx="1714500" cy="2857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1400" b="1" i="0" spc="300">
                <a:solidFill>
                  <a:srgbClr val="EDE8DF"/>
                </a:solidFill>
                <a:latin typeface="Inter"/>
              </a:rPr>
              <a:t>AGREE</a:t>
            </a:r>
          </a:p>
        </p:txBody>
      </p:sp>
      <p:cxnSp>
        <p:nvCxnSpPr>
          <p:cNvPr id="18" name="Connector 17"/>
          <p:cNvCxnSpPr/>
          <p:nvPr/>
        </p:nvCxnSpPr>
        <p:spPr>
          <a:xfrm>
            <a:off x="6572250" y="8286750"/>
            <a:ext cx="190500" cy="0"/>
          </a:xfrm>
          <a:prstGeom prst="line">
            <a:avLst/>
          </a:prstGeom>
          <a:ln w="9525">
            <a:solidFill>
              <a:srgbClr val="EDE8D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Right Triangle 18"/>
          <p:cNvSpPr/>
          <p:nvPr/>
        </p:nvSpPr>
        <p:spPr>
          <a:xfrm>
            <a:off x="6686550" y="8239125"/>
            <a:ext cx="76200" cy="95250"/>
          </a:xfrm>
          <a:prstGeom prst="rtTriangle">
            <a:avLst/>
          </a:prstGeom>
          <a:solidFill>
            <a:srgbClr val="EDE8D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Rectangle 19"/>
          <p:cNvSpPr/>
          <p:nvPr/>
        </p:nvSpPr>
        <p:spPr>
          <a:xfrm>
            <a:off x="6762750" y="7620000"/>
            <a:ext cx="1714500" cy="1333500"/>
          </a:xfrm>
          <a:prstGeom prst="rect">
            <a:avLst/>
          </a:prstGeom>
          <a:noFill/>
          <a:ln w="11430">
            <a:solidFill>
              <a:srgbClr val="EDE8D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6762750" y="8143875"/>
            <a:ext cx="1714500" cy="2857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1400" b="1" i="0" spc="300">
                <a:solidFill>
                  <a:srgbClr val="EDE8DF"/>
                </a:solidFill>
                <a:latin typeface="Inter"/>
              </a:rPr>
              <a:t>PERFORM</a:t>
            </a:r>
          </a:p>
        </p:txBody>
      </p:sp>
      <p:cxnSp>
        <p:nvCxnSpPr>
          <p:cNvPr id="22" name="Connector 21"/>
          <p:cNvCxnSpPr/>
          <p:nvPr/>
        </p:nvCxnSpPr>
        <p:spPr>
          <a:xfrm>
            <a:off x="8477250" y="8286750"/>
            <a:ext cx="190500" cy="0"/>
          </a:xfrm>
          <a:prstGeom prst="line">
            <a:avLst/>
          </a:prstGeom>
          <a:ln w="9525">
            <a:solidFill>
              <a:srgbClr val="EDE8D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Right Triangle 22"/>
          <p:cNvSpPr/>
          <p:nvPr/>
        </p:nvSpPr>
        <p:spPr>
          <a:xfrm>
            <a:off x="8591550" y="8239125"/>
            <a:ext cx="76200" cy="95250"/>
          </a:xfrm>
          <a:prstGeom prst="rtTriangle">
            <a:avLst/>
          </a:prstGeom>
          <a:solidFill>
            <a:srgbClr val="EDE8D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Rectangle 23"/>
          <p:cNvSpPr/>
          <p:nvPr/>
        </p:nvSpPr>
        <p:spPr>
          <a:xfrm>
            <a:off x="8667750" y="7620000"/>
            <a:ext cx="1714500" cy="1333500"/>
          </a:xfrm>
          <a:prstGeom prst="rect">
            <a:avLst/>
          </a:prstGeom>
          <a:solidFill>
            <a:srgbClr val="F7F471"/>
          </a:solidFill>
          <a:ln w="9525">
            <a:solidFill>
              <a:srgbClr val="18160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TextBox 24"/>
          <p:cNvSpPr txBox="1"/>
          <p:nvPr/>
        </p:nvSpPr>
        <p:spPr>
          <a:xfrm>
            <a:off x="8667750" y="8143875"/>
            <a:ext cx="1714500" cy="2857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1400" b="1" i="0" spc="300">
                <a:solidFill>
                  <a:srgbClr val="18160F"/>
                </a:solidFill>
                <a:latin typeface="Inter"/>
              </a:rPr>
              <a:t>DECIDE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8286750" y="9334500"/>
            <a:ext cx="24765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1200" b="1" i="0" spc="400">
                <a:solidFill>
                  <a:srgbClr val="F7F471"/>
                </a:solidFill>
                <a:latin typeface="Inter"/>
              </a:rPr>
              <a:t>BOTTLENECK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762000" y="10477500"/>
            <a:ext cx="9906000" cy="762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>
              <a:lnSpc>
                <a:spcPct val="140000"/>
              </a:lnSpc>
            </a:pPr>
            <a:r>
              <a:rPr sz="1600" b="0" i="0">
                <a:solidFill>
                  <a:srgbClr val="C4B9AE"/>
                </a:solidFill>
                <a:latin typeface="Inter"/>
              </a:rPr>
              <a:t>Decision speed depends on the slowest role. In 2006 the bottleneck was Decide.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762000" y="13868400"/>
            <a:ext cx="38100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 i="0" spc="100">
                <a:solidFill>
                  <a:srgbClr val="C4B9AE"/>
                </a:solidFill>
                <a:latin typeface="Inter"/>
              </a:rPr>
              <a:t>Operating · 6AEP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10287000" y="13868400"/>
            <a:ext cx="104775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100" b="0" i="0">
                <a:solidFill>
                  <a:srgbClr val="C4B9AE"/>
                </a:solidFill>
                <a:latin typeface="Inter"/>
              </a:rPr>
              <a:t>NEXT →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1430000" cy="14287500"/>
          </a:xfrm>
          <a:prstGeom prst="rect">
            <a:avLst/>
          </a:prstGeom>
          <a:solidFill>
            <a:srgbClr val="EDE8D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10287000" y="381000"/>
            <a:ext cx="104775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100" b="0" i="0">
                <a:solidFill>
                  <a:srgbClr val="8A8280"/>
                </a:solidFill>
                <a:latin typeface="Inter"/>
              </a:rPr>
              <a:t>5 / 13</a:t>
            </a:r>
          </a:p>
        </p:txBody>
      </p:sp>
      <p:sp>
        <p:nvSpPr>
          <p:cNvPr id="4" name="Rectangle 3"/>
          <p:cNvSpPr/>
          <p:nvPr/>
        </p:nvSpPr>
        <p:spPr>
          <a:xfrm>
            <a:off x="762000" y="1143000"/>
            <a:ext cx="381000" cy="19050"/>
          </a:xfrm>
          <a:prstGeom prst="rect">
            <a:avLst/>
          </a:prstGeom>
          <a:solidFill>
            <a:srgbClr val="F7F47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762000" y="1276350"/>
            <a:ext cx="3810000" cy="2095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200">
                <a:solidFill>
                  <a:srgbClr val="18160F"/>
                </a:solidFill>
                <a:latin typeface="Inter"/>
              </a:rPr>
              <a:t>THE FRAMEWORK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62000" y="1809750"/>
            <a:ext cx="9906000" cy="571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4400" b="0" i="0">
                <a:solidFill>
                  <a:srgbClr val="2A3D2E"/>
                </a:solidFill>
                <a:latin typeface="Playfair Display"/>
              </a:rPr>
              <a:t>One D per column.</a:t>
            </a:r>
          </a:p>
        </p:txBody>
      </p:sp>
      <p:sp>
        <p:nvSpPr>
          <p:cNvPr id="7" name="Rectangle 6"/>
          <p:cNvSpPr/>
          <p:nvPr/>
        </p:nvSpPr>
        <p:spPr>
          <a:xfrm>
            <a:off x="762000" y="2571750"/>
            <a:ext cx="762000" cy="28575"/>
          </a:xfrm>
          <a:prstGeom prst="rect">
            <a:avLst/>
          </a:prstGeom>
          <a:solidFill>
            <a:srgbClr val="F7F47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762000" y="2762250"/>
            <a:ext cx="99060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600" b="0" i="0">
                <a:solidFill>
                  <a:srgbClr val="8A8280"/>
                </a:solidFill>
                <a:latin typeface="Inter"/>
              </a:rPr>
              <a:t>A 5x4 matrix. Each decision gets exactly one Decider.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667000" y="3238500"/>
            <a:ext cx="2095500" cy="2857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1100" b="1" i="0" spc="300">
                <a:solidFill>
                  <a:srgbClr val="2A3D2E"/>
                </a:solidFill>
                <a:latin typeface="Inter"/>
              </a:rPr>
              <a:t>DECISION 1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762500" y="3238500"/>
            <a:ext cx="2095500" cy="2857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1100" b="1" i="0" spc="300">
                <a:solidFill>
                  <a:srgbClr val="2A3D2E"/>
                </a:solidFill>
                <a:latin typeface="Inter"/>
              </a:rPr>
              <a:t>DECISION 2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858000" y="3238500"/>
            <a:ext cx="2095500" cy="2857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1100" b="1" i="0" spc="300">
                <a:solidFill>
                  <a:srgbClr val="2A3D2E"/>
                </a:solidFill>
                <a:latin typeface="Inter"/>
              </a:rPr>
              <a:t>DECISION 3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953500" y="3238500"/>
            <a:ext cx="2095500" cy="2857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1100" b="1" i="0" spc="300">
                <a:solidFill>
                  <a:srgbClr val="2A3D2E"/>
                </a:solidFill>
                <a:latin typeface="Inter"/>
              </a:rPr>
              <a:t>DECISION 4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524000" y="4095750"/>
            <a:ext cx="9525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3600" b="1" i="0">
                <a:solidFill>
                  <a:srgbClr val="18160F"/>
                </a:solidFill>
                <a:latin typeface="Playfair Display"/>
              </a:rPr>
              <a:t>R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524000" y="5429250"/>
            <a:ext cx="9525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3600" b="1" i="0">
                <a:solidFill>
                  <a:srgbClr val="18160F"/>
                </a:solidFill>
                <a:latin typeface="Playfair Display"/>
              </a:rPr>
              <a:t>A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524000" y="6762750"/>
            <a:ext cx="9525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3600" b="1" i="0">
                <a:solidFill>
                  <a:srgbClr val="18160F"/>
                </a:solidFill>
                <a:latin typeface="Playfair Display"/>
              </a:rPr>
              <a:t>P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524000" y="8096250"/>
            <a:ext cx="9525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3600" b="1" i="0">
                <a:solidFill>
                  <a:srgbClr val="18160F"/>
                </a:solidFill>
                <a:latin typeface="Playfair Display"/>
              </a:rPr>
              <a:t>I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524000" y="9429750"/>
            <a:ext cx="9525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3600" b="1" i="0">
                <a:solidFill>
                  <a:srgbClr val="18160F"/>
                </a:solidFill>
                <a:latin typeface="Playfair Display"/>
              </a:rPr>
              <a:t>D</a:t>
            </a:r>
          </a:p>
        </p:txBody>
      </p:sp>
      <p:sp>
        <p:nvSpPr>
          <p:cNvPr id="18" name="Rectangle 17"/>
          <p:cNvSpPr/>
          <p:nvPr/>
        </p:nvSpPr>
        <p:spPr>
          <a:xfrm>
            <a:off x="2667000" y="3619500"/>
            <a:ext cx="2000250" cy="1238250"/>
          </a:xfrm>
          <a:prstGeom prst="rect">
            <a:avLst/>
          </a:prstGeom>
          <a:solidFill>
            <a:srgbClr val="EDE8DF"/>
          </a:solidFill>
          <a:ln w="4762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2667000" y="4000500"/>
            <a:ext cx="2000250" cy="4762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3200" b="1" i="0">
                <a:solidFill>
                  <a:srgbClr val="18160F"/>
                </a:solidFill>
                <a:latin typeface="Playfair Display"/>
              </a:rPr>
              <a:t>R</a:t>
            </a:r>
          </a:p>
        </p:txBody>
      </p:sp>
      <p:sp>
        <p:nvSpPr>
          <p:cNvPr id="20" name="Rectangle 19"/>
          <p:cNvSpPr/>
          <p:nvPr/>
        </p:nvSpPr>
        <p:spPr>
          <a:xfrm>
            <a:off x="2667000" y="4953000"/>
            <a:ext cx="2000250" cy="1238250"/>
          </a:xfrm>
          <a:prstGeom prst="rect">
            <a:avLst/>
          </a:prstGeom>
          <a:solidFill>
            <a:srgbClr val="EDE8DF"/>
          </a:solidFill>
          <a:ln w="4762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Rectangle 20"/>
          <p:cNvSpPr/>
          <p:nvPr/>
        </p:nvSpPr>
        <p:spPr>
          <a:xfrm>
            <a:off x="2667000" y="6286500"/>
            <a:ext cx="2000250" cy="1238250"/>
          </a:xfrm>
          <a:prstGeom prst="rect">
            <a:avLst/>
          </a:prstGeom>
          <a:solidFill>
            <a:srgbClr val="EDE8DF"/>
          </a:solidFill>
          <a:ln w="4762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2667000" y="6667500"/>
            <a:ext cx="2000250" cy="4762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3200" b="1" i="0">
                <a:solidFill>
                  <a:srgbClr val="18160F"/>
                </a:solidFill>
                <a:latin typeface="Playfair Display"/>
              </a:rPr>
              <a:t>P</a:t>
            </a:r>
          </a:p>
        </p:txBody>
      </p:sp>
      <p:sp>
        <p:nvSpPr>
          <p:cNvPr id="23" name="Rectangle 22"/>
          <p:cNvSpPr/>
          <p:nvPr/>
        </p:nvSpPr>
        <p:spPr>
          <a:xfrm>
            <a:off x="2667000" y="7620000"/>
            <a:ext cx="2000250" cy="1238250"/>
          </a:xfrm>
          <a:prstGeom prst="rect">
            <a:avLst/>
          </a:prstGeom>
          <a:solidFill>
            <a:srgbClr val="EDE8DF"/>
          </a:solidFill>
          <a:ln w="4762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Rectangle 23"/>
          <p:cNvSpPr/>
          <p:nvPr/>
        </p:nvSpPr>
        <p:spPr>
          <a:xfrm>
            <a:off x="2667000" y="8953500"/>
            <a:ext cx="2000250" cy="1238250"/>
          </a:xfrm>
          <a:prstGeom prst="rect">
            <a:avLst/>
          </a:prstGeom>
          <a:solidFill>
            <a:srgbClr val="F7F471"/>
          </a:solidFill>
          <a:ln w="5715">
            <a:solidFill>
              <a:srgbClr val="18160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TextBox 24"/>
          <p:cNvSpPr txBox="1"/>
          <p:nvPr/>
        </p:nvSpPr>
        <p:spPr>
          <a:xfrm>
            <a:off x="2667000" y="9334500"/>
            <a:ext cx="2000250" cy="4762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3200" b="1" i="0">
                <a:solidFill>
                  <a:srgbClr val="18160F"/>
                </a:solidFill>
                <a:latin typeface="Playfair Display"/>
              </a:rPr>
              <a:t>D</a:t>
            </a:r>
          </a:p>
        </p:txBody>
      </p:sp>
      <p:sp>
        <p:nvSpPr>
          <p:cNvPr id="26" name="Rectangle 25"/>
          <p:cNvSpPr/>
          <p:nvPr/>
        </p:nvSpPr>
        <p:spPr>
          <a:xfrm>
            <a:off x="4762500" y="3619500"/>
            <a:ext cx="2000250" cy="1238250"/>
          </a:xfrm>
          <a:prstGeom prst="rect">
            <a:avLst/>
          </a:prstGeom>
          <a:solidFill>
            <a:srgbClr val="EDE8DF"/>
          </a:solidFill>
          <a:ln w="4762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7" name="Rectangle 26"/>
          <p:cNvSpPr/>
          <p:nvPr/>
        </p:nvSpPr>
        <p:spPr>
          <a:xfrm>
            <a:off x="4762500" y="4953000"/>
            <a:ext cx="2000250" cy="1238250"/>
          </a:xfrm>
          <a:prstGeom prst="rect">
            <a:avLst/>
          </a:prstGeom>
          <a:solidFill>
            <a:srgbClr val="EDE8DF"/>
          </a:solidFill>
          <a:ln w="4762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8" name="Rectangle 27"/>
          <p:cNvSpPr/>
          <p:nvPr/>
        </p:nvSpPr>
        <p:spPr>
          <a:xfrm>
            <a:off x="4762500" y="6286500"/>
            <a:ext cx="2000250" cy="1238250"/>
          </a:xfrm>
          <a:prstGeom prst="rect">
            <a:avLst/>
          </a:prstGeom>
          <a:solidFill>
            <a:srgbClr val="EDE8DF"/>
          </a:solidFill>
          <a:ln w="4762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9" name="Rectangle 28"/>
          <p:cNvSpPr/>
          <p:nvPr/>
        </p:nvSpPr>
        <p:spPr>
          <a:xfrm>
            <a:off x="4762500" y="7620000"/>
            <a:ext cx="2000250" cy="1238250"/>
          </a:xfrm>
          <a:prstGeom prst="rect">
            <a:avLst/>
          </a:prstGeom>
          <a:solidFill>
            <a:srgbClr val="EDE8DF"/>
          </a:solidFill>
          <a:ln w="4762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0" name="Rectangle 29"/>
          <p:cNvSpPr/>
          <p:nvPr/>
        </p:nvSpPr>
        <p:spPr>
          <a:xfrm>
            <a:off x="4762500" y="8953500"/>
            <a:ext cx="2000250" cy="1238250"/>
          </a:xfrm>
          <a:prstGeom prst="rect">
            <a:avLst/>
          </a:prstGeom>
          <a:solidFill>
            <a:srgbClr val="F7F471"/>
          </a:solidFill>
          <a:ln w="5715">
            <a:solidFill>
              <a:srgbClr val="18160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1" name="TextBox 30"/>
          <p:cNvSpPr txBox="1"/>
          <p:nvPr/>
        </p:nvSpPr>
        <p:spPr>
          <a:xfrm>
            <a:off x="4762500" y="9334500"/>
            <a:ext cx="2000250" cy="4762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3200" b="1" i="0">
                <a:solidFill>
                  <a:srgbClr val="18160F"/>
                </a:solidFill>
                <a:latin typeface="Playfair Display"/>
              </a:rPr>
              <a:t>D</a:t>
            </a:r>
          </a:p>
        </p:txBody>
      </p:sp>
      <p:sp>
        <p:nvSpPr>
          <p:cNvPr id="32" name="Rectangle 31"/>
          <p:cNvSpPr/>
          <p:nvPr/>
        </p:nvSpPr>
        <p:spPr>
          <a:xfrm>
            <a:off x="6858000" y="3619500"/>
            <a:ext cx="2000250" cy="1238250"/>
          </a:xfrm>
          <a:prstGeom prst="rect">
            <a:avLst/>
          </a:prstGeom>
          <a:solidFill>
            <a:srgbClr val="EDE8DF"/>
          </a:solidFill>
          <a:ln w="4762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3" name="Rectangle 32"/>
          <p:cNvSpPr/>
          <p:nvPr/>
        </p:nvSpPr>
        <p:spPr>
          <a:xfrm>
            <a:off x="6858000" y="4953000"/>
            <a:ext cx="2000250" cy="1238250"/>
          </a:xfrm>
          <a:prstGeom prst="rect">
            <a:avLst/>
          </a:prstGeom>
          <a:solidFill>
            <a:srgbClr val="EDE8DF"/>
          </a:solidFill>
          <a:ln w="4762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4" name="TextBox 33"/>
          <p:cNvSpPr txBox="1"/>
          <p:nvPr/>
        </p:nvSpPr>
        <p:spPr>
          <a:xfrm>
            <a:off x="6858000" y="5334000"/>
            <a:ext cx="2000250" cy="4762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3200" b="1" i="0">
                <a:solidFill>
                  <a:srgbClr val="18160F"/>
                </a:solidFill>
                <a:latin typeface="Playfair Display"/>
              </a:rPr>
              <a:t>A</a:t>
            </a:r>
          </a:p>
        </p:txBody>
      </p:sp>
      <p:sp>
        <p:nvSpPr>
          <p:cNvPr id="35" name="Rectangle 34"/>
          <p:cNvSpPr/>
          <p:nvPr/>
        </p:nvSpPr>
        <p:spPr>
          <a:xfrm>
            <a:off x="6858000" y="6286500"/>
            <a:ext cx="2000250" cy="1238250"/>
          </a:xfrm>
          <a:prstGeom prst="rect">
            <a:avLst/>
          </a:prstGeom>
          <a:solidFill>
            <a:srgbClr val="EDE8DF"/>
          </a:solidFill>
          <a:ln w="4762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6" name="Rectangle 35"/>
          <p:cNvSpPr/>
          <p:nvPr/>
        </p:nvSpPr>
        <p:spPr>
          <a:xfrm>
            <a:off x="6858000" y="7620000"/>
            <a:ext cx="2000250" cy="1238250"/>
          </a:xfrm>
          <a:prstGeom prst="rect">
            <a:avLst/>
          </a:prstGeom>
          <a:solidFill>
            <a:srgbClr val="EDE8DF"/>
          </a:solidFill>
          <a:ln w="4762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7" name="Rectangle 36"/>
          <p:cNvSpPr/>
          <p:nvPr/>
        </p:nvSpPr>
        <p:spPr>
          <a:xfrm>
            <a:off x="6858000" y="8953500"/>
            <a:ext cx="2000250" cy="1238250"/>
          </a:xfrm>
          <a:prstGeom prst="rect">
            <a:avLst/>
          </a:prstGeom>
          <a:solidFill>
            <a:srgbClr val="F7F471"/>
          </a:solidFill>
          <a:ln w="5715">
            <a:solidFill>
              <a:srgbClr val="18160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8" name="TextBox 37"/>
          <p:cNvSpPr txBox="1"/>
          <p:nvPr/>
        </p:nvSpPr>
        <p:spPr>
          <a:xfrm>
            <a:off x="6858000" y="9334500"/>
            <a:ext cx="2000250" cy="4762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3200" b="1" i="0">
                <a:solidFill>
                  <a:srgbClr val="18160F"/>
                </a:solidFill>
                <a:latin typeface="Playfair Display"/>
              </a:rPr>
              <a:t>D</a:t>
            </a:r>
          </a:p>
        </p:txBody>
      </p:sp>
      <p:sp>
        <p:nvSpPr>
          <p:cNvPr id="39" name="Rectangle 38"/>
          <p:cNvSpPr/>
          <p:nvPr/>
        </p:nvSpPr>
        <p:spPr>
          <a:xfrm>
            <a:off x="8953500" y="3619500"/>
            <a:ext cx="2000250" cy="1238250"/>
          </a:xfrm>
          <a:prstGeom prst="rect">
            <a:avLst/>
          </a:prstGeom>
          <a:solidFill>
            <a:srgbClr val="EDE8DF"/>
          </a:solidFill>
          <a:ln w="4762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0" name="Rectangle 39"/>
          <p:cNvSpPr/>
          <p:nvPr/>
        </p:nvSpPr>
        <p:spPr>
          <a:xfrm>
            <a:off x="8953500" y="4953000"/>
            <a:ext cx="2000250" cy="1238250"/>
          </a:xfrm>
          <a:prstGeom prst="rect">
            <a:avLst/>
          </a:prstGeom>
          <a:solidFill>
            <a:srgbClr val="EDE8DF"/>
          </a:solidFill>
          <a:ln w="4762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1" name="Rectangle 40"/>
          <p:cNvSpPr/>
          <p:nvPr/>
        </p:nvSpPr>
        <p:spPr>
          <a:xfrm>
            <a:off x="8953500" y="6286500"/>
            <a:ext cx="2000250" cy="1238250"/>
          </a:xfrm>
          <a:prstGeom prst="rect">
            <a:avLst/>
          </a:prstGeom>
          <a:solidFill>
            <a:srgbClr val="EDE8DF"/>
          </a:solidFill>
          <a:ln w="4762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2" name="Rectangle 41"/>
          <p:cNvSpPr/>
          <p:nvPr/>
        </p:nvSpPr>
        <p:spPr>
          <a:xfrm>
            <a:off x="8953500" y="7620000"/>
            <a:ext cx="2000250" cy="1238250"/>
          </a:xfrm>
          <a:prstGeom prst="rect">
            <a:avLst/>
          </a:prstGeom>
          <a:solidFill>
            <a:srgbClr val="EDE8DF"/>
          </a:solidFill>
          <a:ln w="4762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3" name="TextBox 42"/>
          <p:cNvSpPr txBox="1"/>
          <p:nvPr/>
        </p:nvSpPr>
        <p:spPr>
          <a:xfrm>
            <a:off x="8953500" y="8001000"/>
            <a:ext cx="2000250" cy="4762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3200" b="1" i="0">
                <a:solidFill>
                  <a:srgbClr val="18160F"/>
                </a:solidFill>
                <a:latin typeface="Playfair Display"/>
              </a:rPr>
              <a:t>I</a:t>
            </a:r>
          </a:p>
        </p:txBody>
      </p:sp>
      <p:sp>
        <p:nvSpPr>
          <p:cNvPr id="44" name="Rectangle 43"/>
          <p:cNvSpPr/>
          <p:nvPr/>
        </p:nvSpPr>
        <p:spPr>
          <a:xfrm>
            <a:off x="8953500" y="8953500"/>
            <a:ext cx="2000250" cy="1238250"/>
          </a:xfrm>
          <a:prstGeom prst="rect">
            <a:avLst/>
          </a:prstGeom>
          <a:solidFill>
            <a:srgbClr val="F7F471"/>
          </a:solidFill>
          <a:ln w="5715">
            <a:solidFill>
              <a:srgbClr val="18160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5" name="TextBox 44"/>
          <p:cNvSpPr txBox="1"/>
          <p:nvPr/>
        </p:nvSpPr>
        <p:spPr>
          <a:xfrm>
            <a:off x="8953500" y="9334500"/>
            <a:ext cx="2000250" cy="4762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3200" b="1" i="0">
                <a:solidFill>
                  <a:srgbClr val="18160F"/>
                </a:solidFill>
                <a:latin typeface="Playfair Display"/>
              </a:rPr>
              <a:t>D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762000" y="11715750"/>
            <a:ext cx="99060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1400" b="0" i="0">
                <a:solidFill>
                  <a:srgbClr val="8A8280"/>
                </a:solidFill>
                <a:latin typeface="Inter"/>
              </a:rPr>
              <a:t>Signal Yellow marks the Decider on each column.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762000" y="13868400"/>
            <a:ext cx="38100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 i="0" spc="100">
                <a:solidFill>
                  <a:srgbClr val="8A8280"/>
                </a:solidFill>
                <a:latin typeface="Inter"/>
              </a:rPr>
              <a:t>Operating · 6AEP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10287000" y="13868400"/>
            <a:ext cx="104775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100" b="0" i="0">
                <a:solidFill>
                  <a:srgbClr val="8A8280"/>
                </a:solidFill>
                <a:latin typeface="Inter"/>
              </a:rPr>
              <a:t>NEXT →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1430000" cy="14287500"/>
          </a:xfrm>
          <a:prstGeom prst="rect">
            <a:avLst/>
          </a:prstGeom>
          <a:solidFill>
            <a:srgbClr val="EDE8D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10287000" y="381000"/>
            <a:ext cx="104775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100" b="0" i="0">
                <a:solidFill>
                  <a:srgbClr val="8A8280"/>
                </a:solidFill>
                <a:latin typeface="Inter"/>
              </a:rPr>
              <a:t>6 / 13</a:t>
            </a:r>
          </a:p>
        </p:txBody>
      </p:sp>
      <p:sp>
        <p:nvSpPr>
          <p:cNvPr id="4" name="Rectangle 3"/>
          <p:cNvSpPr/>
          <p:nvPr/>
        </p:nvSpPr>
        <p:spPr>
          <a:xfrm>
            <a:off x="762000" y="1143000"/>
            <a:ext cx="381000" cy="19050"/>
          </a:xfrm>
          <a:prstGeom prst="rect">
            <a:avLst/>
          </a:prstGeom>
          <a:solidFill>
            <a:srgbClr val="F7F47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762000" y="1276350"/>
            <a:ext cx="3810000" cy="2095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200">
                <a:solidFill>
                  <a:srgbClr val="18160F"/>
                </a:solidFill>
                <a:latin typeface="Inter"/>
              </a:rPr>
              <a:t>THE ASSUMPTION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62000" y="2095500"/>
            <a:ext cx="9906000" cy="2095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15000"/>
              </a:lnSpc>
            </a:pPr>
            <a:r>
              <a:rPr sz="4400" b="0" i="0">
                <a:solidFill>
                  <a:srgbClr val="2A3D2E"/>
                </a:solidFill>
                <a:latin typeface="Playfair Display"/>
              </a:rPr>
              <a:t>Recommendations were scarce.</a:t>
            </a:r>
          </a:p>
          <a:p>
            <a:pPr algn="l">
              <a:lnSpc>
                <a:spcPct val="115000"/>
              </a:lnSpc>
            </a:pPr>
            <a:r>
              <a:rPr sz="4400" b="0" i="0">
                <a:solidFill>
                  <a:srgbClr val="2A3D2E"/>
                </a:solidFill>
                <a:latin typeface="Playfair Display"/>
              </a:rPr>
              <a:t>Decide was the bottleneck.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62000" y="5334000"/>
            <a:ext cx="5905500" cy="3429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70000"/>
              </a:lnSpc>
            </a:pPr>
            <a:r>
              <a:rPr sz="2200" b="0" i="0">
                <a:solidFill>
                  <a:srgbClr val="18160F"/>
                </a:solidFill>
                <a:latin typeface="Inter"/>
              </a:rPr>
              <a:t>Recommendations needed humans.</a:t>
            </a:r>
          </a:p>
          <a:p>
            <a:pPr algn="l">
              <a:lnSpc>
                <a:spcPct val="170000"/>
              </a:lnSpc>
            </a:pPr>
            <a:r>
              <a:rPr sz="2200" b="0" i="0">
                <a:solidFill>
                  <a:srgbClr val="18160F"/>
                </a:solidFill>
                <a:latin typeface="Inter"/>
              </a:rPr>
              <a:t>Inputs needed time.</a:t>
            </a:r>
          </a:p>
          <a:p>
            <a:pPr algn="l">
              <a:lnSpc>
                <a:spcPct val="170000"/>
              </a:lnSpc>
            </a:pPr>
            <a:r>
              <a:rPr sz="2200" b="0" i="0">
                <a:solidFill>
                  <a:srgbClr val="18160F"/>
                </a:solidFill>
                <a:latin typeface="Inter"/>
              </a:rPr>
              <a:t>Stakeholder rounds were the limiting reagent.</a:t>
            </a:r>
          </a:p>
          <a:p>
            <a:pPr algn="l">
              <a:lnSpc>
                <a:spcPct val="170000"/>
              </a:lnSpc>
            </a:pPr>
            <a:r>
              <a:rPr sz="2200" b="0" i="0">
                <a:solidFill>
                  <a:srgbClr val="18160F"/>
                </a:solidFill>
                <a:latin typeface="Inter"/>
              </a:rPr>
              <a:t>The Decider waited for the recommendation to arrive.</a:t>
            </a:r>
          </a:p>
        </p:txBody>
      </p:sp>
      <p:sp>
        <p:nvSpPr>
          <p:cNvPr id="8" name="Rectangle 7"/>
          <p:cNvSpPr/>
          <p:nvPr/>
        </p:nvSpPr>
        <p:spPr>
          <a:xfrm>
            <a:off x="7063740" y="1143000"/>
            <a:ext cx="76200" cy="12192000"/>
          </a:xfrm>
          <a:prstGeom prst="rect">
            <a:avLst/>
          </a:prstGeom>
          <a:solidFill>
            <a:srgbClr val="F7F47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7254240" y="6667500"/>
            <a:ext cx="3619500" cy="571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4400" b="1" i="0">
                <a:solidFill>
                  <a:srgbClr val="2A3D2E"/>
                </a:solidFill>
                <a:latin typeface="Playfair Display"/>
              </a:rPr>
              <a:t>2006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254240" y="7334250"/>
            <a:ext cx="36195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1" i="0" spc="300">
                <a:solidFill>
                  <a:srgbClr val="2A3D2E"/>
                </a:solidFill>
                <a:latin typeface="Inter"/>
              </a:rPr>
              <a:t>RECOMMEND FLOOR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492240" y="1905000"/>
            <a:ext cx="3810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 i="0">
                <a:solidFill>
                  <a:srgbClr val="8A8280"/>
                </a:solidFill>
                <a:latin typeface="Inter"/>
              </a:rPr>
              <a:t>+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492240" y="5715000"/>
            <a:ext cx="3810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 i="0">
                <a:solidFill>
                  <a:srgbClr val="8A8280"/>
                </a:solidFill>
                <a:latin typeface="Inter"/>
              </a:rPr>
              <a:t>+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492240" y="9525000"/>
            <a:ext cx="3810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 i="0">
                <a:solidFill>
                  <a:srgbClr val="8A8280"/>
                </a:solidFill>
                <a:latin typeface="Inter"/>
              </a:rPr>
              <a:t>+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492240" y="12382500"/>
            <a:ext cx="3810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 i="0">
                <a:solidFill>
                  <a:srgbClr val="8A8280"/>
                </a:solidFill>
                <a:latin typeface="Inter"/>
              </a:rPr>
              <a:t>+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2000" y="13868400"/>
            <a:ext cx="38100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 i="0" spc="100">
                <a:solidFill>
                  <a:srgbClr val="8A8280"/>
                </a:solidFill>
                <a:latin typeface="Inter"/>
              </a:rPr>
              <a:t>Operating · 6AEP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0287000" y="13868400"/>
            <a:ext cx="104775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100" b="0" i="0">
                <a:solidFill>
                  <a:srgbClr val="8A8280"/>
                </a:solidFill>
                <a:latin typeface="Inter"/>
              </a:rPr>
              <a:t>NEXT →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1430000" cy="14287500"/>
          </a:xfrm>
          <a:prstGeom prst="rect">
            <a:avLst/>
          </a:prstGeom>
          <a:solidFill>
            <a:srgbClr val="2A3D2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10287000" y="381000"/>
            <a:ext cx="104775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100" b="0" i="0">
                <a:solidFill>
                  <a:srgbClr val="C4B9AE"/>
                </a:solidFill>
                <a:latin typeface="Inter"/>
              </a:rPr>
              <a:t>7 / 13</a:t>
            </a:r>
          </a:p>
        </p:txBody>
      </p:sp>
      <p:sp>
        <p:nvSpPr>
          <p:cNvPr id="4" name="Rectangle 3"/>
          <p:cNvSpPr/>
          <p:nvPr/>
        </p:nvSpPr>
        <p:spPr>
          <a:xfrm>
            <a:off x="762000" y="1143000"/>
            <a:ext cx="381000" cy="19050"/>
          </a:xfrm>
          <a:prstGeom prst="rect">
            <a:avLst/>
          </a:prstGeom>
          <a:solidFill>
            <a:srgbClr val="F7F47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762000" y="1276350"/>
            <a:ext cx="3810000" cy="2095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200">
                <a:solidFill>
                  <a:srgbClr val="EDE8DF"/>
                </a:solidFill>
                <a:latin typeface="Inter"/>
              </a:rPr>
              <a:t>THE INVERSION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62000" y="2095500"/>
            <a:ext cx="9906000" cy="2667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10000"/>
              </a:lnSpc>
            </a:pPr>
            <a:r>
              <a:rPr sz="5200" b="0" i="0">
                <a:solidFill>
                  <a:srgbClr val="EDE8DF"/>
                </a:solidFill>
                <a:latin typeface="Playfair Display"/>
              </a:rPr>
              <a:t>Agents flood Recommend.</a:t>
            </a:r>
          </a:p>
          <a:p>
            <a:pPr algn="l">
              <a:lnSpc>
                <a:spcPct val="110000"/>
              </a:lnSpc>
            </a:pPr>
            <a:r>
              <a:rPr sz="5200" b="0" i="0">
                <a:solidFill>
                  <a:srgbClr val="EDE8DF"/>
                </a:solidFill>
                <a:latin typeface="Playfair Display"/>
              </a:rPr>
              <a:t>Decide is the bottleneck now.</a:t>
            </a:r>
          </a:p>
        </p:txBody>
      </p:sp>
      <p:cxnSp>
        <p:nvCxnSpPr>
          <p:cNvPr id="7" name="Connector 6"/>
          <p:cNvCxnSpPr/>
          <p:nvPr/>
        </p:nvCxnSpPr>
        <p:spPr>
          <a:xfrm flipV="1">
            <a:off x="762000" y="10401300"/>
            <a:ext cx="198120" cy="76200"/>
          </a:xfrm>
          <a:prstGeom prst="line">
            <a:avLst/>
          </a:prstGeom>
          <a:ln w="9525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Connector 7"/>
          <p:cNvCxnSpPr/>
          <p:nvPr/>
        </p:nvCxnSpPr>
        <p:spPr>
          <a:xfrm flipV="1">
            <a:off x="1422400" y="10147300"/>
            <a:ext cx="198120" cy="76200"/>
          </a:xfrm>
          <a:prstGeom prst="line">
            <a:avLst/>
          </a:prstGeom>
          <a:ln w="9525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Connector 8"/>
          <p:cNvCxnSpPr/>
          <p:nvPr/>
        </p:nvCxnSpPr>
        <p:spPr>
          <a:xfrm flipV="1">
            <a:off x="2082800" y="9893300"/>
            <a:ext cx="198119" cy="76200"/>
          </a:xfrm>
          <a:prstGeom prst="line">
            <a:avLst/>
          </a:prstGeom>
          <a:ln w="9525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Connector 9"/>
          <p:cNvCxnSpPr/>
          <p:nvPr/>
        </p:nvCxnSpPr>
        <p:spPr>
          <a:xfrm flipV="1">
            <a:off x="2743200" y="9639300"/>
            <a:ext cx="198120" cy="76200"/>
          </a:xfrm>
          <a:prstGeom prst="line">
            <a:avLst/>
          </a:prstGeom>
          <a:ln w="9525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Connector 10"/>
          <p:cNvCxnSpPr/>
          <p:nvPr/>
        </p:nvCxnSpPr>
        <p:spPr>
          <a:xfrm flipV="1">
            <a:off x="3403600" y="9385300"/>
            <a:ext cx="198120" cy="76200"/>
          </a:xfrm>
          <a:prstGeom prst="line">
            <a:avLst/>
          </a:prstGeom>
          <a:ln w="9525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Connector 11"/>
          <p:cNvCxnSpPr/>
          <p:nvPr/>
        </p:nvCxnSpPr>
        <p:spPr>
          <a:xfrm flipV="1">
            <a:off x="4064000" y="9131300"/>
            <a:ext cx="198120" cy="76200"/>
          </a:xfrm>
          <a:prstGeom prst="line">
            <a:avLst/>
          </a:prstGeom>
          <a:ln w="9525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Connector 12"/>
          <p:cNvCxnSpPr/>
          <p:nvPr/>
        </p:nvCxnSpPr>
        <p:spPr>
          <a:xfrm flipV="1">
            <a:off x="4724400" y="8877300"/>
            <a:ext cx="198120" cy="76200"/>
          </a:xfrm>
          <a:prstGeom prst="line">
            <a:avLst/>
          </a:prstGeom>
          <a:ln w="9525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Connector 13"/>
          <p:cNvCxnSpPr/>
          <p:nvPr/>
        </p:nvCxnSpPr>
        <p:spPr>
          <a:xfrm flipV="1">
            <a:off x="5384800" y="8623300"/>
            <a:ext cx="198120" cy="76200"/>
          </a:xfrm>
          <a:prstGeom prst="line">
            <a:avLst/>
          </a:prstGeom>
          <a:ln w="9525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Connector 14"/>
          <p:cNvCxnSpPr/>
          <p:nvPr/>
        </p:nvCxnSpPr>
        <p:spPr>
          <a:xfrm flipV="1">
            <a:off x="6045200" y="8369300"/>
            <a:ext cx="198120" cy="76200"/>
          </a:xfrm>
          <a:prstGeom prst="line">
            <a:avLst/>
          </a:prstGeom>
          <a:ln w="9525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Connector 15"/>
          <p:cNvCxnSpPr/>
          <p:nvPr/>
        </p:nvCxnSpPr>
        <p:spPr>
          <a:xfrm flipV="1">
            <a:off x="6705600" y="8115300"/>
            <a:ext cx="198120" cy="76200"/>
          </a:xfrm>
          <a:prstGeom prst="line">
            <a:avLst/>
          </a:prstGeom>
          <a:ln w="9525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Connector 16"/>
          <p:cNvCxnSpPr/>
          <p:nvPr/>
        </p:nvCxnSpPr>
        <p:spPr>
          <a:xfrm flipV="1">
            <a:off x="7366000" y="7861300"/>
            <a:ext cx="198120" cy="76200"/>
          </a:xfrm>
          <a:prstGeom prst="line">
            <a:avLst/>
          </a:prstGeom>
          <a:ln w="9525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Connector 17"/>
          <p:cNvCxnSpPr/>
          <p:nvPr/>
        </p:nvCxnSpPr>
        <p:spPr>
          <a:xfrm flipV="1">
            <a:off x="8026399" y="7607300"/>
            <a:ext cx="198121" cy="76200"/>
          </a:xfrm>
          <a:prstGeom prst="line">
            <a:avLst/>
          </a:prstGeom>
          <a:ln w="9525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Connector 18"/>
          <p:cNvCxnSpPr/>
          <p:nvPr/>
        </p:nvCxnSpPr>
        <p:spPr>
          <a:xfrm flipV="1">
            <a:off x="8686800" y="7353300"/>
            <a:ext cx="198120" cy="76200"/>
          </a:xfrm>
          <a:prstGeom prst="line">
            <a:avLst/>
          </a:prstGeom>
          <a:ln w="9525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Connector 19"/>
          <p:cNvCxnSpPr/>
          <p:nvPr/>
        </p:nvCxnSpPr>
        <p:spPr>
          <a:xfrm flipV="1">
            <a:off x="9347200" y="7099300"/>
            <a:ext cx="198120" cy="76200"/>
          </a:xfrm>
          <a:prstGeom prst="line">
            <a:avLst/>
          </a:prstGeom>
          <a:ln w="9525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Connector 20"/>
          <p:cNvCxnSpPr/>
          <p:nvPr/>
        </p:nvCxnSpPr>
        <p:spPr>
          <a:xfrm flipV="1">
            <a:off x="10007600" y="6845300"/>
            <a:ext cx="198120" cy="76200"/>
          </a:xfrm>
          <a:prstGeom prst="line">
            <a:avLst/>
          </a:prstGeom>
          <a:ln w="9525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Connector 21"/>
          <p:cNvCxnSpPr/>
          <p:nvPr/>
        </p:nvCxnSpPr>
        <p:spPr>
          <a:xfrm flipV="1">
            <a:off x="762000" y="10858500"/>
            <a:ext cx="1905000" cy="381000"/>
          </a:xfrm>
          <a:prstGeom prst="line">
            <a:avLst/>
          </a:prstGeom>
          <a:ln w="15240">
            <a:solidFill>
              <a:srgbClr val="EDE8D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Connector 22"/>
          <p:cNvCxnSpPr/>
          <p:nvPr/>
        </p:nvCxnSpPr>
        <p:spPr>
          <a:xfrm flipV="1">
            <a:off x="2667000" y="10477500"/>
            <a:ext cx="1905000" cy="381000"/>
          </a:xfrm>
          <a:prstGeom prst="line">
            <a:avLst/>
          </a:prstGeom>
          <a:ln w="15240">
            <a:solidFill>
              <a:srgbClr val="EDE8D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Connector 23"/>
          <p:cNvCxnSpPr/>
          <p:nvPr/>
        </p:nvCxnSpPr>
        <p:spPr>
          <a:xfrm flipV="1">
            <a:off x="4572000" y="10096500"/>
            <a:ext cx="952500" cy="381000"/>
          </a:xfrm>
          <a:prstGeom prst="line">
            <a:avLst/>
          </a:prstGeom>
          <a:ln w="15240">
            <a:solidFill>
              <a:srgbClr val="EDE8D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Connector 24"/>
          <p:cNvCxnSpPr/>
          <p:nvPr/>
        </p:nvCxnSpPr>
        <p:spPr>
          <a:xfrm flipV="1">
            <a:off x="5524500" y="8382000"/>
            <a:ext cx="1905000" cy="1714500"/>
          </a:xfrm>
          <a:prstGeom prst="line">
            <a:avLst/>
          </a:prstGeom>
          <a:ln w="15240">
            <a:solidFill>
              <a:srgbClr val="EDE8D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Connector 25"/>
          <p:cNvCxnSpPr/>
          <p:nvPr/>
        </p:nvCxnSpPr>
        <p:spPr>
          <a:xfrm flipV="1">
            <a:off x="7429500" y="6286500"/>
            <a:ext cx="3048000" cy="2095500"/>
          </a:xfrm>
          <a:prstGeom prst="line">
            <a:avLst/>
          </a:prstGeom>
          <a:ln w="15240">
            <a:solidFill>
              <a:srgbClr val="EDE8D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Connector 26"/>
          <p:cNvCxnSpPr/>
          <p:nvPr/>
        </p:nvCxnSpPr>
        <p:spPr>
          <a:xfrm>
            <a:off x="5524500" y="5143500"/>
            <a:ext cx="0" cy="7239000"/>
          </a:xfrm>
          <a:prstGeom prst="line">
            <a:avLst/>
          </a:prstGeom>
          <a:ln w="9525">
            <a:solidFill>
              <a:srgbClr val="E8241A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8" name="Oval 27"/>
          <p:cNvSpPr/>
          <p:nvPr/>
        </p:nvSpPr>
        <p:spPr>
          <a:xfrm>
            <a:off x="5419725" y="9991725"/>
            <a:ext cx="209550" cy="209550"/>
          </a:xfrm>
          <a:prstGeom prst="ellipse">
            <a:avLst/>
          </a:prstGeom>
          <a:solidFill>
            <a:srgbClr val="E8241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9" name="TextBox 28"/>
          <p:cNvSpPr txBox="1"/>
          <p:nvPr/>
        </p:nvSpPr>
        <p:spPr>
          <a:xfrm>
            <a:off x="5715000" y="5143500"/>
            <a:ext cx="40005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300">
                <a:solidFill>
                  <a:srgbClr val="E8241A"/>
                </a:solidFill>
                <a:latin typeface="Inter"/>
              </a:rPr>
              <a:t>AGENT RECS ARRIVE · 2024</a:t>
            </a:r>
          </a:p>
        </p:txBody>
      </p:sp>
      <p:sp>
        <p:nvSpPr>
          <p:cNvPr id="30" name="Oval 29"/>
          <p:cNvSpPr/>
          <p:nvPr/>
        </p:nvSpPr>
        <p:spPr>
          <a:xfrm>
            <a:off x="7343775" y="8296275"/>
            <a:ext cx="171450" cy="171450"/>
          </a:xfrm>
          <a:prstGeom prst="ellipse">
            <a:avLst/>
          </a:prstGeom>
          <a:solidFill>
            <a:srgbClr val="F7F47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1" name="TextBox 30"/>
          <p:cNvSpPr txBox="1"/>
          <p:nvPr/>
        </p:nvSpPr>
        <p:spPr>
          <a:xfrm>
            <a:off x="6858000" y="8001000"/>
            <a:ext cx="38100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100" b="1" i="0" spc="300">
                <a:solidFill>
                  <a:srgbClr val="F7F471"/>
                </a:solidFill>
                <a:latin typeface="Inter"/>
              </a:rPr>
              <a:t>RECOMMEND VOLUME 100x</a:t>
            </a:r>
          </a:p>
        </p:txBody>
      </p:sp>
      <p:sp>
        <p:nvSpPr>
          <p:cNvPr id="32" name="Oval 31"/>
          <p:cNvSpPr/>
          <p:nvPr/>
        </p:nvSpPr>
        <p:spPr>
          <a:xfrm>
            <a:off x="10391775" y="6200775"/>
            <a:ext cx="171450" cy="171450"/>
          </a:xfrm>
          <a:prstGeom prst="ellipse">
            <a:avLst/>
          </a:prstGeom>
          <a:solidFill>
            <a:srgbClr val="F7F47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3" name="TextBox 32"/>
          <p:cNvSpPr txBox="1"/>
          <p:nvPr/>
        </p:nvSpPr>
        <p:spPr>
          <a:xfrm>
            <a:off x="6858000" y="5905500"/>
            <a:ext cx="38100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100" b="1" i="0" spc="300">
                <a:solidFill>
                  <a:srgbClr val="F7F471"/>
                </a:solidFill>
                <a:latin typeface="Inter"/>
              </a:rPr>
              <a:t>DECIDE BANDWIDTH FIXED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762000" y="13868400"/>
            <a:ext cx="38100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 i="0" spc="100">
                <a:solidFill>
                  <a:srgbClr val="C4B9AE"/>
                </a:solidFill>
                <a:latin typeface="Inter"/>
              </a:rPr>
              <a:t>Operating · 6AEP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10287000" y="13868400"/>
            <a:ext cx="104775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100" b="0" i="0">
                <a:solidFill>
                  <a:srgbClr val="C4B9AE"/>
                </a:solidFill>
                <a:latin typeface="Inter"/>
              </a:rPr>
              <a:t>NEXT →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1430000" cy="14287500"/>
          </a:xfrm>
          <a:prstGeom prst="rect">
            <a:avLst/>
          </a:prstGeom>
          <a:solidFill>
            <a:srgbClr val="EDE8D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10287000" y="381000"/>
            <a:ext cx="104775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100" b="0" i="0">
                <a:solidFill>
                  <a:srgbClr val="8A8280"/>
                </a:solidFill>
                <a:latin typeface="Inter"/>
              </a:rPr>
              <a:t>8 / 13</a:t>
            </a:r>
          </a:p>
        </p:txBody>
      </p:sp>
      <p:sp>
        <p:nvSpPr>
          <p:cNvPr id="4" name="Rectangle 3"/>
          <p:cNvSpPr/>
          <p:nvPr/>
        </p:nvSpPr>
        <p:spPr>
          <a:xfrm>
            <a:off x="762000" y="1143000"/>
            <a:ext cx="381000" cy="19050"/>
          </a:xfrm>
          <a:prstGeom prst="rect">
            <a:avLst/>
          </a:prstGeom>
          <a:solidFill>
            <a:srgbClr val="F7F47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762000" y="1276350"/>
            <a:ext cx="3810000" cy="2095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200">
                <a:solidFill>
                  <a:srgbClr val="18160F"/>
                </a:solidFill>
                <a:latin typeface="Inter"/>
              </a:rPr>
              <a:t>THE NEW CARD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62000" y="1809750"/>
            <a:ext cx="9906000" cy="571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4400" b="0" i="0">
                <a:solidFill>
                  <a:srgbClr val="2A3D2E"/>
                </a:solidFill>
                <a:latin typeface="Playfair Display"/>
              </a:rPr>
              <a:t>Five became six.</a:t>
            </a:r>
          </a:p>
        </p:txBody>
      </p:sp>
      <p:sp>
        <p:nvSpPr>
          <p:cNvPr id="7" name="Rectangle 6"/>
          <p:cNvSpPr/>
          <p:nvPr/>
        </p:nvSpPr>
        <p:spPr>
          <a:xfrm>
            <a:off x="762000" y="2571750"/>
            <a:ext cx="762000" cy="28575"/>
          </a:xfrm>
          <a:prstGeom prst="rect">
            <a:avLst/>
          </a:prstGeom>
          <a:solidFill>
            <a:srgbClr val="F7F47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762000" y="2762250"/>
            <a:ext cx="99060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600" b="0" i="0">
                <a:solidFill>
                  <a:srgbClr val="8A8280"/>
                </a:solidFill>
                <a:latin typeface="Inter"/>
              </a:rPr>
              <a:t>Govern joins the card as the sixth role.</a:t>
            </a:r>
          </a:p>
        </p:txBody>
      </p:sp>
      <p:sp>
        <p:nvSpPr>
          <p:cNvPr id="9" name="Rectangle 8"/>
          <p:cNvSpPr/>
          <p:nvPr/>
        </p:nvSpPr>
        <p:spPr>
          <a:xfrm>
            <a:off x="762000" y="3429000"/>
            <a:ext cx="9906000" cy="1428750"/>
          </a:xfrm>
          <a:prstGeom prst="rect">
            <a:avLst/>
          </a:prstGeom>
          <a:solidFill>
            <a:srgbClr val="EDE8DF"/>
          </a:solidFill>
          <a:ln w="7620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952500" y="3752850"/>
            <a:ext cx="762000" cy="571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600" b="1" i="0">
                <a:solidFill>
                  <a:srgbClr val="18160F"/>
                </a:solidFill>
                <a:latin typeface="Playfair Display"/>
              </a:rPr>
              <a:t>R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905000" y="3695700"/>
            <a:ext cx="47625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 i="0" spc="300">
                <a:solidFill>
                  <a:srgbClr val="18160F"/>
                </a:solidFill>
                <a:latin typeface="Inter"/>
              </a:rPr>
              <a:t>RECOMMEND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905000" y="4038600"/>
            <a:ext cx="6667500" cy="571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0" i="1">
                <a:solidFill>
                  <a:srgbClr val="18160F"/>
                </a:solidFill>
                <a:latin typeface="Playfair Display"/>
              </a:rPr>
              <a:t>Drafts the option set.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8572500" y="4476750"/>
            <a:ext cx="20955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000" b="1" i="0" spc="300">
                <a:solidFill>
                  <a:srgbClr val="8A8280"/>
                </a:solidFill>
                <a:latin typeface="Inter"/>
              </a:rPr>
              <a:t>SINCE 2006</a:t>
            </a:r>
          </a:p>
        </p:txBody>
      </p:sp>
      <p:sp>
        <p:nvSpPr>
          <p:cNvPr id="14" name="Rectangle 13"/>
          <p:cNvSpPr/>
          <p:nvPr/>
        </p:nvSpPr>
        <p:spPr>
          <a:xfrm>
            <a:off x="762000" y="4953000"/>
            <a:ext cx="9906000" cy="1428750"/>
          </a:xfrm>
          <a:prstGeom prst="rect">
            <a:avLst/>
          </a:prstGeom>
          <a:solidFill>
            <a:srgbClr val="EDE8DF"/>
          </a:solidFill>
          <a:ln w="7620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952500" y="5276850"/>
            <a:ext cx="762000" cy="571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600" b="1" i="0">
                <a:solidFill>
                  <a:srgbClr val="18160F"/>
                </a:solidFill>
                <a:latin typeface="Playfair Display"/>
              </a:rPr>
              <a:t>A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905000" y="5219700"/>
            <a:ext cx="47625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 i="0" spc="300">
                <a:solidFill>
                  <a:srgbClr val="18160F"/>
                </a:solidFill>
                <a:latin typeface="Inter"/>
              </a:rPr>
              <a:t>AGREE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905000" y="5562600"/>
            <a:ext cx="6667500" cy="571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0" i="1">
                <a:solidFill>
                  <a:srgbClr val="18160F"/>
                </a:solidFill>
                <a:latin typeface="Playfair Display"/>
              </a:rPr>
              <a:t>Holds a sign-off on the choice.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8572500" y="6000750"/>
            <a:ext cx="20955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000" b="1" i="0" spc="300">
                <a:solidFill>
                  <a:srgbClr val="8A8280"/>
                </a:solidFill>
                <a:latin typeface="Inter"/>
              </a:rPr>
              <a:t>SINCE 2006</a:t>
            </a:r>
          </a:p>
        </p:txBody>
      </p:sp>
      <p:sp>
        <p:nvSpPr>
          <p:cNvPr id="19" name="Rectangle 18"/>
          <p:cNvSpPr/>
          <p:nvPr/>
        </p:nvSpPr>
        <p:spPr>
          <a:xfrm>
            <a:off x="762000" y="6477000"/>
            <a:ext cx="9906000" cy="1428750"/>
          </a:xfrm>
          <a:prstGeom prst="rect">
            <a:avLst/>
          </a:prstGeom>
          <a:solidFill>
            <a:srgbClr val="EDE8DF"/>
          </a:solidFill>
          <a:ln w="7620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952500" y="6800850"/>
            <a:ext cx="762000" cy="571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600" b="1" i="0">
                <a:solidFill>
                  <a:srgbClr val="18160F"/>
                </a:solidFill>
                <a:latin typeface="Playfair Display"/>
              </a:rPr>
              <a:t>P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1905000" y="6743700"/>
            <a:ext cx="47625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 i="0" spc="300">
                <a:solidFill>
                  <a:srgbClr val="18160F"/>
                </a:solidFill>
                <a:latin typeface="Inter"/>
              </a:rPr>
              <a:t>PERFORM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905000" y="7086600"/>
            <a:ext cx="6667500" cy="571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0" i="1">
                <a:solidFill>
                  <a:srgbClr val="18160F"/>
                </a:solidFill>
                <a:latin typeface="Playfair Display"/>
              </a:rPr>
              <a:t>Executes once decided.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8572500" y="7524750"/>
            <a:ext cx="20955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000" b="1" i="0" spc="300">
                <a:solidFill>
                  <a:srgbClr val="8A8280"/>
                </a:solidFill>
                <a:latin typeface="Inter"/>
              </a:rPr>
              <a:t>SINCE 2006</a:t>
            </a:r>
          </a:p>
        </p:txBody>
      </p:sp>
      <p:sp>
        <p:nvSpPr>
          <p:cNvPr id="24" name="Rectangle 23"/>
          <p:cNvSpPr/>
          <p:nvPr/>
        </p:nvSpPr>
        <p:spPr>
          <a:xfrm>
            <a:off x="762000" y="8001000"/>
            <a:ext cx="9906000" cy="1428750"/>
          </a:xfrm>
          <a:prstGeom prst="rect">
            <a:avLst/>
          </a:prstGeom>
          <a:solidFill>
            <a:srgbClr val="EDE8DF"/>
          </a:solidFill>
          <a:ln w="7620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TextBox 24"/>
          <p:cNvSpPr txBox="1"/>
          <p:nvPr/>
        </p:nvSpPr>
        <p:spPr>
          <a:xfrm>
            <a:off x="952500" y="8324850"/>
            <a:ext cx="762000" cy="571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600" b="1" i="0">
                <a:solidFill>
                  <a:srgbClr val="18160F"/>
                </a:solidFill>
                <a:latin typeface="Playfair Display"/>
              </a:rPr>
              <a:t>I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1905000" y="8267700"/>
            <a:ext cx="47625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 i="0" spc="300">
                <a:solidFill>
                  <a:srgbClr val="18160F"/>
                </a:solidFill>
                <a:latin typeface="Inter"/>
              </a:rPr>
              <a:t>INPUT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1905000" y="8610600"/>
            <a:ext cx="6667500" cy="571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0" i="1">
                <a:solidFill>
                  <a:srgbClr val="18160F"/>
                </a:solidFill>
                <a:latin typeface="Playfair Display"/>
              </a:rPr>
              <a:t>Supplies evidence and view.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8572500" y="9048750"/>
            <a:ext cx="20955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000" b="1" i="0" spc="300">
                <a:solidFill>
                  <a:srgbClr val="8A8280"/>
                </a:solidFill>
                <a:latin typeface="Inter"/>
              </a:rPr>
              <a:t>SINCE 2006</a:t>
            </a:r>
          </a:p>
        </p:txBody>
      </p:sp>
      <p:sp>
        <p:nvSpPr>
          <p:cNvPr id="29" name="Rectangle 28"/>
          <p:cNvSpPr/>
          <p:nvPr/>
        </p:nvSpPr>
        <p:spPr>
          <a:xfrm>
            <a:off x="762000" y="9525000"/>
            <a:ext cx="9906000" cy="1428750"/>
          </a:xfrm>
          <a:prstGeom prst="rect">
            <a:avLst/>
          </a:prstGeom>
          <a:solidFill>
            <a:srgbClr val="EDE8DF"/>
          </a:solidFill>
          <a:ln w="7620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0" name="TextBox 29"/>
          <p:cNvSpPr txBox="1"/>
          <p:nvPr/>
        </p:nvSpPr>
        <p:spPr>
          <a:xfrm>
            <a:off x="952500" y="9848850"/>
            <a:ext cx="762000" cy="571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600" b="1" i="0">
                <a:solidFill>
                  <a:srgbClr val="18160F"/>
                </a:solidFill>
                <a:latin typeface="Playfair Display"/>
              </a:rPr>
              <a:t>D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1905000" y="9791700"/>
            <a:ext cx="47625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 i="0" spc="300">
                <a:solidFill>
                  <a:srgbClr val="18160F"/>
                </a:solidFill>
                <a:latin typeface="Inter"/>
              </a:rPr>
              <a:t>DECIDE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1905000" y="10134600"/>
            <a:ext cx="6667500" cy="571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0" i="1">
                <a:solidFill>
                  <a:srgbClr val="18160F"/>
                </a:solidFill>
                <a:latin typeface="Playfair Display"/>
              </a:rPr>
              <a:t>Makes the call.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8572500" y="10572750"/>
            <a:ext cx="20955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000" b="1" i="0" spc="300">
                <a:solidFill>
                  <a:srgbClr val="8A8280"/>
                </a:solidFill>
                <a:latin typeface="Inter"/>
              </a:rPr>
              <a:t>SINCE 2006</a:t>
            </a:r>
          </a:p>
        </p:txBody>
      </p:sp>
      <p:sp>
        <p:nvSpPr>
          <p:cNvPr id="34" name="Rectangle 33"/>
          <p:cNvSpPr/>
          <p:nvPr/>
        </p:nvSpPr>
        <p:spPr>
          <a:xfrm>
            <a:off x="762000" y="11049000"/>
            <a:ext cx="9906000" cy="1428750"/>
          </a:xfrm>
          <a:prstGeom prst="rect">
            <a:avLst/>
          </a:prstGeom>
          <a:solidFill>
            <a:srgbClr val="F7F471"/>
          </a:solidFill>
          <a:ln w="9525">
            <a:solidFill>
              <a:srgbClr val="18160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5" name="TextBox 34"/>
          <p:cNvSpPr txBox="1"/>
          <p:nvPr/>
        </p:nvSpPr>
        <p:spPr>
          <a:xfrm>
            <a:off x="952500" y="11372850"/>
            <a:ext cx="762000" cy="571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600" b="1" i="0">
                <a:solidFill>
                  <a:srgbClr val="18160F"/>
                </a:solidFill>
                <a:latin typeface="Playfair Display"/>
              </a:rPr>
              <a:t>G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1905000" y="11315700"/>
            <a:ext cx="47625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 i="0" spc="300">
                <a:solidFill>
                  <a:srgbClr val="18160F"/>
                </a:solidFill>
                <a:latin typeface="Inter"/>
              </a:rPr>
              <a:t>GOVERN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1905000" y="11658600"/>
            <a:ext cx="6667500" cy="571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0" i="1">
                <a:solidFill>
                  <a:srgbClr val="18160F"/>
                </a:solidFill>
                <a:latin typeface="Playfair Display"/>
              </a:rPr>
              <a:t>Names which role agents may take.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8572500" y="12096750"/>
            <a:ext cx="20955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000" b="1" i="0" spc="300">
                <a:solidFill>
                  <a:srgbClr val="18160F"/>
                </a:solidFill>
                <a:latin typeface="Inter"/>
              </a:rPr>
              <a:t>NEW · ARRIVES 2024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762000" y="13868400"/>
            <a:ext cx="38100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 i="0" spc="100">
                <a:solidFill>
                  <a:srgbClr val="8A8280"/>
                </a:solidFill>
                <a:latin typeface="Inter"/>
              </a:rPr>
              <a:t>Operating · 6AEP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10287000" y="13868400"/>
            <a:ext cx="104775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100" b="0" i="0">
                <a:solidFill>
                  <a:srgbClr val="8A8280"/>
                </a:solidFill>
                <a:latin typeface="Inter"/>
              </a:rPr>
              <a:t>NEXT →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1430000" cy="14287500"/>
          </a:xfrm>
          <a:prstGeom prst="rect">
            <a:avLst/>
          </a:prstGeom>
          <a:solidFill>
            <a:srgbClr val="EDE8D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10287000" y="381000"/>
            <a:ext cx="104775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100" b="0" i="0">
                <a:solidFill>
                  <a:srgbClr val="8A8280"/>
                </a:solidFill>
                <a:latin typeface="Inter"/>
              </a:rPr>
              <a:t>9 / 13</a:t>
            </a:r>
          </a:p>
        </p:txBody>
      </p:sp>
      <p:sp>
        <p:nvSpPr>
          <p:cNvPr id="4" name="Rectangle 3"/>
          <p:cNvSpPr/>
          <p:nvPr/>
        </p:nvSpPr>
        <p:spPr>
          <a:xfrm>
            <a:off x="762000" y="1143000"/>
            <a:ext cx="381000" cy="19050"/>
          </a:xfrm>
          <a:prstGeom prst="rect">
            <a:avLst/>
          </a:prstGeom>
          <a:solidFill>
            <a:srgbClr val="F7F47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762000" y="1276350"/>
            <a:ext cx="3810000" cy="2095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200">
                <a:solidFill>
                  <a:srgbClr val="18160F"/>
                </a:solidFill>
                <a:latin typeface="Inter"/>
              </a:rPr>
              <a:t>SOLO OPERATOR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62000" y="2095500"/>
            <a:ext cx="9906000" cy="571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600" b="0" i="0">
                <a:solidFill>
                  <a:srgbClr val="2A3D2E"/>
                </a:solidFill>
                <a:latin typeface="Playfair Display"/>
              </a:rPr>
              <a:t>Write the Govern policy for your agent stack.</a:t>
            </a:r>
          </a:p>
        </p:txBody>
      </p:sp>
      <p:sp>
        <p:nvSpPr>
          <p:cNvPr id="7" name="Rectangle 6"/>
          <p:cNvSpPr/>
          <p:nvPr/>
        </p:nvSpPr>
        <p:spPr>
          <a:xfrm>
            <a:off x="762000" y="2952750"/>
            <a:ext cx="762000" cy="28575"/>
          </a:xfrm>
          <a:prstGeom prst="rect">
            <a:avLst/>
          </a:prstGeom>
          <a:solidFill>
            <a:srgbClr val="F7F47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762000" y="3619500"/>
            <a:ext cx="34290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1" i="0" spc="300">
                <a:solidFill>
                  <a:srgbClr val="2A3D2E"/>
                </a:solidFill>
                <a:latin typeface="Inter"/>
              </a:rPr>
              <a:t>INBOX TRIAGE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62000" y="4000500"/>
            <a:ext cx="9906000" cy="571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30000"/>
              </a:lnSpc>
            </a:pPr>
            <a:r>
              <a:rPr sz="1800" b="0" i="1">
                <a:solidFill>
                  <a:srgbClr val="18160F"/>
                </a:solidFill>
                <a:latin typeface="Playfair Display"/>
              </a:rPr>
              <a:t>Agent owns Recommend. Human owns Decide on send.</a:t>
            </a:r>
          </a:p>
        </p:txBody>
      </p:sp>
      <p:cxnSp>
        <p:nvCxnSpPr>
          <p:cNvPr id="10" name="Connector 9"/>
          <p:cNvCxnSpPr/>
          <p:nvPr/>
        </p:nvCxnSpPr>
        <p:spPr>
          <a:xfrm>
            <a:off x="762000" y="4953000"/>
            <a:ext cx="9906000" cy="0"/>
          </a:xfrm>
          <a:prstGeom prst="line">
            <a:avLst/>
          </a:prstGeom>
          <a:ln w="3810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762000" y="5143500"/>
            <a:ext cx="34290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1" i="0" spc="300">
                <a:solidFill>
                  <a:srgbClr val="2A3D2E"/>
                </a:solidFill>
                <a:latin typeface="Inter"/>
              </a:rPr>
              <a:t>CALENDAR NEGOTIATION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62000" y="5524500"/>
            <a:ext cx="9906000" cy="571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30000"/>
              </a:lnSpc>
            </a:pPr>
            <a:r>
              <a:rPr sz="1800" b="0" i="1">
                <a:solidFill>
                  <a:srgbClr val="18160F"/>
                </a:solidFill>
                <a:latin typeface="Playfair Display"/>
              </a:rPr>
              <a:t>Agent owns Recommend and Input. Human owns Decide on holds.</a:t>
            </a:r>
          </a:p>
        </p:txBody>
      </p:sp>
      <p:cxnSp>
        <p:nvCxnSpPr>
          <p:cNvPr id="13" name="Connector 12"/>
          <p:cNvCxnSpPr/>
          <p:nvPr/>
        </p:nvCxnSpPr>
        <p:spPr>
          <a:xfrm>
            <a:off x="762000" y="6477000"/>
            <a:ext cx="9906000" cy="0"/>
          </a:xfrm>
          <a:prstGeom prst="line">
            <a:avLst/>
          </a:prstGeom>
          <a:ln w="3810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762000" y="6667500"/>
            <a:ext cx="34290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1" i="0" spc="300">
                <a:solidFill>
                  <a:srgbClr val="2A3D2E"/>
                </a:solidFill>
                <a:latin typeface="Inter"/>
              </a:rPr>
              <a:t>DRAFT GENERATION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2000" y="7048500"/>
            <a:ext cx="9906000" cy="571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30000"/>
              </a:lnSpc>
            </a:pPr>
            <a:r>
              <a:rPr sz="1800" b="0" i="1">
                <a:solidFill>
                  <a:srgbClr val="18160F"/>
                </a:solidFill>
                <a:latin typeface="Playfair Display"/>
              </a:rPr>
              <a:t>Agent owns Recommend. Human owns Agree and Decide before publish.</a:t>
            </a:r>
          </a:p>
        </p:txBody>
      </p:sp>
      <p:cxnSp>
        <p:nvCxnSpPr>
          <p:cNvPr id="16" name="Connector 15"/>
          <p:cNvCxnSpPr/>
          <p:nvPr/>
        </p:nvCxnSpPr>
        <p:spPr>
          <a:xfrm>
            <a:off x="762000" y="8001000"/>
            <a:ext cx="9906000" cy="0"/>
          </a:xfrm>
          <a:prstGeom prst="line">
            <a:avLst/>
          </a:prstGeom>
          <a:ln w="3810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762000" y="8191500"/>
            <a:ext cx="34290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1" i="0" spc="300">
                <a:solidFill>
                  <a:srgbClr val="2A3D2E"/>
                </a:solidFill>
                <a:latin typeface="Inter"/>
              </a:rPr>
              <a:t>RESEARCH SYNTHESIS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762000" y="8572500"/>
            <a:ext cx="9906000" cy="571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30000"/>
              </a:lnSpc>
            </a:pPr>
            <a:r>
              <a:rPr sz="1800" b="0" i="1">
                <a:solidFill>
                  <a:srgbClr val="18160F"/>
                </a:solidFill>
                <a:latin typeface="Playfair Display"/>
              </a:rPr>
              <a:t>Agent owns Input at scale. Human owns Decide on the cut.</a:t>
            </a:r>
          </a:p>
        </p:txBody>
      </p:sp>
      <p:cxnSp>
        <p:nvCxnSpPr>
          <p:cNvPr id="19" name="Connector 18"/>
          <p:cNvCxnSpPr/>
          <p:nvPr/>
        </p:nvCxnSpPr>
        <p:spPr>
          <a:xfrm>
            <a:off x="762000" y="9525000"/>
            <a:ext cx="9906000" cy="0"/>
          </a:xfrm>
          <a:prstGeom prst="line">
            <a:avLst/>
          </a:prstGeom>
          <a:ln w="3810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762000" y="9715500"/>
            <a:ext cx="34290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1" i="0" spc="300">
                <a:solidFill>
                  <a:srgbClr val="2A3D2E"/>
                </a:solidFill>
                <a:latin typeface="Inter"/>
              </a:rPr>
              <a:t>SCHEDULED OUTREACH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762000" y="10096500"/>
            <a:ext cx="9906000" cy="571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30000"/>
              </a:lnSpc>
            </a:pPr>
            <a:r>
              <a:rPr sz="1800" b="0" i="1">
                <a:solidFill>
                  <a:srgbClr val="18160F"/>
                </a:solidFill>
                <a:latin typeface="Playfair Display"/>
              </a:rPr>
              <a:t>Agent owns Perform. Human owns Decide on the list every Friday.</a:t>
            </a:r>
          </a:p>
        </p:txBody>
      </p:sp>
      <p:cxnSp>
        <p:nvCxnSpPr>
          <p:cNvPr id="22" name="Connector 21"/>
          <p:cNvCxnSpPr/>
          <p:nvPr/>
        </p:nvCxnSpPr>
        <p:spPr>
          <a:xfrm>
            <a:off x="762000" y="11049000"/>
            <a:ext cx="9906000" cy="0"/>
          </a:xfrm>
          <a:prstGeom prst="line">
            <a:avLst/>
          </a:prstGeom>
          <a:ln w="3810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Rectangle 22"/>
          <p:cNvSpPr/>
          <p:nvPr/>
        </p:nvSpPr>
        <p:spPr>
          <a:xfrm>
            <a:off x="762000" y="12192000"/>
            <a:ext cx="9906000" cy="571500"/>
          </a:xfrm>
          <a:prstGeom prst="rect">
            <a:avLst/>
          </a:prstGeom>
          <a:solidFill>
            <a:srgbClr val="2A3D2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TextBox 23"/>
          <p:cNvSpPr txBox="1"/>
          <p:nvPr/>
        </p:nvSpPr>
        <p:spPr>
          <a:xfrm>
            <a:off x="952500" y="12344400"/>
            <a:ext cx="9525000" cy="2857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 i="0" spc="400">
                <a:solidFill>
                  <a:srgbClr val="F7F471"/>
                </a:solidFill>
                <a:latin typeface="Inter"/>
              </a:rPr>
              <a:t>WEEKLY · 30 MIN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762000" y="13868400"/>
            <a:ext cx="38100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 i="0" spc="100">
                <a:solidFill>
                  <a:srgbClr val="8A8280"/>
                </a:solidFill>
                <a:latin typeface="Inter"/>
              </a:rPr>
              <a:t>Operating · 6AEP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10287000" y="13868400"/>
            <a:ext cx="104775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100" b="0" i="0">
                <a:solidFill>
                  <a:srgbClr val="8A8280"/>
                </a:solidFill>
                <a:latin typeface="Inter"/>
              </a:rPr>
              <a:t>NEXT →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