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11430000" cy="14287500"/>
  <p:notesSz cx="14287500" cy="11430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2A3D2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059168" y="0"/>
            <a:ext cx="91440" cy="14287500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3" name="Shape 1"/>
          <p:cNvSpPr/>
          <p:nvPr/>
        </p:nvSpPr>
        <p:spPr>
          <a:xfrm>
            <a:off x="8412480" y="1463040"/>
            <a:ext cx="164592" cy="18288"/>
          </a:xfrm>
          <a:prstGeom prst="rect">
            <a:avLst/>
          </a:prstGeom>
          <a:solidFill>
            <a:srgbClr val="8A8280">
              <a:alpha val="70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8412480" y="1463040"/>
            <a:ext cx="18288" cy="164592"/>
          </a:xfrm>
          <a:prstGeom prst="rect">
            <a:avLst/>
          </a:prstGeom>
          <a:solidFill>
            <a:srgbClr val="8A8280">
              <a:alpha val="70000"/>
            </a:srgbClr>
          </a:solidFill>
          <a:ln/>
        </p:spPr>
      </p:sp>
      <p:sp>
        <p:nvSpPr>
          <p:cNvPr id="5" name="Shape 3"/>
          <p:cNvSpPr/>
          <p:nvPr/>
        </p:nvSpPr>
        <p:spPr>
          <a:xfrm>
            <a:off x="8412480" y="2926080"/>
            <a:ext cx="164592" cy="18288"/>
          </a:xfrm>
          <a:prstGeom prst="rect">
            <a:avLst/>
          </a:prstGeom>
          <a:solidFill>
            <a:srgbClr val="8A8280">
              <a:alpha val="70000"/>
            </a:srgbClr>
          </a:solidFill>
          <a:ln/>
        </p:spPr>
      </p:sp>
      <p:sp>
        <p:nvSpPr>
          <p:cNvPr id="6" name="Shape 4"/>
          <p:cNvSpPr/>
          <p:nvPr/>
        </p:nvSpPr>
        <p:spPr>
          <a:xfrm>
            <a:off x="8412480" y="2926080"/>
            <a:ext cx="18288" cy="164592"/>
          </a:xfrm>
          <a:prstGeom prst="rect">
            <a:avLst/>
          </a:prstGeom>
          <a:solidFill>
            <a:srgbClr val="8A8280">
              <a:alpha val="70000"/>
            </a:srgbClr>
          </a:solidFill>
          <a:ln/>
        </p:spPr>
      </p:sp>
      <p:sp>
        <p:nvSpPr>
          <p:cNvPr id="7" name="Shape 5"/>
          <p:cNvSpPr/>
          <p:nvPr/>
        </p:nvSpPr>
        <p:spPr>
          <a:xfrm>
            <a:off x="8412480" y="4389120"/>
            <a:ext cx="164592" cy="18288"/>
          </a:xfrm>
          <a:prstGeom prst="rect">
            <a:avLst/>
          </a:prstGeom>
          <a:solidFill>
            <a:srgbClr val="8A8280">
              <a:alpha val="70000"/>
            </a:srgbClr>
          </a:solidFill>
          <a:ln/>
        </p:spPr>
      </p:sp>
      <p:sp>
        <p:nvSpPr>
          <p:cNvPr id="8" name="Shape 6"/>
          <p:cNvSpPr/>
          <p:nvPr/>
        </p:nvSpPr>
        <p:spPr>
          <a:xfrm>
            <a:off x="8412480" y="4389120"/>
            <a:ext cx="18288" cy="164592"/>
          </a:xfrm>
          <a:prstGeom prst="rect">
            <a:avLst/>
          </a:prstGeom>
          <a:solidFill>
            <a:srgbClr val="8A8280">
              <a:alpha val="70000"/>
            </a:srgbClr>
          </a:solidFill>
          <a:ln/>
        </p:spPr>
      </p:sp>
      <p:sp>
        <p:nvSpPr>
          <p:cNvPr id="9" name="Shape 7"/>
          <p:cNvSpPr/>
          <p:nvPr/>
        </p:nvSpPr>
        <p:spPr>
          <a:xfrm>
            <a:off x="8412480" y="5852160"/>
            <a:ext cx="164592" cy="18288"/>
          </a:xfrm>
          <a:prstGeom prst="rect">
            <a:avLst/>
          </a:prstGeom>
          <a:solidFill>
            <a:srgbClr val="8A8280">
              <a:alpha val="70000"/>
            </a:srgbClr>
          </a:solidFill>
          <a:ln/>
        </p:spPr>
      </p:sp>
      <p:sp>
        <p:nvSpPr>
          <p:cNvPr id="10" name="Shape 8"/>
          <p:cNvSpPr/>
          <p:nvPr/>
        </p:nvSpPr>
        <p:spPr>
          <a:xfrm>
            <a:off x="8412480" y="5852160"/>
            <a:ext cx="18288" cy="164592"/>
          </a:xfrm>
          <a:prstGeom prst="rect">
            <a:avLst/>
          </a:prstGeom>
          <a:solidFill>
            <a:srgbClr val="8A8280">
              <a:alpha val="70000"/>
            </a:srgbClr>
          </a:solidFill>
          <a:ln/>
        </p:spPr>
      </p:sp>
      <p:sp>
        <p:nvSpPr>
          <p:cNvPr id="11" name="Shape 9"/>
          <p:cNvSpPr/>
          <p:nvPr/>
        </p:nvSpPr>
        <p:spPr>
          <a:xfrm>
            <a:off x="8412480" y="7315200"/>
            <a:ext cx="164592" cy="18288"/>
          </a:xfrm>
          <a:prstGeom prst="rect">
            <a:avLst/>
          </a:prstGeom>
          <a:solidFill>
            <a:srgbClr val="8A8280">
              <a:alpha val="70000"/>
            </a:srgbClr>
          </a:solidFill>
          <a:ln/>
        </p:spPr>
      </p:sp>
      <p:sp>
        <p:nvSpPr>
          <p:cNvPr id="12" name="Shape 10"/>
          <p:cNvSpPr/>
          <p:nvPr/>
        </p:nvSpPr>
        <p:spPr>
          <a:xfrm>
            <a:off x="8412480" y="7315200"/>
            <a:ext cx="18288" cy="164592"/>
          </a:xfrm>
          <a:prstGeom prst="rect">
            <a:avLst/>
          </a:prstGeom>
          <a:solidFill>
            <a:srgbClr val="8A8280">
              <a:alpha val="70000"/>
            </a:srgbClr>
          </a:solidFill>
          <a:ln/>
        </p:spPr>
      </p:sp>
      <p:sp>
        <p:nvSpPr>
          <p:cNvPr id="13" name="Shape 11"/>
          <p:cNvSpPr/>
          <p:nvPr/>
        </p:nvSpPr>
        <p:spPr>
          <a:xfrm>
            <a:off x="8412480" y="8778240"/>
            <a:ext cx="164592" cy="18288"/>
          </a:xfrm>
          <a:prstGeom prst="rect">
            <a:avLst/>
          </a:prstGeom>
          <a:solidFill>
            <a:srgbClr val="8A8280">
              <a:alpha val="70000"/>
            </a:srgbClr>
          </a:solidFill>
          <a:ln/>
        </p:spPr>
      </p:sp>
      <p:sp>
        <p:nvSpPr>
          <p:cNvPr id="14" name="Shape 12"/>
          <p:cNvSpPr/>
          <p:nvPr/>
        </p:nvSpPr>
        <p:spPr>
          <a:xfrm>
            <a:off x="8412480" y="8778240"/>
            <a:ext cx="18288" cy="164592"/>
          </a:xfrm>
          <a:prstGeom prst="rect">
            <a:avLst/>
          </a:prstGeom>
          <a:solidFill>
            <a:srgbClr val="8A8280">
              <a:alpha val="70000"/>
            </a:srgbClr>
          </a:solidFill>
          <a:ln/>
        </p:spPr>
      </p:sp>
      <p:sp>
        <p:nvSpPr>
          <p:cNvPr id="15" name="Shape 13"/>
          <p:cNvSpPr/>
          <p:nvPr/>
        </p:nvSpPr>
        <p:spPr>
          <a:xfrm>
            <a:off x="762610" y="1371600"/>
            <a:ext cx="548640" cy="36576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16" name="Text 14"/>
          <p:cNvSpPr/>
          <p:nvPr/>
        </p:nvSpPr>
        <p:spPr>
          <a:xfrm>
            <a:off x="762610" y="1481328"/>
            <a:ext cx="73152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C4B9A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PROMPT PACK   /   FIELD MANUAL   /   No. 03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762610" y="2194560"/>
            <a:ext cx="6400800" cy="4937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8400" spc="-100" kern="0" dirty="0">
                <a:solidFill>
                  <a:srgbClr val="EDE8D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BCG</a:t>
            </a:r>
            <a:endParaRPr lang="en-US" sz="8400" dirty="0"/>
          </a:p>
          <a:p>
            <a:pPr indent="0" marL="0">
              <a:buNone/>
            </a:pPr>
            <a:r>
              <a:rPr lang="en-US" sz="8400" spc="-100" kern="0" dirty="0">
                <a:solidFill>
                  <a:srgbClr val="EDE8D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Growth-Share</a:t>
            </a:r>
            <a:endParaRPr lang="en-US" sz="8400" dirty="0"/>
          </a:p>
          <a:p>
            <a:pPr indent="0" marL="0">
              <a:buNone/>
            </a:pPr>
            <a:r>
              <a:rPr lang="en-US" sz="8400" spc="-100" kern="0" dirty="0">
                <a:solidFill>
                  <a:srgbClr val="EDE8D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Matrix.</a:t>
            </a:r>
            <a:endParaRPr lang="en-US" sz="8400" dirty="0"/>
          </a:p>
        </p:txBody>
      </p:sp>
      <p:sp>
        <p:nvSpPr>
          <p:cNvPr id="18" name="Text 16"/>
          <p:cNvSpPr/>
          <p:nvPr/>
        </p:nvSpPr>
        <p:spPr>
          <a:xfrm>
            <a:off x="762610" y="7132320"/>
            <a:ext cx="621792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2600" i="1" dirty="0">
                <a:solidFill>
                  <a:srgbClr val="C4B9AE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Five prompts that turn the matrix into a weekly portfolio practice.</a:t>
            </a:r>
            <a:endParaRPr lang="en-US" sz="2600" dirty="0"/>
          </a:p>
        </p:txBody>
      </p:sp>
      <p:sp>
        <p:nvSpPr>
          <p:cNvPr id="19" name="Shape 17"/>
          <p:cNvSpPr/>
          <p:nvPr/>
        </p:nvSpPr>
        <p:spPr>
          <a:xfrm>
            <a:off x="7680960" y="2560320"/>
            <a:ext cx="164592" cy="164592"/>
          </a:xfrm>
          <a:prstGeom prst="rect">
            <a:avLst/>
          </a:prstGeom>
          <a:solidFill>
            <a:srgbClr val="F7F471"/>
          </a:solidFill>
          <a:ln w="7620">
            <a:solidFill>
              <a:srgbClr val="18160F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7955280" y="251460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EDE8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01  ·  DIAGNOSE</a:t>
            </a:r>
            <a:endParaRPr lang="en-US" sz="1300" dirty="0"/>
          </a:p>
        </p:txBody>
      </p:sp>
      <p:sp>
        <p:nvSpPr>
          <p:cNvPr id="21" name="Shape 19"/>
          <p:cNvSpPr/>
          <p:nvPr/>
        </p:nvSpPr>
        <p:spPr>
          <a:xfrm>
            <a:off x="7763256" y="2724912"/>
            <a:ext cx="0" cy="749808"/>
          </a:xfrm>
          <a:prstGeom prst="line">
            <a:avLst/>
          </a:prstGeom>
          <a:noFill/>
          <a:ln w="15240">
            <a:solidFill>
              <a:srgbClr val="F7F471">
                <a:alpha val="70000"/>
              </a:srgbClr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7680960" y="3474720"/>
            <a:ext cx="164592" cy="164592"/>
          </a:xfrm>
          <a:prstGeom prst="rect">
            <a:avLst/>
          </a:prstGeom>
          <a:solidFill>
            <a:srgbClr val="F7F471"/>
          </a:solidFill>
          <a:ln w="7620">
            <a:solidFill>
              <a:srgbClr val="18160F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7955280" y="342900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EDE8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02  ·  STRESS-TEST</a:t>
            </a:r>
            <a:endParaRPr lang="en-US" sz="1300" dirty="0"/>
          </a:p>
        </p:txBody>
      </p:sp>
      <p:sp>
        <p:nvSpPr>
          <p:cNvPr id="24" name="Shape 22"/>
          <p:cNvSpPr/>
          <p:nvPr/>
        </p:nvSpPr>
        <p:spPr>
          <a:xfrm>
            <a:off x="7763256" y="3639312"/>
            <a:ext cx="0" cy="749808"/>
          </a:xfrm>
          <a:prstGeom prst="line">
            <a:avLst/>
          </a:prstGeom>
          <a:noFill/>
          <a:ln w="15240">
            <a:solidFill>
              <a:srgbClr val="F7F471">
                <a:alpha val="70000"/>
              </a:srgbClr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7680960" y="4389120"/>
            <a:ext cx="164592" cy="164592"/>
          </a:xfrm>
          <a:prstGeom prst="rect">
            <a:avLst/>
          </a:prstGeom>
          <a:solidFill>
            <a:srgbClr val="F7F471"/>
          </a:solidFill>
          <a:ln w="7620">
            <a:solidFill>
              <a:srgbClr val="18160F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7955280" y="434340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EDE8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03  ·  TRANSLATE</a:t>
            </a:r>
            <a:endParaRPr lang="en-US" sz="1300" dirty="0"/>
          </a:p>
        </p:txBody>
      </p:sp>
      <p:sp>
        <p:nvSpPr>
          <p:cNvPr id="27" name="Shape 25"/>
          <p:cNvSpPr/>
          <p:nvPr/>
        </p:nvSpPr>
        <p:spPr>
          <a:xfrm>
            <a:off x="7763256" y="4553712"/>
            <a:ext cx="0" cy="749808"/>
          </a:xfrm>
          <a:prstGeom prst="line">
            <a:avLst/>
          </a:prstGeom>
          <a:noFill/>
          <a:ln w="15240">
            <a:solidFill>
              <a:srgbClr val="F7F471">
                <a:alpha val="70000"/>
              </a:srgbClr>
            </a:solidFill>
            <a:prstDash val="solid"/>
          </a:ln>
        </p:spPr>
      </p:sp>
      <p:sp>
        <p:nvSpPr>
          <p:cNvPr id="28" name="Shape 26"/>
          <p:cNvSpPr/>
          <p:nvPr/>
        </p:nvSpPr>
        <p:spPr>
          <a:xfrm>
            <a:off x="7680960" y="5303520"/>
            <a:ext cx="164592" cy="164592"/>
          </a:xfrm>
          <a:prstGeom prst="rect">
            <a:avLst/>
          </a:prstGeom>
          <a:solidFill>
            <a:srgbClr val="F7F471"/>
          </a:solidFill>
          <a:ln w="7620">
            <a:solidFill>
              <a:srgbClr val="18160F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7955280" y="525780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EDE8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04  ·  DECIDE</a:t>
            </a:r>
            <a:endParaRPr lang="en-US" sz="1300" dirty="0"/>
          </a:p>
        </p:txBody>
      </p:sp>
      <p:sp>
        <p:nvSpPr>
          <p:cNvPr id="30" name="Shape 28"/>
          <p:cNvSpPr/>
          <p:nvPr/>
        </p:nvSpPr>
        <p:spPr>
          <a:xfrm>
            <a:off x="7763256" y="5468112"/>
            <a:ext cx="0" cy="749808"/>
          </a:xfrm>
          <a:prstGeom prst="line">
            <a:avLst/>
          </a:prstGeom>
          <a:noFill/>
          <a:ln w="15240">
            <a:solidFill>
              <a:srgbClr val="F7F471">
                <a:alpha val="70000"/>
              </a:srgbClr>
            </a:solidFill>
            <a:prstDash val="solid"/>
          </a:ln>
        </p:spPr>
      </p:sp>
      <p:sp>
        <p:nvSpPr>
          <p:cNvPr id="31" name="Shape 29"/>
          <p:cNvSpPr/>
          <p:nvPr/>
        </p:nvSpPr>
        <p:spPr>
          <a:xfrm>
            <a:off x="7680960" y="6217920"/>
            <a:ext cx="164592" cy="164592"/>
          </a:xfrm>
          <a:prstGeom prst="rect">
            <a:avLst/>
          </a:prstGeom>
          <a:solidFill>
            <a:srgbClr val="F7F471"/>
          </a:solidFill>
          <a:ln w="7620">
            <a:solidFill>
              <a:srgbClr val="18160F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7955280" y="617220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EDE8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05  ·  LOOP</a:t>
            </a:r>
            <a:endParaRPr lang="en-US" sz="1300" dirty="0"/>
          </a:p>
        </p:txBody>
      </p:sp>
      <p:sp>
        <p:nvSpPr>
          <p:cNvPr id="33" name="Shape 31"/>
          <p:cNvSpPr/>
          <p:nvPr/>
        </p:nvSpPr>
        <p:spPr>
          <a:xfrm>
            <a:off x="762610" y="10058400"/>
            <a:ext cx="548640" cy="36576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34" name="Text 32"/>
          <p:cNvSpPr/>
          <p:nvPr/>
        </p:nvSpPr>
        <p:spPr>
          <a:xfrm>
            <a:off x="762610" y="10168128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C4B9A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ORIGINATOR</a:t>
            </a:r>
            <a:endParaRPr lang="en-US" sz="1100" dirty="0"/>
          </a:p>
        </p:txBody>
      </p:sp>
      <p:sp>
        <p:nvSpPr>
          <p:cNvPr id="35" name="Text 33"/>
          <p:cNvSpPr/>
          <p:nvPr/>
        </p:nvSpPr>
        <p:spPr>
          <a:xfrm>
            <a:off x="762610" y="10515600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EDE8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Bruce D. Henderson  ·  Boston Consulting Group  ·  1970</a:t>
            </a:r>
            <a:endParaRPr lang="en-US" sz="1400" dirty="0"/>
          </a:p>
        </p:txBody>
      </p:sp>
      <p:sp>
        <p:nvSpPr>
          <p:cNvPr id="36" name="Text 34"/>
          <p:cNvSpPr/>
          <p:nvPr/>
        </p:nvSpPr>
        <p:spPr>
          <a:xfrm>
            <a:off x="762610" y="12427610"/>
            <a:ext cx="54864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spc="400" kern="0" dirty="0">
                <a:solidFill>
                  <a:srgbClr val="EDE8D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JOHN BREWTON</a:t>
            </a:r>
            <a:endParaRPr lang="en-US" sz="2800" dirty="0"/>
          </a:p>
        </p:txBody>
      </p:sp>
      <p:sp>
        <p:nvSpPr>
          <p:cNvPr id="37" name="Shape 35"/>
          <p:cNvSpPr/>
          <p:nvPr/>
        </p:nvSpPr>
        <p:spPr>
          <a:xfrm>
            <a:off x="762610" y="12884810"/>
            <a:ext cx="1371600" cy="0"/>
          </a:xfrm>
          <a:prstGeom prst="line">
            <a:avLst/>
          </a:prstGeom>
          <a:noFill/>
          <a:ln w="19050">
            <a:solidFill>
              <a:srgbClr val="F7F471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762610" y="13021970"/>
            <a:ext cx="4572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C4B9A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Operating by John Brewton</a:t>
            </a:r>
            <a:endParaRPr lang="en-US" sz="1200" dirty="0"/>
          </a:p>
        </p:txBody>
      </p:sp>
      <p:sp>
        <p:nvSpPr>
          <p:cNvPr id="39" name="Text 37"/>
          <p:cNvSpPr/>
          <p:nvPr/>
        </p:nvSpPr>
        <p:spPr>
          <a:xfrm>
            <a:off x="10027310" y="12976250"/>
            <a:ext cx="6400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r" indent="0" marL="0">
              <a:buNone/>
            </a:pPr>
            <a:r>
              <a:rPr lang="en-US" sz="3000" spc="100" kern="0" dirty="0">
                <a:solidFill>
                  <a:srgbClr val="F7F471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JB</a:t>
            </a:r>
            <a:endParaRPr lang="en-US" sz="3000" dirty="0"/>
          </a:p>
        </p:txBody>
      </p:sp>
      <p:sp>
        <p:nvSpPr>
          <p:cNvPr id="40" name="Text 38"/>
          <p:cNvSpPr/>
          <p:nvPr/>
        </p:nvSpPr>
        <p:spPr>
          <a:xfrm>
            <a:off x="9295790" y="716890"/>
            <a:ext cx="1371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spc="200" kern="0" dirty="0">
                <a:solidFill>
                  <a:srgbClr val="C4B9A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01 / 08</a:t>
            </a:r>
            <a:endParaRPr lang="en-US" sz="11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EDE8D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762610" cy="14287500"/>
          </a:xfrm>
          <a:prstGeom prst="rect">
            <a:avLst/>
          </a:prstGeom>
          <a:solidFill>
            <a:srgbClr val="2A3D2E"/>
          </a:solidFill>
          <a:ln/>
        </p:spPr>
      </p:sp>
      <p:sp>
        <p:nvSpPr>
          <p:cNvPr id="3" name="Shape 1"/>
          <p:cNvSpPr/>
          <p:nvPr/>
        </p:nvSpPr>
        <p:spPr>
          <a:xfrm>
            <a:off x="182880" y="762610"/>
            <a:ext cx="457200" cy="36576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4" name="Shape 2"/>
          <p:cNvSpPr/>
          <p:nvPr/>
        </p:nvSpPr>
        <p:spPr>
          <a:xfrm>
            <a:off x="1371600" y="1371600"/>
            <a:ext cx="548640" cy="36576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5" name="Text 3"/>
          <p:cNvSpPr/>
          <p:nvPr/>
        </p:nvSpPr>
        <p:spPr>
          <a:xfrm>
            <a:off x="1371600" y="1481328"/>
            <a:ext cx="73152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HOW TO USE THIS PACK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1371600" y="2103120"/>
            <a:ext cx="8961120" cy="3108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5600" spc="-100" kern="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Five prompts.</a:t>
            </a:r>
            <a:endParaRPr lang="en-US" sz="5600" dirty="0"/>
          </a:p>
          <a:p>
            <a:pPr indent="0" marL="0">
              <a:buNone/>
            </a:pPr>
            <a:r>
              <a:rPr lang="en-US" sz="5600" spc="-100" kern="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One sequence.</a:t>
            </a:r>
            <a:endParaRPr lang="en-US" sz="5600" dirty="0"/>
          </a:p>
          <a:p>
            <a:pPr indent="0" marL="0">
              <a:buNone/>
            </a:pPr>
            <a:r>
              <a:rPr lang="en-US" sz="5600" spc="-100" kern="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Run in order.</a:t>
            </a:r>
            <a:endParaRPr lang="en-US" sz="5600" dirty="0"/>
          </a:p>
        </p:txBody>
      </p:sp>
      <p:sp>
        <p:nvSpPr>
          <p:cNvPr id="7" name="Text 5"/>
          <p:cNvSpPr/>
          <p:nvPr/>
        </p:nvSpPr>
        <p:spPr>
          <a:xfrm>
            <a:off x="1371600" y="5760720"/>
            <a:ext cx="8961120" cy="1645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50000"/>
              </a:lnSpc>
              <a:buNone/>
            </a:pPr>
            <a:r>
              <a:rPr lang="en-US" sz="18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Each prompt builds on the output of the prior. Copy the prompt text. Fill the curly-brace fields with your portfolio specifics. Paste into a capable model. Save the output. Feed it into the next prompt.</a:t>
            </a:r>
            <a:endParaRPr lang="en-US" sz="1800" dirty="0"/>
          </a:p>
        </p:txBody>
      </p:sp>
      <p:sp>
        <p:nvSpPr>
          <p:cNvPr id="8" name="Shape 6"/>
          <p:cNvSpPr/>
          <p:nvPr/>
        </p:nvSpPr>
        <p:spPr>
          <a:xfrm>
            <a:off x="1371600" y="7680960"/>
            <a:ext cx="548640" cy="36576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9" name="Text 7"/>
          <p:cNvSpPr/>
          <p:nvPr/>
        </p:nvSpPr>
        <p:spPr>
          <a:xfrm>
            <a:off x="1371600" y="7790688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01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2286000" y="7680960"/>
            <a:ext cx="4114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220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Specific over generic.</a:t>
            </a:r>
            <a:endParaRPr lang="en-US" sz="2200" dirty="0"/>
          </a:p>
        </p:txBody>
      </p:sp>
      <p:sp>
        <p:nvSpPr>
          <p:cNvPr id="11" name="Text 9"/>
          <p:cNvSpPr/>
          <p:nvPr/>
        </p:nvSpPr>
        <p:spPr>
          <a:xfrm>
            <a:off x="6400800" y="7726680"/>
            <a:ext cx="420624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45000"/>
              </a:lnSpc>
              <a:buNone/>
            </a:pPr>
            <a:r>
              <a:rPr lang="en-US" sz="14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Name companies. Name product lines. Name customer segments. Generic input produces generic output.</a:t>
            </a:r>
            <a:endParaRPr lang="en-US" sz="1400" dirty="0"/>
          </a:p>
        </p:txBody>
      </p:sp>
      <p:sp>
        <p:nvSpPr>
          <p:cNvPr id="12" name="Shape 10"/>
          <p:cNvSpPr/>
          <p:nvPr/>
        </p:nvSpPr>
        <p:spPr>
          <a:xfrm>
            <a:off x="1371600" y="9235440"/>
            <a:ext cx="548640" cy="36576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13" name="Text 11"/>
          <p:cNvSpPr/>
          <p:nvPr/>
        </p:nvSpPr>
        <p:spPr>
          <a:xfrm>
            <a:off x="1371600" y="9345168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02</a:t>
            </a:r>
            <a:endParaRPr lang="en-US" sz="1100" dirty="0"/>
          </a:p>
        </p:txBody>
      </p:sp>
      <p:sp>
        <p:nvSpPr>
          <p:cNvPr id="14" name="Text 12"/>
          <p:cNvSpPr/>
          <p:nvPr/>
        </p:nvSpPr>
        <p:spPr>
          <a:xfrm>
            <a:off x="2286000" y="9235440"/>
            <a:ext cx="4114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220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Run the full sequence.</a:t>
            </a:r>
            <a:endParaRPr lang="en-US" sz="2200" dirty="0"/>
          </a:p>
        </p:txBody>
      </p:sp>
      <p:sp>
        <p:nvSpPr>
          <p:cNvPr id="15" name="Text 13"/>
          <p:cNvSpPr/>
          <p:nvPr/>
        </p:nvSpPr>
        <p:spPr>
          <a:xfrm>
            <a:off x="6400800" y="9281160"/>
            <a:ext cx="420624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45000"/>
              </a:lnSpc>
              <a:buNone/>
            </a:pPr>
            <a:r>
              <a:rPr lang="en-US" sz="14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Skipping prompts breaks the chain. Prompt 02 stress-tests Prompt 01. Prompt 04 forces a decision. Each prompt has a job.</a:t>
            </a:r>
            <a:endParaRPr lang="en-US" sz="1400" dirty="0"/>
          </a:p>
        </p:txBody>
      </p:sp>
      <p:sp>
        <p:nvSpPr>
          <p:cNvPr id="16" name="Shape 14"/>
          <p:cNvSpPr/>
          <p:nvPr/>
        </p:nvSpPr>
        <p:spPr>
          <a:xfrm>
            <a:off x="1371600" y="10789920"/>
            <a:ext cx="548640" cy="36576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17" name="Text 15"/>
          <p:cNvSpPr/>
          <p:nvPr/>
        </p:nvSpPr>
        <p:spPr>
          <a:xfrm>
            <a:off x="1371600" y="10899648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03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2286000" y="10789920"/>
            <a:ext cx="4114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220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Save the baseline.</a:t>
            </a:r>
            <a:endParaRPr lang="en-US" sz="2200" dirty="0"/>
          </a:p>
        </p:txBody>
      </p:sp>
      <p:sp>
        <p:nvSpPr>
          <p:cNvPr id="19" name="Text 17"/>
          <p:cNvSpPr/>
          <p:nvPr/>
        </p:nvSpPr>
        <p:spPr>
          <a:xfrm>
            <a:off x="6400800" y="10835640"/>
            <a:ext cx="420624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45000"/>
              </a:lnSpc>
              <a:buNone/>
            </a:pPr>
            <a:r>
              <a:rPr lang="en-US" sz="14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Prompt 05 loops the practice. Compare each run against the prior. The pattern over time is the signal.</a:t>
            </a:r>
            <a:endParaRPr lang="en-US" sz="1400" dirty="0"/>
          </a:p>
        </p:txBody>
      </p:sp>
      <p:sp>
        <p:nvSpPr>
          <p:cNvPr id="20" name="Text 18"/>
          <p:cNvSpPr/>
          <p:nvPr/>
        </p:nvSpPr>
        <p:spPr>
          <a:xfrm>
            <a:off x="762610" y="13204850"/>
            <a:ext cx="8990381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indent="0" marL="0">
              <a:buNone/>
            </a:pPr>
            <a:r>
              <a:rPr lang="en-US" sz="1000" spc="1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Operating by John Brewton  ·  Prompt Pack  ·  BCG Growth-Share Matrix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10027310" y="13021970"/>
            <a:ext cx="6400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r" indent="0" marL="0">
              <a:buNone/>
            </a:pPr>
            <a:r>
              <a:rPr lang="en-US" sz="2400" spc="100" kern="0" dirty="0">
                <a:solidFill>
                  <a:srgbClr val="F7F471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JB</a:t>
            </a:r>
            <a:endParaRPr lang="en-US" sz="2400" dirty="0"/>
          </a:p>
        </p:txBody>
      </p:sp>
      <p:sp>
        <p:nvSpPr>
          <p:cNvPr id="22" name="Text 20"/>
          <p:cNvSpPr/>
          <p:nvPr/>
        </p:nvSpPr>
        <p:spPr>
          <a:xfrm>
            <a:off x="9295790" y="716890"/>
            <a:ext cx="1371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spc="2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02 / 08</a:t>
            </a:r>
            <a:endParaRPr lang="en-US" sz="11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EDE8D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762610" cy="14287500"/>
          </a:xfrm>
          <a:prstGeom prst="rect">
            <a:avLst/>
          </a:prstGeom>
          <a:solidFill>
            <a:srgbClr val="2A3D2E"/>
          </a:solidFill>
          <a:ln/>
        </p:spPr>
      </p:sp>
      <p:sp>
        <p:nvSpPr>
          <p:cNvPr id="3" name="Shape 1"/>
          <p:cNvSpPr/>
          <p:nvPr/>
        </p:nvSpPr>
        <p:spPr>
          <a:xfrm>
            <a:off x="182880" y="762610"/>
            <a:ext cx="457200" cy="36576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4" name="Shape 2"/>
          <p:cNvSpPr/>
          <p:nvPr/>
        </p:nvSpPr>
        <p:spPr>
          <a:xfrm>
            <a:off x="1371600" y="1371600"/>
            <a:ext cx="548640" cy="36576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5" name="Text 3"/>
          <p:cNvSpPr/>
          <p:nvPr/>
        </p:nvSpPr>
        <p:spPr>
          <a:xfrm>
            <a:off x="1371600" y="1481328"/>
            <a:ext cx="73152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PROMPT 01   ·   DIAGNOSE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1371600" y="2103120"/>
            <a:ext cx="914400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4400" spc="-50" kern="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Plot the portfolio as it stands.</a:t>
            </a:r>
            <a:endParaRPr lang="en-US" sz="4400" dirty="0"/>
          </a:p>
        </p:txBody>
      </p:sp>
      <p:sp>
        <p:nvSpPr>
          <p:cNvPr id="7" name="Shape 5"/>
          <p:cNvSpPr/>
          <p:nvPr/>
        </p:nvSpPr>
        <p:spPr>
          <a:xfrm>
            <a:off x="1371600" y="4023360"/>
            <a:ext cx="9144000" cy="7680960"/>
          </a:xfrm>
          <a:prstGeom prst="rect">
            <a:avLst/>
          </a:prstGeom>
          <a:solidFill>
            <a:srgbClr val="D6CEBF"/>
          </a:solidFill>
          <a:ln/>
        </p:spPr>
      </p:sp>
      <p:sp>
        <p:nvSpPr>
          <p:cNvPr id="8" name="Shape 6"/>
          <p:cNvSpPr/>
          <p:nvPr/>
        </p:nvSpPr>
        <p:spPr>
          <a:xfrm>
            <a:off x="1371600" y="4023360"/>
            <a:ext cx="9144000" cy="54864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9" name="Text 7"/>
          <p:cNvSpPr/>
          <p:nvPr/>
        </p:nvSpPr>
        <p:spPr>
          <a:xfrm>
            <a:off x="1554480" y="4206240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PROMPT TEXT  ·  COPY AND PASTE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1554480" y="4663440"/>
            <a:ext cx="8778240" cy="6035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Run a Growth-Share Matrix analysis on my portfolio. Use the AI-era axes. Data flywheel position on the horizontal. Attention velocity on the vertical. For each item below, place it in one of four quadrants: Compounder, Liquidator, Brand, or Commodity.</a:t>
            </a: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PORTFOLIO ITEMS: {list each offer, product, business unit, or service line — one per row}</a:t>
            </a: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MY ROLE: {SOLO OPERATOR / STARTUP FOUNDER / SMB STRATEGIST}</a:t>
            </a: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MY HORIZON: {12 months / 24 months / 36 months}</a:t>
            </a: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For each item, return:</a:t>
            </a: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1. Quadrant placement (Compounder / Liquidator / Brand / Commodity)</a:t>
            </a: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2. Three specific signals that justify the placement (data flywheel evidence, attention metrics, switching cost)</a:t>
            </a: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3. Direction of travel over the last 12 months (improving / holding / decaying)</a:t>
            </a: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4. One non-obvious risk factor I should be tracking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1554480" y="10881360"/>
            <a:ext cx="8778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45000"/>
              </a:lnSpc>
              <a:buNone/>
            </a:pPr>
            <a:r>
              <a:rPr lang="en-US" sz="1600" i="1" dirty="0">
                <a:solidFill>
                  <a:srgbClr val="8A8280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Output format: structured table. One row per portfolio item. The placements feed Prompt 02.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762610" y="13204850"/>
            <a:ext cx="8990381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indent="0" marL="0">
              <a:buNone/>
            </a:pPr>
            <a:r>
              <a:rPr lang="en-US" sz="1000" spc="1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Operating by John Brewton  ·  Prompt Pack  ·  BCG Growth-Share Matrix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10027310" y="13021970"/>
            <a:ext cx="6400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r" indent="0" marL="0">
              <a:buNone/>
            </a:pPr>
            <a:r>
              <a:rPr lang="en-US" sz="2400" spc="100" kern="0" dirty="0">
                <a:solidFill>
                  <a:srgbClr val="F7F471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JB</a:t>
            </a:r>
            <a:endParaRPr lang="en-US" sz="2400" dirty="0"/>
          </a:p>
        </p:txBody>
      </p:sp>
      <p:sp>
        <p:nvSpPr>
          <p:cNvPr id="14" name="Text 12"/>
          <p:cNvSpPr/>
          <p:nvPr/>
        </p:nvSpPr>
        <p:spPr>
          <a:xfrm>
            <a:off x="9295790" y="716890"/>
            <a:ext cx="1371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spc="2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03 / 08</a:t>
            </a:r>
            <a:endParaRPr lang="en-US" sz="11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EDE8D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762610" cy="14287500"/>
          </a:xfrm>
          <a:prstGeom prst="rect">
            <a:avLst/>
          </a:prstGeom>
          <a:solidFill>
            <a:srgbClr val="2A3D2E"/>
          </a:solidFill>
          <a:ln/>
        </p:spPr>
      </p:sp>
      <p:sp>
        <p:nvSpPr>
          <p:cNvPr id="3" name="Shape 1"/>
          <p:cNvSpPr/>
          <p:nvPr/>
        </p:nvSpPr>
        <p:spPr>
          <a:xfrm>
            <a:off x="182880" y="762610"/>
            <a:ext cx="457200" cy="36576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4" name="Shape 2"/>
          <p:cNvSpPr/>
          <p:nvPr/>
        </p:nvSpPr>
        <p:spPr>
          <a:xfrm>
            <a:off x="1371600" y="1371600"/>
            <a:ext cx="548640" cy="36576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5" name="Text 3"/>
          <p:cNvSpPr/>
          <p:nvPr/>
        </p:nvSpPr>
        <p:spPr>
          <a:xfrm>
            <a:off x="1371600" y="1481328"/>
            <a:ext cx="73152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PROMPT 02   ·   STRESS-TEST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1371600" y="2103120"/>
            <a:ext cx="914400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4400" spc="-50" kern="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Re-run under inverted conditions.</a:t>
            </a:r>
            <a:endParaRPr lang="en-US" sz="4400" dirty="0"/>
          </a:p>
        </p:txBody>
      </p:sp>
      <p:sp>
        <p:nvSpPr>
          <p:cNvPr id="7" name="Shape 5"/>
          <p:cNvSpPr/>
          <p:nvPr/>
        </p:nvSpPr>
        <p:spPr>
          <a:xfrm>
            <a:off x="1371600" y="4023360"/>
            <a:ext cx="9144000" cy="7680960"/>
          </a:xfrm>
          <a:prstGeom prst="rect">
            <a:avLst/>
          </a:prstGeom>
          <a:solidFill>
            <a:srgbClr val="D6CEBF"/>
          </a:solidFill>
          <a:ln/>
        </p:spPr>
      </p:sp>
      <p:sp>
        <p:nvSpPr>
          <p:cNvPr id="8" name="Shape 6"/>
          <p:cNvSpPr/>
          <p:nvPr/>
        </p:nvSpPr>
        <p:spPr>
          <a:xfrm>
            <a:off x="1371600" y="4023360"/>
            <a:ext cx="9144000" cy="54864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9" name="Text 7"/>
          <p:cNvSpPr/>
          <p:nvPr/>
        </p:nvSpPr>
        <p:spPr>
          <a:xfrm>
            <a:off x="1554480" y="4206240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PROMPT TEXT  ·  COPY AND PASTE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1554480" y="4663440"/>
            <a:ext cx="8778240" cy="6035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The Growth-Share Matrix was built in 1970. Capital was scarce. Information was expensive. Market share conferred cost advantage through the experience curve. That assumption no longer holds.</a:t>
            </a: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Re-run my Prompt 01 portfolio analysis under these AI-era conditions:</a:t>
            </a: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— Capital is abundant. Per-token operating costs replace capex.</a:t>
            </a: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— New entrants stand up working products in weeks, not quarters.</a:t>
            </a: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— Buyers reach offers through AI-mediated discovery, not human channels.</a:t>
            </a: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— Data flywheel position compounds. Market share alone does not.</a:t>
            </a: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For each portfolio item, report:</a:t>
            </a: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1. Whether the quadrant placement changes under the inversion. If yes, the new quadrant.</a:t>
            </a: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2. The specific assumption that broke for this item (capital scarcity, information asymmetry, distribution access, or cycle time).</a:t>
            </a: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3. The 18-month threat scenario (what an AI-native entrant could replicate).</a:t>
            </a: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4. The 18-month defense scenario (what flywheel data I could compound).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1554480" y="10881360"/>
            <a:ext cx="8778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45000"/>
              </a:lnSpc>
              <a:buNone/>
            </a:pPr>
            <a:r>
              <a:rPr lang="en-US" sz="1600" i="1" dirty="0">
                <a:solidFill>
                  <a:srgbClr val="8A8280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Output feeds Prompt 03. Save the deltas — items that moved are the items that demand attention this quarter.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762610" y="13204850"/>
            <a:ext cx="8990381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indent="0" marL="0">
              <a:buNone/>
            </a:pPr>
            <a:r>
              <a:rPr lang="en-US" sz="1000" spc="1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Operating by John Brewton  ·  Prompt Pack  ·  BCG Growth-Share Matrix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10027310" y="13021970"/>
            <a:ext cx="6400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r" indent="0" marL="0">
              <a:buNone/>
            </a:pPr>
            <a:r>
              <a:rPr lang="en-US" sz="2400" spc="100" kern="0" dirty="0">
                <a:solidFill>
                  <a:srgbClr val="F7F471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JB</a:t>
            </a:r>
            <a:endParaRPr lang="en-US" sz="2400" dirty="0"/>
          </a:p>
        </p:txBody>
      </p:sp>
      <p:sp>
        <p:nvSpPr>
          <p:cNvPr id="14" name="Text 12"/>
          <p:cNvSpPr/>
          <p:nvPr/>
        </p:nvSpPr>
        <p:spPr>
          <a:xfrm>
            <a:off x="9295790" y="716890"/>
            <a:ext cx="1371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spc="2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04 / 08</a:t>
            </a:r>
            <a:endParaRPr lang="en-US" sz="11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EDE8D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762610" cy="14287500"/>
          </a:xfrm>
          <a:prstGeom prst="rect">
            <a:avLst/>
          </a:prstGeom>
          <a:solidFill>
            <a:srgbClr val="2A3D2E"/>
          </a:solidFill>
          <a:ln/>
        </p:spPr>
      </p:sp>
      <p:sp>
        <p:nvSpPr>
          <p:cNvPr id="3" name="Shape 1"/>
          <p:cNvSpPr/>
          <p:nvPr/>
        </p:nvSpPr>
        <p:spPr>
          <a:xfrm>
            <a:off x="182880" y="762610"/>
            <a:ext cx="457200" cy="36576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4" name="Shape 2"/>
          <p:cNvSpPr/>
          <p:nvPr/>
        </p:nvSpPr>
        <p:spPr>
          <a:xfrm>
            <a:off x="1371600" y="1371600"/>
            <a:ext cx="548640" cy="36576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5" name="Text 3"/>
          <p:cNvSpPr/>
          <p:nvPr/>
        </p:nvSpPr>
        <p:spPr>
          <a:xfrm>
            <a:off x="1371600" y="1481328"/>
            <a:ext cx="73152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PROMPT 03   ·   TRANSLATE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1371600" y="2103120"/>
            <a:ext cx="914400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4400" spc="-50" kern="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Adapt to your operating tier.</a:t>
            </a:r>
            <a:endParaRPr lang="en-US" sz="4400" dirty="0"/>
          </a:p>
        </p:txBody>
      </p:sp>
      <p:sp>
        <p:nvSpPr>
          <p:cNvPr id="7" name="Shape 5"/>
          <p:cNvSpPr/>
          <p:nvPr/>
        </p:nvSpPr>
        <p:spPr>
          <a:xfrm>
            <a:off x="1371600" y="4023360"/>
            <a:ext cx="9144000" cy="7680960"/>
          </a:xfrm>
          <a:prstGeom prst="rect">
            <a:avLst/>
          </a:prstGeom>
          <a:solidFill>
            <a:srgbClr val="D6CEBF"/>
          </a:solidFill>
          <a:ln/>
        </p:spPr>
      </p:sp>
      <p:sp>
        <p:nvSpPr>
          <p:cNvPr id="8" name="Shape 6"/>
          <p:cNvSpPr/>
          <p:nvPr/>
        </p:nvSpPr>
        <p:spPr>
          <a:xfrm>
            <a:off x="1371600" y="4023360"/>
            <a:ext cx="9144000" cy="54864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9" name="Text 7"/>
          <p:cNvSpPr/>
          <p:nvPr/>
        </p:nvSpPr>
        <p:spPr>
          <a:xfrm>
            <a:off x="1554480" y="4206240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PROMPT TEXT  ·  COPY AND PASTE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1554480" y="4663440"/>
            <a:ext cx="8778240" cy="6035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Take the stress-tested portfolio from Prompt 02. Translate it into the three highest-priority moves I can run at my operating tier. Use the tier I named in Prompt 01.</a:t>
            </a: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FOR SOLO OPERATOR: prioritize moves that consolidate offers into the Compounder quadrant and free attention from Brand or Commodity offers.</a:t>
            </a: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FOR STARTUP FOUNDER: prioritize moves that defend the Compounder surface and convert Liquidator surfaces into cash to fund the defense.</a:t>
            </a: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FOR SMB STRATEGIST: prioritize moves that build the data flywheel under existing Cash Cows before they migrate into Brand or Commodity.</a:t>
            </a: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For each of the three moves, return:</a:t>
            </a: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1. The specific action (one sentence).</a:t>
            </a: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2. The quadrant it addresses and the quadrant it moves the asset toward.</a:t>
            </a: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3. The expected outcome window in weeks or months.</a:t>
            </a: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4. The signals that will tell me the move is working.</a:t>
            </a: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5. The cost in time, capital, and attention.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1554480" y="10881360"/>
            <a:ext cx="8778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45000"/>
              </a:lnSpc>
              <a:buNone/>
            </a:pPr>
            <a:r>
              <a:rPr lang="en-US" sz="1600" i="1" dirty="0">
                <a:solidFill>
                  <a:srgbClr val="8A8280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Output feeds Prompt 04. The three moves become the input set for the decision.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762610" y="13204850"/>
            <a:ext cx="8990381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indent="0" marL="0">
              <a:buNone/>
            </a:pPr>
            <a:r>
              <a:rPr lang="en-US" sz="1000" spc="1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Operating by John Brewton  ·  Prompt Pack  ·  BCG Growth-Share Matrix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10027310" y="13021970"/>
            <a:ext cx="6400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r" indent="0" marL="0">
              <a:buNone/>
            </a:pPr>
            <a:r>
              <a:rPr lang="en-US" sz="2400" spc="100" kern="0" dirty="0">
                <a:solidFill>
                  <a:srgbClr val="F7F471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JB</a:t>
            </a:r>
            <a:endParaRPr lang="en-US" sz="2400" dirty="0"/>
          </a:p>
        </p:txBody>
      </p:sp>
      <p:sp>
        <p:nvSpPr>
          <p:cNvPr id="14" name="Text 12"/>
          <p:cNvSpPr/>
          <p:nvPr/>
        </p:nvSpPr>
        <p:spPr>
          <a:xfrm>
            <a:off x="9295790" y="716890"/>
            <a:ext cx="1371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spc="2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05 / 08</a:t>
            </a:r>
            <a:endParaRPr lang="en-US" sz="11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EDE8D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762610" cy="14287500"/>
          </a:xfrm>
          <a:prstGeom prst="rect">
            <a:avLst/>
          </a:prstGeom>
          <a:solidFill>
            <a:srgbClr val="2A3D2E"/>
          </a:solidFill>
          <a:ln/>
        </p:spPr>
      </p:sp>
      <p:sp>
        <p:nvSpPr>
          <p:cNvPr id="3" name="Shape 1"/>
          <p:cNvSpPr/>
          <p:nvPr/>
        </p:nvSpPr>
        <p:spPr>
          <a:xfrm>
            <a:off x="182880" y="762610"/>
            <a:ext cx="457200" cy="36576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4" name="Shape 2"/>
          <p:cNvSpPr/>
          <p:nvPr/>
        </p:nvSpPr>
        <p:spPr>
          <a:xfrm>
            <a:off x="1371600" y="1371600"/>
            <a:ext cx="548640" cy="36576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5" name="Text 3"/>
          <p:cNvSpPr/>
          <p:nvPr/>
        </p:nvSpPr>
        <p:spPr>
          <a:xfrm>
            <a:off x="1371600" y="1481328"/>
            <a:ext cx="73152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PROMPT 04   ·   DECIDE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1371600" y="2103120"/>
            <a:ext cx="914400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4400" spc="-50" kern="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Pick one move. Justify the trade-off.</a:t>
            </a:r>
            <a:endParaRPr lang="en-US" sz="4400" dirty="0"/>
          </a:p>
        </p:txBody>
      </p:sp>
      <p:sp>
        <p:nvSpPr>
          <p:cNvPr id="7" name="Shape 5"/>
          <p:cNvSpPr/>
          <p:nvPr/>
        </p:nvSpPr>
        <p:spPr>
          <a:xfrm>
            <a:off x="1371600" y="4023360"/>
            <a:ext cx="9144000" cy="7680960"/>
          </a:xfrm>
          <a:prstGeom prst="rect">
            <a:avLst/>
          </a:prstGeom>
          <a:solidFill>
            <a:srgbClr val="D6CEBF"/>
          </a:solidFill>
          <a:ln/>
        </p:spPr>
      </p:sp>
      <p:sp>
        <p:nvSpPr>
          <p:cNvPr id="8" name="Shape 6"/>
          <p:cNvSpPr/>
          <p:nvPr/>
        </p:nvSpPr>
        <p:spPr>
          <a:xfrm>
            <a:off x="1371600" y="4023360"/>
            <a:ext cx="9144000" cy="54864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9" name="Text 7"/>
          <p:cNvSpPr/>
          <p:nvPr/>
        </p:nvSpPr>
        <p:spPr>
          <a:xfrm>
            <a:off x="1554480" y="4206240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PROMPT TEXT  ·  COPY AND PASTE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1554480" y="4663440"/>
            <a:ext cx="8778240" cy="6035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Of the three moves from Prompt 03, pick the single highest-leverage move for the next 90 days. The leverage criterion. The move that maximizes the change in flywheel position per unit of attention spent.</a:t>
            </a: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Justify the pick by referencing:</a:t>
            </a: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1. Which quadrant migration the move executes (e.g., Brand → Compounder).</a:t>
            </a: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2. Why that migration is most strategically urgent right now.</a:t>
            </a: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3. What I am giving up by picking this move over the other two.</a:t>
            </a: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4. The two leading indicators I will check at the 30-day mark.</a:t>
            </a: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State the decision in this exact format:</a:t>
            </a: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"Make this move because [migration logic]. Accept that you are de-prioritizing [the trade-off]. Re-evaluate at day 30 if [indicator] does not show [direction]."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1554480" y="10881360"/>
            <a:ext cx="8778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45000"/>
              </a:lnSpc>
              <a:buNone/>
            </a:pPr>
            <a:r>
              <a:rPr lang="en-US" sz="1600" i="1" dirty="0">
                <a:solidFill>
                  <a:srgbClr val="8A8280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Output feeds Prompt 05. The decision becomes the practice.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762610" y="13204850"/>
            <a:ext cx="8990381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indent="0" marL="0">
              <a:buNone/>
            </a:pPr>
            <a:r>
              <a:rPr lang="en-US" sz="1000" spc="1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Operating by John Brewton  ·  Prompt Pack  ·  BCG Growth-Share Matrix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10027310" y="13021970"/>
            <a:ext cx="6400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r" indent="0" marL="0">
              <a:buNone/>
            </a:pPr>
            <a:r>
              <a:rPr lang="en-US" sz="2400" spc="100" kern="0" dirty="0">
                <a:solidFill>
                  <a:srgbClr val="F7F471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JB</a:t>
            </a:r>
            <a:endParaRPr lang="en-US" sz="2400" dirty="0"/>
          </a:p>
        </p:txBody>
      </p:sp>
      <p:sp>
        <p:nvSpPr>
          <p:cNvPr id="14" name="Text 12"/>
          <p:cNvSpPr/>
          <p:nvPr/>
        </p:nvSpPr>
        <p:spPr>
          <a:xfrm>
            <a:off x="9295790" y="716890"/>
            <a:ext cx="1371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spc="2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06 / 08</a:t>
            </a:r>
            <a:endParaRPr lang="en-US" sz="11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EDE8D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762610" cy="14287500"/>
          </a:xfrm>
          <a:prstGeom prst="rect">
            <a:avLst/>
          </a:prstGeom>
          <a:solidFill>
            <a:srgbClr val="2A3D2E"/>
          </a:solidFill>
          <a:ln/>
        </p:spPr>
      </p:sp>
      <p:sp>
        <p:nvSpPr>
          <p:cNvPr id="3" name="Shape 1"/>
          <p:cNvSpPr/>
          <p:nvPr/>
        </p:nvSpPr>
        <p:spPr>
          <a:xfrm>
            <a:off x="182880" y="762610"/>
            <a:ext cx="457200" cy="36576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4" name="Shape 2"/>
          <p:cNvSpPr/>
          <p:nvPr/>
        </p:nvSpPr>
        <p:spPr>
          <a:xfrm>
            <a:off x="1371600" y="1371600"/>
            <a:ext cx="548640" cy="36576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5" name="Text 3"/>
          <p:cNvSpPr/>
          <p:nvPr/>
        </p:nvSpPr>
        <p:spPr>
          <a:xfrm>
            <a:off x="1371600" y="1481328"/>
            <a:ext cx="73152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PROMPT 05   ·   LOOP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1371600" y="2103120"/>
            <a:ext cx="914400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4400" spc="-50" kern="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Schedule the practice. Compare across runs.</a:t>
            </a:r>
            <a:endParaRPr lang="en-US" sz="4400" dirty="0"/>
          </a:p>
        </p:txBody>
      </p:sp>
      <p:sp>
        <p:nvSpPr>
          <p:cNvPr id="7" name="Shape 5"/>
          <p:cNvSpPr/>
          <p:nvPr/>
        </p:nvSpPr>
        <p:spPr>
          <a:xfrm>
            <a:off x="1371600" y="4023360"/>
            <a:ext cx="9144000" cy="7680960"/>
          </a:xfrm>
          <a:prstGeom prst="rect">
            <a:avLst/>
          </a:prstGeom>
          <a:solidFill>
            <a:srgbClr val="D6CEBF"/>
          </a:solidFill>
          <a:ln/>
        </p:spPr>
      </p:sp>
      <p:sp>
        <p:nvSpPr>
          <p:cNvPr id="8" name="Shape 6"/>
          <p:cNvSpPr/>
          <p:nvPr/>
        </p:nvSpPr>
        <p:spPr>
          <a:xfrm>
            <a:off x="1371600" y="4023360"/>
            <a:ext cx="9144000" cy="54864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9" name="Text 7"/>
          <p:cNvSpPr/>
          <p:nvPr/>
        </p:nvSpPr>
        <p:spPr>
          <a:xfrm>
            <a:off x="1554480" y="4206240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PROMPT TEXT  ·  COPY AND PASTE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1554480" y="4663440"/>
            <a:ext cx="8778240" cy="6035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Schedule the Growth-Share Matrix as a recurring practice keyed to my operating tier. Recommend:</a:t>
            </a: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1. Cadence for full re-runs (weekly, monthly, or quarterly).</a:t>
            </a: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2. Trigger conditions that should cause an early re-run (a competitor launch, an attention spike, a flywheel event).</a:t>
            </a: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3. The two-to-three quadrants I should monitor between full re-runs.</a:t>
            </a: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4. A 90-day review structure that compares the current portfolio plot against the original baseline from Prompt 01.</a:t>
            </a: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5. The single number I should track week over week as the leading indicator (flywheel velocity, attention share, switching cost, or another metric you defend).</a:t>
            </a: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endParaRPr lang="en-US" sz="16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6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Save the original Prompt 01 plot as the baseline. Each re-run compares against the previous to surface what changed. The pattern over four quarters of practice is the strategic intelligence the matrix was built to produce.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1554480" y="10881360"/>
            <a:ext cx="8778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45000"/>
              </a:lnSpc>
              <a:buNone/>
            </a:pPr>
            <a:r>
              <a:rPr lang="en-US" sz="1600" i="1" dirty="0">
                <a:solidFill>
                  <a:srgbClr val="8A8280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Run for at least four quarters. The matrix earns its keep on the second loop, not the first.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762610" y="13204850"/>
            <a:ext cx="8990381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indent="0" marL="0">
              <a:buNone/>
            </a:pPr>
            <a:r>
              <a:rPr lang="en-US" sz="1000" spc="1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Operating by John Brewton  ·  Prompt Pack  ·  BCG Growth-Share Matrix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10027310" y="13021970"/>
            <a:ext cx="6400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r" indent="0" marL="0">
              <a:buNone/>
            </a:pPr>
            <a:r>
              <a:rPr lang="en-US" sz="2400" spc="100" kern="0" dirty="0">
                <a:solidFill>
                  <a:srgbClr val="F7F471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JB</a:t>
            </a:r>
            <a:endParaRPr lang="en-US" sz="2400" dirty="0"/>
          </a:p>
        </p:txBody>
      </p:sp>
      <p:sp>
        <p:nvSpPr>
          <p:cNvPr id="14" name="Text 12"/>
          <p:cNvSpPr/>
          <p:nvPr/>
        </p:nvSpPr>
        <p:spPr>
          <a:xfrm>
            <a:off x="9295790" y="716890"/>
            <a:ext cx="1371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spc="2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07 / 08</a:t>
            </a:r>
            <a:endParaRPr lang="en-US" sz="11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2A3D2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059168" y="0"/>
            <a:ext cx="91440" cy="14287500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3" name="Shape 1"/>
          <p:cNvSpPr/>
          <p:nvPr/>
        </p:nvSpPr>
        <p:spPr>
          <a:xfrm>
            <a:off x="762610" y="1371600"/>
            <a:ext cx="548640" cy="36576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4" name="Text 2"/>
          <p:cNvSpPr/>
          <p:nvPr/>
        </p:nvSpPr>
        <p:spPr>
          <a:xfrm>
            <a:off x="762610" y="1481328"/>
            <a:ext cx="73152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C4B9A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INTEGRATION</a:t>
            </a:r>
            <a:endParaRPr lang="en-US" sz="1100" dirty="0"/>
          </a:p>
        </p:txBody>
      </p:sp>
      <p:sp>
        <p:nvSpPr>
          <p:cNvPr id="5" name="Text 3"/>
          <p:cNvSpPr/>
          <p:nvPr/>
        </p:nvSpPr>
        <p:spPr>
          <a:xfrm>
            <a:off x="762610" y="2194560"/>
            <a:ext cx="6400800" cy="5943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4000" spc="-50" kern="0" dirty="0">
                <a:solidFill>
                  <a:srgbClr val="EDE8D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Companies are</a:t>
            </a:r>
            <a:endParaRPr lang="en-US" sz="4000" dirty="0"/>
          </a:p>
          <a:p>
            <a:pPr indent="0" marL="0">
              <a:buNone/>
            </a:pPr>
            <a:r>
              <a:rPr lang="en-US" sz="4000" spc="-50" kern="0" dirty="0">
                <a:solidFill>
                  <a:srgbClr val="EDE8D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becoming tech stacks.</a:t>
            </a:r>
            <a:endParaRPr lang="en-US" sz="4000" dirty="0"/>
          </a:p>
          <a:p>
            <a:pPr indent="0" marL="0">
              <a:buNone/>
            </a:pPr>
            <a:r>
              <a:rPr lang="en-US" sz="4000" spc="-50" kern="0" dirty="0">
                <a:solidFill>
                  <a:srgbClr val="EDE8D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We are all</a:t>
            </a:r>
            <a:endParaRPr lang="en-US" sz="4000" dirty="0"/>
          </a:p>
          <a:p>
            <a:pPr indent="0" marL="0">
              <a:buNone/>
            </a:pPr>
            <a:r>
              <a:rPr lang="en-US" sz="4000" spc="-50" kern="0" dirty="0">
                <a:solidFill>
                  <a:srgbClr val="EDE8D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becoming companies.</a:t>
            </a:r>
            <a:endParaRPr lang="en-US" sz="4000" dirty="0"/>
          </a:p>
        </p:txBody>
      </p:sp>
      <p:sp>
        <p:nvSpPr>
          <p:cNvPr id="6" name="Text 4"/>
          <p:cNvSpPr/>
          <p:nvPr/>
        </p:nvSpPr>
        <p:spPr>
          <a:xfrm>
            <a:off x="762610" y="8412480"/>
            <a:ext cx="621792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50000"/>
              </a:lnSpc>
              <a:buNone/>
            </a:pPr>
            <a:r>
              <a:rPr lang="en-US" sz="1800" dirty="0">
                <a:solidFill>
                  <a:srgbClr val="EDE8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The matrix was built for capital allocation across business units. It now allocates attention across compounding surfaces. The five prompts above are the practice. The carousel was the briefing.</a:t>
            </a:r>
            <a:endParaRPr lang="en-US" sz="1800" dirty="0"/>
          </a:p>
        </p:txBody>
      </p:sp>
      <p:sp>
        <p:nvSpPr>
          <p:cNvPr id="7" name="Shape 5"/>
          <p:cNvSpPr/>
          <p:nvPr/>
        </p:nvSpPr>
        <p:spPr>
          <a:xfrm>
            <a:off x="762610" y="10607040"/>
            <a:ext cx="1371600" cy="36576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8" name="Text 6"/>
          <p:cNvSpPr/>
          <p:nvPr/>
        </p:nvSpPr>
        <p:spPr>
          <a:xfrm>
            <a:off x="762610" y="10789920"/>
            <a:ext cx="7315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800" b="1" spc="2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Subscribe to Operating on Substack.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762610" y="11247120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C4B9A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Next pack ships when the next framework ships.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762610" y="12427610"/>
            <a:ext cx="54864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spc="400" kern="0" dirty="0">
                <a:solidFill>
                  <a:srgbClr val="EDE8D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JOHN BREWTON</a:t>
            </a:r>
            <a:endParaRPr lang="en-US" sz="2800" dirty="0"/>
          </a:p>
        </p:txBody>
      </p:sp>
      <p:sp>
        <p:nvSpPr>
          <p:cNvPr id="11" name="Shape 9"/>
          <p:cNvSpPr/>
          <p:nvPr/>
        </p:nvSpPr>
        <p:spPr>
          <a:xfrm>
            <a:off x="762610" y="12884810"/>
            <a:ext cx="1371600" cy="0"/>
          </a:xfrm>
          <a:prstGeom prst="line">
            <a:avLst/>
          </a:prstGeom>
          <a:noFill/>
          <a:ln w="19050">
            <a:solidFill>
              <a:srgbClr val="F7F471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762610" y="13021970"/>
            <a:ext cx="4572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C4B9A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Operating by John Brewton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10027310" y="12976250"/>
            <a:ext cx="6400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r" indent="0" marL="0">
              <a:buNone/>
            </a:pPr>
            <a:r>
              <a:rPr lang="en-US" sz="3000" spc="100" kern="0" dirty="0">
                <a:solidFill>
                  <a:srgbClr val="F7F471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JB</a:t>
            </a:r>
            <a:endParaRPr lang="en-US" sz="3000" dirty="0"/>
          </a:p>
        </p:txBody>
      </p:sp>
      <p:sp>
        <p:nvSpPr>
          <p:cNvPr id="14" name="Text 12"/>
          <p:cNvSpPr/>
          <p:nvPr/>
        </p:nvSpPr>
        <p:spPr>
          <a:xfrm>
            <a:off x="9295790" y="716890"/>
            <a:ext cx="1371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spc="200" kern="0" dirty="0">
                <a:solidFill>
                  <a:srgbClr val="C4B9A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08 / 08</a:t>
            </a:r>
            <a:endParaRPr lang="en-US" sz="11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BCG Growth-Share Matrix — Prompt Pack</dc:title>
  <dc:subject>PptxGenJS Presentation</dc:subject>
  <dc:creator>John Brewton</dc:creator>
  <cp:lastModifiedBy>John Brewton</cp:lastModifiedBy>
  <cp:revision>1</cp:revision>
  <dcterms:created xsi:type="dcterms:W3CDTF">2026-04-27T15:58:09Z</dcterms:created>
  <dcterms:modified xsi:type="dcterms:W3CDTF">2026-04-27T15:58:09Z</dcterms:modified>
</cp:coreProperties>
</file>