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1430000" cy="14287500"/>
  <p:notesSz cx="14287500" cy="1143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1430000" cy="5852160"/>
          </a:xfrm>
          <a:prstGeom prst="rect">
            <a:avLst/>
          </a:prstGeom>
          <a:solidFill>
            <a:srgbClr val="2A3D2E"/>
          </a:solidFill>
          <a:ln w="12700">
            <a:solidFill>
              <a:srgbClr val="2A3D2E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758952" y="1188720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58952" y="1298448"/>
            <a:ext cx="8229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14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 CAROUSEL · NO. 01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758952" y="1828800"/>
            <a:ext cx="10058400" cy="2926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200" spc="4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Porter's Five Forces For The</a:t>
            </a:r>
            <a:endParaRPr lang="en-US" sz="5200" dirty="0"/>
          </a:p>
          <a:p>
            <a:pPr indent="0" marL="0">
              <a:buNone/>
            </a:pPr>
            <a:r>
              <a:rPr lang="en-US" sz="5200" spc="40" kern="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AI-Native Operator</a:t>
            </a:r>
            <a:endParaRPr lang="en-US" sz="5200" dirty="0"/>
          </a:p>
        </p:txBody>
      </p:sp>
      <p:sp>
        <p:nvSpPr>
          <p:cNvPr id="6" name="Text 4"/>
          <p:cNvSpPr/>
          <p:nvPr/>
        </p:nvSpPr>
        <p:spPr>
          <a:xfrm>
            <a:off x="758952" y="5120640"/>
            <a:ext cx="10058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6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Michael E. Porter   ·   Harvard Business School   ·   1979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5029200" y="6400800"/>
            <a:ext cx="0" cy="6583680"/>
          </a:xfrm>
          <a:prstGeom prst="line">
            <a:avLst/>
          </a:prstGeom>
          <a:noFill/>
          <a:ln w="6350">
            <a:solidFill>
              <a:srgbClr val="C4B9AE">
                <a:alpha val="50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6217920" y="6400800"/>
            <a:ext cx="0" cy="6583680"/>
          </a:xfrm>
          <a:prstGeom prst="line">
            <a:avLst/>
          </a:prstGeom>
          <a:noFill/>
          <a:ln w="6350">
            <a:solidFill>
              <a:srgbClr val="C4B9AE">
                <a:alpha val="50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406640" y="6400800"/>
            <a:ext cx="0" cy="6583680"/>
          </a:xfrm>
          <a:prstGeom prst="line">
            <a:avLst/>
          </a:prstGeom>
          <a:noFill/>
          <a:ln w="6350">
            <a:solidFill>
              <a:srgbClr val="C4B9AE">
                <a:alpha val="5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8595360" y="6400800"/>
            <a:ext cx="0" cy="6583680"/>
          </a:xfrm>
          <a:prstGeom prst="line">
            <a:avLst/>
          </a:prstGeom>
          <a:noFill/>
          <a:ln w="6350">
            <a:solidFill>
              <a:srgbClr val="C4B9AE">
                <a:alpha val="50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9784080" y="6400800"/>
            <a:ext cx="0" cy="6583680"/>
          </a:xfrm>
          <a:prstGeom prst="line">
            <a:avLst/>
          </a:prstGeom>
          <a:noFill/>
          <a:ln w="6350">
            <a:solidFill>
              <a:srgbClr val="C4B9AE">
                <a:alpha val="50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572000" y="6858000"/>
            <a:ext cx="6400800" cy="0"/>
          </a:xfrm>
          <a:prstGeom prst="line">
            <a:avLst/>
          </a:prstGeom>
          <a:noFill/>
          <a:ln w="6350">
            <a:solidFill>
              <a:srgbClr val="C4B9AE">
                <a:alpha val="50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8412480"/>
            <a:ext cx="6400800" cy="0"/>
          </a:xfrm>
          <a:prstGeom prst="line">
            <a:avLst/>
          </a:prstGeom>
          <a:noFill/>
          <a:ln w="6350">
            <a:solidFill>
              <a:srgbClr val="C4B9AE">
                <a:alpha val="50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572000" y="9966960"/>
            <a:ext cx="6400800" cy="0"/>
          </a:xfrm>
          <a:prstGeom prst="line">
            <a:avLst/>
          </a:prstGeom>
          <a:noFill/>
          <a:ln w="6350">
            <a:solidFill>
              <a:srgbClr val="C4B9AE">
                <a:alpha val="50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572000" y="11521440"/>
            <a:ext cx="6400800" cy="0"/>
          </a:xfrm>
          <a:prstGeom prst="line">
            <a:avLst/>
          </a:prstGeom>
          <a:noFill/>
          <a:ln w="6350">
            <a:solidFill>
              <a:srgbClr val="C4B9AE">
                <a:alpha val="50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6035040" y="8229600"/>
            <a:ext cx="3200400" cy="2560320"/>
          </a:xfrm>
          <a:prstGeom prst="line">
            <a:avLst/>
          </a:prstGeom>
          <a:noFill/>
          <a:ln w="10160">
            <a:solidFill>
              <a:srgbClr val="18160F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035040" y="8229600"/>
            <a:ext cx="0" cy="2743200"/>
          </a:xfrm>
          <a:prstGeom prst="line">
            <a:avLst/>
          </a:prstGeom>
          <a:noFill/>
          <a:ln w="10160">
            <a:solidFill>
              <a:srgbClr val="18160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9235440" y="8229600"/>
            <a:ext cx="0" cy="2743200"/>
          </a:xfrm>
          <a:prstGeom prst="line">
            <a:avLst/>
          </a:prstGeom>
          <a:noFill/>
          <a:ln w="10160">
            <a:solidFill>
              <a:srgbClr val="18160F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035040" y="10972800"/>
            <a:ext cx="3200400" cy="0"/>
          </a:xfrm>
          <a:prstGeom prst="line">
            <a:avLst/>
          </a:prstGeom>
          <a:noFill/>
          <a:ln w="10160">
            <a:solidFill>
              <a:srgbClr val="18160F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035040" y="8229600"/>
            <a:ext cx="1600200" cy="-1005840"/>
          </a:xfrm>
          <a:prstGeom prst="line">
            <a:avLst/>
          </a:prstGeom>
          <a:noFill/>
          <a:ln w="10160">
            <a:solidFill>
              <a:srgbClr val="18160F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7635240" y="7223760"/>
            <a:ext cx="1600200" cy="1005840"/>
          </a:xfrm>
          <a:prstGeom prst="line">
            <a:avLst/>
          </a:prstGeom>
          <a:noFill/>
          <a:ln w="10160">
            <a:solidFill>
              <a:srgbClr val="18160F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754880" y="12344400"/>
            <a:ext cx="5852160" cy="-3931920"/>
          </a:xfrm>
          <a:prstGeom prst="line">
            <a:avLst/>
          </a:prstGeom>
          <a:noFill/>
          <a:ln w="31750">
            <a:solidFill>
              <a:srgbClr val="F7F471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7589520" y="10241280"/>
            <a:ext cx="164592" cy="164592"/>
          </a:xfrm>
          <a:prstGeom prst="rect">
            <a:avLst/>
          </a:prstGeom>
          <a:solidFill>
            <a:srgbClr val="F7F471"/>
          </a:solidFill>
          <a:ln w="10160">
            <a:solidFill>
              <a:srgbClr val="18160F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5486400" y="7863840"/>
            <a:ext cx="73152" cy="73152"/>
          </a:xfrm>
          <a:prstGeom prst="rect">
            <a:avLst/>
          </a:prstGeom>
          <a:solidFill>
            <a:srgbClr val="18160F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675120" y="7498080"/>
            <a:ext cx="73152" cy="73152"/>
          </a:xfrm>
          <a:prstGeom prst="rect">
            <a:avLst/>
          </a:prstGeom>
          <a:solidFill>
            <a:srgbClr val="18160F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8686800" y="10515600"/>
            <a:ext cx="73152" cy="73152"/>
          </a:xfrm>
          <a:prstGeom prst="rect">
            <a:avLst/>
          </a:prstGeom>
          <a:solidFill>
            <a:srgbClr val="18160F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9601200" y="11521440"/>
            <a:ext cx="73152" cy="73152"/>
          </a:xfrm>
          <a:prstGeom prst="rect">
            <a:avLst/>
          </a:prstGeom>
          <a:solidFill>
            <a:srgbClr val="18160F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6400800" y="11887200"/>
            <a:ext cx="73152" cy="73152"/>
          </a:xfrm>
          <a:prstGeom prst="rect">
            <a:avLst/>
          </a:prstGeom>
          <a:solidFill>
            <a:srgbClr val="18160F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0241280" y="8595360"/>
            <a:ext cx="73152" cy="73152"/>
          </a:xfrm>
          <a:prstGeom prst="rect">
            <a:avLst/>
          </a:prstGeom>
          <a:solidFill>
            <a:srgbClr val="18160F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7772400" y="10378440"/>
            <a:ext cx="9144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spc="6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TR-04</a:t>
            </a:r>
            <a:endParaRPr lang="en-US" sz="800" dirty="0"/>
          </a:p>
        </p:txBody>
      </p:sp>
      <p:sp>
        <p:nvSpPr>
          <p:cNvPr id="31" name="Text 29"/>
          <p:cNvSpPr/>
          <p:nvPr/>
        </p:nvSpPr>
        <p:spPr>
          <a:xfrm>
            <a:off x="6126480" y="11018520"/>
            <a:ext cx="109728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spc="6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NODE A</a:t>
            </a:r>
            <a:endParaRPr lang="en-US" sz="800" dirty="0"/>
          </a:p>
        </p:txBody>
      </p:sp>
      <p:sp>
        <p:nvSpPr>
          <p:cNvPr id="32" name="Text 30"/>
          <p:cNvSpPr/>
          <p:nvPr/>
        </p:nvSpPr>
        <p:spPr>
          <a:xfrm>
            <a:off x="8503920" y="6949440"/>
            <a:ext cx="22860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spc="6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SECTOR / 1979</a:t>
            </a:r>
            <a:endParaRPr lang="en-US" sz="800" dirty="0"/>
          </a:p>
        </p:txBody>
      </p:sp>
      <p:sp>
        <p:nvSpPr>
          <p:cNvPr id="33" name="Text 31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 / 13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STARTUP FOUNDER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10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37160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Run Five Forces weekly. Not annually.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758952" y="2926080"/>
            <a:ext cx="9902952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threat of new entrants is measured in months, not years. Five Forces is a weekly leading indicator, not an annual board exercise.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8952" y="452628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216152" y="452628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Build it into the Friday review.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758952" y="530352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216152" y="530352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Score each force's intensity. Track the trend.</a:t>
            </a:r>
            <a:endParaRPr lang="en-US" sz="1900" dirty="0"/>
          </a:p>
        </p:txBody>
      </p:sp>
      <p:sp>
        <p:nvSpPr>
          <p:cNvPr id="11" name="Text 9"/>
          <p:cNvSpPr/>
          <p:nvPr/>
        </p:nvSpPr>
        <p:spPr>
          <a:xfrm>
            <a:off x="758952" y="608076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1216152" y="608076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first force to spike tells you where the next quarter's capital goes.</a:t>
            </a:r>
            <a:endParaRPr lang="en-US" sz="1900" dirty="0"/>
          </a:p>
        </p:txBody>
      </p:sp>
      <p:sp>
        <p:nvSpPr>
          <p:cNvPr id="13" name="Shape 11"/>
          <p:cNvSpPr/>
          <p:nvPr/>
        </p:nvSpPr>
        <p:spPr>
          <a:xfrm>
            <a:off x="2468880" y="8229600"/>
            <a:ext cx="804672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58952" y="8065008"/>
            <a:ext cx="15544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2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RIVALRY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2468880" y="9006840"/>
            <a:ext cx="804672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58952" y="8842248"/>
            <a:ext cx="15544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2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ENTRANTS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 flipV="1">
            <a:off x="6492240" y="8503920"/>
            <a:ext cx="365760" cy="502920"/>
          </a:xfrm>
          <a:prstGeom prst="line">
            <a:avLst/>
          </a:prstGeom>
          <a:noFill/>
          <a:ln w="31750">
            <a:solidFill>
              <a:srgbClr val="F7F471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8503920"/>
            <a:ext cx="365760" cy="502920"/>
          </a:xfrm>
          <a:prstGeom prst="line">
            <a:avLst/>
          </a:prstGeom>
          <a:noFill/>
          <a:ln w="31750">
            <a:solidFill>
              <a:srgbClr val="F7F471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784848" y="8439912"/>
            <a:ext cx="146304" cy="146304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040880" y="8366760"/>
            <a:ext cx="2286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2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SIGNAL · WK 7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2468880" y="9784080"/>
            <a:ext cx="804672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58952" y="9619488"/>
            <a:ext cx="15544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2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SUPPLIERS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2468880" y="10561320"/>
            <a:ext cx="804672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758952" y="10396728"/>
            <a:ext cx="15544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2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BUYERS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2468880" y="11338560"/>
            <a:ext cx="804672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58952" y="11173968"/>
            <a:ext cx="15544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2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SUBSTITUTES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2377440" y="11750040"/>
            <a:ext cx="6400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6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WK 1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9966960" y="11750040"/>
            <a:ext cx="731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6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WK 12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SMALL BUSINESS STRATEGIST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11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37160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buyer power inversion is your urgent threat.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758952" y="2926080"/>
            <a:ext cx="9902952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Your customers are choosing through AI-mediated discovery. The buyer relationship you built over decades is now intermediated by an agent that did not exist 18 months ago.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8952" y="480060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216152" y="480060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Make your business legible to the agents your customers use.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758952" y="557784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216152" y="557784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Audit how you appear in agent-mediated comparison.</a:t>
            </a:r>
            <a:endParaRPr lang="en-US" sz="1900" dirty="0"/>
          </a:p>
        </p:txBody>
      </p:sp>
      <p:sp>
        <p:nvSpPr>
          <p:cNvPr id="11" name="Text 9"/>
          <p:cNvSpPr/>
          <p:nvPr/>
        </p:nvSpPr>
        <p:spPr>
          <a:xfrm>
            <a:off x="758952" y="635508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1216152" y="635508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Treat that channel as your priority distribution surface.</a:t>
            </a:r>
            <a:endParaRPr lang="en-US" sz="1900" dirty="0"/>
          </a:p>
        </p:txBody>
      </p:sp>
      <p:sp>
        <p:nvSpPr>
          <p:cNvPr id="13" name="Shape 11"/>
          <p:cNvSpPr/>
          <p:nvPr/>
        </p:nvSpPr>
        <p:spPr>
          <a:xfrm>
            <a:off x="914400" y="8183880"/>
            <a:ext cx="2286000" cy="82296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14400" y="8183880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12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SELLER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7772400" y="8183880"/>
            <a:ext cx="2286000" cy="82296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772400" y="8183880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12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3200400" y="8595360"/>
            <a:ext cx="4572000" cy="0"/>
          </a:xfrm>
          <a:prstGeom prst="line">
            <a:avLst/>
          </a:prstGeom>
          <a:noFill/>
          <a:ln w="12700">
            <a:solidFill>
              <a:srgbClr val="8A8280"/>
            </a:solidFill>
            <a:prstDash val="dash"/>
          </a:ln>
        </p:spPr>
      </p:sp>
      <p:sp>
        <p:nvSpPr>
          <p:cNvPr id="18" name="Text 16"/>
          <p:cNvSpPr/>
          <p:nvPr/>
        </p:nvSpPr>
        <p:spPr>
          <a:xfrm>
            <a:off x="4114800" y="8229600"/>
            <a:ext cx="2743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DIRECT · HISTORICAL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914400" y="10561320"/>
            <a:ext cx="2286000" cy="822960"/>
          </a:xfrm>
          <a:prstGeom prst="rect">
            <a:avLst/>
          </a:prstGeom>
          <a:solidFill>
            <a:srgbClr val="EDE8DF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14400" y="10561320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12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SELLER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800600" y="10515600"/>
            <a:ext cx="2286000" cy="914400"/>
          </a:xfrm>
          <a:prstGeom prst="rect">
            <a:avLst/>
          </a:prstGeom>
          <a:solidFill>
            <a:srgbClr val="F7F471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800600" y="10515600"/>
            <a:ext cx="2286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spc="12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AGENT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7772400" y="10561320"/>
            <a:ext cx="2286000" cy="822960"/>
          </a:xfrm>
          <a:prstGeom prst="rect">
            <a:avLst/>
          </a:prstGeom>
          <a:solidFill>
            <a:srgbClr val="EDE8DF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7772400" y="10561320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12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3200400" y="10972800"/>
            <a:ext cx="1600200" cy="0"/>
          </a:xfrm>
          <a:prstGeom prst="line">
            <a:avLst/>
          </a:prstGeom>
          <a:noFill/>
          <a:ln w="19050">
            <a:solidFill>
              <a:srgbClr val="18160F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7086600" y="10972800"/>
            <a:ext cx="685800" cy="0"/>
          </a:xfrm>
          <a:prstGeom prst="line">
            <a:avLst/>
          </a:prstGeom>
          <a:noFill/>
          <a:ln w="19050">
            <a:solidFill>
              <a:srgbClr val="18160F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572000" y="11612880"/>
            <a:ext cx="3200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AGENT-MEDIATED · 2026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PROMPT PACK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12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371600"/>
            <a:ext cx="9902952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One prompt. The full pack has five.</a:t>
            </a:r>
            <a:endParaRPr lang="en-US" sz="3600" dirty="0"/>
          </a:p>
        </p:txBody>
      </p:sp>
      <p:sp>
        <p:nvSpPr>
          <p:cNvPr id="6" name="Shape 4"/>
          <p:cNvSpPr/>
          <p:nvPr/>
        </p:nvSpPr>
        <p:spPr>
          <a:xfrm>
            <a:off x="758952" y="3200400"/>
            <a:ext cx="9902952" cy="6858000"/>
          </a:xfrm>
          <a:prstGeom prst="rect">
            <a:avLst/>
          </a:prstGeom>
          <a:solidFill>
            <a:srgbClr val="D6CEBF"/>
          </a:solidFill>
          <a:ln w="12700">
            <a:solidFill>
              <a:srgbClr val="D6CEB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58952" y="3200400"/>
            <a:ext cx="9902952" cy="0"/>
          </a:xfrm>
          <a:prstGeom prst="line">
            <a:avLst/>
          </a:prstGeom>
          <a:noFill/>
          <a:ln w="50800">
            <a:solidFill>
              <a:srgbClr val="F7F47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143000" y="352044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PROMPT 01 / FIVE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1143000" y="4023360"/>
            <a:ext cx="9144000" cy="5943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i="1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Run a Five Forces analysis on my company. Treat each force as an autonomous agent observing my current strategic position. Be specific. For each force, report current intensity on a 1-to-10 scale, direction of change over the last 12 months, three specific actors driving the force, and two non-obvious actors I might be ignoring.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58952" y="1060704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full pack stress-tests this analysis under AI-era inversions, translates to your operator tier, forces a single decision, and schedules the practice as a recurring loop.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2A3D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1188720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1298448"/>
            <a:ext cx="8229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14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FULL PROMPT PACK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13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5029200"/>
            <a:ext cx="100584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Five prompts. Weekly practice.</a:t>
            </a:r>
            <a:endParaRPr lang="en-US" sz="5600" dirty="0"/>
          </a:p>
        </p:txBody>
      </p:sp>
      <p:sp>
        <p:nvSpPr>
          <p:cNvPr id="6" name="Shape 4"/>
          <p:cNvSpPr/>
          <p:nvPr/>
        </p:nvSpPr>
        <p:spPr>
          <a:xfrm>
            <a:off x="758952" y="7132320"/>
            <a:ext cx="2743200" cy="0"/>
          </a:xfrm>
          <a:prstGeom prst="line">
            <a:avLst/>
          </a:prstGeom>
          <a:noFill/>
          <a:ln w="19050">
            <a:solidFill>
              <a:srgbClr val="F7F471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58952" y="7406640"/>
            <a:ext cx="1005840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Five prompts that turn Porter's Five Forces into your weekly strategic practice. Diagnose. Stress-test. Translate. Decide. Loop.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58952" y="1051560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Download free. Link in profile.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8952" y="1362456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spc="14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John Brewton   ·   6A East Partners   ·   www.operatingbyjohnbrewton.com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37160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Five forces shape industry profitability.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58952" y="292608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Porter's 1979 article reframed strategy. Competition is not just rivalry among existing players. Four additional forces determine whether an industry produces profit or destroys it.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8952" y="4297680"/>
            <a:ext cx="4572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216152" y="4297680"/>
            <a:ext cx="944575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Threat of new entrants.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758952" y="4864608"/>
            <a:ext cx="4572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216152" y="4864608"/>
            <a:ext cx="944575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Bargaining power of suppliers.</a:t>
            </a:r>
            <a:endParaRPr lang="en-US" sz="1900" dirty="0"/>
          </a:p>
        </p:txBody>
      </p:sp>
      <p:sp>
        <p:nvSpPr>
          <p:cNvPr id="11" name="Text 9"/>
          <p:cNvSpPr/>
          <p:nvPr/>
        </p:nvSpPr>
        <p:spPr>
          <a:xfrm>
            <a:off x="758952" y="5431536"/>
            <a:ext cx="4572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1216152" y="5431536"/>
            <a:ext cx="944575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Bargaining power of buyers.</a:t>
            </a:r>
            <a:endParaRPr lang="en-US" sz="1900" dirty="0"/>
          </a:p>
        </p:txBody>
      </p:sp>
      <p:sp>
        <p:nvSpPr>
          <p:cNvPr id="13" name="Text 11"/>
          <p:cNvSpPr/>
          <p:nvPr/>
        </p:nvSpPr>
        <p:spPr>
          <a:xfrm>
            <a:off x="758952" y="5998464"/>
            <a:ext cx="4572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4" name="Text 12"/>
          <p:cNvSpPr/>
          <p:nvPr/>
        </p:nvSpPr>
        <p:spPr>
          <a:xfrm>
            <a:off x="1216152" y="5998464"/>
            <a:ext cx="944575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Threat of substitute products or services.</a:t>
            </a:r>
            <a:endParaRPr lang="en-US" sz="1900" dirty="0"/>
          </a:p>
        </p:txBody>
      </p:sp>
      <p:sp>
        <p:nvSpPr>
          <p:cNvPr id="15" name="Shape 13"/>
          <p:cNvSpPr/>
          <p:nvPr/>
        </p:nvSpPr>
        <p:spPr>
          <a:xfrm>
            <a:off x="5715000" y="7406640"/>
            <a:ext cx="0" cy="2286000"/>
          </a:xfrm>
          <a:prstGeom prst="line">
            <a:avLst/>
          </a:prstGeom>
          <a:noFill/>
          <a:ln w="9525">
            <a:solidFill>
              <a:srgbClr val="18160F"/>
            </a:solidFill>
            <a:prstDash val="solid"/>
            <a:headEnd type="none"/>
            <a:tailEnd type="none"/>
          </a:ln>
        </p:spPr>
      </p:sp>
      <p:sp>
        <p:nvSpPr>
          <p:cNvPr id="16" name="Shape 14"/>
          <p:cNvSpPr/>
          <p:nvPr/>
        </p:nvSpPr>
        <p:spPr>
          <a:xfrm>
            <a:off x="2628900" y="9692640"/>
            <a:ext cx="3086100" cy="0"/>
          </a:xfrm>
          <a:prstGeom prst="line">
            <a:avLst/>
          </a:prstGeom>
          <a:noFill/>
          <a:ln w="9525">
            <a:solidFill>
              <a:srgbClr val="18160F"/>
            </a:solidFill>
            <a:prstDash val="solid"/>
            <a:headEnd type="none"/>
            <a:tailEnd type="none"/>
          </a:ln>
        </p:spPr>
      </p:sp>
      <p:sp>
        <p:nvSpPr>
          <p:cNvPr id="17" name="Shape 15"/>
          <p:cNvSpPr/>
          <p:nvPr/>
        </p:nvSpPr>
        <p:spPr>
          <a:xfrm>
            <a:off x="5715000" y="9692640"/>
            <a:ext cx="3086100" cy="0"/>
          </a:xfrm>
          <a:prstGeom prst="line">
            <a:avLst/>
          </a:prstGeom>
          <a:noFill/>
          <a:ln w="9525">
            <a:solidFill>
              <a:srgbClr val="18160F"/>
            </a:solidFill>
            <a:prstDash val="solid"/>
            <a:headEnd type="none"/>
            <a:tailEnd type="none"/>
          </a:ln>
        </p:spPr>
      </p:sp>
      <p:sp>
        <p:nvSpPr>
          <p:cNvPr id="18" name="Shape 16"/>
          <p:cNvSpPr/>
          <p:nvPr/>
        </p:nvSpPr>
        <p:spPr>
          <a:xfrm>
            <a:off x="5715000" y="9692640"/>
            <a:ext cx="0" cy="2286000"/>
          </a:xfrm>
          <a:prstGeom prst="line">
            <a:avLst/>
          </a:prstGeom>
          <a:noFill/>
          <a:ln w="9525">
            <a:solidFill>
              <a:srgbClr val="18160F"/>
            </a:solidFill>
            <a:prstDash val="solid"/>
            <a:headEnd type="none"/>
            <a:tailEnd type="none"/>
          </a:ln>
        </p:spPr>
      </p:sp>
      <p:sp>
        <p:nvSpPr>
          <p:cNvPr id="19" name="Shape 17"/>
          <p:cNvSpPr/>
          <p:nvPr/>
        </p:nvSpPr>
        <p:spPr>
          <a:xfrm>
            <a:off x="4663440" y="7018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663440" y="7018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Entrants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1577340" y="9304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5773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Suppliers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7749540" y="9304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77495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Buyers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4663440" y="11590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663440" y="11590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Substitutes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4663440" y="9304020"/>
            <a:ext cx="2103120" cy="777240"/>
          </a:xfrm>
          <a:prstGeom prst="rect">
            <a:avLst/>
          </a:prstGeom>
          <a:solidFill>
            <a:srgbClr val="F7F471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46634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Rivalry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758952" y="1362456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spc="4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Porter, M. E. (1979). How Competitive Forces Shape Strategy. Harvard Business Review.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371600"/>
            <a:ext cx="9902952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Rivalry among existing competitors.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758952" y="274320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first force most leaders consider. Often the only force most leaders consider.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8952" y="420624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216152" y="420624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Intense rivalry destroys value through price wars, ad battles, and product proliferation.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758952" y="498348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216152" y="498348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Disciplined rivalry preserves profit pools.</a:t>
            </a:r>
            <a:endParaRPr lang="en-US" sz="1900" dirty="0"/>
          </a:p>
        </p:txBody>
      </p:sp>
      <p:sp>
        <p:nvSpPr>
          <p:cNvPr id="11" name="Shape 9"/>
          <p:cNvSpPr/>
          <p:nvPr/>
        </p:nvSpPr>
        <p:spPr>
          <a:xfrm>
            <a:off x="5715000" y="7406640"/>
            <a:ext cx="0" cy="228600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2" name="Shape 10"/>
          <p:cNvSpPr/>
          <p:nvPr/>
        </p:nvSpPr>
        <p:spPr>
          <a:xfrm>
            <a:off x="2628900" y="9692640"/>
            <a:ext cx="3086100" cy="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3" name="Shape 11"/>
          <p:cNvSpPr/>
          <p:nvPr/>
        </p:nvSpPr>
        <p:spPr>
          <a:xfrm>
            <a:off x="5715000" y="9692640"/>
            <a:ext cx="3086100" cy="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4" name="Shape 12"/>
          <p:cNvSpPr/>
          <p:nvPr/>
        </p:nvSpPr>
        <p:spPr>
          <a:xfrm>
            <a:off x="5715000" y="9692640"/>
            <a:ext cx="0" cy="228600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5" name="Shape 13"/>
          <p:cNvSpPr/>
          <p:nvPr/>
        </p:nvSpPr>
        <p:spPr>
          <a:xfrm>
            <a:off x="4663440" y="7018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663440" y="7018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Entrants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1577340" y="9304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5773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Suppliers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7749540" y="9304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7495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Buyers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663440" y="11590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663440" y="11590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Substitutes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4663440" y="9304020"/>
            <a:ext cx="2103120" cy="777240"/>
          </a:xfrm>
          <a:prstGeom prst="rect">
            <a:avLst/>
          </a:prstGeom>
          <a:solidFill>
            <a:srgbClr val="F7F471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6634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Rivalry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37160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Threat of new entrants. Threat of substitutes.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758952" y="2926080"/>
            <a:ext cx="9902952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Two forces that operate from outside the named industry. New entrants threaten share. Substitutes threaten the industry's existence.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8952" y="429768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216152" y="429768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Entrant barriers: capital, technology, distribution, brand, regulation.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758952" y="507492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216152" y="507492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Substitution risk: customer needs and switching costs.</a:t>
            </a:r>
            <a:endParaRPr lang="en-US" sz="1900" dirty="0"/>
          </a:p>
        </p:txBody>
      </p:sp>
      <p:sp>
        <p:nvSpPr>
          <p:cNvPr id="11" name="Shape 9"/>
          <p:cNvSpPr/>
          <p:nvPr/>
        </p:nvSpPr>
        <p:spPr>
          <a:xfrm>
            <a:off x="5715000" y="7406640"/>
            <a:ext cx="0" cy="2286000"/>
          </a:xfrm>
          <a:prstGeom prst="line">
            <a:avLst/>
          </a:prstGeom>
          <a:noFill/>
          <a:ln w="22225">
            <a:solidFill>
              <a:srgbClr val="F7F471"/>
            </a:solidFill>
            <a:prstDash val="solid"/>
            <a:headEnd type="none"/>
            <a:tailEnd type="none"/>
          </a:ln>
        </p:spPr>
      </p:sp>
      <p:sp>
        <p:nvSpPr>
          <p:cNvPr id="12" name="Shape 10"/>
          <p:cNvSpPr/>
          <p:nvPr/>
        </p:nvSpPr>
        <p:spPr>
          <a:xfrm>
            <a:off x="2628900" y="9692640"/>
            <a:ext cx="3086100" cy="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3" name="Shape 11"/>
          <p:cNvSpPr/>
          <p:nvPr/>
        </p:nvSpPr>
        <p:spPr>
          <a:xfrm>
            <a:off x="5715000" y="9692640"/>
            <a:ext cx="3086100" cy="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4" name="Shape 12"/>
          <p:cNvSpPr/>
          <p:nvPr/>
        </p:nvSpPr>
        <p:spPr>
          <a:xfrm>
            <a:off x="5715000" y="9692640"/>
            <a:ext cx="0" cy="2286000"/>
          </a:xfrm>
          <a:prstGeom prst="line">
            <a:avLst/>
          </a:prstGeom>
          <a:noFill/>
          <a:ln w="22225">
            <a:solidFill>
              <a:srgbClr val="F7F471"/>
            </a:solidFill>
            <a:prstDash val="solid"/>
            <a:headEnd type="none"/>
            <a:tailEnd type="none"/>
          </a:ln>
        </p:spPr>
      </p:sp>
      <p:sp>
        <p:nvSpPr>
          <p:cNvPr id="15" name="Shape 13"/>
          <p:cNvSpPr/>
          <p:nvPr/>
        </p:nvSpPr>
        <p:spPr>
          <a:xfrm>
            <a:off x="4663440" y="7018020"/>
            <a:ext cx="2103120" cy="777240"/>
          </a:xfrm>
          <a:prstGeom prst="rect">
            <a:avLst/>
          </a:prstGeom>
          <a:solidFill>
            <a:srgbClr val="F7F471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663440" y="7018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Entrants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1577340" y="9304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5773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Suppliers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7749540" y="9304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7495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Buyers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663440" y="11590020"/>
            <a:ext cx="2103120" cy="777240"/>
          </a:xfrm>
          <a:prstGeom prst="rect">
            <a:avLst/>
          </a:prstGeom>
          <a:solidFill>
            <a:srgbClr val="F7F471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663440" y="11590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Substitutes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4663440" y="9304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6634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Rivalry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37160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Bargaining power. Buyers and suppliers.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758952" y="2926080"/>
            <a:ext cx="9902952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Two forces that operate within the value chain. The framework's most underrated insight: industry structure is determined as much by these flanking forces as by direct competition.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8952" y="448056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216152" y="448056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Buyers extract value when they have alternatives, information, or scale.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758952" y="525780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216152" y="525780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Suppliers extract value when they control scarce inputs.</a:t>
            </a:r>
            <a:endParaRPr lang="en-US" sz="1900" dirty="0"/>
          </a:p>
        </p:txBody>
      </p:sp>
      <p:sp>
        <p:nvSpPr>
          <p:cNvPr id="11" name="Shape 9"/>
          <p:cNvSpPr/>
          <p:nvPr/>
        </p:nvSpPr>
        <p:spPr>
          <a:xfrm>
            <a:off x="5715000" y="7406640"/>
            <a:ext cx="0" cy="228600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2" name="Shape 10"/>
          <p:cNvSpPr/>
          <p:nvPr/>
        </p:nvSpPr>
        <p:spPr>
          <a:xfrm>
            <a:off x="2628900" y="9692640"/>
            <a:ext cx="3086100" cy="0"/>
          </a:xfrm>
          <a:prstGeom prst="line">
            <a:avLst/>
          </a:prstGeom>
          <a:noFill/>
          <a:ln w="22225">
            <a:solidFill>
              <a:srgbClr val="F7F471"/>
            </a:solidFill>
            <a:prstDash val="solid"/>
            <a:headEnd type="none"/>
            <a:tailEnd type="none"/>
          </a:ln>
        </p:spPr>
      </p:sp>
      <p:sp>
        <p:nvSpPr>
          <p:cNvPr id="13" name="Shape 11"/>
          <p:cNvSpPr/>
          <p:nvPr/>
        </p:nvSpPr>
        <p:spPr>
          <a:xfrm>
            <a:off x="5715000" y="9692640"/>
            <a:ext cx="3086100" cy="0"/>
          </a:xfrm>
          <a:prstGeom prst="line">
            <a:avLst/>
          </a:prstGeom>
          <a:noFill/>
          <a:ln w="22225">
            <a:solidFill>
              <a:srgbClr val="F7F471"/>
            </a:solidFill>
            <a:prstDash val="solid"/>
            <a:headEnd type="none"/>
            <a:tailEnd type="none"/>
          </a:ln>
        </p:spPr>
      </p:sp>
      <p:sp>
        <p:nvSpPr>
          <p:cNvPr id="14" name="Shape 12"/>
          <p:cNvSpPr/>
          <p:nvPr/>
        </p:nvSpPr>
        <p:spPr>
          <a:xfrm>
            <a:off x="5715000" y="9692640"/>
            <a:ext cx="0" cy="228600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5" name="Shape 13"/>
          <p:cNvSpPr/>
          <p:nvPr/>
        </p:nvSpPr>
        <p:spPr>
          <a:xfrm>
            <a:off x="4663440" y="7018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663440" y="7018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Entrants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1577340" y="9304020"/>
            <a:ext cx="2103120" cy="777240"/>
          </a:xfrm>
          <a:prstGeom prst="rect">
            <a:avLst/>
          </a:prstGeom>
          <a:solidFill>
            <a:srgbClr val="F7F471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5773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Suppliers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7749540" y="9304020"/>
            <a:ext cx="2103120" cy="777240"/>
          </a:xfrm>
          <a:prstGeom prst="rect">
            <a:avLst/>
          </a:prstGeom>
          <a:solidFill>
            <a:srgbClr val="F7F471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7495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Buyers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4663440" y="11590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663440" y="11590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Substitutes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4663440" y="9304020"/>
            <a:ext cx="2103120" cy="777240"/>
          </a:xfrm>
          <a:prstGeom prst="rect">
            <a:avLst/>
          </a:prstGeom>
          <a:solidFill>
            <a:srgbClr val="EDE8DF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663440" y="9304020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Rivalry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ASSUMPTION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463040"/>
            <a:ext cx="9902952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framework rests on a single assumption.</a:t>
            </a:r>
            <a:endParaRPr lang="en-US" sz="4800" dirty="0"/>
          </a:p>
        </p:txBody>
      </p:sp>
      <p:sp>
        <p:nvSpPr>
          <p:cNvPr id="6" name="Text 4"/>
          <p:cNvSpPr/>
          <p:nvPr/>
        </p:nvSpPr>
        <p:spPr>
          <a:xfrm>
            <a:off x="758952" y="4206240"/>
            <a:ext cx="9902952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spcAft>
                <a:spcPts val="800"/>
              </a:spcAft>
              <a:buNone/>
            </a:pPr>
            <a:r>
              <a:rPr lang="en-US" sz="2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Porter wrote in 1979. Industry boundaries were stable enough to draw a line around. The actors inside that line were competitors, buyers, and suppliers. They were knowable, countable, and slow-moving. Information was asymmetric, expensive to gather, and bound by human cycle time. The framework was built on that floor.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0" y="8229600"/>
            <a:ext cx="11430000" cy="6057900"/>
          </a:xfrm>
          <a:prstGeom prst="rect">
            <a:avLst/>
          </a:prstGeom>
          <a:solidFill>
            <a:srgbClr val="2A3D2E"/>
          </a:solidFill>
          <a:ln w="12700">
            <a:solidFill>
              <a:srgbClr val="2A3D2E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7059168" y="8412480"/>
            <a:ext cx="0" cy="5669280"/>
          </a:xfrm>
          <a:prstGeom prst="line">
            <a:avLst/>
          </a:prstGeom>
          <a:noFill/>
          <a:ln w="50800">
            <a:solidFill>
              <a:srgbClr val="F7F471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1280160" y="10058400"/>
            <a:ext cx="18288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1371600" y="9966960"/>
            <a:ext cx="0" cy="18288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651760" y="11704320"/>
            <a:ext cx="18288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2743200" y="11612880"/>
            <a:ext cx="0" cy="18288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023360" y="9601200"/>
            <a:ext cx="18288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4114800" y="9509760"/>
            <a:ext cx="0" cy="18288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9509760" y="12344400"/>
            <a:ext cx="18288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9601200" y="12252960"/>
            <a:ext cx="0" cy="18288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10332720" y="10607040"/>
            <a:ext cx="182880" cy="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10424160" y="10515600"/>
            <a:ext cx="0" cy="182880"/>
          </a:xfrm>
          <a:prstGeom prst="line">
            <a:avLst/>
          </a:prstGeom>
          <a:noFill/>
          <a:ln w="7620">
            <a:solidFill>
              <a:srgbClr val="8A828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178040" y="13441680"/>
            <a:ext cx="3657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spc="6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· 1979 / FLOOR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2A3D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INVERSION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463040"/>
            <a:ext cx="9902952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Industry boundaries dissolved into capability stacks.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758952" y="393192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AI-mediated discovery breaks the asymmetries Porter took as foundational. The five forces still apply. Their relative weights inverted.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8952" y="544068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216152" y="544068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Buyers compare hundreds of options in seconds through autonomous agents.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758952" y="621792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216152" y="621792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entrants face near-zero capability barriers in software-mediated work.</a:t>
            </a:r>
            <a:endParaRPr lang="en-US" sz="1900" dirty="0"/>
          </a:p>
        </p:txBody>
      </p:sp>
      <p:sp>
        <p:nvSpPr>
          <p:cNvPr id="11" name="Text 9"/>
          <p:cNvSpPr/>
          <p:nvPr/>
        </p:nvSpPr>
        <p:spPr>
          <a:xfrm>
            <a:off x="758952" y="699516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1216152" y="699516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Substitutes appear from adjacent capability stacks, not from within named industries.</a:t>
            </a:r>
            <a:endParaRPr lang="en-US" sz="1900" dirty="0"/>
          </a:p>
        </p:txBody>
      </p:sp>
      <p:sp>
        <p:nvSpPr>
          <p:cNvPr id="13" name="Shape 11"/>
          <p:cNvSpPr/>
          <p:nvPr/>
        </p:nvSpPr>
        <p:spPr>
          <a:xfrm>
            <a:off x="914400" y="12070080"/>
            <a:ext cx="4389120" cy="-1828800"/>
          </a:xfrm>
          <a:prstGeom prst="line">
            <a:avLst/>
          </a:prstGeom>
          <a:noFill/>
          <a:ln w="19050">
            <a:solidFill>
              <a:srgbClr val="8A8280"/>
            </a:solidFill>
            <a:prstDash val="dash"/>
          </a:ln>
        </p:spPr>
      </p:sp>
      <p:sp>
        <p:nvSpPr>
          <p:cNvPr id="14" name="Shape 12"/>
          <p:cNvSpPr/>
          <p:nvPr/>
        </p:nvSpPr>
        <p:spPr>
          <a:xfrm>
            <a:off x="5212080" y="10149840"/>
            <a:ext cx="201168" cy="201168"/>
          </a:xfrm>
          <a:prstGeom prst="rect">
            <a:avLst/>
          </a:prstGeom>
          <a:solidFill>
            <a:srgbClr val="E8241A"/>
          </a:solidFill>
          <a:ln w="12700">
            <a:solidFill>
              <a:srgbClr val="E8241A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303520" y="10241280"/>
            <a:ext cx="5029200" cy="-2286000"/>
          </a:xfrm>
          <a:prstGeom prst="line">
            <a:avLst/>
          </a:prstGeom>
          <a:noFill/>
          <a:ln w="31750">
            <a:solidFill>
              <a:srgbClr val="F7F471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6675120" y="9692640"/>
            <a:ext cx="146304" cy="146304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8229600" y="8869680"/>
            <a:ext cx="146304" cy="146304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9875520" y="8092440"/>
            <a:ext cx="146304" cy="146304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914400" y="12252960"/>
            <a:ext cx="1371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spc="60" kern="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1979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914400" y="10515600"/>
            <a:ext cx="1828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120" kern="0" dirty="0">
                <a:solidFill>
                  <a:srgbClr val="E8241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DISCONTINUITY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8503920" y="7680960"/>
            <a:ext cx="2743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spc="6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2026 / STACK VECTOR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2A3D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INVERSION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463040"/>
            <a:ext cx="9902952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Buyer power and substitution dominate. Rivalry recedes.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758952" y="4023360"/>
            <a:ext cx="9902952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framework's order of operations changed. Most strategic plans still front-load rivalry analysis. Two forces matter most in 2026.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8952" y="544068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216152" y="544068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 power mediated by AI agents.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758952" y="621792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216152" y="621792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Substitution from adjacent capability stacks.</a:t>
            </a:r>
            <a:endParaRPr lang="en-US" sz="1900" dirty="0"/>
          </a:p>
        </p:txBody>
      </p:sp>
      <p:sp>
        <p:nvSpPr>
          <p:cNvPr id="11" name="Text 9"/>
          <p:cNvSpPr/>
          <p:nvPr/>
        </p:nvSpPr>
        <p:spPr>
          <a:xfrm>
            <a:off x="758952" y="6629400"/>
            <a:ext cx="9902952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EDE8D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Both sit at the bottom of most leaders' attention. The framework holds. The reading order inverted.</a:t>
            </a:r>
            <a:endParaRPr lang="en-US" sz="1900" dirty="0"/>
          </a:p>
        </p:txBody>
      </p:sp>
      <p:sp>
        <p:nvSpPr>
          <p:cNvPr id="12" name="Shape 10"/>
          <p:cNvSpPr/>
          <p:nvPr/>
        </p:nvSpPr>
        <p:spPr>
          <a:xfrm>
            <a:off x="5715000" y="7680960"/>
            <a:ext cx="0" cy="237744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3" name="Shape 11"/>
          <p:cNvSpPr/>
          <p:nvPr/>
        </p:nvSpPr>
        <p:spPr>
          <a:xfrm>
            <a:off x="2505456" y="10058400"/>
            <a:ext cx="3209544" cy="0"/>
          </a:xfrm>
          <a:prstGeom prst="line">
            <a:avLst/>
          </a:prstGeom>
          <a:noFill/>
          <a:ln w="9525">
            <a:solidFill>
              <a:srgbClr val="8A8280"/>
            </a:solidFill>
            <a:prstDash val="solid"/>
            <a:headEnd type="none"/>
            <a:tailEnd type="none"/>
          </a:ln>
        </p:spPr>
      </p:sp>
      <p:sp>
        <p:nvSpPr>
          <p:cNvPr id="14" name="Shape 12"/>
          <p:cNvSpPr/>
          <p:nvPr/>
        </p:nvSpPr>
        <p:spPr>
          <a:xfrm>
            <a:off x="5715000" y="10058400"/>
            <a:ext cx="3209544" cy="0"/>
          </a:xfrm>
          <a:prstGeom prst="line">
            <a:avLst/>
          </a:prstGeom>
          <a:noFill/>
          <a:ln w="22225">
            <a:solidFill>
              <a:srgbClr val="F7F471"/>
            </a:solidFill>
            <a:prstDash val="solid"/>
            <a:headEnd type="none"/>
            <a:tailEnd type="none"/>
          </a:ln>
        </p:spPr>
      </p:sp>
      <p:sp>
        <p:nvSpPr>
          <p:cNvPr id="15" name="Shape 13"/>
          <p:cNvSpPr/>
          <p:nvPr/>
        </p:nvSpPr>
        <p:spPr>
          <a:xfrm>
            <a:off x="5715000" y="10058400"/>
            <a:ext cx="0" cy="2377440"/>
          </a:xfrm>
          <a:prstGeom prst="line">
            <a:avLst/>
          </a:prstGeom>
          <a:noFill/>
          <a:ln w="22225">
            <a:solidFill>
              <a:srgbClr val="F7F471"/>
            </a:solidFill>
            <a:prstDash val="solid"/>
            <a:headEnd type="none"/>
            <a:tailEnd type="none"/>
          </a:ln>
        </p:spPr>
      </p:sp>
      <p:sp>
        <p:nvSpPr>
          <p:cNvPr id="16" name="Shape 14"/>
          <p:cNvSpPr/>
          <p:nvPr/>
        </p:nvSpPr>
        <p:spPr>
          <a:xfrm>
            <a:off x="4821174" y="7350633"/>
            <a:ext cx="1787652" cy="660654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821174" y="7350633"/>
            <a:ext cx="1787652" cy="66065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Entrants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1611630" y="9728073"/>
            <a:ext cx="1787652" cy="660654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1611630" y="9728073"/>
            <a:ext cx="1787652" cy="66065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Suppliers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7504938" y="9533763"/>
            <a:ext cx="2839212" cy="1049274"/>
          </a:xfrm>
          <a:prstGeom prst="rect">
            <a:avLst/>
          </a:prstGeom>
          <a:solidFill>
            <a:srgbClr val="F7F471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504938" y="9533763"/>
            <a:ext cx="2839212" cy="104927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Buyers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4295394" y="11911203"/>
            <a:ext cx="2839212" cy="1049274"/>
          </a:xfrm>
          <a:prstGeom prst="rect">
            <a:avLst/>
          </a:prstGeom>
          <a:solidFill>
            <a:srgbClr val="F7F471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295394" y="11911203"/>
            <a:ext cx="2839212" cy="104927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Substitutes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5031486" y="9805797"/>
            <a:ext cx="1367028" cy="505206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031486" y="9805797"/>
            <a:ext cx="1367028" cy="50520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Rivalry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DE8D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952" y="758952"/>
            <a:ext cx="384048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58952" y="868680"/>
            <a:ext cx="64008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14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SOLO OPERATOR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9509760" y="457200"/>
            <a:ext cx="1554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 / 13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758952" y="137160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Map your business as a node in a capability stack.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758952" y="2926080"/>
            <a:ext cx="9902952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Stop positioning against named competitors. Map your business as a node in a capability stack.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758952" y="443484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216152" y="443484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Catalog the capabilities your AI workflow performs.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758952" y="521208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1216152" y="521208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Catalog the capabilities adjacent operators perform.</a:t>
            </a:r>
            <a:endParaRPr lang="en-US" sz="1900" dirty="0"/>
          </a:p>
        </p:txBody>
      </p:sp>
      <p:sp>
        <p:nvSpPr>
          <p:cNvPr id="11" name="Text 9"/>
          <p:cNvSpPr/>
          <p:nvPr/>
        </p:nvSpPr>
        <p:spPr>
          <a:xfrm>
            <a:off x="758952" y="598932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1216152" y="598932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Decide which to absorb. Decide which to hand to an agent.</a:t>
            </a:r>
            <a:endParaRPr lang="en-US" sz="1900" dirty="0"/>
          </a:p>
        </p:txBody>
      </p:sp>
      <p:sp>
        <p:nvSpPr>
          <p:cNvPr id="13" name="Text 11"/>
          <p:cNvSpPr/>
          <p:nvPr/>
        </p:nvSpPr>
        <p:spPr>
          <a:xfrm>
            <a:off x="758952" y="6766560"/>
            <a:ext cx="457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</a:t>
            </a:r>
            <a:endParaRPr lang="en-US" sz="1900" dirty="0"/>
          </a:p>
        </p:txBody>
      </p:sp>
      <p:sp>
        <p:nvSpPr>
          <p:cNvPr id="14" name="Text 12"/>
          <p:cNvSpPr/>
          <p:nvPr/>
        </p:nvSpPr>
        <p:spPr>
          <a:xfrm>
            <a:off x="1216152" y="6766560"/>
            <a:ext cx="944575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9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Run this map weekly. The stack moves faster than the org chart.</a:t>
            </a:r>
            <a:endParaRPr lang="en-US" sz="1900" dirty="0"/>
          </a:p>
        </p:txBody>
      </p:sp>
      <p:sp>
        <p:nvSpPr>
          <p:cNvPr id="15" name="Shape 13"/>
          <p:cNvSpPr/>
          <p:nvPr/>
        </p:nvSpPr>
        <p:spPr>
          <a:xfrm>
            <a:off x="5715000" y="7863840"/>
            <a:ext cx="0" cy="182880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715000" y="9692640"/>
            <a:ext cx="1828800" cy="0"/>
          </a:xfrm>
          <a:prstGeom prst="line">
            <a:avLst/>
          </a:prstGeom>
          <a:noFill/>
          <a:ln w="25400">
            <a:solidFill>
              <a:srgbClr val="F7F471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5715000" y="9692640"/>
            <a:ext cx="0" cy="1828800"/>
          </a:xfrm>
          <a:prstGeom prst="line">
            <a:avLst/>
          </a:prstGeom>
          <a:noFill/>
          <a:ln w="8890">
            <a:solidFill>
              <a:srgbClr val="8A8280"/>
            </a:solidFill>
            <a:prstDash val="dash"/>
          </a:ln>
        </p:spPr>
      </p:sp>
      <p:sp>
        <p:nvSpPr>
          <p:cNvPr id="18" name="Shape 16"/>
          <p:cNvSpPr/>
          <p:nvPr/>
        </p:nvSpPr>
        <p:spPr>
          <a:xfrm>
            <a:off x="3886200" y="9692640"/>
            <a:ext cx="1828800" cy="0"/>
          </a:xfrm>
          <a:prstGeom prst="line">
            <a:avLst/>
          </a:prstGeom>
          <a:noFill/>
          <a:ln w="8890">
            <a:solidFill>
              <a:srgbClr val="8A8280"/>
            </a:solidFill>
            <a:prstDash val="dash"/>
          </a:ln>
        </p:spPr>
      </p:sp>
      <p:sp>
        <p:nvSpPr>
          <p:cNvPr id="19" name="Shape 17"/>
          <p:cNvSpPr/>
          <p:nvPr/>
        </p:nvSpPr>
        <p:spPr>
          <a:xfrm>
            <a:off x="4709160" y="9281160"/>
            <a:ext cx="2011680" cy="822960"/>
          </a:xfrm>
          <a:prstGeom prst="rect">
            <a:avLst/>
          </a:prstGeom>
          <a:solidFill>
            <a:srgbClr val="18160F"/>
          </a:solidFill>
          <a:ln w="12700">
            <a:solidFill>
              <a:srgbClr val="18160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709160" y="9281160"/>
            <a:ext cx="2011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spc="12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OPERATOR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4846320" y="7543800"/>
            <a:ext cx="1737360" cy="64008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846320" y="7543800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CONTENT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675120" y="9372600"/>
            <a:ext cx="1737360" cy="64008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675120" y="9372600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100" kern="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OUTREACH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4846320" y="11201400"/>
            <a:ext cx="1737360" cy="64008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846320" y="11201400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OPS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3017520" y="9372600"/>
            <a:ext cx="1737360" cy="640080"/>
          </a:xfrm>
          <a:prstGeom prst="rect">
            <a:avLst/>
          </a:prstGeom>
          <a:solidFill>
            <a:srgbClr val="EDE8DF"/>
          </a:solidFill>
          <a:ln w="9525">
            <a:solidFill>
              <a:srgbClr val="8A8280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017520" y="9372600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SALES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10332720" y="13578840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200" dirty="0">
                <a:solidFill>
                  <a:srgbClr val="F7F471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JB</a:t>
            </a:r>
            <a:endParaRPr lang="en-US" sz="2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2026-04-25T11:34:55Z</dcterms:created>
  <dcterms:modified xsi:type="dcterms:W3CDTF">2026-04-25T11:34:55Z</dcterms:modified>
</cp:coreProperties>
</file>