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7772400" cy="100584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OPERATING · WORKSHEET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667512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3400" b="0" i="0">
                <a:solidFill>
                  <a:srgbClr val="2A3D2E"/>
                </a:solidFill>
                <a:latin typeface="Playfair Display"/>
              </a:rPr>
              <a:t>Behavioral Economics. Nudge.</a:t>
            </a:r>
          </a:p>
          <a:p>
            <a:pPr algn="l">
              <a:lnSpc>
                <a:spcPct val="105000"/>
              </a:lnSpc>
            </a:pPr>
            <a:r>
              <a:rPr sz="3400" b="0" i="0">
                <a:solidFill>
                  <a:srgbClr val="2A3D2E"/>
                </a:solidFill>
                <a:latin typeface="Playfair Display"/>
              </a:rPr>
              <a:t>The Choice Architecture Audit.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475488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506349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537210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568071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598932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629793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660654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691515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722376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4754880" y="5486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4754880" y="73152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4754880" y="91440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4754880" y="109728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4754880" y="128016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4754880" y="14630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4754880" y="164592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4754880" y="182880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4754880" y="201168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4754880" y="219456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4754880" y="23774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 rot="720000">
            <a:off x="5001768" y="731520"/>
            <a:ext cx="740664" cy="329184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6" name="Connector 25"/>
          <p:cNvCxnSpPr/>
          <p:nvPr/>
        </p:nvCxnSpPr>
        <p:spPr>
          <a:xfrm>
            <a:off x="5186934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5372100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5557266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5075834" y="896112"/>
            <a:ext cx="592531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298033" y="830275"/>
            <a:ext cx="133319" cy="65836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 rot="21120000">
            <a:off x="6112764" y="1097280"/>
            <a:ext cx="790041" cy="36576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2" name="Connector 31"/>
          <p:cNvCxnSpPr/>
          <p:nvPr/>
        </p:nvCxnSpPr>
        <p:spPr>
          <a:xfrm>
            <a:off x="631027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650778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670529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6191768" y="1280160"/>
            <a:ext cx="632032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428780" y="1207008"/>
            <a:ext cx="142207" cy="73152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 rot="300000">
            <a:off x="5248656" y="1554480"/>
            <a:ext cx="691286" cy="402336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8" name="Connector 37"/>
          <p:cNvCxnSpPr/>
          <p:nvPr/>
        </p:nvCxnSpPr>
        <p:spPr>
          <a:xfrm>
            <a:off x="5421477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5594298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5767119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/>
          <p:nvPr/>
        </p:nvCxnSpPr>
        <p:spPr>
          <a:xfrm>
            <a:off x="5317784" y="1755648"/>
            <a:ext cx="553029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525170" y="1675180"/>
            <a:ext cx="124431" cy="80467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4927702" y="1567282"/>
            <a:ext cx="888796" cy="88879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5001768" y="1641348"/>
            <a:ext cx="740664" cy="74066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5075834" y="1715414"/>
            <a:ext cx="592532" cy="59253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6260897" y="568757"/>
            <a:ext cx="691286" cy="69128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6334963" y="642823"/>
            <a:ext cx="543154" cy="54315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6409029" y="716889"/>
            <a:ext cx="395022" cy="39502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6606540" y="1856232"/>
            <a:ext cx="493776" cy="49377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6680606" y="1930298"/>
            <a:ext cx="345644" cy="34564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6754672" y="2004364"/>
            <a:ext cx="197512" cy="19751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5221836" y="6010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5908436" y="10622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5691093" y="8412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5184775" y="19677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7042313" y="73096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6524548" y="61529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4879858" y="7451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5671914" y="103656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6874493" y="181116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4866179" y="17256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5588865" y="205024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7040530" y="142843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5679474" y="14906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5921696" y="224613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4782137" y="213997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5424539" y="201274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6527453" y="126219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5920356" y="87470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5657971" y="214980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6166659" y="7629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5143884" y="13454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5160537" y="130147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6197534" y="181474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5864360" y="22413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4937124" y="207899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6681847" y="16731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5278438" y="134248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5085391" y="170635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5984558" y="228802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6271687" y="175943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5561396" y="20262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5046615" y="64474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5710754" y="21698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5968661" y="71597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5731275" y="236578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5178510" y="134582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5920785" y="14995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6285097" y="88975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6307531" y="129369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5633616" y="19540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5874666" y="202046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5054363" y="182608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5472687" y="16688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5781691" y="89131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6693739" y="13444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5887123" y="189081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7090896" y="10092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6115020" y="23162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4989500" y="102898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4889518" y="223694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2" name="Connector 101"/>
          <p:cNvCxnSpPr/>
          <p:nvPr/>
        </p:nvCxnSpPr>
        <p:spPr>
          <a:xfrm flipV="1">
            <a:off x="4853635" y="2048256"/>
            <a:ext cx="296265" cy="237744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5149900" y="1792224"/>
            <a:ext cx="345644" cy="256032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 flipV="1">
            <a:off x="5495544" y="1536192"/>
            <a:ext cx="345643" cy="256032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 104"/>
          <p:cNvCxnSpPr/>
          <p:nvPr/>
        </p:nvCxnSpPr>
        <p:spPr>
          <a:xfrm flipV="1">
            <a:off x="5841187" y="1280160"/>
            <a:ext cx="296265" cy="256032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ctor 105"/>
          <p:cNvCxnSpPr/>
          <p:nvPr/>
        </p:nvCxnSpPr>
        <p:spPr>
          <a:xfrm flipV="1">
            <a:off x="6137452" y="1024128"/>
            <a:ext cx="246888" cy="256032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nector 106"/>
          <p:cNvCxnSpPr/>
          <p:nvPr/>
        </p:nvCxnSpPr>
        <p:spPr>
          <a:xfrm flipV="1">
            <a:off x="6384340" y="768096"/>
            <a:ext cx="197511" cy="256032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Oval 107"/>
          <p:cNvSpPr/>
          <p:nvPr/>
        </p:nvSpPr>
        <p:spPr>
          <a:xfrm>
            <a:off x="4806010" y="22383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9" name="TextBox 108"/>
          <p:cNvSpPr txBox="1"/>
          <p:nvPr/>
        </p:nvSpPr>
        <p:spPr>
          <a:xfrm>
            <a:off x="4929835" y="22288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N INCENTIVES</a:t>
            </a:r>
          </a:p>
        </p:txBody>
      </p:sp>
      <p:sp>
        <p:nvSpPr>
          <p:cNvPr id="110" name="Oval 109"/>
          <p:cNvSpPr/>
          <p:nvPr/>
        </p:nvSpPr>
        <p:spPr>
          <a:xfrm>
            <a:off x="5102275" y="2000631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1" name="TextBox 110"/>
          <p:cNvSpPr txBox="1"/>
          <p:nvPr/>
        </p:nvSpPr>
        <p:spPr>
          <a:xfrm>
            <a:off x="5226100" y="1991106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U UNDERSTAND</a:t>
            </a:r>
          </a:p>
        </p:txBody>
      </p:sp>
      <p:sp>
        <p:nvSpPr>
          <p:cNvPr id="112" name="Oval 111"/>
          <p:cNvSpPr/>
          <p:nvPr/>
        </p:nvSpPr>
        <p:spPr>
          <a:xfrm>
            <a:off x="5447919" y="1744599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3" name="TextBox 112"/>
          <p:cNvSpPr txBox="1"/>
          <p:nvPr/>
        </p:nvSpPr>
        <p:spPr>
          <a:xfrm>
            <a:off x="5571744" y="1735074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D DEFAULTS</a:t>
            </a:r>
          </a:p>
        </p:txBody>
      </p:sp>
      <p:sp>
        <p:nvSpPr>
          <p:cNvPr id="114" name="Oval 113"/>
          <p:cNvSpPr/>
          <p:nvPr/>
        </p:nvSpPr>
        <p:spPr>
          <a:xfrm>
            <a:off x="5793562" y="1488567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5" name="TextBox 114"/>
          <p:cNvSpPr txBox="1"/>
          <p:nvPr/>
        </p:nvSpPr>
        <p:spPr>
          <a:xfrm>
            <a:off x="5917387" y="1479042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G FEEDBACK</a:t>
            </a:r>
          </a:p>
        </p:txBody>
      </p:sp>
      <p:sp>
        <p:nvSpPr>
          <p:cNvPr id="116" name="Oval 115"/>
          <p:cNvSpPr/>
          <p:nvPr/>
        </p:nvSpPr>
        <p:spPr>
          <a:xfrm>
            <a:off x="6089827" y="12325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7" name="TextBox 116"/>
          <p:cNvSpPr txBox="1"/>
          <p:nvPr/>
        </p:nvSpPr>
        <p:spPr>
          <a:xfrm>
            <a:off x="4308652" y="12230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E EXPECT ERROR</a:t>
            </a:r>
          </a:p>
        </p:txBody>
      </p:sp>
      <p:sp>
        <p:nvSpPr>
          <p:cNvPr id="118" name="Oval 117"/>
          <p:cNvSpPr/>
          <p:nvPr/>
        </p:nvSpPr>
        <p:spPr>
          <a:xfrm>
            <a:off x="6336715" y="976503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9" name="TextBox 118"/>
          <p:cNvSpPr txBox="1"/>
          <p:nvPr/>
        </p:nvSpPr>
        <p:spPr>
          <a:xfrm>
            <a:off x="4555540" y="966978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S STRUCTURE</a:t>
            </a:r>
          </a:p>
        </p:txBody>
      </p:sp>
      <p:sp>
        <p:nvSpPr>
          <p:cNvPr id="120" name="Oval 119"/>
          <p:cNvSpPr/>
          <p:nvPr/>
        </p:nvSpPr>
        <p:spPr>
          <a:xfrm>
            <a:off x="6534226" y="720471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1" name="TextBox 120"/>
          <p:cNvSpPr txBox="1"/>
          <p:nvPr/>
        </p:nvSpPr>
        <p:spPr>
          <a:xfrm>
            <a:off x="4753051" y="710946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A AGENT GUARDRAIL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548640" y="329184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RUN BY</a:t>
            </a:r>
          </a:p>
        </p:txBody>
      </p:sp>
      <p:cxnSp>
        <p:nvCxnSpPr>
          <p:cNvPr id="123" name="Connector 122"/>
          <p:cNvCxnSpPr/>
          <p:nvPr/>
        </p:nvCxnSpPr>
        <p:spPr>
          <a:xfrm>
            <a:off x="548640" y="3749039"/>
            <a:ext cx="265176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3840480" y="329184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DATE</a:t>
            </a:r>
          </a:p>
        </p:txBody>
      </p:sp>
      <p:cxnSp>
        <p:nvCxnSpPr>
          <p:cNvPr id="125" name="Connector 124"/>
          <p:cNvCxnSpPr/>
          <p:nvPr/>
        </p:nvCxnSpPr>
        <p:spPr>
          <a:xfrm>
            <a:off x="3840480" y="3749039"/>
            <a:ext cx="33832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Rectangle 125"/>
          <p:cNvSpPr/>
          <p:nvPr/>
        </p:nvSpPr>
        <p:spPr>
          <a:xfrm>
            <a:off x="548640" y="4389120"/>
            <a:ext cx="6675120" cy="475488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7" name="Rectangle 126"/>
          <p:cNvSpPr/>
          <p:nvPr/>
        </p:nvSpPr>
        <p:spPr>
          <a:xfrm>
            <a:off x="914400" y="47548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8" name="TextBox 127"/>
          <p:cNvSpPr txBox="1"/>
          <p:nvPr/>
        </p:nvSpPr>
        <p:spPr>
          <a:xfrm>
            <a:off x="914400" y="4846320"/>
            <a:ext cx="5943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THE QUESTION THIS AUDIT ANSWERS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914400" y="5303520"/>
            <a:ext cx="59436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400" b="0" i="0">
                <a:solidFill>
                  <a:srgbClr val="EDE8DF"/>
                </a:solidFill>
                <a:latin typeface="Playfair Display"/>
              </a:rPr>
              <a:t>Which of my customer-facing defaults need an agent guardrail.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914400" y="7498079"/>
            <a:ext cx="59436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 i="0">
                <a:solidFill>
                  <a:srgbClr val="C4B9AE"/>
                </a:solidFill>
                <a:latin typeface="Inter"/>
              </a:rPr>
              <a:t>Run the seven steps. Inventory five choices. Score each default. Mark each HUMAN, MIXED, or AGENT-OWNED. Pick one move. Set the cadence.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NUDGE · CHOICE ARCHITECTURE AUDIT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3264408" y="548640"/>
            <a:ext cx="23812" cy="896112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291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WHAT TO DO NEXT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329184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3200" b="0" i="0">
                <a:solidFill>
                  <a:srgbClr val="EDE8DF"/>
                </a:solidFill>
                <a:latin typeface="Playfair Display"/>
              </a:rPr>
              <a:t>Run the card.</a:t>
            </a:r>
          </a:p>
          <a:p>
            <a:pPr algn="l">
              <a:lnSpc>
                <a:spcPct val="105000"/>
              </a:lnSpc>
            </a:pPr>
            <a:r>
              <a:rPr sz="3200" b="0" i="0">
                <a:solidFill>
                  <a:srgbClr val="EDE8DF"/>
                </a:solidFill>
                <a:latin typeface="Playfair Display"/>
              </a:rPr>
              <a:t>Every Friday.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108960"/>
            <a:ext cx="329184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 i="0">
                <a:solidFill>
                  <a:srgbClr val="C4B9AE"/>
                </a:solidFill>
                <a:latin typeface="Inter"/>
              </a:rPr>
              <a:t>The audit runs in 60 minutes. The cadence runs in 30 minutes every Friday.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937760"/>
            <a:ext cx="3291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EDE8DF"/>
                </a:solidFill>
                <a:latin typeface="Inter"/>
              </a:rPr>
              <a:t>OPERATING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303520"/>
            <a:ext cx="329184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F7F471"/>
                </a:solidFill>
                <a:latin typeface="Playfair Display"/>
              </a:rPr>
              <a:t>www.operatingbyjohnbrewton.com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0168" y="7315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WHAT TO DO NEXT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30168" y="12801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RUN THE CARD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30168" y="164592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Every Friday. Thirty minutes.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3630168" y="228600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0168" y="25603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TEACH 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30168" y="292608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Walk one teammate through it.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3630168" y="356616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30168" y="38404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READ THE PIECE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30168" y="420624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Operating Stories on the sixth role.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3630168" y="484632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630168" y="51206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SUBSCRIBE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30168" y="548640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Operating. Every Friday.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3630168" y="612648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C4B9AE"/>
                </a:solidFill>
                <a:latin typeface="Inter"/>
              </a:rPr>
              <a:t>JOHN BREWTON · OPERATING · 6AEP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ORIENTATION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0" i="0">
                <a:solidFill>
                  <a:srgbClr val="2A3D2E"/>
                </a:solidFill>
                <a:latin typeface="Playfair Display"/>
              </a:rPr>
              <a:t>How to run this.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TIME REQUIRED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60 minutes.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2770632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953512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INPUTS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53512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Customer flow map. Default inventory. Agent stack.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92624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175504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OUTPUT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75504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A seven-tool card with one named agent guardrail.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38404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9319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SEVEN STEPS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438912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280" y="443484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Inventory five customer-facing choices.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548640" y="484632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8640" y="489204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" y="493776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Year and assumption per default.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548640" y="534924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539496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97280" y="544068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Score user benefit, business benefit, and agent fitness.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548640" y="585216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589788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97280" y="594360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Mark each HUMAN, MIXED, or AGENT-OWNED.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548640" y="635508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8640" y="640080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97280" y="644652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Map the four-layer choice architecture stack.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548640" y="685800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8640" y="690372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97280" y="694944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Pick the move.</a:t>
            </a:r>
          </a:p>
        </p:txBody>
      </p:sp>
      <p:cxnSp>
        <p:nvCxnSpPr>
          <p:cNvPr id="33" name="Connector 32"/>
          <p:cNvCxnSpPr/>
          <p:nvPr/>
        </p:nvCxnSpPr>
        <p:spPr>
          <a:xfrm>
            <a:off x="548640" y="736092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48640" y="740664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07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97280" y="745236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18160F"/>
                </a:solidFill>
                <a:latin typeface="Playfair Display"/>
              </a:rPr>
              <a:t>Set cadence and write the trigger.</a:t>
            </a:r>
          </a:p>
        </p:txBody>
      </p:sp>
      <p:cxnSp>
        <p:nvCxnSpPr>
          <p:cNvPr id="36" name="Connector 35"/>
          <p:cNvCxnSpPr/>
          <p:nvPr/>
        </p:nvCxnSpPr>
        <p:spPr>
          <a:xfrm>
            <a:off x="548640" y="786384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NUDGE · CHOICE ARCHITECTURE AUDIT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Inventory five customer-facing choices.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Five rows. One choice per row.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1089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C1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1280160" y="3474720"/>
            <a:ext cx="5943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80160" y="31546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CHOICE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40233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C2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1280160" y="4389120"/>
            <a:ext cx="5943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80160" y="40690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CHOICE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49377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C3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1280160" y="5303520"/>
            <a:ext cx="5943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80160" y="49834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CHOICE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58521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C4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1280160" y="6217920"/>
            <a:ext cx="5943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80160" y="58978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CHOICE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67665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C5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1280160" y="7132320"/>
            <a:ext cx="5943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280160" y="68122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CHOICE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NUDGE · CHOICE ARCHITECTURE AUDIT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Year and assumption per default.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8A8280"/>
                </a:solidFill>
                <a:latin typeface="Playfair Display"/>
              </a:rPr>
              <a:t>When did the default start. Did the architect design it on purpose.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017520"/>
            <a:ext cx="1371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CHOICE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11680" y="3017520"/>
            <a:ext cx="7315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YEAR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3017520"/>
            <a:ext cx="4297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DESIGNED ON PURPOSE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3832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C1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2011680" y="370332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2926080" y="370332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8640" y="41605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C2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2011680" y="448056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2926080" y="448056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8640" y="493776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C3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2011680" y="525780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2926080" y="525780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48640" y="57150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C4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2011680" y="603504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2926080" y="603504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48640" y="64922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C5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2011680" y="681228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2926080" y="681228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NUDGE · CHOICE ARCHITECTURE AUDIT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Score user benefit, business benefit, and agent fitness.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Three scores per choice. One to ten each.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301752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315468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C1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94560" y="329184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194560" y="33375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USER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94560" y="36576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886200" y="329184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886200" y="33375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BUSINESS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86200" y="36576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577840" y="329184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577840" y="33375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AGENT FIT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77840" y="36576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8640" y="425196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38912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C2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94560" y="452628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2194560" y="45720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USER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94560" y="48920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886200" y="452628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886200" y="45720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BUSINESS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86200" y="48920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577840" y="452628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577840" y="45720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AGENT FIT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577840" y="48920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48640" y="548640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31520" y="562356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C3</a:t>
            </a:r>
          </a:p>
        </p:txBody>
      </p:sp>
      <p:sp>
        <p:nvSpPr>
          <p:cNvPr id="33" name="Rectangle 32"/>
          <p:cNvSpPr/>
          <p:nvPr/>
        </p:nvSpPr>
        <p:spPr>
          <a:xfrm>
            <a:off x="2194560" y="576072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2194560" y="58064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USER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94560" y="61264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3886200" y="576072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3886200" y="58064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BUSINESS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886200" y="61264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577840" y="576072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577840" y="58064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AGENT FIT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577840" y="61264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48640" y="672084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731520" y="685800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C4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194560" y="699516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2194560" y="70408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USER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94560" y="73609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886200" y="699516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3886200" y="70408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BUSINESS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886200" y="73609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577840" y="699516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5577840" y="70408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AGENT FIT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577840" y="73609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48640" y="795528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731520" y="8092440"/>
            <a:ext cx="1828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1" i="0">
                <a:solidFill>
                  <a:srgbClr val="2A3D2E"/>
                </a:solidFill>
                <a:latin typeface="Playfair Display"/>
              </a:rPr>
              <a:t>C5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194560" y="822960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2194560" y="82753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USER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194560" y="85953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58" name="Rectangle 57"/>
          <p:cNvSpPr/>
          <p:nvPr/>
        </p:nvSpPr>
        <p:spPr>
          <a:xfrm>
            <a:off x="3886200" y="822960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3886200" y="82753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BUSINESS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886200" y="85953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61" name="Rectangle 60"/>
          <p:cNvSpPr/>
          <p:nvPr/>
        </p:nvSpPr>
        <p:spPr>
          <a:xfrm>
            <a:off x="5577840" y="8229600"/>
            <a:ext cx="146304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5577840" y="82753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AGENT FIT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77840" y="859536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 i="0" spc="300">
                <a:solidFill>
                  <a:srgbClr val="8A8280"/>
                </a:solidFill>
                <a:latin typeface="Inter"/>
              </a:rPr>
              <a:t>1-10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NUDGE · CHOICE ARCHITECTURE AUDIT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Mark each HUMAN, MIXED, or AGENT-OWNED.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One status per choice. Tick the box.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10896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CHOICE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4048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HUMAN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776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MIXED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504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AGENT-OWNED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356616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C1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1480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21208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30936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7" name="Connector 16"/>
          <p:cNvCxnSpPr/>
          <p:nvPr/>
        </p:nvCxnSpPr>
        <p:spPr>
          <a:xfrm>
            <a:off x="548640" y="402336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8640" y="429768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C2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11480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21208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30936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2" name="Connector 21"/>
          <p:cNvCxnSpPr/>
          <p:nvPr/>
        </p:nvCxnSpPr>
        <p:spPr>
          <a:xfrm>
            <a:off x="548640" y="475488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48640" y="502920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C3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11480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521208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630936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7" name="Connector 26"/>
          <p:cNvCxnSpPr/>
          <p:nvPr/>
        </p:nvCxnSpPr>
        <p:spPr>
          <a:xfrm>
            <a:off x="548640" y="548640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8640" y="576072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C4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11480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21208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30936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2" name="Connector 31"/>
          <p:cNvCxnSpPr/>
          <p:nvPr/>
        </p:nvCxnSpPr>
        <p:spPr>
          <a:xfrm>
            <a:off x="548640" y="621792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48640" y="649224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C5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11480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521208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630936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548640" y="694944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NUDGE · CHOICE ARCHITECTURE AUDIT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STEP 05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Map the four-layer choice architecture stack.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201168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103120"/>
            <a:ext cx="66751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C4B9AE"/>
                </a:solidFill>
                <a:latin typeface="Playfair Display"/>
              </a:rPr>
              <a:t>Name the tool. Name the owner.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74320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92608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92608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CHOICE INVENTORY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24612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Every customer-facing default named and dated.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36576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2468880" y="384048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63440" y="365760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212080" y="384048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48640" y="420624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38912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63040" y="438912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DEFAULT DESIGN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470916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The option that runs by itself. One per choice.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63040" y="51206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2468880" y="530352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663440" y="512064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5212080" y="530352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48640" y="566928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585216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63040" y="585216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AGENT GUARDRAILS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63040" y="617220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Rules agents follow when they choose for users.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63040" y="65836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2468880" y="676656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63440" y="658368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5212080" y="676656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548640" y="713232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731520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63040" y="7315200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AUDIT LOOP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63040" y="763524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1">
                <a:solidFill>
                  <a:srgbClr val="18160F"/>
                </a:solidFill>
                <a:latin typeface="Playfair Display"/>
              </a:rPr>
              <a:t>Quarterly review. Drift detection. Owner named.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63040" y="80467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2468880" y="822960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663440" y="804672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39" name="Connector 38"/>
          <p:cNvCxnSpPr/>
          <p:nvPr/>
        </p:nvCxnSpPr>
        <p:spPr>
          <a:xfrm>
            <a:off x="5212080" y="822960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C4B9AE"/>
                </a:solidFill>
                <a:latin typeface="Inter"/>
              </a:rPr>
              <a:t>NUDGE · CHOICE ARCHITECTURE AUDIT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Pick the move.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8A8280"/>
                </a:solidFill>
                <a:latin typeface="Playfair Display"/>
              </a:rPr>
              <a:t>One move per quarter. State the trade-off in one sentence.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29260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TIER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05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SOLO OPERATOR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34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291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STARTUP FOUNDER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20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577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SMB STRATEGIST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4023360"/>
            <a:ext cx="6675120" cy="51206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" y="429768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MOVE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45720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One sentence. Specific.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" y="484632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2960" y="59436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TRADE-OFF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621792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What you are letting go to make this move.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2960" y="649224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60" y="758952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PROOF METRIC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786384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What tells you it worked within thirty days.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22960" y="813816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NUDGE · CHOICE ARCHITECTURE AUDIT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2A3D2E"/>
                </a:solidFill>
                <a:latin typeface="Playfair Display"/>
              </a:rPr>
              <a:t>Set cadence and write the trigger.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8A8280"/>
                </a:solidFill>
                <a:latin typeface="Playfair Display"/>
              </a:rPr>
              <a:t>Pick the cadence. Write the four triggers. Mark the two decisions to monitor.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0175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CADENCE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144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WEEKLY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202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2860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BIWEEKLY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918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6576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MONTHLY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634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292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QUARTERLY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0350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ON TRIGGER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402336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NEXT FULL AUDIT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2560320" y="4297680"/>
            <a:ext cx="46634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47548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TRIGGERS THAT FORCE A POLICY REWRITE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52120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005840" y="54864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56692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1005840" y="59436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8640" y="61264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005840" y="64008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48640" y="65836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1005840" y="68580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8640" y="7315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DECISIONS TO MONITOR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48640" y="7680960"/>
            <a:ext cx="320040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77724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MONITOR 1</a:t>
            </a:r>
          </a:p>
        </p:txBody>
      </p:sp>
      <p:cxnSp>
        <p:nvCxnSpPr>
          <p:cNvPr id="34" name="Connector 33"/>
          <p:cNvCxnSpPr/>
          <p:nvPr/>
        </p:nvCxnSpPr>
        <p:spPr>
          <a:xfrm>
            <a:off x="731520" y="8595360"/>
            <a:ext cx="28346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931920" y="7680960"/>
            <a:ext cx="320040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114800" y="77724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MONITOR 2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4114800" y="8595360"/>
            <a:ext cx="28346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NUDGE · CHOICE ARCHITECTURE AUDIT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