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Lst>
  <p:sldSz cx="7772400" cy="100584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548640"/>
            <a:ext cx="3657600" cy="274320"/>
          </a:xfrm>
          <a:prstGeom prst="rect">
            <a:avLst/>
          </a:prstGeom>
          <a:noFill/>
        </p:spPr>
        <p:txBody>
          <a:bodyPr wrap="square" lIns="0" rIns="0" tIns="0" bIns="0" anchor="t">
            <a:spAutoFit/>
          </a:bodyPr>
          <a:lstStyle/>
          <a:p>
            <a:pPr algn="l"/>
            <a:r>
              <a:rPr sz="1000" b="1" i="0" spc="400">
                <a:solidFill>
                  <a:srgbClr val="8A8280"/>
                </a:solidFill>
                <a:latin typeface="Inter"/>
              </a:rPr>
              <a:t>OPERATING · PROMPT PACK</a:t>
            </a:r>
          </a:p>
        </p:txBody>
      </p:sp>
      <p:sp>
        <p:nvSpPr>
          <p:cNvPr id="4" name="TextBox 3"/>
          <p:cNvSpPr txBox="1"/>
          <p:nvPr/>
        </p:nvSpPr>
        <p:spPr>
          <a:xfrm>
            <a:off x="548640" y="1005840"/>
            <a:ext cx="6675120" cy="1828800"/>
          </a:xfrm>
          <a:prstGeom prst="rect">
            <a:avLst/>
          </a:prstGeom>
          <a:noFill/>
        </p:spPr>
        <p:txBody>
          <a:bodyPr wrap="square" lIns="0" rIns="0" tIns="0" bIns="0" anchor="t">
            <a:spAutoFit/>
          </a:bodyPr>
          <a:lstStyle/>
          <a:p>
            <a:pPr algn="l">
              <a:lnSpc>
                <a:spcPct val="110000"/>
              </a:lnSpc>
            </a:pPr>
            <a:r>
              <a:rPr sz="3000" b="0" i="0">
                <a:solidFill>
                  <a:srgbClr val="2A3D2E"/>
                </a:solidFill>
                <a:latin typeface="Playfair Display"/>
              </a:rPr>
              <a:t>Behavioral Economics. Nudge.</a:t>
            </a:r>
          </a:p>
          <a:p>
            <a:pPr algn="l">
              <a:lnSpc>
                <a:spcPct val="110000"/>
              </a:lnSpc>
            </a:pPr>
            <a:r>
              <a:rPr sz="3000" b="0" i="0">
                <a:solidFill>
                  <a:srgbClr val="2A3D2E"/>
                </a:solidFill>
                <a:latin typeface="Playfair Display"/>
              </a:rPr>
              <a:t>Five prompts for the new card.</a:t>
            </a:r>
          </a:p>
        </p:txBody>
      </p:sp>
      <p:cxnSp>
        <p:nvCxnSpPr>
          <p:cNvPr id="5" name="Connector 4"/>
          <p:cNvCxnSpPr/>
          <p:nvPr/>
        </p:nvCxnSpPr>
        <p:spPr>
          <a:xfrm>
            <a:off x="475488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6" name="Connector 5"/>
          <p:cNvCxnSpPr/>
          <p:nvPr/>
        </p:nvCxnSpPr>
        <p:spPr>
          <a:xfrm>
            <a:off x="506349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7" name="Connector 6"/>
          <p:cNvCxnSpPr/>
          <p:nvPr/>
        </p:nvCxnSpPr>
        <p:spPr>
          <a:xfrm>
            <a:off x="537210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8" name="Connector 7"/>
          <p:cNvCxnSpPr/>
          <p:nvPr/>
        </p:nvCxnSpPr>
        <p:spPr>
          <a:xfrm>
            <a:off x="568071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9" name="Connector 8"/>
          <p:cNvCxnSpPr/>
          <p:nvPr/>
        </p:nvCxnSpPr>
        <p:spPr>
          <a:xfrm>
            <a:off x="598932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0" name="Connector 9"/>
          <p:cNvCxnSpPr/>
          <p:nvPr/>
        </p:nvCxnSpPr>
        <p:spPr>
          <a:xfrm>
            <a:off x="629793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1" name="Connector 10"/>
          <p:cNvCxnSpPr/>
          <p:nvPr/>
        </p:nvCxnSpPr>
        <p:spPr>
          <a:xfrm>
            <a:off x="660654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2" name="Connector 11"/>
          <p:cNvCxnSpPr/>
          <p:nvPr/>
        </p:nvCxnSpPr>
        <p:spPr>
          <a:xfrm>
            <a:off x="691515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3" name="Connector 12"/>
          <p:cNvCxnSpPr/>
          <p:nvPr/>
        </p:nvCxnSpPr>
        <p:spPr>
          <a:xfrm>
            <a:off x="722376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4" name="Connector 13"/>
          <p:cNvCxnSpPr/>
          <p:nvPr/>
        </p:nvCxnSpPr>
        <p:spPr>
          <a:xfrm>
            <a:off x="4754880" y="5486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5" name="Connector 14"/>
          <p:cNvCxnSpPr/>
          <p:nvPr/>
        </p:nvCxnSpPr>
        <p:spPr>
          <a:xfrm>
            <a:off x="4754880" y="73152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6" name="Connector 15"/>
          <p:cNvCxnSpPr/>
          <p:nvPr/>
        </p:nvCxnSpPr>
        <p:spPr>
          <a:xfrm>
            <a:off x="4754880" y="91440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7" name="Connector 16"/>
          <p:cNvCxnSpPr/>
          <p:nvPr/>
        </p:nvCxnSpPr>
        <p:spPr>
          <a:xfrm>
            <a:off x="4754880" y="109728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8" name="Connector 17"/>
          <p:cNvCxnSpPr/>
          <p:nvPr/>
        </p:nvCxnSpPr>
        <p:spPr>
          <a:xfrm>
            <a:off x="4754880" y="128016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9" name="Connector 18"/>
          <p:cNvCxnSpPr/>
          <p:nvPr/>
        </p:nvCxnSpPr>
        <p:spPr>
          <a:xfrm>
            <a:off x="4754880" y="14630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0" name="Connector 19"/>
          <p:cNvCxnSpPr/>
          <p:nvPr/>
        </p:nvCxnSpPr>
        <p:spPr>
          <a:xfrm>
            <a:off x="4754880" y="164592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1" name="Connector 20"/>
          <p:cNvCxnSpPr/>
          <p:nvPr/>
        </p:nvCxnSpPr>
        <p:spPr>
          <a:xfrm>
            <a:off x="4754880" y="182880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2" name="Connector 21"/>
          <p:cNvCxnSpPr/>
          <p:nvPr/>
        </p:nvCxnSpPr>
        <p:spPr>
          <a:xfrm>
            <a:off x="4754880" y="201168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3" name="Connector 22"/>
          <p:cNvCxnSpPr/>
          <p:nvPr/>
        </p:nvCxnSpPr>
        <p:spPr>
          <a:xfrm>
            <a:off x="4754880" y="219456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4" name="Connector 23"/>
          <p:cNvCxnSpPr/>
          <p:nvPr/>
        </p:nvCxnSpPr>
        <p:spPr>
          <a:xfrm>
            <a:off x="4754880" y="23774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rot="720000">
            <a:off x="5001768" y="731520"/>
            <a:ext cx="740664" cy="329184"/>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26" name="Connector 25"/>
          <p:cNvCxnSpPr/>
          <p:nvPr/>
        </p:nvCxnSpPr>
        <p:spPr>
          <a:xfrm>
            <a:off x="5186934"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7" name="Connector 26"/>
          <p:cNvCxnSpPr/>
          <p:nvPr/>
        </p:nvCxnSpPr>
        <p:spPr>
          <a:xfrm>
            <a:off x="5372100"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8" name="Connector 27"/>
          <p:cNvCxnSpPr/>
          <p:nvPr/>
        </p:nvCxnSpPr>
        <p:spPr>
          <a:xfrm>
            <a:off x="5557266"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9" name="Connector 28"/>
          <p:cNvCxnSpPr/>
          <p:nvPr/>
        </p:nvCxnSpPr>
        <p:spPr>
          <a:xfrm>
            <a:off x="5075834" y="896112"/>
            <a:ext cx="592531"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30" name="Rectangle 29"/>
          <p:cNvSpPr/>
          <p:nvPr/>
        </p:nvSpPr>
        <p:spPr>
          <a:xfrm>
            <a:off x="5298033" y="830275"/>
            <a:ext cx="133319" cy="65836"/>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Rectangle 30"/>
          <p:cNvSpPr/>
          <p:nvPr/>
        </p:nvSpPr>
        <p:spPr>
          <a:xfrm rot="21120000">
            <a:off x="6112764" y="1097280"/>
            <a:ext cx="790041" cy="365760"/>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32" name="Connector 31"/>
          <p:cNvCxnSpPr/>
          <p:nvPr/>
        </p:nvCxnSpPr>
        <p:spPr>
          <a:xfrm>
            <a:off x="631027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3" name="Connector 32"/>
          <p:cNvCxnSpPr/>
          <p:nvPr/>
        </p:nvCxnSpPr>
        <p:spPr>
          <a:xfrm>
            <a:off x="650778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4" name="Connector 33"/>
          <p:cNvCxnSpPr/>
          <p:nvPr/>
        </p:nvCxnSpPr>
        <p:spPr>
          <a:xfrm>
            <a:off x="670529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5" name="Connector 34"/>
          <p:cNvCxnSpPr/>
          <p:nvPr/>
        </p:nvCxnSpPr>
        <p:spPr>
          <a:xfrm>
            <a:off x="6191768" y="1280160"/>
            <a:ext cx="632032"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6428780" y="1207008"/>
            <a:ext cx="142207" cy="73152"/>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Rectangle 36"/>
          <p:cNvSpPr/>
          <p:nvPr/>
        </p:nvSpPr>
        <p:spPr>
          <a:xfrm rot="300000">
            <a:off x="5248656" y="1554480"/>
            <a:ext cx="691286" cy="402336"/>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38" name="Connector 37"/>
          <p:cNvCxnSpPr/>
          <p:nvPr/>
        </p:nvCxnSpPr>
        <p:spPr>
          <a:xfrm>
            <a:off x="5421477"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9" name="Connector 38"/>
          <p:cNvCxnSpPr/>
          <p:nvPr/>
        </p:nvCxnSpPr>
        <p:spPr>
          <a:xfrm>
            <a:off x="5594298"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40" name="Connector 39"/>
          <p:cNvCxnSpPr/>
          <p:nvPr/>
        </p:nvCxnSpPr>
        <p:spPr>
          <a:xfrm>
            <a:off x="5767119"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41" name="Connector 40"/>
          <p:cNvCxnSpPr/>
          <p:nvPr/>
        </p:nvCxnSpPr>
        <p:spPr>
          <a:xfrm>
            <a:off x="5317784" y="1755648"/>
            <a:ext cx="553029"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42" name="Rectangle 41"/>
          <p:cNvSpPr/>
          <p:nvPr/>
        </p:nvSpPr>
        <p:spPr>
          <a:xfrm>
            <a:off x="5525170" y="1675180"/>
            <a:ext cx="124431" cy="80467"/>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Oval 42"/>
          <p:cNvSpPr/>
          <p:nvPr/>
        </p:nvSpPr>
        <p:spPr>
          <a:xfrm>
            <a:off x="4927702" y="1567282"/>
            <a:ext cx="888796" cy="88879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4" name="Oval 43"/>
          <p:cNvSpPr/>
          <p:nvPr/>
        </p:nvSpPr>
        <p:spPr>
          <a:xfrm>
            <a:off x="5001768" y="1641348"/>
            <a:ext cx="740664" cy="74066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Oval 44"/>
          <p:cNvSpPr/>
          <p:nvPr/>
        </p:nvSpPr>
        <p:spPr>
          <a:xfrm>
            <a:off x="5075834" y="1715414"/>
            <a:ext cx="592532" cy="59253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6" name="Oval 45"/>
          <p:cNvSpPr/>
          <p:nvPr/>
        </p:nvSpPr>
        <p:spPr>
          <a:xfrm>
            <a:off x="6260897" y="568757"/>
            <a:ext cx="691286" cy="69128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Oval 46"/>
          <p:cNvSpPr/>
          <p:nvPr/>
        </p:nvSpPr>
        <p:spPr>
          <a:xfrm>
            <a:off x="6334963" y="642823"/>
            <a:ext cx="543154" cy="54315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8" name="Oval 47"/>
          <p:cNvSpPr/>
          <p:nvPr/>
        </p:nvSpPr>
        <p:spPr>
          <a:xfrm>
            <a:off x="6409029" y="716889"/>
            <a:ext cx="395022" cy="39502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Oval 48"/>
          <p:cNvSpPr/>
          <p:nvPr/>
        </p:nvSpPr>
        <p:spPr>
          <a:xfrm>
            <a:off x="6606540" y="1856232"/>
            <a:ext cx="493776" cy="49377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Oval 49"/>
          <p:cNvSpPr/>
          <p:nvPr/>
        </p:nvSpPr>
        <p:spPr>
          <a:xfrm>
            <a:off x="6680606" y="1930298"/>
            <a:ext cx="345644" cy="34564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Oval 50"/>
          <p:cNvSpPr/>
          <p:nvPr/>
        </p:nvSpPr>
        <p:spPr>
          <a:xfrm>
            <a:off x="6754672" y="2004364"/>
            <a:ext cx="197512" cy="19751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2" name="Oval 51"/>
          <p:cNvSpPr/>
          <p:nvPr/>
        </p:nvSpPr>
        <p:spPr>
          <a:xfrm>
            <a:off x="5221836" y="60109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3" name="Oval 52"/>
          <p:cNvSpPr/>
          <p:nvPr/>
        </p:nvSpPr>
        <p:spPr>
          <a:xfrm>
            <a:off x="5908436" y="106221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4" name="Oval 53"/>
          <p:cNvSpPr/>
          <p:nvPr/>
        </p:nvSpPr>
        <p:spPr>
          <a:xfrm>
            <a:off x="5691093" y="84127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5" name="Oval 54"/>
          <p:cNvSpPr/>
          <p:nvPr/>
        </p:nvSpPr>
        <p:spPr>
          <a:xfrm>
            <a:off x="5184775" y="196778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6" name="Oval 55"/>
          <p:cNvSpPr/>
          <p:nvPr/>
        </p:nvSpPr>
        <p:spPr>
          <a:xfrm>
            <a:off x="7042313" y="73096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7" name="Oval 56"/>
          <p:cNvSpPr/>
          <p:nvPr/>
        </p:nvSpPr>
        <p:spPr>
          <a:xfrm>
            <a:off x="6524548" y="61529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8" name="Oval 57"/>
          <p:cNvSpPr/>
          <p:nvPr/>
        </p:nvSpPr>
        <p:spPr>
          <a:xfrm>
            <a:off x="4879858" y="74513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9" name="Oval 58"/>
          <p:cNvSpPr/>
          <p:nvPr/>
        </p:nvSpPr>
        <p:spPr>
          <a:xfrm>
            <a:off x="5671914" y="103656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0" name="Oval 59"/>
          <p:cNvSpPr/>
          <p:nvPr/>
        </p:nvSpPr>
        <p:spPr>
          <a:xfrm>
            <a:off x="6874493" y="181116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1" name="Oval 60"/>
          <p:cNvSpPr/>
          <p:nvPr/>
        </p:nvSpPr>
        <p:spPr>
          <a:xfrm>
            <a:off x="4866179" y="172565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2" name="Oval 61"/>
          <p:cNvSpPr/>
          <p:nvPr/>
        </p:nvSpPr>
        <p:spPr>
          <a:xfrm>
            <a:off x="5588865" y="205024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3" name="Oval 62"/>
          <p:cNvSpPr/>
          <p:nvPr/>
        </p:nvSpPr>
        <p:spPr>
          <a:xfrm>
            <a:off x="7040530" y="142843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4" name="Oval 63"/>
          <p:cNvSpPr/>
          <p:nvPr/>
        </p:nvSpPr>
        <p:spPr>
          <a:xfrm>
            <a:off x="5679474" y="149069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5" name="Oval 64"/>
          <p:cNvSpPr/>
          <p:nvPr/>
        </p:nvSpPr>
        <p:spPr>
          <a:xfrm>
            <a:off x="5921696" y="224613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6" name="Oval 65"/>
          <p:cNvSpPr/>
          <p:nvPr/>
        </p:nvSpPr>
        <p:spPr>
          <a:xfrm>
            <a:off x="4782137" y="213997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7" name="Oval 66"/>
          <p:cNvSpPr/>
          <p:nvPr/>
        </p:nvSpPr>
        <p:spPr>
          <a:xfrm>
            <a:off x="5424539" y="201274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8" name="Oval 67"/>
          <p:cNvSpPr/>
          <p:nvPr/>
        </p:nvSpPr>
        <p:spPr>
          <a:xfrm>
            <a:off x="6527453" y="126219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9" name="Oval 68"/>
          <p:cNvSpPr/>
          <p:nvPr/>
        </p:nvSpPr>
        <p:spPr>
          <a:xfrm>
            <a:off x="5920356" y="87470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0" name="Oval 69"/>
          <p:cNvSpPr/>
          <p:nvPr/>
        </p:nvSpPr>
        <p:spPr>
          <a:xfrm>
            <a:off x="5657971" y="214980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1" name="Oval 70"/>
          <p:cNvSpPr/>
          <p:nvPr/>
        </p:nvSpPr>
        <p:spPr>
          <a:xfrm>
            <a:off x="6166659" y="76299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2" name="Oval 71"/>
          <p:cNvSpPr/>
          <p:nvPr/>
        </p:nvSpPr>
        <p:spPr>
          <a:xfrm>
            <a:off x="5143884" y="134540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3" name="Oval 72"/>
          <p:cNvSpPr/>
          <p:nvPr/>
        </p:nvSpPr>
        <p:spPr>
          <a:xfrm>
            <a:off x="5160537" y="130147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4" name="Oval 73"/>
          <p:cNvSpPr/>
          <p:nvPr/>
        </p:nvSpPr>
        <p:spPr>
          <a:xfrm>
            <a:off x="6197534" y="181474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5" name="Oval 74"/>
          <p:cNvSpPr/>
          <p:nvPr/>
        </p:nvSpPr>
        <p:spPr>
          <a:xfrm>
            <a:off x="5864360" y="224131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6" name="Oval 75"/>
          <p:cNvSpPr/>
          <p:nvPr/>
        </p:nvSpPr>
        <p:spPr>
          <a:xfrm>
            <a:off x="4937124" y="207899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7" name="Oval 76"/>
          <p:cNvSpPr/>
          <p:nvPr/>
        </p:nvSpPr>
        <p:spPr>
          <a:xfrm>
            <a:off x="6681847" y="167319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8" name="Oval 77"/>
          <p:cNvSpPr/>
          <p:nvPr/>
        </p:nvSpPr>
        <p:spPr>
          <a:xfrm>
            <a:off x="5278438" y="134248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9" name="Oval 78"/>
          <p:cNvSpPr/>
          <p:nvPr/>
        </p:nvSpPr>
        <p:spPr>
          <a:xfrm>
            <a:off x="5085391" y="170635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0" name="Oval 79"/>
          <p:cNvSpPr/>
          <p:nvPr/>
        </p:nvSpPr>
        <p:spPr>
          <a:xfrm>
            <a:off x="5984558" y="228802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1" name="Oval 80"/>
          <p:cNvSpPr/>
          <p:nvPr/>
        </p:nvSpPr>
        <p:spPr>
          <a:xfrm>
            <a:off x="6271687" y="175943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2" name="Oval 81"/>
          <p:cNvSpPr/>
          <p:nvPr/>
        </p:nvSpPr>
        <p:spPr>
          <a:xfrm>
            <a:off x="5561396" y="202623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3" name="Oval 82"/>
          <p:cNvSpPr/>
          <p:nvPr/>
        </p:nvSpPr>
        <p:spPr>
          <a:xfrm>
            <a:off x="5046615" y="64474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4" name="Oval 83"/>
          <p:cNvSpPr/>
          <p:nvPr/>
        </p:nvSpPr>
        <p:spPr>
          <a:xfrm>
            <a:off x="5710754" y="216988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5" name="Oval 84"/>
          <p:cNvSpPr/>
          <p:nvPr/>
        </p:nvSpPr>
        <p:spPr>
          <a:xfrm>
            <a:off x="5968661" y="71597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6" name="Oval 85"/>
          <p:cNvSpPr/>
          <p:nvPr/>
        </p:nvSpPr>
        <p:spPr>
          <a:xfrm>
            <a:off x="5731275" y="236578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7" name="Oval 86"/>
          <p:cNvSpPr/>
          <p:nvPr/>
        </p:nvSpPr>
        <p:spPr>
          <a:xfrm>
            <a:off x="5178510" y="134582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8" name="Oval 87"/>
          <p:cNvSpPr/>
          <p:nvPr/>
        </p:nvSpPr>
        <p:spPr>
          <a:xfrm>
            <a:off x="5920785" y="149951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9" name="Oval 88"/>
          <p:cNvSpPr/>
          <p:nvPr/>
        </p:nvSpPr>
        <p:spPr>
          <a:xfrm>
            <a:off x="6285097" y="88975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0" name="Oval 89"/>
          <p:cNvSpPr/>
          <p:nvPr/>
        </p:nvSpPr>
        <p:spPr>
          <a:xfrm>
            <a:off x="6307531" y="129369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1" name="Oval 90"/>
          <p:cNvSpPr/>
          <p:nvPr/>
        </p:nvSpPr>
        <p:spPr>
          <a:xfrm>
            <a:off x="5633616" y="195409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2" name="Oval 91"/>
          <p:cNvSpPr/>
          <p:nvPr/>
        </p:nvSpPr>
        <p:spPr>
          <a:xfrm>
            <a:off x="5874666" y="202046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3" name="Oval 92"/>
          <p:cNvSpPr/>
          <p:nvPr/>
        </p:nvSpPr>
        <p:spPr>
          <a:xfrm>
            <a:off x="5054363" y="182608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4" name="Oval 93"/>
          <p:cNvSpPr/>
          <p:nvPr/>
        </p:nvSpPr>
        <p:spPr>
          <a:xfrm>
            <a:off x="5472687" y="166881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5" name="Oval 94"/>
          <p:cNvSpPr/>
          <p:nvPr/>
        </p:nvSpPr>
        <p:spPr>
          <a:xfrm>
            <a:off x="5781691" y="89131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6" name="Oval 95"/>
          <p:cNvSpPr/>
          <p:nvPr/>
        </p:nvSpPr>
        <p:spPr>
          <a:xfrm>
            <a:off x="6693739" y="134441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7" name="Oval 96"/>
          <p:cNvSpPr/>
          <p:nvPr/>
        </p:nvSpPr>
        <p:spPr>
          <a:xfrm>
            <a:off x="5887123" y="189081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8" name="Oval 97"/>
          <p:cNvSpPr/>
          <p:nvPr/>
        </p:nvSpPr>
        <p:spPr>
          <a:xfrm>
            <a:off x="7090896" y="100920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9" name="Oval 98"/>
          <p:cNvSpPr/>
          <p:nvPr/>
        </p:nvSpPr>
        <p:spPr>
          <a:xfrm>
            <a:off x="6115020" y="231622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0" name="Oval 99"/>
          <p:cNvSpPr/>
          <p:nvPr/>
        </p:nvSpPr>
        <p:spPr>
          <a:xfrm>
            <a:off x="4989500" y="102898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1" name="Oval 100"/>
          <p:cNvSpPr/>
          <p:nvPr/>
        </p:nvSpPr>
        <p:spPr>
          <a:xfrm>
            <a:off x="4889518" y="223694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102" name="Connector 101"/>
          <p:cNvCxnSpPr/>
          <p:nvPr/>
        </p:nvCxnSpPr>
        <p:spPr>
          <a:xfrm flipV="1">
            <a:off x="4853635" y="2048256"/>
            <a:ext cx="296265" cy="237744"/>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3" name="Connector 102"/>
          <p:cNvCxnSpPr/>
          <p:nvPr/>
        </p:nvCxnSpPr>
        <p:spPr>
          <a:xfrm flipV="1">
            <a:off x="5149900" y="1792224"/>
            <a:ext cx="345644" cy="256032"/>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4" name="Connector 103"/>
          <p:cNvCxnSpPr/>
          <p:nvPr/>
        </p:nvCxnSpPr>
        <p:spPr>
          <a:xfrm flipV="1">
            <a:off x="5495544" y="1536192"/>
            <a:ext cx="345643" cy="256032"/>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5" name="Connector 104"/>
          <p:cNvCxnSpPr/>
          <p:nvPr/>
        </p:nvCxnSpPr>
        <p:spPr>
          <a:xfrm flipV="1">
            <a:off x="5841187" y="1280160"/>
            <a:ext cx="296265" cy="256032"/>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6" name="Connector 105"/>
          <p:cNvCxnSpPr/>
          <p:nvPr/>
        </p:nvCxnSpPr>
        <p:spPr>
          <a:xfrm flipV="1">
            <a:off x="6137452" y="1024128"/>
            <a:ext cx="246888" cy="256032"/>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7" name="Connector 106"/>
          <p:cNvCxnSpPr/>
          <p:nvPr/>
        </p:nvCxnSpPr>
        <p:spPr>
          <a:xfrm flipV="1">
            <a:off x="6384340" y="768096"/>
            <a:ext cx="197511" cy="256032"/>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sp>
        <p:nvSpPr>
          <p:cNvPr id="108" name="Oval 107"/>
          <p:cNvSpPr/>
          <p:nvPr/>
        </p:nvSpPr>
        <p:spPr>
          <a:xfrm>
            <a:off x="4806010" y="2238375"/>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9" name="TextBox 108"/>
          <p:cNvSpPr txBox="1"/>
          <p:nvPr/>
        </p:nvSpPr>
        <p:spPr>
          <a:xfrm>
            <a:off x="4929835" y="2228850"/>
            <a:ext cx="1714500" cy="133350"/>
          </a:xfrm>
          <a:prstGeom prst="rect">
            <a:avLst/>
          </a:prstGeom>
          <a:noFill/>
        </p:spPr>
        <p:txBody>
          <a:bodyPr wrap="square" lIns="0" rIns="0" tIns="0" bIns="0" anchor="t">
            <a:spAutoFit/>
          </a:bodyPr>
          <a:lstStyle/>
          <a:p>
            <a:pPr algn="l"/>
            <a:r>
              <a:rPr sz="800" b="1" i="0" spc="80">
                <a:solidFill>
                  <a:srgbClr val="18160F"/>
                </a:solidFill>
                <a:latin typeface="Inter"/>
              </a:rPr>
              <a:t>N INCENTIVES</a:t>
            </a:r>
          </a:p>
        </p:txBody>
      </p:sp>
      <p:sp>
        <p:nvSpPr>
          <p:cNvPr id="110" name="Oval 109"/>
          <p:cNvSpPr/>
          <p:nvPr/>
        </p:nvSpPr>
        <p:spPr>
          <a:xfrm>
            <a:off x="5102275" y="2000631"/>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1" name="TextBox 110"/>
          <p:cNvSpPr txBox="1"/>
          <p:nvPr/>
        </p:nvSpPr>
        <p:spPr>
          <a:xfrm>
            <a:off x="5226100" y="1991106"/>
            <a:ext cx="1714500" cy="133350"/>
          </a:xfrm>
          <a:prstGeom prst="rect">
            <a:avLst/>
          </a:prstGeom>
          <a:noFill/>
        </p:spPr>
        <p:txBody>
          <a:bodyPr wrap="square" lIns="0" rIns="0" tIns="0" bIns="0" anchor="t">
            <a:spAutoFit/>
          </a:bodyPr>
          <a:lstStyle/>
          <a:p>
            <a:pPr algn="l"/>
            <a:r>
              <a:rPr sz="800" b="1" i="0" spc="80">
                <a:solidFill>
                  <a:srgbClr val="18160F"/>
                </a:solidFill>
                <a:latin typeface="Inter"/>
              </a:rPr>
              <a:t>U UNDERSTAND</a:t>
            </a:r>
          </a:p>
        </p:txBody>
      </p:sp>
      <p:sp>
        <p:nvSpPr>
          <p:cNvPr id="112" name="Oval 111"/>
          <p:cNvSpPr/>
          <p:nvPr/>
        </p:nvSpPr>
        <p:spPr>
          <a:xfrm>
            <a:off x="5447919" y="1744599"/>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3" name="TextBox 112"/>
          <p:cNvSpPr txBox="1"/>
          <p:nvPr/>
        </p:nvSpPr>
        <p:spPr>
          <a:xfrm>
            <a:off x="5571744" y="1735074"/>
            <a:ext cx="1714500" cy="133350"/>
          </a:xfrm>
          <a:prstGeom prst="rect">
            <a:avLst/>
          </a:prstGeom>
          <a:noFill/>
        </p:spPr>
        <p:txBody>
          <a:bodyPr wrap="square" lIns="0" rIns="0" tIns="0" bIns="0" anchor="t">
            <a:spAutoFit/>
          </a:bodyPr>
          <a:lstStyle/>
          <a:p>
            <a:pPr algn="l"/>
            <a:r>
              <a:rPr sz="800" b="1" i="0" spc="80">
                <a:solidFill>
                  <a:srgbClr val="18160F"/>
                </a:solidFill>
                <a:latin typeface="Inter"/>
              </a:rPr>
              <a:t>D DEFAULTS</a:t>
            </a:r>
          </a:p>
        </p:txBody>
      </p:sp>
      <p:sp>
        <p:nvSpPr>
          <p:cNvPr id="114" name="Oval 113"/>
          <p:cNvSpPr/>
          <p:nvPr/>
        </p:nvSpPr>
        <p:spPr>
          <a:xfrm>
            <a:off x="5793562" y="1488567"/>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5" name="TextBox 114"/>
          <p:cNvSpPr txBox="1"/>
          <p:nvPr/>
        </p:nvSpPr>
        <p:spPr>
          <a:xfrm>
            <a:off x="5917387" y="1479042"/>
            <a:ext cx="1714500" cy="133350"/>
          </a:xfrm>
          <a:prstGeom prst="rect">
            <a:avLst/>
          </a:prstGeom>
          <a:noFill/>
        </p:spPr>
        <p:txBody>
          <a:bodyPr wrap="square" lIns="0" rIns="0" tIns="0" bIns="0" anchor="t">
            <a:spAutoFit/>
          </a:bodyPr>
          <a:lstStyle/>
          <a:p>
            <a:pPr algn="l"/>
            <a:r>
              <a:rPr sz="800" b="1" i="0" spc="80">
                <a:solidFill>
                  <a:srgbClr val="18160F"/>
                </a:solidFill>
                <a:latin typeface="Inter"/>
              </a:rPr>
              <a:t>G FEEDBACK</a:t>
            </a:r>
          </a:p>
        </p:txBody>
      </p:sp>
      <p:sp>
        <p:nvSpPr>
          <p:cNvPr id="116" name="Oval 115"/>
          <p:cNvSpPr/>
          <p:nvPr/>
        </p:nvSpPr>
        <p:spPr>
          <a:xfrm>
            <a:off x="6089827" y="1232535"/>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7" name="TextBox 116"/>
          <p:cNvSpPr txBox="1"/>
          <p:nvPr/>
        </p:nvSpPr>
        <p:spPr>
          <a:xfrm>
            <a:off x="4308652" y="1223010"/>
            <a:ext cx="1714500" cy="133350"/>
          </a:xfrm>
          <a:prstGeom prst="rect">
            <a:avLst/>
          </a:prstGeom>
          <a:noFill/>
        </p:spPr>
        <p:txBody>
          <a:bodyPr wrap="square" lIns="0" rIns="0" tIns="0" bIns="0" anchor="t">
            <a:spAutoFit/>
          </a:bodyPr>
          <a:lstStyle/>
          <a:p>
            <a:pPr algn="r"/>
            <a:r>
              <a:rPr sz="800" b="1" i="0" spc="80">
                <a:solidFill>
                  <a:srgbClr val="18160F"/>
                </a:solidFill>
                <a:latin typeface="Inter"/>
              </a:rPr>
              <a:t>E EXPECT ERROR</a:t>
            </a:r>
          </a:p>
        </p:txBody>
      </p:sp>
      <p:sp>
        <p:nvSpPr>
          <p:cNvPr id="118" name="Oval 117"/>
          <p:cNvSpPr/>
          <p:nvPr/>
        </p:nvSpPr>
        <p:spPr>
          <a:xfrm>
            <a:off x="6336715" y="976503"/>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9" name="TextBox 118"/>
          <p:cNvSpPr txBox="1"/>
          <p:nvPr/>
        </p:nvSpPr>
        <p:spPr>
          <a:xfrm>
            <a:off x="4555540" y="966978"/>
            <a:ext cx="1714500" cy="133350"/>
          </a:xfrm>
          <a:prstGeom prst="rect">
            <a:avLst/>
          </a:prstGeom>
          <a:noFill/>
        </p:spPr>
        <p:txBody>
          <a:bodyPr wrap="square" lIns="0" rIns="0" tIns="0" bIns="0" anchor="t">
            <a:spAutoFit/>
          </a:bodyPr>
          <a:lstStyle/>
          <a:p>
            <a:pPr algn="r"/>
            <a:r>
              <a:rPr sz="800" b="1" i="0" spc="80">
                <a:solidFill>
                  <a:srgbClr val="18160F"/>
                </a:solidFill>
                <a:latin typeface="Inter"/>
              </a:rPr>
              <a:t>S STRUCTURE</a:t>
            </a:r>
          </a:p>
        </p:txBody>
      </p:sp>
      <p:sp>
        <p:nvSpPr>
          <p:cNvPr id="120" name="Oval 119"/>
          <p:cNvSpPr/>
          <p:nvPr/>
        </p:nvSpPr>
        <p:spPr>
          <a:xfrm>
            <a:off x="6534226" y="720471"/>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1" name="TextBox 120"/>
          <p:cNvSpPr txBox="1"/>
          <p:nvPr/>
        </p:nvSpPr>
        <p:spPr>
          <a:xfrm>
            <a:off x="4753051" y="710946"/>
            <a:ext cx="1714500" cy="133350"/>
          </a:xfrm>
          <a:prstGeom prst="rect">
            <a:avLst/>
          </a:prstGeom>
          <a:noFill/>
        </p:spPr>
        <p:txBody>
          <a:bodyPr wrap="square" lIns="0" rIns="0" tIns="0" bIns="0" anchor="t">
            <a:spAutoFit/>
          </a:bodyPr>
          <a:lstStyle/>
          <a:p>
            <a:pPr algn="r"/>
            <a:r>
              <a:rPr sz="800" b="1" i="0" spc="80">
                <a:solidFill>
                  <a:srgbClr val="18160F"/>
                </a:solidFill>
                <a:latin typeface="Inter"/>
              </a:rPr>
              <a:t>A AGENT GUARDRAIL</a:t>
            </a:r>
          </a:p>
        </p:txBody>
      </p:sp>
      <p:sp>
        <p:nvSpPr>
          <p:cNvPr id="122" name="Rectangle 121"/>
          <p:cNvSpPr/>
          <p:nvPr/>
        </p:nvSpPr>
        <p:spPr>
          <a:xfrm>
            <a:off x="548640" y="4206240"/>
            <a:ext cx="6675120" cy="475488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3" name="Rectangle 122"/>
          <p:cNvSpPr/>
          <p:nvPr/>
        </p:nvSpPr>
        <p:spPr>
          <a:xfrm>
            <a:off x="914400" y="45720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4" name="TextBox 123"/>
          <p:cNvSpPr txBox="1"/>
          <p:nvPr/>
        </p:nvSpPr>
        <p:spPr>
          <a:xfrm>
            <a:off x="914400" y="4754880"/>
            <a:ext cx="5943600" cy="365760"/>
          </a:xfrm>
          <a:prstGeom prst="rect">
            <a:avLst/>
          </a:prstGeom>
          <a:noFill/>
        </p:spPr>
        <p:txBody>
          <a:bodyPr wrap="square" lIns="0" rIns="0" tIns="0" bIns="0" anchor="t">
            <a:spAutoFit/>
          </a:bodyPr>
          <a:lstStyle/>
          <a:p>
            <a:pPr algn="l"/>
            <a:r>
              <a:rPr sz="1100" b="1" i="0" spc="400">
                <a:solidFill>
                  <a:srgbClr val="F7F471"/>
                </a:solidFill>
                <a:latin typeface="Inter"/>
              </a:rPr>
              <a:t>THE AI-ERA INVERSION</a:t>
            </a:r>
          </a:p>
        </p:txBody>
      </p:sp>
      <p:sp>
        <p:nvSpPr>
          <p:cNvPr id="125" name="TextBox 124"/>
          <p:cNvSpPr txBox="1"/>
          <p:nvPr/>
        </p:nvSpPr>
        <p:spPr>
          <a:xfrm>
            <a:off x="914400" y="5120640"/>
            <a:ext cx="5943600" cy="2194560"/>
          </a:xfrm>
          <a:prstGeom prst="rect">
            <a:avLst/>
          </a:prstGeom>
          <a:noFill/>
        </p:spPr>
        <p:txBody>
          <a:bodyPr wrap="square" lIns="0" rIns="0" tIns="0" bIns="0" anchor="t">
            <a:spAutoFit/>
          </a:bodyPr>
          <a:lstStyle/>
          <a:p>
            <a:pPr algn="l">
              <a:lnSpc>
                <a:spcPct val="105000"/>
              </a:lnSpc>
            </a:pPr>
            <a:r>
              <a:rPr sz="3200" b="0" i="0">
                <a:solidFill>
                  <a:srgbClr val="EDE8DF"/>
                </a:solidFill>
                <a:latin typeface="Playfair Display"/>
              </a:rPr>
              <a:t>Six became seven.</a:t>
            </a:r>
          </a:p>
        </p:txBody>
      </p:sp>
      <p:sp>
        <p:nvSpPr>
          <p:cNvPr id="126" name="TextBox 125"/>
          <p:cNvSpPr txBox="1"/>
          <p:nvPr/>
        </p:nvSpPr>
        <p:spPr>
          <a:xfrm>
            <a:off x="914400" y="6035040"/>
            <a:ext cx="5943600" cy="2743200"/>
          </a:xfrm>
          <a:prstGeom prst="rect">
            <a:avLst/>
          </a:prstGeom>
          <a:noFill/>
        </p:spPr>
        <p:txBody>
          <a:bodyPr wrap="square" lIns="0" rIns="0" tIns="0" bIns="0" anchor="t">
            <a:spAutoFit/>
          </a:bodyPr>
          <a:lstStyle/>
          <a:p>
            <a:pPr algn="l">
              <a:lnSpc>
                <a:spcPct val="150000"/>
              </a:lnSpc>
            </a:pPr>
            <a:r>
              <a:rPr sz="1100" b="0" i="0">
                <a:solidFill>
                  <a:srgbClr val="EDE8DF"/>
                </a:solidFill>
                <a:latin typeface="Inter"/>
              </a:rPr>
              <a:t>Richard Thaler and Cass Sunstein published Nudge in 2008. The book named six tools the choice architect uses to shape behavior without removing options. iNcentives. Understand mappings. Defaults. Give feedback. Expect error. Structure complex choices. Defaults moved the most behavior because the architect designed the menu and the human chose inside it.</a:t>
            </a:r>
          </a:p>
          <a:p>
            <a:pPr algn="l">
              <a:lnSpc>
                <a:spcPct val="150000"/>
              </a:lnSpc>
            </a:pPr>
            <a:r>
              <a:rPr sz="1100" b="0" i="0">
                <a:solidFill>
                  <a:srgbClr val="EDE8DF"/>
                </a:solidFill>
                <a:latin typeface="Inter"/>
              </a:rPr>
              <a:t/>
            </a:r>
          </a:p>
          <a:p>
            <a:pPr algn="l">
              <a:lnSpc>
                <a:spcPct val="150000"/>
              </a:lnSpc>
            </a:pPr>
            <a:r>
              <a:rPr sz="1100" b="0" i="0">
                <a:solidFill>
                  <a:srgbClr val="EDE8DF"/>
                </a:solidFill>
                <a:latin typeface="Inter"/>
              </a:rPr>
              <a:t>Agents change the architect. Models now pick for users at scale. Personalization that cost hours per customer in 2008 takes seconds in 2024. A seventh tool joins the card. Agent Guardrail names the rule the model follows when it chooses for a user. NUDGES becomes NUDGES plus A.</a:t>
            </a:r>
          </a:p>
        </p:txBody>
      </p:sp>
      <p:sp>
        <p:nvSpPr>
          <p:cNvPr id="127" name="TextBox 126"/>
          <p:cNvSpPr txBox="1"/>
          <p:nvPr/>
        </p:nvSpPr>
        <p:spPr>
          <a:xfrm>
            <a:off x="914400" y="8503920"/>
            <a:ext cx="5943600" cy="365760"/>
          </a:xfrm>
          <a:prstGeom prst="rect">
            <a:avLst/>
          </a:prstGeom>
          <a:noFill/>
        </p:spPr>
        <p:txBody>
          <a:bodyPr wrap="square" lIns="0" rIns="0" tIns="0" bIns="0" anchor="t">
            <a:spAutoFit/>
          </a:bodyPr>
          <a:lstStyle/>
          <a:p>
            <a:pPr algn="l"/>
            <a:r>
              <a:rPr sz="1000" b="0" i="1">
                <a:solidFill>
                  <a:srgbClr val="C4B9AE"/>
                </a:solidFill>
                <a:latin typeface="Inter"/>
              </a:rPr>
              <a:t>Chicago Booth. Richard Thaler with Cass Sunstein. Nudge. 2008.</a:t>
            </a:r>
          </a:p>
        </p:txBody>
      </p:sp>
      <p:sp>
        <p:nvSpPr>
          <p:cNvPr id="128" name="TextBox 127"/>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29" name="TextBox 128"/>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NUDGE · PROMPT PACK</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01</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NAME THE CHOICE</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Write the choice and its frequency.</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List one customer-facing choice my product or business presents today. State the choice in one sentence. State the frequency at which a user encounters it. State the year I last designed the default. Output the choice, the frequency, and the year as three lines.</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Run this for every customer-facing default. The list anchors the next four prompts.</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NUDGE · PROMPT PACK</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02</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DESIGN THE DEFAULT</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Pick the option that runs by itself.</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For the choice named, write the current default. State the option the user gets if they take no action. Score one to ten how well the default serves the user. Score one to ten how well it serves the business. Output four lines.</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A default is set whether you pick it or not. Pick on purpose.</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NUDGE · PROMPT PACK</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03</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WRITE THE GUARDRAIL</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Define what the agent may choose for the user.</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For the same choice, an agent now picks on behalf of the user. Write the guardrail. State what the agent may choose. State what the agent must not choose. State the user signal that overrides the agent. Output a three-line policy.</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Agents pick inside the guardrail. Users override on the named signal.</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NUDGE · PROMPT PACK</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04</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SET THE AUDIT</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Pick the cadence and the trigger for review.</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For the guardrail, pick a review cadence from weekly, monthly, or quarterly. State the metric that would trigger a review before the cadence. State the named owner of the review. Output the cadence, the trigger, and the owner.</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Cadence plus trigger plus owner. Three lines. No more.</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NUDGE · PROMPT PACK</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05</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3600" b="1" i="0">
                <a:solidFill>
                  <a:srgbClr val="2A3D2E"/>
                </a:solidFill>
                <a:latin typeface="Playfair Display"/>
              </a:rPr>
              <a:t>LOOP</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Schedule the weekly review.</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400" b="0" i="0">
                <a:solidFill>
                  <a:srgbClr val="18160F"/>
                </a:solidFill>
                <a:latin typeface="Playfair Display"/>
              </a:rPr>
              <a:t>Build a Friday cadence that walks every guardrail in thirty minutes. List the inputs. Name the one human decision the cadence forces. Name the trigger that escalates a single guardrail to full rewrite. Output a calendar entry and a checklist.</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The card runs the operator. The operator runs the card.</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NUDGE · PROMPT PACK</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548640" y="64008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8640" y="731520"/>
            <a:ext cx="6675120" cy="365760"/>
          </a:xfrm>
          <a:prstGeom prst="rect">
            <a:avLst/>
          </a:prstGeom>
          <a:noFill/>
        </p:spPr>
        <p:txBody>
          <a:bodyPr wrap="square" lIns="0" rIns="0" tIns="0" bIns="0" anchor="t">
            <a:spAutoFit/>
          </a:bodyPr>
          <a:lstStyle/>
          <a:p>
            <a:pPr algn="l"/>
            <a:r>
              <a:rPr sz="1100" b="1" i="0" spc="400">
                <a:solidFill>
                  <a:srgbClr val="F7F471"/>
                </a:solidFill>
                <a:latin typeface="Inter"/>
              </a:rPr>
              <a:t>HOW TO RUN THE PACK</a:t>
            </a:r>
          </a:p>
        </p:txBody>
      </p:sp>
      <p:sp>
        <p:nvSpPr>
          <p:cNvPr id="5" name="TextBox 4"/>
          <p:cNvSpPr txBox="1"/>
          <p:nvPr/>
        </p:nvSpPr>
        <p:spPr>
          <a:xfrm>
            <a:off x="548640" y="1097280"/>
            <a:ext cx="6675120" cy="1280160"/>
          </a:xfrm>
          <a:prstGeom prst="rect">
            <a:avLst/>
          </a:prstGeom>
          <a:noFill/>
        </p:spPr>
        <p:txBody>
          <a:bodyPr wrap="square" lIns="0" rIns="0" tIns="0" bIns="0" anchor="t">
            <a:spAutoFit/>
          </a:bodyPr>
          <a:lstStyle/>
          <a:p>
            <a:pPr algn="l"/>
            <a:r>
              <a:rPr sz="4000" b="0" i="0">
                <a:solidFill>
                  <a:srgbClr val="EDE8DF"/>
                </a:solidFill>
                <a:latin typeface="Playfair Display"/>
              </a:rPr>
              <a:t>Five prompts. One Friday.</a:t>
            </a:r>
          </a:p>
        </p:txBody>
      </p:sp>
      <p:sp>
        <p:nvSpPr>
          <p:cNvPr id="6" name="Rectangle 5"/>
          <p:cNvSpPr/>
          <p:nvPr/>
        </p:nvSpPr>
        <p:spPr>
          <a:xfrm>
            <a:off x="548640" y="274320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31520" y="297180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01</a:t>
            </a:r>
          </a:p>
        </p:txBody>
      </p:sp>
      <p:sp>
        <p:nvSpPr>
          <p:cNvPr id="8" name="TextBox 7"/>
          <p:cNvSpPr txBox="1"/>
          <p:nvPr/>
        </p:nvSpPr>
        <p:spPr>
          <a:xfrm>
            <a:off x="1645920" y="297180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NAME THE CHOICE</a:t>
            </a:r>
          </a:p>
        </p:txBody>
      </p:sp>
      <p:sp>
        <p:nvSpPr>
          <p:cNvPr id="9" name="TextBox 8"/>
          <p:cNvSpPr txBox="1"/>
          <p:nvPr/>
        </p:nvSpPr>
        <p:spPr>
          <a:xfrm>
            <a:off x="1645920" y="329184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Inventory one customer-facing choice.</a:t>
            </a:r>
          </a:p>
        </p:txBody>
      </p:sp>
      <p:sp>
        <p:nvSpPr>
          <p:cNvPr id="10" name="Rectangle 9"/>
          <p:cNvSpPr/>
          <p:nvPr/>
        </p:nvSpPr>
        <p:spPr>
          <a:xfrm>
            <a:off x="548640" y="397764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731520" y="420624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02</a:t>
            </a:r>
          </a:p>
        </p:txBody>
      </p:sp>
      <p:sp>
        <p:nvSpPr>
          <p:cNvPr id="12" name="TextBox 11"/>
          <p:cNvSpPr txBox="1"/>
          <p:nvPr/>
        </p:nvSpPr>
        <p:spPr>
          <a:xfrm>
            <a:off x="1645920" y="420624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DESIGN THE DEFAULT</a:t>
            </a:r>
          </a:p>
        </p:txBody>
      </p:sp>
      <p:sp>
        <p:nvSpPr>
          <p:cNvPr id="13" name="TextBox 12"/>
          <p:cNvSpPr txBox="1"/>
          <p:nvPr/>
        </p:nvSpPr>
        <p:spPr>
          <a:xfrm>
            <a:off x="1645920" y="452628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Pick the option that runs by itself.</a:t>
            </a:r>
          </a:p>
        </p:txBody>
      </p:sp>
      <p:sp>
        <p:nvSpPr>
          <p:cNvPr id="14" name="Rectangle 13"/>
          <p:cNvSpPr/>
          <p:nvPr/>
        </p:nvSpPr>
        <p:spPr>
          <a:xfrm>
            <a:off x="548640" y="521208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31520" y="544068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03</a:t>
            </a:r>
          </a:p>
        </p:txBody>
      </p:sp>
      <p:sp>
        <p:nvSpPr>
          <p:cNvPr id="16" name="TextBox 15"/>
          <p:cNvSpPr txBox="1"/>
          <p:nvPr/>
        </p:nvSpPr>
        <p:spPr>
          <a:xfrm>
            <a:off x="1645920" y="544068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GUARDRAIL</a:t>
            </a:r>
          </a:p>
        </p:txBody>
      </p:sp>
      <p:sp>
        <p:nvSpPr>
          <p:cNvPr id="17" name="TextBox 16"/>
          <p:cNvSpPr txBox="1"/>
          <p:nvPr/>
        </p:nvSpPr>
        <p:spPr>
          <a:xfrm>
            <a:off x="1645920" y="576072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Write what the agent may choose.</a:t>
            </a:r>
          </a:p>
        </p:txBody>
      </p:sp>
      <p:sp>
        <p:nvSpPr>
          <p:cNvPr id="18" name="Rectangle 17"/>
          <p:cNvSpPr/>
          <p:nvPr/>
        </p:nvSpPr>
        <p:spPr>
          <a:xfrm>
            <a:off x="548640" y="644652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31520" y="667512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04</a:t>
            </a:r>
          </a:p>
        </p:txBody>
      </p:sp>
      <p:sp>
        <p:nvSpPr>
          <p:cNvPr id="20" name="TextBox 19"/>
          <p:cNvSpPr txBox="1"/>
          <p:nvPr/>
        </p:nvSpPr>
        <p:spPr>
          <a:xfrm>
            <a:off x="1645920" y="667512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AUDIT</a:t>
            </a:r>
          </a:p>
        </p:txBody>
      </p:sp>
      <p:sp>
        <p:nvSpPr>
          <p:cNvPr id="21" name="TextBox 20"/>
          <p:cNvSpPr txBox="1"/>
          <p:nvPr/>
        </p:nvSpPr>
        <p:spPr>
          <a:xfrm>
            <a:off x="1645920" y="699516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Set cadence, trigger, and owner.</a:t>
            </a:r>
          </a:p>
        </p:txBody>
      </p:sp>
      <p:sp>
        <p:nvSpPr>
          <p:cNvPr id="22" name="Rectangle 21"/>
          <p:cNvSpPr/>
          <p:nvPr/>
        </p:nvSpPr>
        <p:spPr>
          <a:xfrm>
            <a:off x="548640" y="768096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31520" y="790956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05</a:t>
            </a:r>
          </a:p>
        </p:txBody>
      </p:sp>
      <p:sp>
        <p:nvSpPr>
          <p:cNvPr id="24" name="TextBox 23"/>
          <p:cNvSpPr txBox="1"/>
          <p:nvPr/>
        </p:nvSpPr>
        <p:spPr>
          <a:xfrm>
            <a:off x="1645920" y="7909560"/>
            <a:ext cx="2743200" cy="365760"/>
          </a:xfrm>
          <a:prstGeom prst="rect">
            <a:avLst/>
          </a:prstGeom>
          <a:noFill/>
        </p:spPr>
        <p:txBody>
          <a:bodyPr wrap="square" lIns="0" rIns="0" tIns="0" bIns="0" anchor="t">
            <a:spAutoFit/>
          </a:bodyPr>
          <a:lstStyle/>
          <a:p>
            <a:pPr algn="l"/>
            <a:r>
              <a:rPr sz="1200" b="1" i="0" spc="400">
                <a:solidFill>
                  <a:srgbClr val="2A3D2E"/>
                </a:solidFill>
                <a:latin typeface="Inter"/>
              </a:rPr>
              <a:t>LOOP</a:t>
            </a:r>
          </a:p>
        </p:txBody>
      </p:sp>
      <p:sp>
        <p:nvSpPr>
          <p:cNvPr id="25" name="TextBox 24"/>
          <p:cNvSpPr txBox="1"/>
          <p:nvPr/>
        </p:nvSpPr>
        <p:spPr>
          <a:xfrm>
            <a:off x="1645920" y="822960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Schedule the weekly cadence.</a:t>
            </a:r>
          </a:p>
        </p:txBody>
      </p:sp>
      <p:sp>
        <p:nvSpPr>
          <p:cNvPr id="26" name="TextBox 25"/>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C4B9AE"/>
                </a:solidFill>
                <a:latin typeface="Inter"/>
              </a:rPr>
              <a:t>Operating · 6AEP</a:t>
            </a:r>
          </a:p>
        </p:txBody>
      </p:sp>
      <p:sp>
        <p:nvSpPr>
          <p:cNvPr id="27" name="TextBox 26"/>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C4B9AE"/>
                </a:solidFill>
                <a:latin typeface="Inter"/>
              </a:rPr>
              <a:t>NUDGE · PROMPT PACK</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3264408" y="548640"/>
            <a:ext cx="23812" cy="896112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8640" y="731520"/>
            <a:ext cx="3291840" cy="365760"/>
          </a:xfrm>
          <a:prstGeom prst="rect">
            <a:avLst/>
          </a:prstGeom>
          <a:noFill/>
        </p:spPr>
        <p:txBody>
          <a:bodyPr wrap="square" lIns="0" rIns="0" tIns="0" bIns="0" anchor="t">
            <a:spAutoFit/>
          </a:bodyPr>
          <a:lstStyle/>
          <a:p>
            <a:pPr algn="l"/>
            <a:r>
              <a:rPr sz="1100" b="1" i="0" spc="400">
                <a:solidFill>
                  <a:srgbClr val="F7F471"/>
                </a:solidFill>
                <a:latin typeface="Inter"/>
              </a:rPr>
              <a:t>SUBSCRIBE</a:t>
            </a:r>
          </a:p>
        </p:txBody>
      </p:sp>
      <p:sp>
        <p:nvSpPr>
          <p:cNvPr id="5" name="TextBox 4"/>
          <p:cNvSpPr txBox="1"/>
          <p:nvPr/>
        </p:nvSpPr>
        <p:spPr>
          <a:xfrm>
            <a:off x="548640" y="1188720"/>
            <a:ext cx="3291840" cy="1463040"/>
          </a:xfrm>
          <a:prstGeom prst="rect">
            <a:avLst/>
          </a:prstGeom>
          <a:noFill/>
        </p:spPr>
        <p:txBody>
          <a:bodyPr wrap="square" lIns="0" rIns="0" tIns="0" bIns="0" anchor="t">
            <a:spAutoFit/>
          </a:bodyPr>
          <a:lstStyle/>
          <a:p>
            <a:pPr algn="l">
              <a:lnSpc>
                <a:spcPct val="105000"/>
              </a:lnSpc>
            </a:pPr>
            <a:r>
              <a:rPr sz="3200" b="0" i="0">
                <a:solidFill>
                  <a:srgbClr val="EDE8DF"/>
                </a:solidFill>
                <a:latin typeface="Playfair Display"/>
              </a:rPr>
              <a:t>More like this.</a:t>
            </a:r>
          </a:p>
          <a:p>
            <a:pPr algn="l">
              <a:lnSpc>
                <a:spcPct val="105000"/>
              </a:lnSpc>
            </a:pPr>
            <a:r>
              <a:rPr sz="3200" b="0" i="0">
                <a:solidFill>
                  <a:srgbClr val="EDE8DF"/>
                </a:solidFill>
                <a:latin typeface="Playfair Display"/>
              </a:rPr>
              <a:t>Every week.</a:t>
            </a:r>
          </a:p>
        </p:txBody>
      </p:sp>
      <p:sp>
        <p:nvSpPr>
          <p:cNvPr id="6" name="TextBox 5"/>
          <p:cNvSpPr txBox="1"/>
          <p:nvPr/>
        </p:nvSpPr>
        <p:spPr>
          <a:xfrm>
            <a:off x="548640" y="3108960"/>
            <a:ext cx="3291840" cy="1828800"/>
          </a:xfrm>
          <a:prstGeom prst="rect">
            <a:avLst/>
          </a:prstGeom>
          <a:noFill/>
        </p:spPr>
        <p:txBody>
          <a:bodyPr wrap="square" lIns="0" rIns="0" tIns="0" bIns="0" anchor="t">
            <a:spAutoFit/>
          </a:bodyPr>
          <a:lstStyle/>
          <a:p>
            <a:pPr algn="l">
              <a:lnSpc>
                <a:spcPct val="150000"/>
              </a:lnSpc>
            </a:pPr>
            <a:r>
              <a:rPr sz="1200" b="0" i="0">
                <a:solidFill>
                  <a:srgbClr val="C4B9AE"/>
                </a:solidFill>
                <a:latin typeface="Inter"/>
              </a:rPr>
              <a:t>Operating is John's bestselling Substack. Frameworks, field notes, prompt packs, every Friday.</a:t>
            </a:r>
          </a:p>
        </p:txBody>
      </p:sp>
      <p:sp>
        <p:nvSpPr>
          <p:cNvPr id="7" name="TextBox 6"/>
          <p:cNvSpPr txBox="1"/>
          <p:nvPr/>
        </p:nvSpPr>
        <p:spPr>
          <a:xfrm>
            <a:off x="548640" y="4754880"/>
            <a:ext cx="3291840" cy="365760"/>
          </a:xfrm>
          <a:prstGeom prst="rect">
            <a:avLst/>
          </a:prstGeom>
          <a:noFill/>
        </p:spPr>
        <p:txBody>
          <a:bodyPr wrap="square" lIns="0" rIns="0" tIns="0" bIns="0" anchor="t">
            <a:spAutoFit/>
          </a:bodyPr>
          <a:lstStyle/>
          <a:p>
            <a:pPr algn="l"/>
            <a:r>
              <a:rPr sz="1100" b="1" i="0" spc="400">
                <a:solidFill>
                  <a:srgbClr val="EDE8DF"/>
                </a:solidFill>
                <a:latin typeface="Inter"/>
              </a:rPr>
              <a:t>OPERATING</a:t>
            </a:r>
          </a:p>
        </p:txBody>
      </p:sp>
      <p:sp>
        <p:nvSpPr>
          <p:cNvPr id="8" name="TextBox 7"/>
          <p:cNvSpPr txBox="1"/>
          <p:nvPr/>
        </p:nvSpPr>
        <p:spPr>
          <a:xfrm>
            <a:off x="548640" y="5120640"/>
            <a:ext cx="3291840" cy="548640"/>
          </a:xfrm>
          <a:prstGeom prst="rect">
            <a:avLst/>
          </a:prstGeom>
          <a:noFill/>
        </p:spPr>
        <p:txBody>
          <a:bodyPr wrap="square" lIns="0" rIns="0" tIns="0" bIns="0" anchor="t">
            <a:spAutoFit/>
          </a:bodyPr>
          <a:lstStyle/>
          <a:p>
            <a:pPr algn="l"/>
            <a:r>
              <a:rPr sz="1800" b="0" i="0">
                <a:solidFill>
                  <a:srgbClr val="F7F471"/>
                </a:solidFill>
                <a:latin typeface="Playfair Display"/>
              </a:rPr>
              <a:t>www.operatingbyjohnbrewton.com</a:t>
            </a:r>
          </a:p>
        </p:txBody>
      </p:sp>
      <p:sp>
        <p:nvSpPr>
          <p:cNvPr id="9" name="TextBox 8"/>
          <p:cNvSpPr txBox="1"/>
          <p:nvPr/>
        </p:nvSpPr>
        <p:spPr>
          <a:xfrm>
            <a:off x="3630168" y="731520"/>
            <a:ext cx="3657600" cy="365760"/>
          </a:xfrm>
          <a:prstGeom prst="rect">
            <a:avLst/>
          </a:prstGeom>
          <a:noFill/>
        </p:spPr>
        <p:txBody>
          <a:bodyPr wrap="square" lIns="0" rIns="0" tIns="0" bIns="0" anchor="t">
            <a:spAutoFit/>
          </a:bodyPr>
          <a:lstStyle/>
          <a:p>
            <a:pPr algn="l"/>
            <a:r>
              <a:rPr sz="1100" b="1" i="0" spc="400">
                <a:solidFill>
                  <a:srgbClr val="F7F471"/>
                </a:solidFill>
                <a:latin typeface="Inter"/>
              </a:rPr>
              <a:t>THE COMPANION SET</a:t>
            </a:r>
          </a:p>
        </p:txBody>
      </p:sp>
      <p:sp>
        <p:nvSpPr>
          <p:cNvPr id="10" name="TextBox 9"/>
          <p:cNvSpPr txBox="1"/>
          <p:nvPr/>
        </p:nvSpPr>
        <p:spPr>
          <a:xfrm>
            <a:off x="3630168" y="128016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CAROUSEL</a:t>
            </a:r>
          </a:p>
        </p:txBody>
      </p:sp>
      <p:sp>
        <p:nvSpPr>
          <p:cNvPr id="11" name="TextBox 10"/>
          <p:cNvSpPr txBox="1"/>
          <p:nvPr/>
        </p:nvSpPr>
        <p:spPr>
          <a:xfrm>
            <a:off x="3630168" y="164592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13 slides for the feed.</a:t>
            </a:r>
          </a:p>
        </p:txBody>
      </p:sp>
      <p:cxnSp>
        <p:nvCxnSpPr>
          <p:cNvPr id="12" name="Connector 11"/>
          <p:cNvCxnSpPr/>
          <p:nvPr/>
        </p:nvCxnSpPr>
        <p:spPr>
          <a:xfrm>
            <a:off x="3630168" y="228600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3630168" y="256032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INFOGRAPHIC</a:t>
            </a:r>
          </a:p>
        </p:txBody>
      </p:sp>
      <p:sp>
        <p:nvSpPr>
          <p:cNvPr id="14" name="TextBox 13"/>
          <p:cNvSpPr txBox="1"/>
          <p:nvPr/>
        </p:nvSpPr>
        <p:spPr>
          <a:xfrm>
            <a:off x="3630168" y="292608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One canvas. Magazine spread.</a:t>
            </a:r>
          </a:p>
        </p:txBody>
      </p:sp>
      <p:cxnSp>
        <p:nvCxnSpPr>
          <p:cNvPr id="15" name="Connector 14"/>
          <p:cNvCxnSpPr/>
          <p:nvPr/>
        </p:nvCxnSpPr>
        <p:spPr>
          <a:xfrm>
            <a:off x="3630168" y="356616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3630168" y="384048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WORKSHEET</a:t>
            </a:r>
          </a:p>
        </p:txBody>
      </p:sp>
      <p:sp>
        <p:nvSpPr>
          <p:cNvPr id="17" name="TextBox 16"/>
          <p:cNvSpPr txBox="1"/>
          <p:nvPr/>
        </p:nvSpPr>
        <p:spPr>
          <a:xfrm>
            <a:off x="3630168" y="420624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10 pages. Run the audit.</a:t>
            </a:r>
          </a:p>
        </p:txBody>
      </p:sp>
      <p:cxnSp>
        <p:nvCxnSpPr>
          <p:cNvPr id="18" name="Connector 17"/>
          <p:cNvCxnSpPr/>
          <p:nvPr/>
        </p:nvCxnSpPr>
        <p:spPr>
          <a:xfrm>
            <a:off x="3630168" y="484632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630168" y="512064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SUBSTACK</a:t>
            </a:r>
          </a:p>
        </p:txBody>
      </p:sp>
      <p:sp>
        <p:nvSpPr>
          <p:cNvPr id="20" name="TextBox 19"/>
          <p:cNvSpPr txBox="1"/>
          <p:nvPr/>
        </p:nvSpPr>
        <p:spPr>
          <a:xfrm>
            <a:off x="3630168" y="548640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Operating. Every Friday.</a:t>
            </a:r>
          </a:p>
        </p:txBody>
      </p:sp>
      <p:cxnSp>
        <p:nvCxnSpPr>
          <p:cNvPr id="21" name="Connector 20"/>
          <p:cNvCxnSpPr/>
          <p:nvPr/>
        </p:nvCxnSpPr>
        <p:spPr>
          <a:xfrm>
            <a:off x="3630168" y="612648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548640" y="9601200"/>
            <a:ext cx="6675120" cy="274320"/>
          </a:xfrm>
          <a:prstGeom prst="rect">
            <a:avLst/>
          </a:prstGeom>
          <a:noFill/>
        </p:spPr>
        <p:txBody>
          <a:bodyPr wrap="square" lIns="0" rIns="0" tIns="0" bIns="0" anchor="t">
            <a:spAutoFit/>
          </a:bodyPr>
          <a:lstStyle/>
          <a:p>
            <a:pPr algn="l"/>
            <a:r>
              <a:rPr sz="1000" b="1" i="0" spc="400">
                <a:solidFill>
                  <a:srgbClr val="C4B9AE"/>
                </a:solidFill>
                <a:latin typeface="Inter"/>
              </a:rPr>
              <a:t>JOHN BREWTON · OPERATING · 6AEP</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