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71500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8A8280"/>
                </a:solidFill>
                <a:latin typeface="Inter"/>
              </a:rPr>
              <a:t>OPERATING STORIES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9525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Six tools became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" y="1524000"/>
            <a:ext cx="1333500" cy="4762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1476375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1">
                <a:solidFill>
                  <a:srgbClr val="2A3D2E"/>
                </a:solidFill>
                <a:latin typeface="Playfair Display"/>
              </a:rPr>
              <a:t>seven in 2026.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095500"/>
            <a:ext cx="762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8A8280"/>
                </a:solidFill>
                <a:latin typeface="Playfair Display"/>
              </a:rPr>
              <a:t>Thaler's NUDGES adds a guardrail for the agent layer.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7810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82391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6677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90963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5250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99536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103822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08108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1239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7810500" y="5715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7810500" y="7810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7810500" y="9906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7810500" y="12001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7810500" y="14097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7810500" y="16192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7810500" y="18288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7810500" y="20383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7810500" y="22479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810500" y="24574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810500" y="26670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720000">
            <a:off x="8153400" y="781050"/>
            <a:ext cx="1028700" cy="37719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Connector 28"/>
          <p:cNvCxnSpPr/>
          <p:nvPr/>
        </p:nvCxnSpPr>
        <p:spPr>
          <a:xfrm>
            <a:off x="841057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8667750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892492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8256270" y="969645"/>
            <a:ext cx="8229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8564880" y="894207"/>
            <a:ext cx="185166" cy="75438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 rot="21120000">
            <a:off x="9696450" y="1200150"/>
            <a:ext cx="1097280" cy="4191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5" name="Connector 34"/>
          <p:cNvCxnSpPr/>
          <p:nvPr/>
        </p:nvCxnSpPr>
        <p:spPr>
          <a:xfrm>
            <a:off x="997077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>
            <a:off x="1024509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1051941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9806178" y="1409700"/>
            <a:ext cx="87782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0135362" y="1325880"/>
            <a:ext cx="197510" cy="8382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 rot="300000">
            <a:off x="8496300" y="1724025"/>
            <a:ext cx="960120" cy="46101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1" name="Connector 40"/>
          <p:cNvCxnSpPr/>
          <p:nvPr/>
        </p:nvCxnSpPr>
        <p:spPr>
          <a:xfrm>
            <a:off x="873633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897636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/>
          <p:nvPr/>
        </p:nvCxnSpPr>
        <p:spPr>
          <a:xfrm>
            <a:off x="921639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nector 43"/>
          <p:cNvCxnSpPr/>
          <p:nvPr/>
        </p:nvCxnSpPr>
        <p:spPr>
          <a:xfrm>
            <a:off x="8592312" y="1954530"/>
            <a:ext cx="76809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8880348" y="1862328"/>
            <a:ext cx="172821" cy="9220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8050530" y="1630680"/>
            <a:ext cx="1234440" cy="1234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8153400" y="1733550"/>
            <a:ext cx="1028700" cy="10287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8256270" y="1836420"/>
            <a:ext cx="822960" cy="8229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9902190" y="510540"/>
            <a:ext cx="960120" cy="9601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005060" y="613410"/>
            <a:ext cx="754380" cy="7543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0107930" y="716280"/>
            <a:ext cx="548640" cy="5486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0382250" y="2009775"/>
            <a:ext cx="685800" cy="685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0485120" y="2112645"/>
            <a:ext cx="480060" cy="4800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10587990" y="2215515"/>
            <a:ext cx="274320" cy="2743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10492450" y="80497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7915402" y="21266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8964056" y="108507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8746713" y="86413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899484" y="7864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10648783" y="21247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10097933" y="7538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10287205" y="14563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943806" y="6339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8203486" y="103001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8786350" y="16313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10335549" y="62714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10164532" y="9884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10813703" y="19344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10752070" y="171432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9570093" y="103379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9694619" y="180727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8977316" y="22689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7837757" y="21628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11190350" y="9063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10738708" y="145778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9237614" y="11542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8462628" y="102304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11012826" y="12773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8239200" y="7660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9404030" y="7743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9316168" y="234882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9253154" y="18376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8919980" y="22641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7992744" y="210185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9737467" y="169605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8334058" y="261227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9398188" y="7367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10125926" y="118633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10447206" y="18686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9327307" y="178229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8617016" y="20490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8102235" y="6676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10584039" y="10494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11052983" y="11783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8145171" y="23652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8786895" y="23886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8234130" y="13686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8976405" y="15223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10476753" y="23207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9340717" y="9126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9363151" y="13165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Oval 101"/>
          <p:cNvSpPr/>
          <p:nvPr/>
        </p:nvSpPr>
        <p:spPr>
          <a:xfrm>
            <a:off x="8689236" y="197695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Oval 102"/>
          <p:cNvSpPr/>
          <p:nvPr/>
        </p:nvSpPr>
        <p:spPr>
          <a:xfrm>
            <a:off x="8930286" y="20433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Oval 103"/>
          <p:cNvSpPr/>
          <p:nvPr/>
        </p:nvSpPr>
        <p:spPr>
          <a:xfrm>
            <a:off x="10677506" y="19305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5" name="Connector 104"/>
          <p:cNvCxnSpPr/>
          <p:nvPr/>
        </p:nvCxnSpPr>
        <p:spPr>
          <a:xfrm flipV="1">
            <a:off x="7947660" y="2289810"/>
            <a:ext cx="411480" cy="272415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 flipV="1">
            <a:off x="8359140" y="1996440"/>
            <a:ext cx="480060" cy="29337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 106"/>
          <p:cNvCxnSpPr/>
          <p:nvPr/>
        </p:nvCxnSpPr>
        <p:spPr>
          <a:xfrm flipV="1">
            <a:off x="8839200" y="1703070"/>
            <a:ext cx="480060" cy="29337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Connector 107"/>
          <p:cNvCxnSpPr/>
          <p:nvPr/>
        </p:nvCxnSpPr>
        <p:spPr>
          <a:xfrm flipV="1">
            <a:off x="9319260" y="1409700"/>
            <a:ext cx="411480" cy="29337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Connector 108"/>
          <p:cNvCxnSpPr/>
          <p:nvPr/>
        </p:nvCxnSpPr>
        <p:spPr>
          <a:xfrm flipV="1">
            <a:off x="9730740" y="1116330"/>
            <a:ext cx="342900" cy="29337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Connector 109"/>
          <p:cNvCxnSpPr/>
          <p:nvPr/>
        </p:nvCxnSpPr>
        <p:spPr>
          <a:xfrm flipV="1">
            <a:off x="10073640" y="822960"/>
            <a:ext cx="274320" cy="29337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7900035" y="2514600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8023860" y="2505075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N INCENTIVES</a:t>
            </a:r>
          </a:p>
        </p:txBody>
      </p:sp>
      <p:sp>
        <p:nvSpPr>
          <p:cNvPr id="113" name="Oval 112"/>
          <p:cNvSpPr/>
          <p:nvPr/>
        </p:nvSpPr>
        <p:spPr>
          <a:xfrm>
            <a:off x="8311515" y="224218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8435340" y="223266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U UNDERSTAND</a:t>
            </a:r>
          </a:p>
        </p:txBody>
      </p:sp>
      <p:sp>
        <p:nvSpPr>
          <p:cNvPr id="115" name="Oval 114"/>
          <p:cNvSpPr/>
          <p:nvPr/>
        </p:nvSpPr>
        <p:spPr>
          <a:xfrm>
            <a:off x="8791575" y="194881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8915400" y="193929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D DEFAULTS</a:t>
            </a:r>
          </a:p>
        </p:txBody>
      </p:sp>
      <p:sp>
        <p:nvSpPr>
          <p:cNvPr id="117" name="Oval 116"/>
          <p:cNvSpPr/>
          <p:nvPr/>
        </p:nvSpPr>
        <p:spPr>
          <a:xfrm>
            <a:off x="9271635" y="165544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8" name="TextBox 117"/>
          <p:cNvSpPr txBox="1"/>
          <p:nvPr/>
        </p:nvSpPr>
        <p:spPr>
          <a:xfrm>
            <a:off x="9395460" y="164592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G FEEDBACK</a:t>
            </a:r>
          </a:p>
        </p:txBody>
      </p:sp>
      <p:sp>
        <p:nvSpPr>
          <p:cNvPr id="119" name="Oval 118"/>
          <p:cNvSpPr/>
          <p:nvPr/>
        </p:nvSpPr>
        <p:spPr>
          <a:xfrm>
            <a:off x="9683115" y="13620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0" name="TextBox 119"/>
          <p:cNvSpPr txBox="1"/>
          <p:nvPr/>
        </p:nvSpPr>
        <p:spPr>
          <a:xfrm>
            <a:off x="7901940" y="13525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E EXPECT ERROR</a:t>
            </a:r>
          </a:p>
        </p:txBody>
      </p:sp>
      <p:sp>
        <p:nvSpPr>
          <p:cNvPr id="121" name="Oval 120"/>
          <p:cNvSpPr/>
          <p:nvPr/>
        </p:nvSpPr>
        <p:spPr>
          <a:xfrm>
            <a:off x="10026015" y="106870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2" name="TextBox 121"/>
          <p:cNvSpPr txBox="1"/>
          <p:nvPr/>
        </p:nvSpPr>
        <p:spPr>
          <a:xfrm>
            <a:off x="8244840" y="105918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S STRUCTURE</a:t>
            </a:r>
          </a:p>
        </p:txBody>
      </p:sp>
      <p:sp>
        <p:nvSpPr>
          <p:cNvPr id="123" name="Oval 122"/>
          <p:cNvSpPr/>
          <p:nvPr/>
        </p:nvSpPr>
        <p:spPr>
          <a:xfrm>
            <a:off x="10300335" y="7753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4" name="TextBox 123"/>
          <p:cNvSpPr txBox="1"/>
          <p:nvPr/>
        </p:nvSpPr>
        <p:spPr>
          <a:xfrm>
            <a:off x="8519160" y="7658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A AGENT GUARDRAIL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762000" y="2762250"/>
            <a:ext cx="10477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6" name="TextBox 125"/>
          <p:cNvSpPr txBox="1"/>
          <p:nvPr/>
        </p:nvSpPr>
        <p:spPr>
          <a:xfrm>
            <a:off x="7620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6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620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original tools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27432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27432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new total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47244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2008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47244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Nudge published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67056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2024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67056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agent architects arrive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86868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18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86868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years of doctrine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762000" y="41910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7" name="TextBox 136"/>
          <p:cNvSpPr txBox="1"/>
          <p:nvPr/>
        </p:nvSpPr>
        <p:spPr>
          <a:xfrm>
            <a:off x="762000" y="4381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1333500" y="4429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FRAMEWORK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7620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0" name="Rectangle 139"/>
          <p:cNvSpPr/>
          <p:nvPr/>
        </p:nvSpPr>
        <p:spPr>
          <a:xfrm>
            <a:off x="857250" y="4857750"/>
            <a:ext cx="52070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1" name="TextBox 140"/>
          <p:cNvSpPr txBox="1"/>
          <p:nvPr/>
        </p:nvSpPr>
        <p:spPr>
          <a:xfrm>
            <a:off x="857250" y="5429250"/>
            <a:ext cx="52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200" b="1" i="0">
                <a:solidFill>
                  <a:srgbClr val="18160F"/>
                </a:solidFill>
                <a:latin typeface="Playfair Display"/>
              </a:rPr>
              <a:t>N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1397000" y="4857750"/>
            <a:ext cx="52070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3" name="TextBox 142"/>
          <p:cNvSpPr txBox="1"/>
          <p:nvPr/>
        </p:nvSpPr>
        <p:spPr>
          <a:xfrm>
            <a:off x="1397000" y="5429250"/>
            <a:ext cx="52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200" b="1" i="0">
                <a:solidFill>
                  <a:srgbClr val="18160F"/>
                </a:solidFill>
                <a:latin typeface="Playfair Display"/>
              </a:rPr>
              <a:t>U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936750" y="4857750"/>
            <a:ext cx="52070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5" name="TextBox 144"/>
          <p:cNvSpPr txBox="1"/>
          <p:nvPr/>
        </p:nvSpPr>
        <p:spPr>
          <a:xfrm>
            <a:off x="1936750" y="5429250"/>
            <a:ext cx="52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2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476500" y="4857750"/>
            <a:ext cx="52070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7" name="TextBox 146"/>
          <p:cNvSpPr txBox="1"/>
          <p:nvPr/>
        </p:nvSpPr>
        <p:spPr>
          <a:xfrm>
            <a:off x="2476500" y="5429250"/>
            <a:ext cx="52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200" b="1" i="0">
                <a:solidFill>
                  <a:srgbClr val="18160F"/>
                </a:solidFill>
                <a:latin typeface="Playfair Display"/>
              </a:rPr>
              <a:t>G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016250" y="4857750"/>
            <a:ext cx="52070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9" name="TextBox 148"/>
          <p:cNvSpPr txBox="1"/>
          <p:nvPr/>
        </p:nvSpPr>
        <p:spPr>
          <a:xfrm>
            <a:off x="3016250" y="5429250"/>
            <a:ext cx="52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200" b="1" i="0">
                <a:solidFill>
                  <a:srgbClr val="18160F"/>
                </a:solidFill>
                <a:latin typeface="Playfair Display"/>
              </a:rPr>
              <a:t>E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3556000" y="4857750"/>
            <a:ext cx="520700" cy="1524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1" name="TextBox 150"/>
          <p:cNvSpPr txBox="1"/>
          <p:nvPr/>
        </p:nvSpPr>
        <p:spPr>
          <a:xfrm>
            <a:off x="3556000" y="5429250"/>
            <a:ext cx="52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200" b="1" i="0">
                <a:solidFill>
                  <a:srgbClr val="18160F"/>
                </a:solidFill>
                <a:latin typeface="Playfair Display"/>
              </a:rPr>
              <a:t>S</a:t>
            </a:r>
          </a:p>
        </p:txBody>
      </p:sp>
      <p:sp>
        <p:nvSpPr>
          <p:cNvPr id="152" name="Rectangle 151"/>
          <p:cNvSpPr/>
          <p:nvPr/>
        </p:nvSpPr>
        <p:spPr>
          <a:xfrm>
            <a:off x="428625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3" name="Rectangle 152"/>
          <p:cNvSpPr/>
          <p:nvPr/>
        </p:nvSpPr>
        <p:spPr>
          <a:xfrm>
            <a:off x="4381500" y="4857750"/>
            <a:ext cx="3238500" cy="198664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4" name="TextBox 153"/>
          <p:cNvSpPr txBox="1"/>
          <p:nvPr/>
        </p:nvSpPr>
        <p:spPr>
          <a:xfrm>
            <a:off x="4476750" y="4876800"/>
            <a:ext cx="3048000" cy="21771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N INCENTIVES</a:t>
            </a:r>
          </a:p>
        </p:txBody>
      </p:sp>
      <p:sp>
        <p:nvSpPr>
          <p:cNvPr id="155" name="Rectangle 154"/>
          <p:cNvSpPr/>
          <p:nvPr/>
        </p:nvSpPr>
        <p:spPr>
          <a:xfrm>
            <a:off x="4381500" y="5075464"/>
            <a:ext cx="3238500" cy="198664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6" name="TextBox 155"/>
          <p:cNvSpPr txBox="1"/>
          <p:nvPr/>
        </p:nvSpPr>
        <p:spPr>
          <a:xfrm>
            <a:off x="4476750" y="5094514"/>
            <a:ext cx="3048000" cy="21771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U UNDERSTAND</a:t>
            </a:r>
          </a:p>
        </p:txBody>
      </p:sp>
      <p:sp>
        <p:nvSpPr>
          <p:cNvPr id="157" name="Rectangle 156"/>
          <p:cNvSpPr/>
          <p:nvPr/>
        </p:nvSpPr>
        <p:spPr>
          <a:xfrm>
            <a:off x="4381500" y="5293178"/>
            <a:ext cx="3238500" cy="198664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8" name="TextBox 157"/>
          <p:cNvSpPr txBox="1"/>
          <p:nvPr/>
        </p:nvSpPr>
        <p:spPr>
          <a:xfrm>
            <a:off x="4476750" y="5312228"/>
            <a:ext cx="3048000" cy="21771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D DEFAULTS</a:t>
            </a:r>
          </a:p>
        </p:txBody>
      </p:sp>
      <p:sp>
        <p:nvSpPr>
          <p:cNvPr id="159" name="Rectangle 158"/>
          <p:cNvSpPr/>
          <p:nvPr/>
        </p:nvSpPr>
        <p:spPr>
          <a:xfrm>
            <a:off x="4381500" y="5510892"/>
            <a:ext cx="3238500" cy="198664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0" name="TextBox 159"/>
          <p:cNvSpPr txBox="1"/>
          <p:nvPr/>
        </p:nvSpPr>
        <p:spPr>
          <a:xfrm>
            <a:off x="4476750" y="5529942"/>
            <a:ext cx="3048000" cy="21771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G FEEDBACK</a:t>
            </a:r>
          </a:p>
        </p:txBody>
      </p:sp>
      <p:sp>
        <p:nvSpPr>
          <p:cNvPr id="161" name="Rectangle 160"/>
          <p:cNvSpPr/>
          <p:nvPr/>
        </p:nvSpPr>
        <p:spPr>
          <a:xfrm>
            <a:off x="4381500" y="5728606"/>
            <a:ext cx="3238500" cy="198664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2" name="TextBox 161"/>
          <p:cNvSpPr txBox="1"/>
          <p:nvPr/>
        </p:nvSpPr>
        <p:spPr>
          <a:xfrm>
            <a:off x="4476750" y="5747656"/>
            <a:ext cx="3048000" cy="21771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E EXPECT ERROR</a:t>
            </a:r>
          </a:p>
        </p:txBody>
      </p:sp>
      <p:sp>
        <p:nvSpPr>
          <p:cNvPr id="163" name="Rectangle 162"/>
          <p:cNvSpPr/>
          <p:nvPr/>
        </p:nvSpPr>
        <p:spPr>
          <a:xfrm>
            <a:off x="4381500" y="5946320"/>
            <a:ext cx="3238500" cy="198664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4" name="TextBox 163"/>
          <p:cNvSpPr txBox="1"/>
          <p:nvPr/>
        </p:nvSpPr>
        <p:spPr>
          <a:xfrm>
            <a:off x="4476750" y="5965370"/>
            <a:ext cx="3048000" cy="21771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S STRUCTURE</a:t>
            </a:r>
          </a:p>
        </p:txBody>
      </p:sp>
      <p:sp>
        <p:nvSpPr>
          <p:cNvPr id="165" name="Rectangle 164"/>
          <p:cNvSpPr/>
          <p:nvPr/>
        </p:nvSpPr>
        <p:spPr>
          <a:xfrm>
            <a:off x="4381500" y="6164034"/>
            <a:ext cx="3238500" cy="198664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6" name="TextBox 165"/>
          <p:cNvSpPr txBox="1"/>
          <p:nvPr/>
        </p:nvSpPr>
        <p:spPr>
          <a:xfrm>
            <a:off x="4476750" y="6183084"/>
            <a:ext cx="3048000" cy="21771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A AGENT GUARDRAIL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8105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8" name="Rectangle 167"/>
          <p:cNvSpPr/>
          <p:nvPr/>
        </p:nvSpPr>
        <p:spPr>
          <a:xfrm>
            <a:off x="7905750" y="5429250"/>
            <a:ext cx="501650" cy="381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9" name="TextBox 168"/>
          <p:cNvSpPr txBox="1"/>
          <p:nvPr/>
        </p:nvSpPr>
        <p:spPr>
          <a:xfrm>
            <a:off x="7905750" y="5505450"/>
            <a:ext cx="5016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8160F"/>
                </a:solidFill>
                <a:latin typeface="Playfair Display"/>
              </a:rPr>
              <a:t>N</a:t>
            </a:r>
          </a:p>
        </p:txBody>
      </p:sp>
      <p:cxnSp>
        <p:nvCxnSpPr>
          <p:cNvPr id="170" name="Connector 169"/>
          <p:cNvCxnSpPr/>
          <p:nvPr/>
        </p:nvCxnSpPr>
        <p:spPr>
          <a:xfrm>
            <a:off x="8407400" y="5619750"/>
            <a:ext cx="381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1" name="Rectangle 170"/>
          <p:cNvSpPr/>
          <p:nvPr/>
        </p:nvSpPr>
        <p:spPr>
          <a:xfrm>
            <a:off x="8445500" y="5429250"/>
            <a:ext cx="501650" cy="381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2" name="TextBox 171"/>
          <p:cNvSpPr txBox="1"/>
          <p:nvPr/>
        </p:nvSpPr>
        <p:spPr>
          <a:xfrm>
            <a:off x="8445500" y="5505450"/>
            <a:ext cx="5016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8160F"/>
                </a:solidFill>
                <a:latin typeface="Playfair Display"/>
              </a:rPr>
              <a:t>U</a:t>
            </a:r>
          </a:p>
        </p:txBody>
      </p:sp>
      <p:cxnSp>
        <p:nvCxnSpPr>
          <p:cNvPr id="173" name="Connector 172"/>
          <p:cNvCxnSpPr/>
          <p:nvPr/>
        </p:nvCxnSpPr>
        <p:spPr>
          <a:xfrm>
            <a:off x="8947150" y="5619750"/>
            <a:ext cx="381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" name="Rectangle 173"/>
          <p:cNvSpPr/>
          <p:nvPr/>
        </p:nvSpPr>
        <p:spPr>
          <a:xfrm>
            <a:off x="8985250" y="5429250"/>
            <a:ext cx="501650" cy="38100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5" name="TextBox 174"/>
          <p:cNvSpPr txBox="1"/>
          <p:nvPr/>
        </p:nvSpPr>
        <p:spPr>
          <a:xfrm>
            <a:off x="8985250" y="5505450"/>
            <a:ext cx="5016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8160F"/>
                </a:solidFill>
                <a:latin typeface="Playfair Display"/>
              </a:rPr>
              <a:t>D</a:t>
            </a:r>
          </a:p>
        </p:txBody>
      </p:sp>
      <p:cxnSp>
        <p:nvCxnSpPr>
          <p:cNvPr id="176" name="Connector 175"/>
          <p:cNvCxnSpPr/>
          <p:nvPr/>
        </p:nvCxnSpPr>
        <p:spPr>
          <a:xfrm>
            <a:off x="9486900" y="5619750"/>
            <a:ext cx="381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7" name="Rectangle 176"/>
          <p:cNvSpPr/>
          <p:nvPr/>
        </p:nvSpPr>
        <p:spPr>
          <a:xfrm>
            <a:off x="9525000" y="5429250"/>
            <a:ext cx="501650" cy="381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8" name="TextBox 177"/>
          <p:cNvSpPr txBox="1"/>
          <p:nvPr/>
        </p:nvSpPr>
        <p:spPr>
          <a:xfrm>
            <a:off x="9525000" y="5505450"/>
            <a:ext cx="5016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8160F"/>
                </a:solidFill>
                <a:latin typeface="Playfair Display"/>
              </a:rPr>
              <a:t>G</a:t>
            </a:r>
          </a:p>
        </p:txBody>
      </p:sp>
      <p:cxnSp>
        <p:nvCxnSpPr>
          <p:cNvPr id="179" name="Connector 178"/>
          <p:cNvCxnSpPr/>
          <p:nvPr/>
        </p:nvCxnSpPr>
        <p:spPr>
          <a:xfrm>
            <a:off x="10026650" y="5619750"/>
            <a:ext cx="381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0" name="Rectangle 179"/>
          <p:cNvSpPr/>
          <p:nvPr/>
        </p:nvSpPr>
        <p:spPr>
          <a:xfrm>
            <a:off x="10064750" y="5429250"/>
            <a:ext cx="501650" cy="381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1" name="TextBox 180"/>
          <p:cNvSpPr txBox="1"/>
          <p:nvPr/>
        </p:nvSpPr>
        <p:spPr>
          <a:xfrm>
            <a:off x="10064750" y="5505450"/>
            <a:ext cx="5016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8160F"/>
                </a:solidFill>
                <a:latin typeface="Playfair Display"/>
              </a:rPr>
              <a:t>E</a:t>
            </a:r>
          </a:p>
        </p:txBody>
      </p:sp>
      <p:cxnSp>
        <p:nvCxnSpPr>
          <p:cNvPr id="182" name="Connector 181"/>
          <p:cNvCxnSpPr/>
          <p:nvPr/>
        </p:nvCxnSpPr>
        <p:spPr>
          <a:xfrm>
            <a:off x="10566400" y="5619750"/>
            <a:ext cx="381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3" name="Rectangle 182"/>
          <p:cNvSpPr/>
          <p:nvPr/>
        </p:nvSpPr>
        <p:spPr>
          <a:xfrm>
            <a:off x="10604500" y="5429250"/>
            <a:ext cx="501650" cy="381000"/>
          </a:xfrm>
          <a:prstGeom prst="rect">
            <a:avLst/>
          </a:prstGeom>
          <a:noFill/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4" name="TextBox 183"/>
          <p:cNvSpPr txBox="1"/>
          <p:nvPr/>
        </p:nvSpPr>
        <p:spPr>
          <a:xfrm>
            <a:off x="10604500" y="5505450"/>
            <a:ext cx="50165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600" b="1" i="0">
                <a:solidFill>
                  <a:srgbClr val="18160F"/>
                </a:solidFill>
                <a:latin typeface="Playfair Display"/>
              </a:rPr>
              <a:t>S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7620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ORIGINAL N/U/D/G/E/S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428625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NEW 7-ROW STACK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78105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IMPACT LADDER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762000" y="6858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1333500" y="69056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SEVEN TOOLS</a:t>
            </a:r>
          </a:p>
        </p:txBody>
      </p:sp>
      <p:sp>
        <p:nvSpPr>
          <p:cNvPr id="190" name="Rectangle 189"/>
          <p:cNvSpPr/>
          <p:nvPr/>
        </p:nvSpPr>
        <p:spPr>
          <a:xfrm>
            <a:off x="7620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1" name="TextBox 190"/>
          <p:cNvSpPr txBox="1"/>
          <p:nvPr/>
        </p:nvSpPr>
        <p:spPr>
          <a:xfrm>
            <a:off x="9144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INCENTIVES &amp; UNDERSTAND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9144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Align rewards. Map options to outcomes. Both compress when agents handle the math.</a:t>
            </a:r>
          </a:p>
        </p:txBody>
      </p:sp>
      <p:sp>
        <p:nvSpPr>
          <p:cNvPr id="193" name="Rectangle 192"/>
          <p:cNvSpPr/>
          <p:nvPr/>
        </p:nvSpPr>
        <p:spPr>
          <a:xfrm>
            <a:off x="428625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4" name="TextBox 193"/>
          <p:cNvSpPr txBox="1"/>
          <p:nvPr/>
        </p:nvSpPr>
        <p:spPr>
          <a:xfrm>
            <a:off x="443865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DEFAULTS &amp; FEEDBACK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443865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Set the option that runs by itself. Tell people how they are doing in real time.</a:t>
            </a:r>
          </a:p>
        </p:txBody>
      </p:sp>
      <p:sp>
        <p:nvSpPr>
          <p:cNvPr id="196" name="Rectangle 195"/>
          <p:cNvSpPr/>
          <p:nvPr/>
        </p:nvSpPr>
        <p:spPr>
          <a:xfrm>
            <a:off x="78105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7" name="TextBox 196"/>
          <p:cNvSpPr txBox="1"/>
          <p:nvPr/>
        </p:nvSpPr>
        <p:spPr>
          <a:xfrm>
            <a:off x="79629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STRUCTURE + GUARDRAIL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79629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Order complex choices. Set the rule agents follow when they pick for the user.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762000" y="86677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1333500" y="871537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PRECEDENT</a:t>
            </a:r>
          </a:p>
        </p:txBody>
      </p:sp>
      <p:sp>
        <p:nvSpPr>
          <p:cNvPr id="201" name="Rectangle 200"/>
          <p:cNvSpPr/>
          <p:nvPr/>
        </p:nvSpPr>
        <p:spPr>
          <a:xfrm>
            <a:off x="7620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2" name="TextBox 201"/>
          <p:cNvSpPr txBox="1"/>
          <p:nvPr/>
        </p:nvSpPr>
        <p:spPr>
          <a:xfrm>
            <a:off x="9144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2008 CHICAGO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9144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Thaler and Sunstein publish.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9144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Nudge frames choice architecture as a discipline. Six tools are named.</a:t>
            </a:r>
          </a:p>
        </p:txBody>
      </p:sp>
      <p:sp>
        <p:nvSpPr>
          <p:cNvPr id="205" name="Rectangle 204"/>
          <p:cNvSpPr/>
          <p:nvPr/>
        </p:nvSpPr>
        <p:spPr>
          <a:xfrm>
            <a:off x="428625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6" name="TextBox 205"/>
          <p:cNvSpPr txBox="1"/>
          <p:nvPr/>
        </p:nvSpPr>
        <p:spPr>
          <a:xfrm>
            <a:off x="443865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2017 STOCKHOLM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443865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Thaler wins the Nobel.</a:t>
            </a:r>
          </a:p>
        </p:txBody>
      </p:sp>
      <p:sp>
        <p:nvSpPr>
          <p:cNvPr id="208" name="TextBox 207"/>
          <p:cNvSpPr txBox="1"/>
          <p:nvPr/>
        </p:nvSpPr>
        <p:spPr>
          <a:xfrm>
            <a:off x="443865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Behavioral economics enters the policy mainstream. Defaults move populations.</a:t>
            </a:r>
          </a:p>
        </p:txBody>
      </p:sp>
      <p:sp>
        <p:nvSpPr>
          <p:cNvPr id="209" name="Rectangle 208"/>
          <p:cNvSpPr/>
          <p:nvPr/>
        </p:nvSpPr>
        <p:spPr>
          <a:xfrm>
            <a:off x="78105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0" name="TextBox 209"/>
          <p:cNvSpPr txBox="1"/>
          <p:nvPr/>
        </p:nvSpPr>
        <p:spPr>
          <a:xfrm>
            <a:off x="79629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2024 GLOBAL</a:t>
            </a:r>
          </a:p>
        </p:txBody>
      </p:sp>
      <p:sp>
        <p:nvSpPr>
          <p:cNvPr id="211" name="TextBox 210"/>
          <p:cNvSpPr txBox="1"/>
          <p:nvPr/>
        </p:nvSpPr>
        <p:spPr>
          <a:xfrm>
            <a:off x="79629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Agent architects arrive.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79629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Models choose for users. Guardrails become the seventh tool.</a:t>
            </a:r>
          </a:p>
        </p:txBody>
      </p:sp>
      <p:sp>
        <p:nvSpPr>
          <p:cNvPr id="213" name="TextBox 212"/>
          <p:cNvSpPr txBox="1"/>
          <p:nvPr/>
        </p:nvSpPr>
        <p:spPr>
          <a:xfrm>
            <a:off x="762000" y="10477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214" name="TextBox 213"/>
          <p:cNvSpPr txBox="1"/>
          <p:nvPr/>
        </p:nvSpPr>
        <p:spPr>
          <a:xfrm>
            <a:off x="1333500" y="10525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FOUR OPERATING PRINCIPLES</a:t>
            </a:r>
          </a:p>
        </p:txBody>
      </p:sp>
      <p:sp>
        <p:nvSpPr>
          <p:cNvPr id="215" name="TextBox 214"/>
          <p:cNvSpPr txBox="1"/>
          <p:nvPr/>
        </p:nvSpPr>
        <p:spPr>
          <a:xfrm>
            <a:off x="762000" y="10858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1333500" y="109156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ADD AGENT GUARDRAIL AS THE SEVENTH TOOL.</a:t>
            </a:r>
          </a:p>
        </p:txBody>
      </p:sp>
      <p:cxnSp>
        <p:nvCxnSpPr>
          <p:cNvPr id="217" name="Connector 216"/>
          <p:cNvCxnSpPr/>
          <p:nvPr/>
        </p:nvCxnSpPr>
        <p:spPr>
          <a:xfrm>
            <a:off x="762000" y="112395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8" name="TextBox 217"/>
          <p:cNvSpPr txBox="1"/>
          <p:nvPr/>
        </p:nvSpPr>
        <p:spPr>
          <a:xfrm>
            <a:off x="762000" y="112966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219" name="TextBox 218"/>
          <p:cNvSpPr txBox="1"/>
          <p:nvPr/>
        </p:nvSpPr>
        <p:spPr>
          <a:xfrm>
            <a:off x="1333500" y="113538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DESIGN ONE DEFAULT PER CUSTOMER-FACING CHOICE.</a:t>
            </a:r>
          </a:p>
        </p:txBody>
      </p:sp>
      <p:cxnSp>
        <p:nvCxnSpPr>
          <p:cNvPr id="220" name="Connector 219"/>
          <p:cNvCxnSpPr/>
          <p:nvPr/>
        </p:nvCxnSpPr>
        <p:spPr>
          <a:xfrm>
            <a:off x="762000" y="116776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1" name="TextBox 220"/>
          <p:cNvSpPr txBox="1"/>
          <p:nvPr/>
        </p:nvSpPr>
        <p:spPr>
          <a:xfrm>
            <a:off x="762000" y="117348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1333500" y="117919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WRITE THE RULE THE AGENT FOLLOWS WHEN IT PICKS.</a:t>
            </a:r>
          </a:p>
        </p:txBody>
      </p:sp>
      <p:cxnSp>
        <p:nvCxnSpPr>
          <p:cNvPr id="223" name="Connector 222"/>
          <p:cNvCxnSpPr/>
          <p:nvPr/>
        </p:nvCxnSpPr>
        <p:spPr>
          <a:xfrm>
            <a:off x="762000" y="121158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762000" y="121729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1333500" y="122301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AUDIT THE GUARDRAIL EVERY 90 DAYS.</a:t>
            </a:r>
          </a:p>
        </p:txBody>
      </p:sp>
      <p:cxnSp>
        <p:nvCxnSpPr>
          <p:cNvPr id="226" name="Connector 225"/>
          <p:cNvCxnSpPr/>
          <p:nvPr/>
        </p:nvCxnSpPr>
        <p:spPr>
          <a:xfrm>
            <a:off x="762000" y="125539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7" name="Rectangle 226"/>
          <p:cNvSpPr/>
          <p:nvPr/>
        </p:nvSpPr>
        <p:spPr>
          <a:xfrm>
            <a:off x="762000" y="131445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8" name="TextBox 227"/>
          <p:cNvSpPr txBox="1"/>
          <p:nvPr/>
        </p:nvSpPr>
        <p:spPr>
          <a:xfrm>
            <a:off x="762000" y="13335000"/>
            <a:ext cx="6667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READ THE FULL OPERATING STORIES PIECE</a:t>
            </a:r>
          </a:p>
        </p:txBody>
      </p:sp>
      <p:sp>
        <p:nvSpPr>
          <p:cNvPr id="229" name="Rectangle 228"/>
          <p:cNvSpPr/>
          <p:nvPr/>
        </p:nvSpPr>
        <p:spPr>
          <a:xfrm>
            <a:off x="762000" y="13601700"/>
            <a:ext cx="3429000" cy="3429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0" name="TextBox 229"/>
          <p:cNvSpPr txBox="1"/>
          <p:nvPr/>
        </p:nvSpPr>
        <p:spPr>
          <a:xfrm>
            <a:off x="914400" y="1367790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100">
                <a:solidFill>
                  <a:srgbClr val="18160F"/>
                </a:solidFill>
                <a:latin typeface="Inter"/>
              </a:rPr>
              <a:t>www.operatingbyjohnbrewton.com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6667500" y="133350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400">
                <a:solidFill>
                  <a:srgbClr val="2A3D2E"/>
                </a:solidFill>
                <a:latin typeface="Inter"/>
              </a:rPr>
              <a:t>JOHN BREWTON</a:t>
            </a:r>
          </a:p>
        </p:txBody>
      </p:sp>
      <p:sp>
        <p:nvSpPr>
          <p:cNvPr id="232" name="TextBox 231"/>
          <p:cNvSpPr txBox="1"/>
          <p:nvPr/>
        </p:nvSpPr>
        <p:spPr>
          <a:xfrm>
            <a:off x="6667500" y="13601700"/>
            <a:ext cx="457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300">
                <a:solidFill>
                  <a:srgbClr val="8A8280"/>
                </a:solidFill>
                <a:latin typeface="Inter"/>
              </a:rPr>
              <a:t>FOUNDER · OPERATING · 6AEP</a:t>
            </a:r>
          </a:p>
        </p:txBody>
      </p:sp>
      <p:sp>
        <p:nvSpPr>
          <p:cNvPr id="233" name="TextBox 232"/>
          <p:cNvSpPr txBox="1"/>
          <p:nvPr/>
        </p:nvSpPr>
        <p:spPr>
          <a:xfrm>
            <a:off x="6667500" y="137922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400">
                <a:solidFill>
                  <a:srgbClr val="8A8280"/>
                </a:solidFill>
                <a:latin typeface="Inter"/>
              </a:rPr>
              <a:t>2008 TO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