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13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78980" y="1392936"/>
            <a:ext cx="288036" cy="192024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521952" y="2491740"/>
            <a:ext cx="307238" cy="21336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569708" y="3857244"/>
            <a:ext cx="268833" cy="23469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839412" y="7813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8212613" y="26258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7777927" y="17420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6765291" y="514636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6634795" y="55249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9444836" y="8381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155457" y="13574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7739568" y="25232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144727" y="56215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128099" y="52795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7573471" y="51428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424687" y="24206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9673738" y="55146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39132" y="6260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7244819" y="41166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8759728" y="29024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7209756" y="2377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8729059" y="14289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6683508" y="37585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6716815" y="35828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8790809" y="563592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124461" y="935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9759435" y="506970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952617" y="37468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6566523" y="5202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364857" y="58449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11094019" y="36051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0748680" y="2184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6488970" y="9559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7817249" y="29990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574843" y="25242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6752761" y="37602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237311" y="43749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11238007" y="36319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7269941" y="3676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885726" y="23289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145072" y="117046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1015261" y="58980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7341115" y="50521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7959122" y="19422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783219" y="37546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69986" y="5243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747765" y="32917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6374741" y="24928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6174776" y="321771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270714" y="28174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6460730" y="2341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10663351" y="32112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7689140" y="47593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224300" y="44206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1" name="Connector 100"/>
          <p:cNvCxnSpPr/>
          <p:nvPr/>
        </p:nvCxnSpPr>
        <p:spPr>
          <a:xfrm flipV="1">
            <a:off x="6118860" y="4945380"/>
            <a:ext cx="640080" cy="69342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 flipV="1">
            <a:off x="6758940" y="4198620"/>
            <a:ext cx="746760" cy="746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7505700" y="3451860"/>
            <a:ext cx="746760" cy="746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8252460" y="2705100"/>
            <a:ext cx="640080" cy="746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8892540" y="1958340"/>
            <a:ext cx="533400" cy="746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9425940" y="1211580"/>
            <a:ext cx="426720" cy="746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6071235" y="55911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6195060" y="55816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N INCENTIVES</a:t>
            </a:r>
          </a:p>
        </p:txBody>
      </p:sp>
      <p:sp>
        <p:nvSpPr>
          <p:cNvPr id="109" name="Oval 108"/>
          <p:cNvSpPr/>
          <p:nvPr/>
        </p:nvSpPr>
        <p:spPr>
          <a:xfrm>
            <a:off x="6711315" y="48977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6835140" y="48882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U UNDERSTAND</a:t>
            </a:r>
          </a:p>
        </p:txBody>
      </p:sp>
      <p:sp>
        <p:nvSpPr>
          <p:cNvPr id="111" name="Oval 110"/>
          <p:cNvSpPr/>
          <p:nvPr/>
        </p:nvSpPr>
        <p:spPr>
          <a:xfrm>
            <a:off x="7458075" y="41509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7581900" y="41414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D DEFAULTS</a:t>
            </a:r>
          </a:p>
        </p:txBody>
      </p:sp>
      <p:sp>
        <p:nvSpPr>
          <p:cNvPr id="113" name="Oval 112"/>
          <p:cNvSpPr/>
          <p:nvPr/>
        </p:nvSpPr>
        <p:spPr>
          <a:xfrm>
            <a:off x="8204835" y="34042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8328660" y="33947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G FEEDBACK</a:t>
            </a:r>
          </a:p>
        </p:txBody>
      </p:sp>
      <p:sp>
        <p:nvSpPr>
          <p:cNvPr id="115" name="Oval 114"/>
          <p:cNvSpPr/>
          <p:nvPr/>
        </p:nvSpPr>
        <p:spPr>
          <a:xfrm>
            <a:off x="8844915" y="26574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7063740" y="26479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E EXPECT ERROR</a:t>
            </a:r>
          </a:p>
        </p:txBody>
      </p:sp>
      <p:sp>
        <p:nvSpPr>
          <p:cNvPr id="117" name="Oval 116"/>
          <p:cNvSpPr/>
          <p:nvPr/>
        </p:nvSpPr>
        <p:spPr>
          <a:xfrm>
            <a:off x="9378315" y="191071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7597140" y="190119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S STRUCTURE</a:t>
            </a:r>
          </a:p>
        </p:txBody>
      </p:sp>
      <p:sp>
        <p:nvSpPr>
          <p:cNvPr id="119" name="Oval 118"/>
          <p:cNvSpPr/>
          <p:nvPr/>
        </p:nvSpPr>
        <p:spPr>
          <a:xfrm>
            <a:off x="9805035" y="11639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TextBox 119"/>
          <p:cNvSpPr txBox="1"/>
          <p:nvPr/>
        </p:nvSpPr>
        <p:spPr>
          <a:xfrm>
            <a:off x="8023860" y="11544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A AGENT GUARDRAIL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685800" y="8001000"/>
            <a:ext cx="1905000" cy="7429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762000" y="6858000"/>
            <a:ext cx="9906000" cy="2476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Six tools became</a:t>
            </a:r>
          </a:p>
          <a:p>
            <a:pPr algn="l">
              <a:lnSpc>
                <a:spcPct val="105000"/>
              </a:lnSpc>
            </a:pPr>
            <a:r>
              <a:rPr sz="6400" b="0" i="0">
                <a:solidFill>
                  <a:srgbClr val="2A3D2E"/>
                </a:solidFill>
                <a:latin typeface="Playfair Display"/>
              </a:rPr>
              <a:t>seven in 2026.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762000" y="95250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1">
                <a:solidFill>
                  <a:srgbClr val="8A8280"/>
                </a:solidFill>
                <a:latin typeface="Playfair Display"/>
              </a:rPr>
              <a:t>Thaler's NUDGES adds a guardrail for the agent layer.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Chicago Booth. Richard Thaler with Cass Sunstein. Nudge. 2008.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10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EDE8DF"/>
                </a:solidFill>
                <a:latin typeface="Playfair Display"/>
              </a:rPr>
              <a:t>Build a four-layer choice architecture stack.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5242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9052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9052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CHOICE INVENTORY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00" y="42862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Every default a customer hits, named and dated.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" y="51625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52500" y="5543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55435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DEFAULT DESIGN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59245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The option that runs by itself. One per choice.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" y="6800850"/>
            <a:ext cx="9906000" cy="1524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500" y="7181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L3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71818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AGENT GUARDRAILS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5628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Rules agents follow when they choose for users.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8439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820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88201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AUDIT LOOP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92011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Quarterly review. Drift detection. Owner named.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2A3D2E"/>
                </a:solidFill>
                <a:latin typeface="Inter"/>
              </a:rPr>
              <a:t>90-DAY BUILD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Audit every customer-facing default against the seventh tool.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429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3429000"/>
            <a:ext cx="4762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CUSTOMER-FACING DEFAULT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HUMAN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915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AGENT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4381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4000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0" y="4000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Auto-renew on the annual plan.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342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677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001250" y="40005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762000" y="51244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47434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50" y="47434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Email opt-in at first checkout.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34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67750" y="474345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001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762000" y="58674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2000" y="54864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50" y="54864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Booking slot length default of 30 minutes.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3342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6677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0001250" y="54864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762000" y="66103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62293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28750" y="62293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Refund window length and tone.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34250" y="62293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6677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00012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62000" y="73533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69723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750" y="69723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Tip suggestion at point of sale.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34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667750" y="697230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10001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762000" y="80962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2000" y="77152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8750" y="77152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Subscription cancellation flow.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334250" y="77152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6677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100012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762000" y="88392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000" y="84582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0" y="84582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Onboarding sequence for new accounts.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4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8667750" y="845820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10001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762000" y="95821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000" y="92011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28750" y="92011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Recommendation order on the storefront.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34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6677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10001250" y="92011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QUARTERLY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prompts to run the new 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9906000" cy="7620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810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3848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NAME THE CHOICE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500" y="4191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Write the choice and its frequency.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1143000" y="4857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43000" y="5143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181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DESIGN THE DEFAULT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5500" y="5524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Pick the option that runs by itself.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143000" y="6191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6477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6515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WRITE THE GUARDRAIL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0" y="6858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Define what the agent may choose for the user.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1143000" y="7524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3000" y="7810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7848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SET THE AUDIT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95500" y="8191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Pick the cadence and the trigger for review.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143000" y="8858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000" y="9144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5500" y="9182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LOOP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9525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Schedule the weekly review.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143000" y="10191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2000" y="11334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 i="1">
                <a:solidFill>
                  <a:srgbClr val="2A3D2E"/>
                </a:solidFill>
                <a:latin typeface="Playfair Display"/>
              </a:rPr>
              <a:t>Full pack inside Operating Substack.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063740" y="762000"/>
            <a:ext cx="76200" cy="12763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SUBSCRIBE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F7F471"/>
                </a:solidFill>
                <a:latin typeface="Playfair Display"/>
              </a:rPr>
              <a:t>Every week.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EDE8DF"/>
                </a:solidFill>
                <a:latin typeface="Inter"/>
              </a:rPr>
              <a:t>Operating is John's bestselling Substack.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C4B9AE"/>
                </a:solidFill>
                <a:latin typeface="Inter"/>
              </a:rPr>
              <a:t>Frameworks, field notes, prompt packs, every Friday.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857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905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John's bestselling Substack.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474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INSIDE OPERATING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4740" y="20955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A new framework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4740" y="25717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Weekly field notes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4740" y="30480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Operator prompt packs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4740" y="3524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The reading list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134302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C4B9AE"/>
                </a:solidFill>
                <a:latin typeface="Inter"/>
              </a:rPr>
              <a:t>JOHN BREWTON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6207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000" y="3810000"/>
            <a:ext cx="571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800" b="0" i="0">
                <a:solidFill>
                  <a:srgbClr val="EDE8DF"/>
                </a:solidFill>
                <a:latin typeface="Playfair Display"/>
              </a:rPr>
              <a:t>Thaler named the six tools in 2008.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Richard Thaler and Cass Sunstein. Nudge. 2008.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Six tools shape choice without removing options.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Defaults move 80 percent of behavior.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Choice architecture is always present. Design it on purpose.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6667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334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0010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6677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334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001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6667500" y="8572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9239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9906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10572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1239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67500" y="11906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62000" y="781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Six tools. One default.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8A8280"/>
                </a:solidFill>
                <a:latin typeface="Inter"/>
              </a:rPr>
              <a:t>iNcentives. Understand. Defaults. Feedback. Expect error. Structure.</a:t>
            </a:r>
          </a:p>
        </p:txBody>
      </p:sp>
      <p:sp>
        <p:nvSpPr>
          <p:cNvPr id="9" name="Rectangle 8"/>
          <p:cNvSpPr/>
          <p:nvPr/>
        </p:nvSpPr>
        <p:spPr>
          <a:xfrm>
            <a:off x="809625" y="3429000"/>
            <a:ext cx="152400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962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487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INCENTIVES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487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Align rewards with the choice.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66975" y="3429000"/>
            <a:ext cx="152400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46697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222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UNDERSTAND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6222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Map options to outcomes.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24325" y="3429000"/>
            <a:ext cx="1524000" cy="7810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12432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1957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DEFAULTS</a:t>
            </a:r>
          </a:p>
        </p:txBody>
      </p:sp>
      <p:sp>
        <p:nvSpPr>
          <p:cNvPr id="20" name="Oval 19"/>
          <p:cNvSpPr/>
          <p:nvPr/>
        </p:nvSpPr>
        <p:spPr>
          <a:xfrm>
            <a:off x="4772025" y="6096000"/>
            <a:ext cx="228600" cy="2286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21957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Set the option that runs by itself.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781675" y="3429000"/>
            <a:ext cx="152400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78167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7692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FEEDBACK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7692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Tell people how they are doing.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439025" y="3429000"/>
            <a:ext cx="152400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43902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3427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EXPECT ERROR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3427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Design for the mistake.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096375" y="3429000"/>
            <a:ext cx="1524000" cy="7810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096375" y="3810000"/>
            <a:ext cx="1524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191625" y="5143500"/>
            <a:ext cx="1333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300">
                <a:solidFill>
                  <a:srgbClr val="18160F"/>
                </a:solidFill>
                <a:latin typeface="Inter"/>
              </a:rPr>
              <a:t>STRUCTURE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191625" y="6858000"/>
            <a:ext cx="1333500" cy="1714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sz="1600" b="0" i="1">
                <a:solidFill>
                  <a:srgbClr val="18160F"/>
                </a:solidFill>
                <a:latin typeface="Playfair Display"/>
              </a:rPr>
              <a:t>Order complex choices.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Defaults carry 80 percent of behavior. The active marker on D names the highest-impact tool.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Behavior follows the default.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30480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C4B9AE"/>
                </a:solidFill>
                <a:latin typeface="Playfair Display"/>
              </a:rPr>
              <a:t>Six tools rank by impact. Defaults move the most. Structure orders the rest.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5375" y="7620000"/>
            <a:ext cx="142875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53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EDE8DF"/>
                </a:solidFill>
                <a:latin typeface="Inter"/>
              </a:rPr>
              <a:t>INCENTIVES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524125" y="8286750"/>
            <a:ext cx="13335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ight Triangle 10"/>
          <p:cNvSpPr/>
          <p:nvPr/>
        </p:nvSpPr>
        <p:spPr>
          <a:xfrm>
            <a:off x="2581275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657475" y="7620000"/>
            <a:ext cx="142875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574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EDE8DF"/>
                </a:solidFill>
                <a:latin typeface="Inter"/>
              </a:rPr>
              <a:t>UNDERSTAND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086225" y="8286750"/>
            <a:ext cx="13335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ight Triangle 14"/>
          <p:cNvSpPr/>
          <p:nvPr/>
        </p:nvSpPr>
        <p:spPr>
          <a:xfrm>
            <a:off x="4143375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219575" y="7620000"/>
            <a:ext cx="1428750" cy="1333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2195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DEFAULTS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648325" y="8286750"/>
            <a:ext cx="13335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ight Triangle 18"/>
          <p:cNvSpPr/>
          <p:nvPr/>
        </p:nvSpPr>
        <p:spPr>
          <a:xfrm>
            <a:off x="5705475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781675" y="7620000"/>
            <a:ext cx="142875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7816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EDE8DF"/>
                </a:solidFill>
                <a:latin typeface="Inter"/>
              </a:rPr>
              <a:t>FEEDBACK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7210425" y="8286750"/>
            <a:ext cx="13335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ight Triangle 22"/>
          <p:cNvSpPr/>
          <p:nvPr/>
        </p:nvSpPr>
        <p:spPr>
          <a:xfrm>
            <a:off x="7267575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343775" y="7620000"/>
            <a:ext cx="142875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437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EDE8DF"/>
                </a:solidFill>
                <a:latin typeface="Inter"/>
              </a:rPr>
              <a:t>EXPECT ERROR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8772525" y="8286750"/>
            <a:ext cx="133350" cy="0"/>
          </a:xfrm>
          <a:prstGeom prst="line">
            <a:avLst/>
          </a:prstGeom>
          <a:ln w="9525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ight Triangle 26"/>
          <p:cNvSpPr/>
          <p:nvPr/>
        </p:nvSpPr>
        <p:spPr>
          <a:xfrm>
            <a:off x="8829675" y="8239125"/>
            <a:ext cx="76200" cy="95250"/>
          </a:xfrm>
          <a:prstGeom prst="rtTriangl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905875" y="7620000"/>
            <a:ext cx="1428750" cy="1333500"/>
          </a:xfrm>
          <a:prstGeom prst="rect">
            <a:avLst/>
          </a:prstGeom>
          <a:noFill/>
          <a:ln w="1143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905875" y="8143875"/>
            <a:ext cx="14287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EDE8DF"/>
                </a:solidFill>
                <a:latin typeface="Inter"/>
              </a:rPr>
              <a:t>STRUCTURE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838575" y="9334500"/>
            <a:ext cx="219075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200" b="1" i="0" spc="400">
                <a:solidFill>
                  <a:srgbClr val="F7F471"/>
                </a:solidFill>
                <a:latin typeface="Inter"/>
              </a:rPr>
              <a:t>HIGHEST IMPACT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000" y="1047750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sz="1600" b="0" i="0">
                <a:solidFill>
                  <a:srgbClr val="C4B9AE"/>
                </a:solidFill>
                <a:latin typeface="Inter"/>
              </a:rPr>
              <a:t>Choice architecture shapes 80 percent of behavior through defaults alone.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One default per column.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A 5x4 matrix. Each choice gets exactly one designed default.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70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CHOICE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625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CHOICE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CHOICE 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53500" y="3238500"/>
            <a:ext cx="2095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2A3D2E"/>
                </a:solidFill>
                <a:latin typeface="Inter"/>
              </a:rPr>
              <a:t>CHOICE 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0" y="4095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0" y="54292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0" y="6762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0" y="80962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0" y="9429750"/>
            <a:ext cx="95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6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6670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67000" y="4000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70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667000" y="53340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67000" y="6286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667000" y="6667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6670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667000" y="80010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667000" y="8953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6670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7625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7625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4762500" y="6286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762500" y="6667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7625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4762500" y="8953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68580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68580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858000" y="53340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858000" y="6286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858000" y="6667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8580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6858000" y="8953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858000" y="9334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953500" y="3619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8953500" y="4953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8953500" y="6286500"/>
            <a:ext cx="2000250" cy="1238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8953500" y="6667500"/>
            <a:ext cx="200025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953500" y="76200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953500" y="8953500"/>
            <a:ext cx="2000250" cy="123825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Signal Yellow marks the designed default on each column.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architect designed for one human.</a:t>
            </a:r>
          </a:p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One menu at a time.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59055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Defaults shaped one decision at a time.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Choice menus were fixed at design time.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Personalization cost human hours per user.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The architect set the menu. The human chose inside it.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FIXED MENU FLOOR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667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Agents are the new architects.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Guardrails are the new defaults.</a:t>
            </a:r>
          </a:p>
        </p:txBody>
      </p:sp>
      <p:cxnSp>
        <p:nvCxnSpPr>
          <p:cNvPr id="7" name="Connector 6"/>
          <p:cNvCxnSpPr/>
          <p:nvPr/>
        </p:nvCxnSpPr>
        <p:spPr>
          <a:xfrm flipV="1">
            <a:off x="762000" y="1040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422400" y="1014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2082800" y="9893300"/>
            <a:ext cx="198119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743200" y="963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3403600" y="938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4064000" y="913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724400" y="887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5384800" y="862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6045200" y="836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705600" y="811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7366000" y="786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8026399" y="7607300"/>
            <a:ext cx="198121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686800" y="735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9347200" y="709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10007600" y="684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762000" y="10858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2667000" y="10477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4572000" y="10096500"/>
            <a:ext cx="9525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5524500" y="8382000"/>
            <a:ext cx="1905000" cy="1714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V="1">
            <a:off x="7429500" y="6286500"/>
            <a:ext cx="3048000" cy="2095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524500" y="5143500"/>
            <a:ext cx="0" cy="7239000"/>
          </a:xfrm>
          <a:prstGeom prst="line">
            <a:avLst/>
          </a:prstGeom>
          <a:ln w="9525">
            <a:solidFill>
              <a:srgbClr val="E824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419725" y="9991725"/>
            <a:ext cx="209550" cy="209550"/>
          </a:xfrm>
          <a:prstGeom prst="ellipse">
            <a:avLst/>
          </a:prstGeom>
          <a:solidFill>
            <a:srgbClr val="E824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715000" y="514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8241A"/>
                </a:solidFill>
                <a:latin typeface="Inter"/>
              </a:rPr>
              <a:t>AGENTS BECOME ARCHITECTS · 2024</a:t>
            </a:r>
          </a:p>
        </p:txBody>
      </p:sp>
      <p:sp>
        <p:nvSpPr>
          <p:cNvPr id="30" name="Oval 29"/>
          <p:cNvSpPr/>
          <p:nvPr/>
        </p:nvSpPr>
        <p:spPr>
          <a:xfrm>
            <a:off x="7343775" y="82962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0" y="8001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MENU PERSONALIZED PER USER</a:t>
            </a:r>
          </a:p>
        </p:txBody>
      </p:sp>
      <p:sp>
        <p:nvSpPr>
          <p:cNvPr id="32" name="Oval 31"/>
          <p:cNvSpPr/>
          <p:nvPr/>
        </p:nvSpPr>
        <p:spPr>
          <a:xfrm>
            <a:off x="10391775" y="62007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0" y="59055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GUARDRAIL OWNS THE FLOOR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NEW 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Six became seven.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Agent Guardrail joins the card as the seventh tool.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42900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36957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5000" y="363855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INCENTIVES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396240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Align rewards with the choice.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0" y="43434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000" y="470535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49720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491490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UNDERSTAND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523875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Map options to outcomes.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500" y="5619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598170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62484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619125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DEFAULTS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651510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Set the option that runs by itself.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72500" y="68961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2000" y="725805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75247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5000" y="746760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FEEDBACK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5000" y="779145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Tell people how they are doing.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72500" y="81724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62000" y="853440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2500" y="88011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05000" y="874395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EXPECT ERROR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5000" y="906780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Design for the mistake.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500" y="94488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62000" y="9810750"/>
            <a:ext cx="9906000" cy="120015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52500" y="100774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05000" y="1002030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STRUCTURE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05000" y="1034415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Order complex choices.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72500" y="107251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2008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62000" y="11087100"/>
            <a:ext cx="9906000" cy="120015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52500" y="113538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905000" y="11296650"/>
            <a:ext cx="47625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AGENT GUARDRAIL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05000" y="11620500"/>
            <a:ext cx="6667500" cy="533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18160F"/>
                </a:solidFill>
                <a:latin typeface="Playfair Display"/>
              </a:rPr>
              <a:t>Set the rules agents follow when they choose for users.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572500" y="120015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18160F"/>
                </a:solidFill>
                <a:latin typeface="Inter"/>
              </a:rPr>
              <a:t>NEW · ARRIVES 2024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2A3D2E"/>
                </a:solidFill>
                <a:latin typeface="Playfair Display"/>
              </a:rPr>
              <a:t>Set five defaults that run your week.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619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INBOX TRIAGE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000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Default to archive at 24 hours. Agent flags anything tagged ACT.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762000" y="4953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5143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CALENDAR HYGIENE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5524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Default to no meetings before 11 a.m. Agent holds the floor.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6477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6667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DRAFT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7048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Default to publish on Friday at 9 a.m. Agent surfaces edits Thursday.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762000" y="8001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2000" y="8191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RESEARCH CAPTURE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8572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Default to file every source in the reading list within 5 minutes.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762000" y="9525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9715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WEEKLY REVIEW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2000" y="10096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Default to Friday 4 p.m. Agent prepares the metrics ahead of the seat.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762000" y="11049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WEEKLY · 30 MIN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