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7772400" cy="100584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OPERATING · WORKSHEET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200" b="0" i="0">
                <a:solidFill>
                  <a:srgbClr val="2A3D2E"/>
                </a:solidFill>
                <a:latin typeface="Playfair Display"/>
              </a:rPr>
              <a:t>Jobs to Be Done.</a:t>
            </a:r>
          </a:p>
          <a:p>
            <a:pPr algn="l">
              <a:lnSpc>
                <a:spcPct val="105000"/>
              </a:lnSpc>
            </a:pPr>
            <a:r>
              <a:rPr sz="4200" b="0" i="0">
                <a:solidFill>
                  <a:srgbClr val="2A3D2E"/>
                </a:solidFill>
                <a:latin typeface="Playfair Display"/>
              </a:rPr>
              <a:t>The Substitution Audit.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475488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506349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537210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568071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598932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629793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660654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691515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722376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4754880" y="5486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4754880" y="7315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4754880" y="9144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4754880" y="10972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4754880" y="12801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4754880" y="14630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4754880" y="16459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4754880" y="18288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4754880" y="20116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4754880" y="21945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4754880" y="23774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 rot="720000">
            <a:off x="5001768" y="731520"/>
            <a:ext cx="740664" cy="329184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6" name="Connector 25"/>
          <p:cNvCxnSpPr/>
          <p:nvPr/>
        </p:nvCxnSpPr>
        <p:spPr>
          <a:xfrm>
            <a:off x="5186934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372100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5557266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5075834" y="896112"/>
            <a:ext cx="592531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298033" y="830275"/>
            <a:ext cx="133319" cy="6583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 rot="21120000">
            <a:off x="6112764" y="1097280"/>
            <a:ext cx="790041" cy="36576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631027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650778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670529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6191768" y="1280160"/>
            <a:ext cx="632032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428780" y="1207008"/>
            <a:ext cx="142207" cy="7315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 rot="300000">
            <a:off x="5248656" y="1554480"/>
            <a:ext cx="691286" cy="402336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8" name="Connector 37"/>
          <p:cNvCxnSpPr/>
          <p:nvPr/>
        </p:nvCxnSpPr>
        <p:spPr>
          <a:xfrm>
            <a:off x="5421477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5594298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5767119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5317784" y="1755648"/>
            <a:ext cx="553029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25170" y="1675180"/>
            <a:ext cx="124431" cy="80467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4927702" y="1567282"/>
            <a:ext cx="888796" cy="88879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5001768" y="1641348"/>
            <a:ext cx="740664" cy="74066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5075834" y="1715414"/>
            <a:ext cx="592532" cy="59253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6260897" y="568757"/>
            <a:ext cx="691286" cy="69128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6334963" y="642823"/>
            <a:ext cx="543154" cy="54315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6409029" y="716889"/>
            <a:ext cx="395022" cy="39502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6606540" y="1856232"/>
            <a:ext cx="493776" cy="49377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6680606" y="1930298"/>
            <a:ext cx="345644" cy="34564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754672" y="2004364"/>
            <a:ext cx="197512" cy="19751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5221836" y="6010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5908436" y="10622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5691093" y="8412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5184775" y="19677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7042313" y="7309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6524548" y="61529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4879858" y="7451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5671914" y="103656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6874493" y="18111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4866179" y="17256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5588865" y="205024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040530" y="142843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5679474" y="14906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5921696" y="22461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4782137" y="21399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5424539" y="20127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6527453" y="126219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5920356" y="87470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5657971" y="21498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6166659" y="7629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5143884" y="13454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5160537" y="13014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6197534" y="181474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5864360" y="22413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4937124" y="20789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6681847" y="16731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5278438" y="134248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5085391" y="170635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5984558" y="22880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271687" y="175943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5561396" y="20262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5046615" y="64474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5710754" y="21698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5968661" y="71597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5731275" y="236578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5178510" y="134582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5920785" y="14995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6285097" y="88975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6307531" y="129369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5633616" y="19540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5874666" y="20204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5054363" y="18260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5472687" y="16688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5781691" y="89131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6693739" y="13444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5887123" y="189081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7090896" y="10092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6115020" y="23162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4989500" y="10289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4889518" y="223694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2" name="Connector 101"/>
          <p:cNvCxnSpPr/>
          <p:nvPr/>
        </p:nvCxnSpPr>
        <p:spPr>
          <a:xfrm flipV="1">
            <a:off x="4878324" y="1865376"/>
            <a:ext cx="493776" cy="365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5372100" y="1554480"/>
            <a:ext cx="493776" cy="310896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5865876" y="1243584"/>
            <a:ext cx="493776" cy="310896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 104"/>
          <p:cNvCxnSpPr/>
          <p:nvPr/>
        </p:nvCxnSpPr>
        <p:spPr>
          <a:xfrm flipV="1">
            <a:off x="6359652" y="877824"/>
            <a:ext cx="172821" cy="365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4830699" y="2183511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7" name="TextBox 106"/>
          <p:cNvSpPr txBox="1"/>
          <p:nvPr/>
        </p:nvSpPr>
        <p:spPr>
          <a:xfrm>
            <a:off x="4954524" y="2173986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J1 FUNCTIONAL</a:t>
            </a:r>
          </a:p>
        </p:txBody>
      </p:sp>
      <p:sp>
        <p:nvSpPr>
          <p:cNvPr id="108" name="Oval 107"/>
          <p:cNvSpPr/>
          <p:nvPr/>
        </p:nvSpPr>
        <p:spPr>
          <a:xfrm>
            <a:off x="5324475" y="1817751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TextBox 108"/>
          <p:cNvSpPr txBox="1"/>
          <p:nvPr/>
        </p:nvSpPr>
        <p:spPr>
          <a:xfrm>
            <a:off x="5448300" y="1808226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J2 EMOTIONAL</a:t>
            </a:r>
          </a:p>
        </p:txBody>
      </p:sp>
      <p:sp>
        <p:nvSpPr>
          <p:cNvPr id="110" name="Oval 109"/>
          <p:cNvSpPr/>
          <p:nvPr/>
        </p:nvSpPr>
        <p:spPr>
          <a:xfrm>
            <a:off x="5818251" y="15068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TextBox 110"/>
          <p:cNvSpPr txBox="1"/>
          <p:nvPr/>
        </p:nvSpPr>
        <p:spPr>
          <a:xfrm>
            <a:off x="5942076" y="14973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J3 SOCIAL</a:t>
            </a:r>
          </a:p>
        </p:txBody>
      </p:sp>
      <p:sp>
        <p:nvSpPr>
          <p:cNvPr id="112" name="Oval 111"/>
          <p:cNvSpPr/>
          <p:nvPr/>
        </p:nvSpPr>
        <p:spPr>
          <a:xfrm>
            <a:off x="6312027" y="1195959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TextBox 112"/>
          <p:cNvSpPr txBox="1"/>
          <p:nvPr/>
        </p:nvSpPr>
        <p:spPr>
          <a:xfrm>
            <a:off x="4530852" y="1186434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J4 AGENT-SUB</a:t>
            </a:r>
          </a:p>
        </p:txBody>
      </p:sp>
      <p:sp>
        <p:nvSpPr>
          <p:cNvPr id="114" name="Oval 113"/>
          <p:cNvSpPr/>
          <p:nvPr/>
        </p:nvSpPr>
        <p:spPr>
          <a:xfrm>
            <a:off x="6484848" y="830199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5" name="TextBox 114"/>
          <p:cNvSpPr txBox="1"/>
          <p:nvPr/>
        </p:nvSpPr>
        <p:spPr>
          <a:xfrm>
            <a:off x="4703673" y="820674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J5 LOOP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4864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RUN BY</a:t>
            </a:r>
          </a:p>
        </p:txBody>
      </p:sp>
      <p:cxnSp>
        <p:nvCxnSpPr>
          <p:cNvPr id="117" name="Connector 116"/>
          <p:cNvCxnSpPr/>
          <p:nvPr/>
        </p:nvCxnSpPr>
        <p:spPr>
          <a:xfrm>
            <a:off x="548640" y="3749039"/>
            <a:ext cx="265176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384048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DATE</a:t>
            </a:r>
          </a:p>
        </p:txBody>
      </p:sp>
      <p:cxnSp>
        <p:nvCxnSpPr>
          <p:cNvPr id="119" name="Connector 118"/>
          <p:cNvCxnSpPr/>
          <p:nvPr/>
        </p:nvCxnSpPr>
        <p:spPr>
          <a:xfrm>
            <a:off x="3840480" y="3749039"/>
            <a:ext cx="33832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" name="Rectangle 119"/>
          <p:cNvSpPr/>
          <p:nvPr/>
        </p:nvSpPr>
        <p:spPr>
          <a:xfrm>
            <a:off x="548640" y="4389120"/>
            <a:ext cx="6675120" cy="475488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1" name="Rectangle 120"/>
          <p:cNvSpPr/>
          <p:nvPr/>
        </p:nvSpPr>
        <p:spPr>
          <a:xfrm>
            <a:off x="914400" y="47548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2" name="TextBox 121"/>
          <p:cNvSpPr txBox="1"/>
          <p:nvPr/>
        </p:nvSpPr>
        <p:spPr>
          <a:xfrm>
            <a:off x="914400" y="4846320"/>
            <a:ext cx="5943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THE QUESTION THIS AUDIT ANSWERS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914400" y="5303520"/>
            <a:ext cx="59436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600" b="0" i="0">
                <a:solidFill>
                  <a:srgbClr val="EDE8DF"/>
                </a:solidFill>
                <a:latin typeface="Playfair Display"/>
              </a:rPr>
              <a:t>Which jobs in my book of business will an agent hire next.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914400" y="7498079"/>
            <a:ext cx="59436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Run the seven steps. List five jobs. Score each on functional, emotional, social. Score agent-substitutability today. Pick redesign, retire, or compete. Set the cadence.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JOBS TO BE DONE · THE SUBSTITUTION AUDIT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3264408" y="548640"/>
            <a:ext cx="23812" cy="896112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Run the audit.</a:t>
            </a:r>
          </a:p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Every Friday.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10896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The audit runs in 60 minutes. The cadence runs in 30 minutes every Friday.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93776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303520"/>
            <a:ext cx="3291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0168" y="7315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0168" y="12801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RUN THE AUDIT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30168" y="164592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Every Friday. Thirty minutes.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630168" y="228600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0168" y="25603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TEACH 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0168" y="292608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Walk one teammate through it.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3630168" y="356616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30168" y="38404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READ THE PIECE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30168" y="420624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 Stories on the agent-hire era.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3630168" y="484632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30168" y="5120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SUBSCRIBE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30168" y="548640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Operating. Every Friday.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3630168" y="612648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C4B9AE"/>
                </a:solidFill>
                <a:latin typeface="Inter"/>
              </a:rPr>
              <a:t>JOHN BREWTON · OPERATING · 6AEP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ORIENTATION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0" i="0">
                <a:solidFill>
                  <a:srgbClr val="2A3D2E"/>
                </a:solidFill>
                <a:latin typeface="Playfair Display"/>
              </a:rPr>
              <a:t>How to run this.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TIME REQUIRED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60 minutes.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2770632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953512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INPUTS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3512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Customer list. Job statements. Stack inventory.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92624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175504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OUTPUT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75504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A five-job audit with one named move.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38404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9319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SEVEN STEPS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43891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44348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Inventory five jobs the audience hires.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548640" y="48463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8640" y="48920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49377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Year and assumption per job.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48640" y="53492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539496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544068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Score functional, emotional, social satisfaction.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548640" y="585216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89788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97280" y="594360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Score agent-substitutability today.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548640" y="635508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640080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97280" y="644652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Map the four-layer agent stack.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548640" y="685800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69037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97280" y="69494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Pick the move.</a:t>
            </a:r>
          </a:p>
        </p:txBody>
      </p:sp>
      <p:cxnSp>
        <p:nvCxnSpPr>
          <p:cNvPr id="33" name="Connector 32"/>
          <p:cNvCxnSpPr/>
          <p:nvPr/>
        </p:nvCxnSpPr>
        <p:spPr>
          <a:xfrm>
            <a:off x="548640" y="73609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48640" y="74066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7280" y="74523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Set cadence and write the trigger.</a:t>
            </a:r>
          </a:p>
        </p:txBody>
      </p:sp>
      <p:cxnSp>
        <p:nvCxnSpPr>
          <p:cNvPr id="36" name="Connector 35"/>
          <p:cNvCxnSpPr/>
          <p:nvPr/>
        </p:nvCxnSpPr>
        <p:spPr>
          <a:xfrm>
            <a:off x="548640" y="78638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JOBS TO BE DONE · THE SUBSTITUTION AUDIT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0">
                <a:solidFill>
                  <a:srgbClr val="2A3D2E"/>
                </a:solidFill>
                <a:latin typeface="Playfair Display"/>
              </a:rPr>
              <a:t>Inventory five jobs the audience hires.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Write one job statement per row. Functional task on the line.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1089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J1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31638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JOB ONE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3566160" y="34747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66160" y="31546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FUNCTIONAL TASK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40233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J2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0160" y="40782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JOB TWO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3566160" y="43891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566160" y="40690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FUNCTIONAL TASK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49377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J3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0160" y="49926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JOB THREE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3566160" y="53035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566160" y="49834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FUNCTIONAL TASK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58521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J4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80160" y="59070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JOB FOUR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3566160" y="62179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66160" y="58978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FUNCTIONAL TASK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67665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J5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80160" y="68214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JOB FIVE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3566160" y="71323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66160" y="68122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FUNCTIONAL TASK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JOBS TO BE DONE · THE SUBSTITUTION AUDIT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0">
                <a:solidFill>
                  <a:srgbClr val="2A3D2E"/>
                </a:solidFill>
                <a:latin typeface="Playfair Display"/>
              </a:rPr>
              <a:t>Year and assumption per job.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When did the job statement start. What did it assume.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1371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JOB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11680" y="3017520"/>
            <a:ext cx="7315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YEAR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3017520"/>
            <a:ext cx="4297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ASSUMPTION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3832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J1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2011680" y="370332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2926080" y="370332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8640" y="41605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J2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2011680" y="448056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2926080" y="448056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8640" y="493776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J3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2011680" y="525780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2926080" y="525780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8640" y="57150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J4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2011680" y="603504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2926080" y="603504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48640" y="64922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J5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2011680" y="681228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2926080" y="681228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JOBS TO BE DONE · THE SUBSTITUTION AUDIT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0">
                <a:solidFill>
                  <a:srgbClr val="2A3D2E"/>
                </a:solidFill>
                <a:latin typeface="Playfair Display"/>
              </a:rPr>
              <a:t>Score functional, emotional, social satisfaction.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Three boxes per job. One score from 1 to 10 in each.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301752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31546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J1 JOB ONE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52044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FUNCTIONAL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1520" y="379476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85876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26080" y="352044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EMOTIONAL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926080" y="379476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926080" y="385876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20640" y="352044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SOCIAL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120640" y="379476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120640" y="385876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8640" y="425196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3891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J2 JOB TWO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475488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FUNCTIONAL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31520" y="502920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09320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26080" y="475488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EMOTIONAL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926080" y="502920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2926080" y="509320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20640" y="475488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SOCIAL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120640" y="502920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120640" y="509320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48640" y="548640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31520" y="56235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J3 JOB THREE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31520" y="598932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FUNCTIONAL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31520" y="626364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31520" y="632764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26080" y="598932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EMOTIONAL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926080" y="626364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2926080" y="632764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120640" y="598932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SOCIAL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120640" y="626364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5120640" y="632764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48640" y="672084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731520" y="68580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J4 JOB FOUR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31520" y="72237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FUNCTIONAL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31520" y="749808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731520" y="756208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926080" y="72237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EMOTIONAL</a:t>
            </a:r>
          </a:p>
        </p:txBody>
      </p:sp>
      <p:sp>
        <p:nvSpPr>
          <p:cNvPr id="48" name="Rectangle 47"/>
          <p:cNvSpPr/>
          <p:nvPr/>
        </p:nvSpPr>
        <p:spPr>
          <a:xfrm>
            <a:off x="2926080" y="749808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2926080" y="756208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120640" y="72237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SOCIAL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120640" y="749808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5120640" y="756208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48640" y="795528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731520" y="80924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J5 JOB FIVE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31520" y="84582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FUNCTIONAL</a:t>
            </a:r>
          </a:p>
        </p:txBody>
      </p:sp>
      <p:sp>
        <p:nvSpPr>
          <p:cNvPr id="56" name="Rectangle 55"/>
          <p:cNvSpPr/>
          <p:nvPr/>
        </p:nvSpPr>
        <p:spPr>
          <a:xfrm>
            <a:off x="731520" y="873252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731520" y="879652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926080" y="84582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EMOTIONAL</a:t>
            </a:r>
          </a:p>
        </p:txBody>
      </p:sp>
      <p:sp>
        <p:nvSpPr>
          <p:cNvPr id="59" name="Rectangle 58"/>
          <p:cNvSpPr/>
          <p:nvPr/>
        </p:nvSpPr>
        <p:spPr>
          <a:xfrm>
            <a:off x="2926080" y="873252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2926080" y="879652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120640" y="845820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SOCIAL</a:t>
            </a:r>
          </a:p>
        </p:txBody>
      </p:sp>
      <p:sp>
        <p:nvSpPr>
          <p:cNvPr id="62" name="Rectangle 61"/>
          <p:cNvSpPr/>
          <p:nvPr/>
        </p:nvSpPr>
        <p:spPr>
          <a:xfrm>
            <a:off x="5120640" y="8732520"/>
            <a:ext cx="1828800" cy="320040"/>
          </a:xfrm>
          <a:prstGeom prst="rect">
            <a:avLst/>
          </a:prstGeom>
          <a:solidFill>
            <a:srgbClr val="EDE8DF"/>
          </a:solidFill>
          <a:ln w="5715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5120640" y="879652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JOBS TO BE DONE · THE SUBSTITUTION AUDIT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0">
                <a:solidFill>
                  <a:srgbClr val="2A3D2E"/>
                </a:solidFill>
                <a:latin typeface="Playfair Display"/>
              </a:rPr>
              <a:t>Score agent-substitutability today.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Mark each job HUMAN, MIXED, or AGENT. Tick the box.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1089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JOB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4048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HUMAN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776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MIXED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504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AGENT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356616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1480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21208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30936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7" name="Connector 16"/>
          <p:cNvCxnSpPr/>
          <p:nvPr/>
        </p:nvCxnSpPr>
        <p:spPr>
          <a:xfrm>
            <a:off x="548640" y="402336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8640" y="429768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11480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21208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30936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2" name="Connector 21"/>
          <p:cNvCxnSpPr/>
          <p:nvPr/>
        </p:nvCxnSpPr>
        <p:spPr>
          <a:xfrm>
            <a:off x="548640" y="475488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48640" y="502920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11480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521208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30936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7" name="Connector 26"/>
          <p:cNvCxnSpPr/>
          <p:nvPr/>
        </p:nvCxnSpPr>
        <p:spPr>
          <a:xfrm>
            <a:off x="548640" y="548640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576072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J4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11480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21208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30936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548640" y="621792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48640" y="649224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J5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11480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521208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30936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548640" y="694944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JOBS TO BE DONE · THE SUBSTITUTION AUDIT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STEP 05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EDE8DF"/>
                </a:solidFill>
                <a:latin typeface="Playfair Display"/>
              </a:rPr>
              <a:t>Map the four-layer agent stack.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201168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103120"/>
            <a:ext cx="66751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C4B9AE"/>
                </a:solidFill>
                <a:latin typeface="Playfair Display"/>
              </a:rPr>
              <a:t>Name the tool. Name the owner.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74320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92608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92608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JOB DEFINITION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24612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18160F"/>
                </a:solidFill>
                <a:latin typeface="Playfair Display"/>
              </a:rPr>
              <a:t>Functional, emotional, social statement.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2468880" y="384048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63440" y="365760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212080" y="384048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48640" y="420624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38912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438912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HIRING CRITERIA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470916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18160F"/>
                </a:solidFill>
                <a:latin typeface="Playfair Display"/>
              </a:rPr>
              <a:t>Five criteria. Agent-substitutability scored.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63040" y="51206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468880" y="530352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663440" y="512064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5212080" y="530352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48640" y="566928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585216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63040" y="585216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AGENT INVENTORY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617220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18160F"/>
                </a:solidFill>
                <a:latin typeface="Playfair Display"/>
              </a:rPr>
              <a:t>Tools, prompts, runs per job.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3040" y="65836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468880" y="676656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63440" y="658368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5212080" y="676656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548640" y="713232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31520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63040" y="731520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LOOP QUALITY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63040" y="763524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18160F"/>
                </a:solidFill>
                <a:latin typeface="Playfair Display"/>
              </a:rPr>
              <a:t>Telemetry. Improvement per run.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63040" y="80467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2468880" y="822960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663440" y="804672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9" name="Connector 38"/>
          <p:cNvCxnSpPr/>
          <p:nvPr/>
        </p:nvCxnSpPr>
        <p:spPr>
          <a:xfrm>
            <a:off x="5212080" y="822960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C4B9AE"/>
                </a:solidFill>
                <a:latin typeface="Inter"/>
              </a:rPr>
              <a:t>JOBS TO BE DONE · THE SUBSTITUTION AUDIT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0">
                <a:solidFill>
                  <a:srgbClr val="2A3D2E"/>
                </a:solidFill>
                <a:latin typeface="Playfair Display"/>
              </a:rPr>
              <a:t>Pick the move.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One move per product line. State the trade-off in one sentence.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9260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05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REDESIGN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34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291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RETIRE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20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577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COMPETE ON LOOP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4023360"/>
            <a:ext cx="6675120" cy="51206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429768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MOVE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45720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One sentence. Specific.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" y="484632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59436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TRADE-OFF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62179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you are letting go to make this move.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2960" y="649224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60" y="75895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PROOF METRIC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786384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tells you it worked within thirty days.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22960" y="813816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JOBS TO BE DONE · THE SUBSTITUTION AUDIT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0">
                <a:solidFill>
                  <a:srgbClr val="2A3D2E"/>
                </a:solidFill>
                <a:latin typeface="Playfair Display"/>
              </a:rPr>
              <a:t>Set cadence and write the trigger.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8A8280"/>
                </a:solidFill>
                <a:latin typeface="Playfair Display"/>
              </a:rPr>
              <a:t>Pick the cadence. Write four triggers. Mark two jobs to monitor.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CADENCE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44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WEEKLY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202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2860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WEEKLY-AGENT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918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6576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BIWEEKLY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634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92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MONTHLY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350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QUARTERLY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402336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NEXT FULL AUDIT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560320" y="4297680"/>
            <a:ext cx="46634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47548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TRIGGERS THAT FORCE A REFRESH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52120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005840" y="54864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6692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1005840" y="59436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640" y="61264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005840" y="64008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48640" y="65836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1005840" y="68580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7315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JOBS TO MONITOR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864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1</a:t>
            </a:r>
          </a:p>
        </p:txBody>
      </p:sp>
      <p:cxnSp>
        <p:nvCxnSpPr>
          <p:cNvPr id="34" name="Connector 33"/>
          <p:cNvCxnSpPr/>
          <p:nvPr/>
        </p:nvCxnSpPr>
        <p:spPr>
          <a:xfrm>
            <a:off x="73152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93192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11480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2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411480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JOBS TO BE DONE · THE SUBSTITUTION AUDIT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