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Lst>
  <p:sldSz cx="7772400" cy="100584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548640"/>
            <a:ext cx="3657600" cy="274320"/>
          </a:xfrm>
          <a:prstGeom prst="rect">
            <a:avLst/>
          </a:prstGeom>
          <a:noFill/>
        </p:spPr>
        <p:txBody>
          <a:bodyPr wrap="square" lIns="0" rIns="0" tIns="0" bIns="0" anchor="t">
            <a:spAutoFit/>
          </a:bodyPr>
          <a:lstStyle/>
          <a:p>
            <a:pPr algn="l"/>
            <a:r>
              <a:rPr sz="1000" b="1" i="0" spc="400">
                <a:solidFill>
                  <a:srgbClr val="8A8280"/>
                </a:solidFill>
                <a:latin typeface="Inter"/>
              </a:rPr>
              <a:t>OPERATING · PROMPT PACK</a:t>
            </a:r>
          </a:p>
        </p:txBody>
      </p:sp>
      <p:sp>
        <p:nvSpPr>
          <p:cNvPr id="4" name="TextBox 3"/>
          <p:cNvSpPr txBox="1"/>
          <p:nvPr/>
        </p:nvSpPr>
        <p:spPr>
          <a:xfrm>
            <a:off x="548640" y="1005840"/>
            <a:ext cx="6675120" cy="1828800"/>
          </a:xfrm>
          <a:prstGeom prst="rect">
            <a:avLst/>
          </a:prstGeom>
          <a:noFill/>
        </p:spPr>
        <p:txBody>
          <a:bodyPr wrap="square" lIns="0" rIns="0" tIns="0" bIns="0" anchor="t">
            <a:spAutoFit/>
          </a:bodyPr>
          <a:lstStyle/>
          <a:p>
            <a:pPr algn="l">
              <a:lnSpc>
                <a:spcPct val="110000"/>
              </a:lnSpc>
            </a:pPr>
            <a:r>
              <a:rPr sz="3400" b="0" i="0">
                <a:solidFill>
                  <a:srgbClr val="2A3D2E"/>
                </a:solidFill>
                <a:latin typeface="Playfair Display"/>
              </a:rPr>
              <a:t>Jobs to Be Done.</a:t>
            </a:r>
          </a:p>
          <a:p>
            <a:pPr algn="l">
              <a:lnSpc>
                <a:spcPct val="110000"/>
              </a:lnSpc>
            </a:pPr>
            <a:r>
              <a:rPr sz="3400" b="0" i="0">
                <a:solidFill>
                  <a:srgbClr val="2A3D2E"/>
                </a:solidFill>
                <a:latin typeface="Playfair Display"/>
              </a:rPr>
              <a:t>Five prompts for the agent-hire era.</a:t>
            </a:r>
          </a:p>
        </p:txBody>
      </p:sp>
      <p:cxnSp>
        <p:nvCxnSpPr>
          <p:cNvPr id="5" name="Connector 4"/>
          <p:cNvCxnSpPr/>
          <p:nvPr/>
        </p:nvCxnSpPr>
        <p:spPr>
          <a:xfrm>
            <a:off x="475488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6" name="Connector 5"/>
          <p:cNvCxnSpPr/>
          <p:nvPr/>
        </p:nvCxnSpPr>
        <p:spPr>
          <a:xfrm>
            <a:off x="506349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7" name="Connector 6"/>
          <p:cNvCxnSpPr/>
          <p:nvPr/>
        </p:nvCxnSpPr>
        <p:spPr>
          <a:xfrm>
            <a:off x="537210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8" name="Connector 7"/>
          <p:cNvCxnSpPr/>
          <p:nvPr/>
        </p:nvCxnSpPr>
        <p:spPr>
          <a:xfrm>
            <a:off x="568071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9" name="Connector 8"/>
          <p:cNvCxnSpPr/>
          <p:nvPr/>
        </p:nvCxnSpPr>
        <p:spPr>
          <a:xfrm>
            <a:off x="598932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0" name="Connector 9"/>
          <p:cNvCxnSpPr/>
          <p:nvPr/>
        </p:nvCxnSpPr>
        <p:spPr>
          <a:xfrm>
            <a:off x="629793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1" name="Connector 10"/>
          <p:cNvCxnSpPr/>
          <p:nvPr/>
        </p:nvCxnSpPr>
        <p:spPr>
          <a:xfrm>
            <a:off x="660654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2" name="Connector 11"/>
          <p:cNvCxnSpPr/>
          <p:nvPr/>
        </p:nvCxnSpPr>
        <p:spPr>
          <a:xfrm>
            <a:off x="691515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3" name="Connector 12"/>
          <p:cNvCxnSpPr/>
          <p:nvPr/>
        </p:nvCxnSpPr>
        <p:spPr>
          <a:xfrm>
            <a:off x="722376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4" name="Connector 13"/>
          <p:cNvCxnSpPr/>
          <p:nvPr/>
        </p:nvCxnSpPr>
        <p:spPr>
          <a:xfrm>
            <a:off x="4754880" y="5486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5" name="Connector 14"/>
          <p:cNvCxnSpPr/>
          <p:nvPr/>
        </p:nvCxnSpPr>
        <p:spPr>
          <a:xfrm>
            <a:off x="4754880" y="7315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6" name="Connector 15"/>
          <p:cNvCxnSpPr/>
          <p:nvPr/>
        </p:nvCxnSpPr>
        <p:spPr>
          <a:xfrm>
            <a:off x="4754880" y="9144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7" name="Connector 16"/>
          <p:cNvCxnSpPr/>
          <p:nvPr/>
        </p:nvCxnSpPr>
        <p:spPr>
          <a:xfrm>
            <a:off x="4754880" y="10972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8" name="Connector 17"/>
          <p:cNvCxnSpPr/>
          <p:nvPr/>
        </p:nvCxnSpPr>
        <p:spPr>
          <a:xfrm>
            <a:off x="4754880" y="12801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9" name="Connector 18"/>
          <p:cNvCxnSpPr/>
          <p:nvPr/>
        </p:nvCxnSpPr>
        <p:spPr>
          <a:xfrm>
            <a:off x="4754880" y="14630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0" name="Connector 19"/>
          <p:cNvCxnSpPr/>
          <p:nvPr/>
        </p:nvCxnSpPr>
        <p:spPr>
          <a:xfrm>
            <a:off x="4754880" y="16459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1" name="Connector 20"/>
          <p:cNvCxnSpPr/>
          <p:nvPr/>
        </p:nvCxnSpPr>
        <p:spPr>
          <a:xfrm>
            <a:off x="4754880" y="18288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2" name="Connector 21"/>
          <p:cNvCxnSpPr/>
          <p:nvPr/>
        </p:nvCxnSpPr>
        <p:spPr>
          <a:xfrm>
            <a:off x="4754880" y="20116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3" name="Connector 22"/>
          <p:cNvCxnSpPr/>
          <p:nvPr/>
        </p:nvCxnSpPr>
        <p:spPr>
          <a:xfrm>
            <a:off x="4754880" y="21945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4" name="Connector 23"/>
          <p:cNvCxnSpPr/>
          <p:nvPr/>
        </p:nvCxnSpPr>
        <p:spPr>
          <a:xfrm>
            <a:off x="4754880" y="23774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rot="720000">
            <a:off x="5001768" y="731520"/>
            <a:ext cx="740664" cy="329184"/>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26" name="Connector 25"/>
          <p:cNvCxnSpPr/>
          <p:nvPr/>
        </p:nvCxnSpPr>
        <p:spPr>
          <a:xfrm>
            <a:off x="5186934"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7" name="Connector 26"/>
          <p:cNvCxnSpPr/>
          <p:nvPr/>
        </p:nvCxnSpPr>
        <p:spPr>
          <a:xfrm>
            <a:off x="5372100"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8" name="Connector 27"/>
          <p:cNvCxnSpPr/>
          <p:nvPr/>
        </p:nvCxnSpPr>
        <p:spPr>
          <a:xfrm>
            <a:off x="5557266"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9" name="Connector 28"/>
          <p:cNvCxnSpPr/>
          <p:nvPr/>
        </p:nvCxnSpPr>
        <p:spPr>
          <a:xfrm>
            <a:off x="5075834" y="896112"/>
            <a:ext cx="592531"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5298033" y="830275"/>
            <a:ext cx="133319" cy="65836"/>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21120000">
            <a:off x="6112764" y="1097280"/>
            <a:ext cx="790041" cy="365760"/>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2" name="Connector 31"/>
          <p:cNvCxnSpPr/>
          <p:nvPr/>
        </p:nvCxnSpPr>
        <p:spPr>
          <a:xfrm>
            <a:off x="631027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3" name="Connector 32"/>
          <p:cNvCxnSpPr/>
          <p:nvPr/>
        </p:nvCxnSpPr>
        <p:spPr>
          <a:xfrm>
            <a:off x="650778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4" name="Connector 33"/>
          <p:cNvCxnSpPr/>
          <p:nvPr/>
        </p:nvCxnSpPr>
        <p:spPr>
          <a:xfrm>
            <a:off x="670529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5" name="Connector 34"/>
          <p:cNvCxnSpPr/>
          <p:nvPr/>
        </p:nvCxnSpPr>
        <p:spPr>
          <a:xfrm>
            <a:off x="6191768" y="1280160"/>
            <a:ext cx="632032"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428780" y="1207008"/>
            <a:ext cx="142207" cy="73152"/>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300000">
            <a:off x="5248656" y="1554480"/>
            <a:ext cx="691286" cy="402336"/>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8" name="Connector 37"/>
          <p:cNvCxnSpPr/>
          <p:nvPr/>
        </p:nvCxnSpPr>
        <p:spPr>
          <a:xfrm>
            <a:off x="5421477"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9" name="Connector 38"/>
          <p:cNvCxnSpPr/>
          <p:nvPr/>
        </p:nvCxnSpPr>
        <p:spPr>
          <a:xfrm>
            <a:off x="5594298"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0" name="Connector 39"/>
          <p:cNvCxnSpPr/>
          <p:nvPr/>
        </p:nvCxnSpPr>
        <p:spPr>
          <a:xfrm>
            <a:off x="5767119"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1" name="Connector 40"/>
          <p:cNvCxnSpPr/>
          <p:nvPr/>
        </p:nvCxnSpPr>
        <p:spPr>
          <a:xfrm>
            <a:off x="5317784" y="1755648"/>
            <a:ext cx="553029"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5525170" y="1675180"/>
            <a:ext cx="124431" cy="80467"/>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Oval 42"/>
          <p:cNvSpPr/>
          <p:nvPr/>
        </p:nvSpPr>
        <p:spPr>
          <a:xfrm>
            <a:off x="4927702" y="1567282"/>
            <a:ext cx="888796" cy="88879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Oval 43"/>
          <p:cNvSpPr/>
          <p:nvPr/>
        </p:nvSpPr>
        <p:spPr>
          <a:xfrm>
            <a:off x="5001768" y="1641348"/>
            <a:ext cx="740664" cy="74066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Oval 44"/>
          <p:cNvSpPr/>
          <p:nvPr/>
        </p:nvSpPr>
        <p:spPr>
          <a:xfrm>
            <a:off x="5075834" y="1715414"/>
            <a:ext cx="592532" cy="59253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Oval 45"/>
          <p:cNvSpPr/>
          <p:nvPr/>
        </p:nvSpPr>
        <p:spPr>
          <a:xfrm>
            <a:off x="6260897" y="568757"/>
            <a:ext cx="691286" cy="69128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Oval 46"/>
          <p:cNvSpPr/>
          <p:nvPr/>
        </p:nvSpPr>
        <p:spPr>
          <a:xfrm>
            <a:off x="6334963" y="642823"/>
            <a:ext cx="543154" cy="54315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Oval 47"/>
          <p:cNvSpPr/>
          <p:nvPr/>
        </p:nvSpPr>
        <p:spPr>
          <a:xfrm>
            <a:off x="6409029" y="716889"/>
            <a:ext cx="395022" cy="39502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Oval 48"/>
          <p:cNvSpPr/>
          <p:nvPr/>
        </p:nvSpPr>
        <p:spPr>
          <a:xfrm>
            <a:off x="6606540" y="1856232"/>
            <a:ext cx="493776" cy="49377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Oval 49"/>
          <p:cNvSpPr/>
          <p:nvPr/>
        </p:nvSpPr>
        <p:spPr>
          <a:xfrm>
            <a:off x="6680606" y="1930298"/>
            <a:ext cx="345644" cy="34564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Oval 50"/>
          <p:cNvSpPr/>
          <p:nvPr/>
        </p:nvSpPr>
        <p:spPr>
          <a:xfrm>
            <a:off x="6754672" y="2004364"/>
            <a:ext cx="197512" cy="19751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Oval 51"/>
          <p:cNvSpPr/>
          <p:nvPr/>
        </p:nvSpPr>
        <p:spPr>
          <a:xfrm>
            <a:off x="5221836" y="6010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Oval 52"/>
          <p:cNvSpPr/>
          <p:nvPr/>
        </p:nvSpPr>
        <p:spPr>
          <a:xfrm>
            <a:off x="5908436" y="10622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Oval 53"/>
          <p:cNvSpPr/>
          <p:nvPr/>
        </p:nvSpPr>
        <p:spPr>
          <a:xfrm>
            <a:off x="5691093" y="84127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Oval 54"/>
          <p:cNvSpPr/>
          <p:nvPr/>
        </p:nvSpPr>
        <p:spPr>
          <a:xfrm>
            <a:off x="5184775" y="19677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Oval 55"/>
          <p:cNvSpPr/>
          <p:nvPr/>
        </p:nvSpPr>
        <p:spPr>
          <a:xfrm>
            <a:off x="7042313" y="7309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Oval 56"/>
          <p:cNvSpPr/>
          <p:nvPr/>
        </p:nvSpPr>
        <p:spPr>
          <a:xfrm>
            <a:off x="6524548" y="61529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Oval 57"/>
          <p:cNvSpPr/>
          <p:nvPr/>
        </p:nvSpPr>
        <p:spPr>
          <a:xfrm>
            <a:off x="4879858" y="74513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Oval 58"/>
          <p:cNvSpPr/>
          <p:nvPr/>
        </p:nvSpPr>
        <p:spPr>
          <a:xfrm>
            <a:off x="5671914" y="103656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Oval 59"/>
          <p:cNvSpPr/>
          <p:nvPr/>
        </p:nvSpPr>
        <p:spPr>
          <a:xfrm>
            <a:off x="6874493" y="181116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Oval 60"/>
          <p:cNvSpPr/>
          <p:nvPr/>
        </p:nvSpPr>
        <p:spPr>
          <a:xfrm>
            <a:off x="4866179" y="172565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Oval 61"/>
          <p:cNvSpPr/>
          <p:nvPr/>
        </p:nvSpPr>
        <p:spPr>
          <a:xfrm>
            <a:off x="5588865" y="205024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Oval 62"/>
          <p:cNvSpPr/>
          <p:nvPr/>
        </p:nvSpPr>
        <p:spPr>
          <a:xfrm>
            <a:off x="7040530" y="142843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Oval 63"/>
          <p:cNvSpPr/>
          <p:nvPr/>
        </p:nvSpPr>
        <p:spPr>
          <a:xfrm>
            <a:off x="5679474" y="14906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Oval 64"/>
          <p:cNvSpPr/>
          <p:nvPr/>
        </p:nvSpPr>
        <p:spPr>
          <a:xfrm>
            <a:off x="5921696" y="224613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Oval 65"/>
          <p:cNvSpPr/>
          <p:nvPr/>
        </p:nvSpPr>
        <p:spPr>
          <a:xfrm>
            <a:off x="4782137" y="21399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Oval 66"/>
          <p:cNvSpPr/>
          <p:nvPr/>
        </p:nvSpPr>
        <p:spPr>
          <a:xfrm>
            <a:off x="5424539" y="201274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8" name="Oval 67"/>
          <p:cNvSpPr/>
          <p:nvPr/>
        </p:nvSpPr>
        <p:spPr>
          <a:xfrm>
            <a:off x="6527453" y="126219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Oval 68"/>
          <p:cNvSpPr/>
          <p:nvPr/>
        </p:nvSpPr>
        <p:spPr>
          <a:xfrm>
            <a:off x="5920356" y="87470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0" name="Oval 69"/>
          <p:cNvSpPr/>
          <p:nvPr/>
        </p:nvSpPr>
        <p:spPr>
          <a:xfrm>
            <a:off x="5657971" y="214980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Oval 70"/>
          <p:cNvSpPr/>
          <p:nvPr/>
        </p:nvSpPr>
        <p:spPr>
          <a:xfrm>
            <a:off x="6166659" y="76299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Oval 71"/>
          <p:cNvSpPr/>
          <p:nvPr/>
        </p:nvSpPr>
        <p:spPr>
          <a:xfrm>
            <a:off x="5143884" y="134540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Oval 72"/>
          <p:cNvSpPr/>
          <p:nvPr/>
        </p:nvSpPr>
        <p:spPr>
          <a:xfrm>
            <a:off x="5160537" y="13014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4" name="Oval 73"/>
          <p:cNvSpPr/>
          <p:nvPr/>
        </p:nvSpPr>
        <p:spPr>
          <a:xfrm>
            <a:off x="6197534" y="181474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Oval 74"/>
          <p:cNvSpPr/>
          <p:nvPr/>
        </p:nvSpPr>
        <p:spPr>
          <a:xfrm>
            <a:off x="5864360" y="22413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6" name="Oval 75"/>
          <p:cNvSpPr/>
          <p:nvPr/>
        </p:nvSpPr>
        <p:spPr>
          <a:xfrm>
            <a:off x="4937124" y="207899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Oval 76"/>
          <p:cNvSpPr/>
          <p:nvPr/>
        </p:nvSpPr>
        <p:spPr>
          <a:xfrm>
            <a:off x="6681847" y="16731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8" name="Oval 77"/>
          <p:cNvSpPr/>
          <p:nvPr/>
        </p:nvSpPr>
        <p:spPr>
          <a:xfrm>
            <a:off x="5278438" y="134248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9" name="Oval 78"/>
          <p:cNvSpPr/>
          <p:nvPr/>
        </p:nvSpPr>
        <p:spPr>
          <a:xfrm>
            <a:off x="5085391" y="170635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0" name="Oval 79"/>
          <p:cNvSpPr/>
          <p:nvPr/>
        </p:nvSpPr>
        <p:spPr>
          <a:xfrm>
            <a:off x="5984558" y="228802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1" name="Oval 80"/>
          <p:cNvSpPr/>
          <p:nvPr/>
        </p:nvSpPr>
        <p:spPr>
          <a:xfrm>
            <a:off x="6271687" y="175943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2" name="Oval 81"/>
          <p:cNvSpPr/>
          <p:nvPr/>
        </p:nvSpPr>
        <p:spPr>
          <a:xfrm>
            <a:off x="5561396" y="202623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3" name="Oval 82"/>
          <p:cNvSpPr/>
          <p:nvPr/>
        </p:nvSpPr>
        <p:spPr>
          <a:xfrm>
            <a:off x="5046615" y="64474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4" name="Oval 83"/>
          <p:cNvSpPr/>
          <p:nvPr/>
        </p:nvSpPr>
        <p:spPr>
          <a:xfrm>
            <a:off x="5710754" y="21698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5" name="Oval 84"/>
          <p:cNvSpPr/>
          <p:nvPr/>
        </p:nvSpPr>
        <p:spPr>
          <a:xfrm>
            <a:off x="5968661" y="71597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6" name="Oval 85"/>
          <p:cNvSpPr/>
          <p:nvPr/>
        </p:nvSpPr>
        <p:spPr>
          <a:xfrm>
            <a:off x="5731275" y="236578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7" name="Oval 86"/>
          <p:cNvSpPr/>
          <p:nvPr/>
        </p:nvSpPr>
        <p:spPr>
          <a:xfrm>
            <a:off x="5178510" y="134582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8" name="Oval 87"/>
          <p:cNvSpPr/>
          <p:nvPr/>
        </p:nvSpPr>
        <p:spPr>
          <a:xfrm>
            <a:off x="5920785" y="14995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9" name="Oval 88"/>
          <p:cNvSpPr/>
          <p:nvPr/>
        </p:nvSpPr>
        <p:spPr>
          <a:xfrm>
            <a:off x="6285097" y="88975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0" name="Oval 89"/>
          <p:cNvSpPr/>
          <p:nvPr/>
        </p:nvSpPr>
        <p:spPr>
          <a:xfrm>
            <a:off x="6307531" y="129369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1" name="Oval 90"/>
          <p:cNvSpPr/>
          <p:nvPr/>
        </p:nvSpPr>
        <p:spPr>
          <a:xfrm>
            <a:off x="5633616" y="19540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2" name="Oval 91"/>
          <p:cNvSpPr/>
          <p:nvPr/>
        </p:nvSpPr>
        <p:spPr>
          <a:xfrm>
            <a:off x="5874666" y="20204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3" name="Oval 92"/>
          <p:cNvSpPr/>
          <p:nvPr/>
        </p:nvSpPr>
        <p:spPr>
          <a:xfrm>
            <a:off x="5054363" y="182608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4" name="Oval 93"/>
          <p:cNvSpPr/>
          <p:nvPr/>
        </p:nvSpPr>
        <p:spPr>
          <a:xfrm>
            <a:off x="5472687" y="166881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5" name="Oval 94"/>
          <p:cNvSpPr/>
          <p:nvPr/>
        </p:nvSpPr>
        <p:spPr>
          <a:xfrm>
            <a:off x="5781691" y="89131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6" name="Oval 95"/>
          <p:cNvSpPr/>
          <p:nvPr/>
        </p:nvSpPr>
        <p:spPr>
          <a:xfrm>
            <a:off x="6693739" y="13444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7" name="Oval 96"/>
          <p:cNvSpPr/>
          <p:nvPr/>
        </p:nvSpPr>
        <p:spPr>
          <a:xfrm>
            <a:off x="5887123" y="189081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8" name="Oval 97"/>
          <p:cNvSpPr/>
          <p:nvPr/>
        </p:nvSpPr>
        <p:spPr>
          <a:xfrm>
            <a:off x="7090896" y="100920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9" name="Oval 98"/>
          <p:cNvSpPr/>
          <p:nvPr/>
        </p:nvSpPr>
        <p:spPr>
          <a:xfrm>
            <a:off x="6115020" y="231622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0" name="Oval 99"/>
          <p:cNvSpPr/>
          <p:nvPr/>
        </p:nvSpPr>
        <p:spPr>
          <a:xfrm>
            <a:off x="4989500" y="102898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1" name="Oval 100"/>
          <p:cNvSpPr/>
          <p:nvPr/>
        </p:nvSpPr>
        <p:spPr>
          <a:xfrm>
            <a:off x="4889518" y="223694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102" name="Connector 101"/>
          <p:cNvCxnSpPr/>
          <p:nvPr/>
        </p:nvCxnSpPr>
        <p:spPr>
          <a:xfrm flipV="1">
            <a:off x="4878324" y="1865376"/>
            <a:ext cx="493776" cy="365760"/>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3" name="Connector 102"/>
          <p:cNvCxnSpPr/>
          <p:nvPr/>
        </p:nvCxnSpPr>
        <p:spPr>
          <a:xfrm flipV="1">
            <a:off x="5372100" y="1554480"/>
            <a:ext cx="493776" cy="310896"/>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4" name="Connector 103"/>
          <p:cNvCxnSpPr/>
          <p:nvPr/>
        </p:nvCxnSpPr>
        <p:spPr>
          <a:xfrm flipV="1">
            <a:off x="5865876" y="1243584"/>
            <a:ext cx="493776" cy="310896"/>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5" name="Connector 104"/>
          <p:cNvCxnSpPr/>
          <p:nvPr/>
        </p:nvCxnSpPr>
        <p:spPr>
          <a:xfrm flipV="1">
            <a:off x="6359652" y="877824"/>
            <a:ext cx="172821" cy="365760"/>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sp>
        <p:nvSpPr>
          <p:cNvPr id="106" name="Oval 105"/>
          <p:cNvSpPr/>
          <p:nvPr/>
        </p:nvSpPr>
        <p:spPr>
          <a:xfrm>
            <a:off x="4830699" y="218351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7" name="TextBox 106"/>
          <p:cNvSpPr txBox="1"/>
          <p:nvPr/>
        </p:nvSpPr>
        <p:spPr>
          <a:xfrm>
            <a:off x="4954524" y="2173986"/>
            <a:ext cx="1714500" cy="133350"/>
          </a:xfrm>
          <a:prstGeom prst="rect">
            <a:avLst/>
          </a:prstGeom>
          <a:noFill/>
        </p:spPr>
        <p:txBody>
          <a:bodyPr wrap="square" lIns="0" rIns="0" tIns="0" bIns="0" anchor="t">
            <a:spAutoFit/>
          </a:bodyPr>
          <a:lstStyle/>
          <a:p>
            <a:pPr algn="l"/>
            <a:r>
              <a:rPr sz="800" b="1" i="0" spc="80">
                <a:solidFill>
                  <a:srgbClr val="18160F"/>
                </a:solidFill>
                <a:latin typeface="Inter"/>
              </a:rPr>
              <a:t>J1 FUNCTIONAL</a:t>
            </a:r>
          </a:p>
        </p:txBody>
      </p:sp>
      <p:sp>
        <p:nvSpPr>
          <p:cNvPr id="108" name="Oval 107"/>
          <p:cNvSpPr/>
          <p:nvPr/>
        </p:nvSpPr>
        <p:spPr>
          <a:xfrm>
            <a:off x="5324475" y="181775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9" name="TextBox 108"/>
          <p:cNvSpPr txBox="1"/>
          <p:nvPr/>
        </p:nvSpPr>
        <p:spPr>
          <a:xfrm>
            <a:off x="5448300" y="1808226"/>
            <a:ext cx="1714500" cy="133350"/>
          </a:xfrm>
          <a:prstGeom prst="rect">
            <a:avLst/>
          </a:prstGeom>
          <a:noFill/>
        </p:spPr>
        <p:txBody>
          <a:bodyPr wrap="square" lIns="0" rIns="0" tIns="0" bIns="0" anchor="t">
            <a:spAutoFit/>
          </a:bodyPr>
          <a:lstStyle/>
          <a:p>
            <a:pPr algn="l"/>
            <a:r>
              <a:rPr sz="800" b="1" i="0" spc="80">
                <a:solidFill>
                  <a:srgbClr val="18160F"/>
                </a:solidFill>
                <a:latin typeface="Inter"/>
              </a:rPr>
              <a:t>J2 EMOTIONAL</a:t>
            </a:r>
          </a:p>
        </p:txBody>
      </p:sp>
      <p:sp>
        <p:nvSpPr>
          <p:cNvPr id="110" name="Oval 109"/>
          <p:cNvSpPr/>
          <p:nvPr/>
        </p:nvSpPr>
        <p:spPr>
          <a:xfrm>
            <a:off x="5818251" y="150685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1" name="TextBox 110"/>
          <p:cNvSpPr txBox="1"/>
          <p:nvPr/>
        </p:nvSpPr>
        <p:spPr>
          <a:xfrm>
            <a:off x="5942076" y="1497330"/>
            <a:ext cx="1714500" cy="133350"/>
          </a:xfrm>
          <a:prstGeom prst="rect">
            <a:avLst/>
          </a:prstGeom>
          <a:noFill/>
        </p:spPr>
        <p:txBody>
          <a:bodyPr wrap="square" lIns="0" rIns="0" tIns="0" bIns="0" anchor="t">
            <a:spAutoFit/>
          </a:bodyPr>
          <a:lstStyle/>
          <a:p>
            <a:pPr algn="l"/>
            <a:r>
              <a:rPr sz="800" b="1" i="0" spc="80">
                <a:solidFill>
                  <a:srgbClr val="18160F"/>
                </a:solidFill>
                <a:latin typeface="Inter"/>
              </a:rPr>
              <a:t>J3 SOCIAL</a:t>
            </a:r>
          </a:p>
        </p:txBody>
      </p:sp>
      <p:sp>
        <p:nvSpPr>
          <p:cNvPr id="112" name="Oval 111"/>
          <p:cNvSpPr/>
          <p:nvPr/>
        </p:nvSpPr>
        <p:spPr>
          <a:xfrm>
            <a:off x="6312027" y="1195959"/>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3" name="TextBox 112"/>
          <p:cNvSpPr txBox="1"/>
          <p:nvPr/>
        </p:nvSpPr>
        <p:spPr>
          <a:xfrm>
            <a:off x="4530852" y="1186434"/>
            <a:ext cx="1714500" cy="133350"/>
          </a:xfrm>
          <a:prstGeom prst="rect">
            <a:avLst/>
          </a:prstGeom>
          <a:noFill/>
        </p:spPr>
        <p:txBody>
          <a:bodyPr wrap="square" lIns="0" rIns="0" tIns="0" bIns="0" anchor="t">
            <a:spAutoFit/>
          </a:bodyPr>
          <a:lstStyle/>
          <a:p>
            <a:pPr algn="r"/>
            <a:r>
              <a:rPr sz="800" b="1" i="0" spc="80">
                <a:solidFill>
                  <a:srgbClr val="18160F"/>
                </a:solidFill>
                <a:latin typeface="Inter"/>
              </a:rPr>
              <a:t>J4 AGENT-SUB</a:t>
            </a:r>
          </a:p>
        </p:txBody>
      </p:sp>
      <p:sp>
        <p:nvSpPr>
          <p:cNvPr id="114" name="Oval 113"/>
          <p:cNvSpPr/>
          <p:nvPr/>
        </p:nvSpPr>
        <p:spPr>
          <a:xfrm>
            <a:off x="6484848" y="830199"/>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5" name="TextBox 114"/>
          <p:cNvSpPr txBox="1"/>
          <p:nvPr/>
        </p:nvSpPr>
        <p:spPr>
          <a:xfrm>
            <a:off x="4703673" y="820674"/>
            <a:ext cx="1714500" cy="133350"/>
          </a:xfrm>
          <a:prstGeom prst="rect">
            <a:avLst/>
          </a:prstGeom>
          <a:noFill/>
        </p:spPr>
        <p:txBody>
          <a:bodyPr wrap="square" lIns="0" rIns="0" tIns="0" bIns="0" anchor="t">
            <a:spAutoFit/>
          </a:bodyPr>
          <a:lstStyle/>
          <a:p>
            <a:pPr algn="r"/>
            <a:r>
              <a:rPr sz="800" b="1" i="0" spc="80">
                <a:solidFill>
                  <a:srgbClr val="18160F"/>
                </a:solidFill>
                <a:latin typeface="Inter"/>
              </a:rPr>
              <a:t>J5 LOOP</a:t>
            </a:r>
          </a:p>
        </p:txBody>
      </p:sp>
      <p:sp>
        <p:nvSpPr>
          <p:cNvPr id="116" name="Rectangle 115"/>
          <p:cNvSpPr/>
          <p:nvPr/>
        </p:nvSpPr>
        <p:spPr>
          <a:xfrm>
            <a:off x="548640" y="4206240"/>
            <a:ext cx="6675120" cy="475488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7" name="Rectangle 116"/>
          <p:cNvSpPr/>
          <p:nvPr/>
        </p:nvSpPr>
        <p:spPr>
          <a:xfrm>
            <a:off x="914400" y="45720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8" name="TextBox 117"/>
          <p:cNvSpPr txBox="1"/>
          <p:nvPr/>
        </p:nvSpPr>
        <p:spPr>
          <a:xfrm>
            <a:off x="914400" y="4754880"/>
            <a:ext cx="5943600" cy="365760"/>
          </a:xfrm>
          <a:prstGeom prst="rect">
            <a:avLst/>
          </a:prstGeom>
          <a:noFill/>
        </p:spPr>
        <p:txBody>
          <a:bodyPr wrap="square" lIns="0" rIns="0" tIns="0" bIns="0" anchor="t">
            <a:spAutoFit/>
          </a:bodyPr>
          <a:lstStyle/>
          <a:p>
            <a:pPr algn="l"/>
            <a:r>
              <a:rPr sz="1100" b="1" i="0" spc="400">
                <a:solidFill>
                  <a:srgbClr val="F7F471"/>
                </a:solidFill>
                <a:latin typeface="Inter"/>
              </a:rPr>
              <a:t>THE AI-ERA INVERSION</a:t>
            </a:r>
          </a:p>
        </p:txBody>
      </p:sp>
      <p:sp>
        <p:nvSpPr>
          <p:cNvPr id="119" name="TextBox 118"/>
          <p:cNvSpPr txBox="1"/>
          <p:nvPr/>
        </p:nvSpPr>
        <p:spPr>
          <a:xfrm>
            <a:off x="914400" y="5120640"/>
            <a:ext cx="5943600" cy="219456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The competitive set inverts.</a:t>
            </a:r>
          </a:p>
        </p:txBody>
      </p:sp>
      <p:sp>
        <p:nvSpPr>
          <p:cNvPr id="120" name="TextBox 119"/>
          <p:cNvSpPr txBox="1"/>
          <p:nvPr/>
        </p:nvSpPr>
        <p:spPr>
          <a:xfrm>
            <a:off x="914400" y="6035040"/>
            <a:ext cx="5943600" cy="2743200"/>
          </a:xfrm>
          <a:prstGeom prst="rect">
            <a:avLst/>
          </a:prstGeom>
          <a:noFill/>
        </p:spPr>
        <p:txBody>
          <a:bodyPr wrap="square" lIns="0" rIns="0" tIns="0" bIns="0" anchor="t">
            <a:spAutoFit/>
          </a:bodyPr>
          <a:lstStyle/>
          <a:p>
            <a:pPr algn="l">
              <a:lnSpc>
                <a:spcPct val="150000"/>
              </a:lnSpc>
            </a:pPr>
            <a:r>
              <a:rPr sz="1100" b="0" i="0">
                <a:solidFill>
                  <a:srgbClr val="EDE8DF"/>
                </a:solidFill>
                <a:latin typeface="Inter"/>
              </a:rPr>
              <a:t>Tony Ulwick founded Strategyn in the 1990s. Outcome-Driven Innovation translated customer needs into measurable jobs. Clayton Christensen popularized the lens at Harvard Business School in 2003. Customers do not buy products. They hire products to do a job. Every job has functional, emotional, and social dimensions.</a:t>
            </a:r>
          </a:p>
          <a:p>
            <a:pPr algn="l">
              <a:lnSpc>
                <a:spcPct val="150000"/>
              </a:lnSpc>
            </a:pPr>
            <a:r>
              <a:rPr sz="1100" b="0" i="0">
                <a:solidFill>
                  <a:srgbClr val="EDE8DF"/>
                </a:solidFill>
                <a:latin typeface="Inter"/>
              </a:rPr>
              <a:t/>
            </a:r>
          </a:p>
          <a:p>
            <a:pPr algn="l">
              <a:lnSpc>
                <a:spcPct val="150000"/>
              </a:lnSpc>
            </a:pPr>
            <a:r>
              <a:rPr sz="1100" b="0" i="0">
                <a:solidFill>
                  <a:srgbClr val="EDE8DF"/>
                </a:solidFill>
                <a:latin typeface="Inter"/>
              </a:rPr>
              <a:t>AI agents change the floor. Agents hire for jobs at zero marginal cost. The competitive set for any job now includes an autonomous agent that does this job without you. The framework holds. The competitive set inverts. Two new criteria join the card: Agent-Substitutability and Loop-Quality.</a:t>
            </a:r>
          </a:p>
        </p:txBody>
      </p:sp>
      <p:sp>
        <p:nvSpPr>
          <p:cNvPr id="121" name="TextBox 120"/>
          <p:cNvSpPr txBox="1"/>
          <p:nvPr/>
        </p:nvSpPr>
        <p:spPr>
          <a:xfrm>
            <a:off x="914400" y="8503920"/>
            <a:ext cx="5943600" cy="365760"/>
          </a:xfrm>
          <a:prstGeom prst="rect">
            <a:avLst/>
          </a:prstGeom>
          <a:noFill/>
        </p:spPr>
        <p:txBody>
          <a:bodyPr wrap="square" lIns="0" rIns="0" tIns="0" bIns="0" anchor="t">
            <a:spAutoFit/>
          </a:bodyPr>
          <a:lstStyle/>
          <a:p>
            <a:pPr algn="l"/>
            <a:r>
              <a:rPr sz="1000" b="0" i="1">
                <a:solidFill>
                  <a:srgbClr val="C4B9AE"/>
                </a:solidFill>
                <a:latin typeface="Inter"/>
              </a:rPr>
              <a:t>Tony Ulwick · Clayton Christensen. Harvard Business School. 2003.</a:t>
            </a:r>
          </a:p>
        </p:txBody>
      </p:sp>
      <p:sp>
        <p:nvSpPr>
          <p:cNvPr id="122" name="TextBox 121"/>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23" name="TextBox 122"/>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JOBS TO BE DONE · PROMPT PACK</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01</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NAME THE JOB</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Write the functional, emotional, social statement.</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For the customer segment I serve, write the job statement on three lines. Line one is the functional task. Line two is the emotional outcome the customer wants to feel. Line three is the social outcome the customer wants others to read. Use the construction When [situation], I want to [motivation], so I can [outcome]. Output one job per segment.</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If the statement reads as a feature list, rewrite as a job.</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JOBS TO BE DONE · PROMPT PACK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02</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MAP THE STAGES</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Walk the eight-stage Ulwick job map.</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Take the job statement from prompt one. Walk the customer through the eight stages of Ulwick's universal job map: Define, Locate, Prepare, Confirm, Execute, Monitor, Modify, Conclude. Name one specific friction at each stage. Output as an ordered list of eight stage-friction pairs.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Friction at any stage is the entry point for the agent.</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JOBS TO BE DONE · PROMPT PACK</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03</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SCORE SUBSTITUTABILITY</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Rate one to ten how well an agent could now hire.</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For each of the eight stages from prompt two, score agent-substitutability from one to ten. One means a human is required. Ten means an agent already does the stage at zero marginal cost. State the model, prompt, or tool that would handle any stage scoring seven or higher. Output a stage-score-tool table.</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Sum the scores. Above 56 means the job is agent-hired today.</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JOBS TO BE DONE · PROMPT PACK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04</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PICK THE MOVE</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Choose redesign, retire, or compete on loop quality.</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Given the substitutability table from prompt three, pick one of three moves for the product line. Redesign means rebuild the product around the agent. Retire means close the line and free the operator. Compete on loop quality means hold the line and differentiate on improvement per run. State the move, the reason, and the metric that will tell you within thirty days.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One move per product line. Name the trade-off.</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JOBS TO BE DONE · PROMPT PACK</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05</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LOOP</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Schedule the weekly review.</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Build a Friday cadence that re-scores every product line on agent-substitutability in thirty minutes. List the five inputs by source. Name the one human decision the cadence forces. Name the trigger that escalates the review to a full job-map redesign. Output a calendar entry and a checklist.</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The card runs the operator. The operator runs the card.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JOBS TO BE DONE · PROMPT PACK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548640" y="64008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6675120" cy="365760"/>
          </a:xfrm>
          <a:prstGeom prst="rect">
            <a:avLst/>
          </a:prstGeom>
          <a:noFill/>
        </p:spPr>
        <p:txBody>
          <a:bodyPr wrap="square" lIns="0" rIns="0" tIns="0" bIns="0" anchor="t">
            <a:spAutoFit/>
          </a:bodyPr>
          <a:lstStyle/>
          <a:p>
            <a:pPr algn="l"/>
            <a:r>
              <a:rPr sz="1100" b="1" i="0" spc="400">
                <a:solidFill>
                  <a:srgbClr val="F7F471"/>
                </a:solidFill>
                <a:latin typeface="Inter"/>
              </a:rPr>
              <a:t>HOW TO RUN THE PACK</a:t>
            </a:r>
          </a:p>
        </p:txBody>
      </p:sp>
      <p:sp>
        <p:nvSpPr>
          <p:cNvPr id="5" name="TextBox 4"/>
          <p:cNvSpPr txBox="1"/>
          <p:nvPr/>
        </p:nvSpPr>
        <p:spPr>
          <a:xfrm>
            <a:off x="548640" y="1097280"/>
            <a:ext cx="6675120" cy="1280160"/>
          </a:xfrm>
          <a:prstGeom prst="rect">
            <a:avLst/>
          </a:prstGeom>
          <a:noFill/>
        </p:spPr>
        <p:txBody>
          <a:bodyPr wrap="square" lIns="0" rIns="0" tIns="0" bIns="0" anchor="t">
            <a:spAutoFit/>
          </a:bodyPr>
          <a:lstStyle/>
          <a:p>
            <a:pPr algn="l"/>
            <a:r>
              <a:rPr sz="4000" b="0" i="0">
                <a:solidFill>
                  <a:srgbClr val="EDE8DF"/>
                </a:solidFill>
                <a:latin typeface="Playfair Display"/>
              </a:rPr>
              <a:t>Five prompts. One Friday.</a:t>
            </a:r>
          </a:p>
        </p:txBody>
      </p:sp>
      <p:sp>
        <p:nvSpPr>
          <p:cNvPr id="6" name="Rectangle 5"/>
          <p:cNvSpPr/>
          <p:nvPr/>
        </p:nvSpPr>
        <p:spPr>
          <a:xfrm>
            <a:off x="548640" y="274320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31520" y="297180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01</a:t>
            </a:r>
          </a:p>
        </p:txBody>
      </p:sp>
      <p:sp>
        <p:nvSpPr>
          <p:cNvPr id="8" name="TextBox 7"/>
          <p:cNvSpPr txBox="1"/>
          <p:nvPr/>
        </p:nvSpPr>
        <p:spPr>
          <a:xfrm>
            <a:off x="1645920" y="2971800"/>
            <a:ext cx="3108960" cy="365760"/>
          </a:xfrm>
          <a:prstGeom prst="rect">
            <a:avLst/>
          </a:prstGeom>
          <a:noFill/>
        </p:spPr>
        <p:txBody>
          <a:bodyPr wrap="square" lIns="0" rIns="0" tIns="0" bIns="0" anchor="t">
            <a:spAutoFit/>
          </a:bodyPr>
          <a:lstStyle/>
          <a:p>
            <a:pPr algn="l"/>
            <a:r>
              <a:rPr sz="1200" b="1" i="0" spc="400">
                <a:solidFill>
                  <a:srgbClr val="2A3D2E"/>
                </a:solidFill>
                <a:latin typeface="Inter"/>
              </a:rPr>
              <a:t>NAME THE JOB</a:t>
            </a:r>
          </a:p>
        </p:txBody>
      </p:sp>
      <p:sp>
        <p:nvSpPr>
          <p:cNvPr id="9" name="TextBox 8"/>
          <p:cNvSpPr txBox="1"/>
          <p:nvPr/>
        </p:nvSpPr>
        <p:spPr>
          <a:xfrm>
            <a:off x="1645920" y="329184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Three-line statement per segment.</a:t>
            </a:r>
          </a:p>
        </p:txBody>
      </p:sp>
      <p:sp>
        <p:nvSpPr>
          <p:cNvPr id="10" name="Rectangle 9"/>
          <p:cNvSpPr/>
          <p:nvPr/>
        </p:nvSpPr>
        <p:spPr>
          <a:xfrm>
            <a:off x="548640" y="397764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731520" y="420624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02</a:t>
            </a:r>
          </a:p>
        </p:txBody>
      </p:sp>
      <p:sp>
        <p:nvSpPr>
          <p:cNvPr id="12" name="TextBox 11"/>
          <p:cNvSpPr txBox="1"/>
          <p:nvPr/>
        </p:nvSpPr>
        <p:spPr>
          <a:xfrm>
            <a:off x="1645920" y="4206240"/>
            <a:ext cx="3108960" cy="365760"/>
          </a:xfrm>
          <a:prstGeom prst="rect">
            <a:avLst/>
          </a:prstGeom>
          <a:noFill/>
        </p:spPr>
        <p:txBody>
          <a:bodyPr wrap="square" lIns="0" rIns="0" tIns="0" bIns="0" anchor="t">
            <a:spAutoFit/>
          </a:bodyPr>
          <a:lstStyle/>
          <a:p>
            <a:pPr algn="l"/>
            <a:r>
              <a:rPr sz="1200" b="1" i="0" spc="400">
                <a:solidFill>
                  <a:srgbClr val="2A3D2E"/>
                </a:solidFill>
                <a:latin typeface="Inter"/>
              </a:rPr>
              <a:t>MAP THE STAGES</a:t>
            </a:r>
          </a:p>
        </p:txBody>
      </p:sp>
      <p:sp>
        <p:nvSpPr>
          <p:cNvPr id="13" name="TextBox 12"/>
          <p:cNvSpPr txBox="1"/>
          <p:nvPr/>
        </p:nvSpPr>
        <p:spPr>
          <a:xfrm>
            <a:off x="1645920" y="452628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Walk the eight Ulwick stages.</a:t>
            </a:r>
          </a:p>
        </p:txBody>
      </p:sp>
      <p:sp>
        <p:nvSpPr>
          <p:cNvPr id="14" name="Rectangle 13"/>
          <p:cNvSpPr/>
          <p:nvPr/>
        </p:nvSpPr>
        <p:spPr>
          <a:xfrm>
            <a:off x="548640" y="521208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31520" y="544068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03</a:t>
            </a:r>
          </a:p>
        </p:txBody>
      </p:sp>
      <p:sp>
        <p:nvSpPr>
          <p:cNvPr id="16" name="TextBox 15"/>
          <p:cNvSpPr txBox="1"/>
          <p:nvPr/>
        </p:nvSpPr>
        <p:spPr>
          <a:xfrm>
            <a:off x="1645920" y="5440680"/>
            <a:ext cx="3108960" cy="365760"/>
          </a:xfrm>
          <a:prstGeom prst="rect">
            <a:avLst/>
          </a:prstGeom>
          <a:noFill/>
        </p:spPr>
        <p:txBody>
          <a:bodyPr wrap="square" lIns="0" rIns="0" tIns="0" bIns="0" anchor="t">
            <a:spAutoFit/>
          </a:bodyPr>
          <a:lstStyle/>
          <a:p>
            <a:pPr algn="l"/>
            <a:r>
              <a:rPr sz="1200" b="1" i="0" spc="400">
                <a:solidFill>
                  <a:srgbClr val="2A3D2E"/>
                </a:solidFill>
                <a:latin typeface="Inter"/>
              </a:rPr>
              <a:t>SCORE SUBSTITUTABILITY</a:t>
            </a:r>
          </a:p>
        </p:txBody>
      </p:sp>
      <p:sp>
        <p:nvSpPr>
          <p:cNvPr id="17" name="TextBox 16"/>
          <p:cNvSpPr txBox="1"/>
          <p:nvPr/>
        </p:nvSpPr>
        <p:spPr>
          <a:xfrm>
            <a:off x="1645920" y="576072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Rate every stage one to ten.</a:t>
            </a:r>
          </a:p>
        </p:txBody>
      </p:sp>
      <p:sp>
        <p:nvSpPr>
          <p:cNvPr id="18" name="Rectangle 17"/>
          <p:cNvSpPr/>
          <p:nvPr/>
        </p:nvSpPr>
        <p:spPr>
          <a:xfrm>
            <a:off x="548640" y="644652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31520" y="667512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04</a:t>
            </a:r>
          </a:p>
        </p:txBody>
      </p:sp>
      <p:sp>
        <p:nvSpPr>
          <p:cNvPr id="20" name="TextBox 19"/>
          <p:cNvSpPr txBox="1"/>
          <p:nvPr/>
        </p:nvSpPr>
        <p:spPr>
          <a:xfrm>
            <a:off x="1645920" y="6675120"/>
            <a:ext cx="3108960" cy="365760"/>
          </a:xfrm>
          <a:prstGeom prst="rect">
            <a:avLst/>
          </a:prstGeom>
          <a:noFill/>
        </p:spPr>
        <p:txBody>
          <a:bodyPr wrap="square" lIns="0" rIns="0" tIns="0" bIns="0" anchor="t">
            <a:spAutoFit/>
          </a:bodyPr>
          <a:lstStyle/>
          <a:p>
            <a:pPr algn="l"/>
            <a:r>
              <a:rPr sz="1200" b="1" i="0" spc="400">
                <a:solidFill>
                  <a:srgbClr val="2A3D2E"/>
                </a:solidFill>
                <a:latin typeface="Inter"/>
              </a:rPr>
              <a:t>PICK THE MOVE</a:t>
            </a:r>
          </a:p>
        </p:txBody>
      </p:sp>
      <p:sp>
        <p:nvSpPr>
          <p:cNvPr id="21" name="TextBox 20"/>
          <p:cNvSpPr txBox="1"/>
          <p:nvPr/>
        </p:nvSpPr>
        <p:spPr>
          <a:xfrm>
            <a:off x="1645920" y="699516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Redesign, retire, or compete on loop.</a:t>
            </a:r>
          </a:p>
        </p:txBody>
      </p:sp>
      <p:sp>
        <p:nvSpPr>
          <p:cNvPr id="22" name="Rectangle 21"/>
          <p:cNvSpPr/>
          <p:nvPr/>
        </p:nvSpPr>
        <p:spPr>
          <a:xfrm>
            <a:off x="548640" y="768096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31520" y="790956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05</a:t>
            </a:r>
          </a:p>
        </p:txBody>
      </p:sp>
      <p:sp>
        <p:nvSpPr>
          <p:cNvPr id="24" name="TextBox 23"/>
          <p:cNvSpPr txBox="1"/>
          <p:nvPr/>
        </p:nvSpPr>
        <p:spPr>
          <a:xfrm>
            <a:off x="1645920" y="7909560"/>
            <a:ext cx="3108960" cy="365760"/>
          </a:xfrm>
          <a:prstGeom prst="rect">
            <a:avLst/>
          </a:prstGeom>
          <a:noFill/>
        </p:spPr>
        <p:txBody>
          <a:bodyPr wrap="square" lIns="0" rIns="0" tIns="0" bIns="0" anchor="t">
            <a:spAutoFit/>
          </a:bodyPr>
          <a:lstStyle/>
          <a:p>
            <a:pPr algn="l"/>
            <a:r>
              <a:rPr sz="1200" b="1" i="0" spc="400">
                <a:solidFill>
                  <a:srgbClr val="2A3D2E"/>
                </a:solidFill>
                <a:latin typeface="Inter"/>
              </a:rPr>
              <a:t>LOOP</a:t>
            </a:r>
          </a:p>
        </p:txBody>
      </p:sp>
      <p:sp>
        <p:nvSpPr>
          <p:cNvPr id="25" name="TextBox 24"/>
          <p:cNvSpPr txBox="1"/>
          <p:nvPr/>
        </p:nvSpPr>
        <p:spPr>
          <a:xfrm>
            <a:off x="1645920" y="822960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Schedule the Friday cadence.</a:t>
            </a:r>
          </a:p>
        </p:txBody>
      </p:sp>
      <p:sp>
        <p:nvSpPr>
          <p:cNvPr id="26" name="TextBox 25"/>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C4B9AE"/>
                </a:solidFill>
                <a:latin typeface="Inter"/>
              </a:rPr>
              <a:t>Operating · 6AEP</a:t>
            </a:r>
          </a:p>
        </p:txBody>
      </p:sp>
      <p:sp>
        <p:nvSpPr>
          <p:cNvPr id="27" name="TextBox 26"/>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C4B9AE"/>
                </a:solidFill>
                <a:latin typeface="Inter"/>
              </a:rPr>
              <a:t>JOBS TO BE DONE · PROMPT PACK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3264408" y="548640"/>
            <a:ext cx="23812" cy="896112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3291840" cy="365760"/>
          </a:xfrm>
          <a:prstGeom prst="rect">
            <a:avLst/>
          </a:prstGeom>
          <a:noFill/>
        </p:spPr>
        <p:txBody>
          <a:bodyPr wrap="square" lIns="0" rIns="0" tIns="0" bIns="0" anchor="t">
            <a:spAutoFit/>
          </a:bodyPr>
          <a:lstStyle/>
          <a:p>
            <a:pPr algn="l"/>
            <a:r>
              <a:rPr sz="1100" b="1" i="0" spc="400">
                <a:solidFill>
                  <a:srgbClr val="F7F471"/>
                </a:solidFill>
                <a:latin typeface="Inter"/>
              </a:rPr>
              <a:t>SUBSCRIBE</a:t>
            </a:r>
          </a:p>
        </p:txBody>
      </p:sp>
      <p:sp>
        <p:nvSpPr>
          <p:cNvPr id="5" name="TextBox 4"/>
          <p:cNvSpPr txBox="1"/>
          <p:nvPr/>
        </p:nvSpPr>
        <p:spPr>
          <a:xfrm>
            <a:off x="548640" y="1188720"/>
            <a:ext cx="3291840" cy="146304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More like this.</a:t>
            </a:r>
          </a:p>
          <a:p>
            <a:pPr algn="l">
              <a:lnSpc>
                <a:spcPct val="105000"/>
              </a:lnSpc>
            </a:pPr>
            <a:r>
              <a:rPr sz="3200" b="0" i="0">
                <a:solidFill>
                  <a:srgbClr val="EDE8DF"/>
                </a:solidFill>
                <a:latin typeface="Playfair Display"/>
              </a:rPr>
              <a:t>Every week.</a:t>
            </a:r>
          </a:p>
        </p:txBody>
      </p:sp>
      <p:sp>
        <p:nvSpPr>
          <p:cNvPr id="6" name="TextBox 5"/>
          <p:cNvSpPr txBox="1"/>
          <p:nvPr/>
        </p:nvSpPr>
        <p:spPr>
          <a:xfrm>
            <a:off x="548640" y="3108960"/>
            <a:ext cx="3291840" cy="1828800"/>
          </a:xfrm>
          <a:prstGeom prst="rect">
            <a:avLst/>
          </a:prstGeom>
          <a:noFill/>
        </p:spPr>
        <p:txBody>
          <a:bodyPr wrap="square" lIns="0" rIns="0" tIns="0" bIns="0" anchor="t">
            <a:spAutoFit/>
          </a:bodyPr>
          <a:lstStyle/>
          <a:p>
            <a:pPr algn="l">
              <a:lnSpc>
                <a:spcPct val="150000"/>
              </a:lnSpc>
            </a:pPr>
            <a:r>
              <a:rPr sz="1200" b="0" i="0">
                <a:solidFill>
                  <a:srgbClr val="C4B9AE"/>
                </a:solidFill>
                <a:latin typeface="Inter"/>
              </a:rPr>
              <a:t>Operating is John's bestselling Substack. Frameworks, field notes, prompt packs, every Friday.</a:t>
            </a:r>
          </a:p>
        </p:txBody>
      </p:sp>
      <p:sp>
        <p:nvSpPr>
          <p:cNvPr id="7" name="TextBox 6"/>
          <p:cNvSpPr txBox="1"/>
          <p:nvPr/>
        </p:nvSpPr>
        <p:spPr>
          <a:xfrm>
            <a:off x="548640" y="4754880"/>
            <a:ext cx="3291840" cy="365760"/>
          </a:xfrm>
          <a:prstGeom prst="rect">
            <a:avLst/>
          </a:prstGeom>
          <a:noFill/>
        </p:spPr>
        <p:txBody>
          <a:bodyPr wrap="square" lIns="0" rIns="0" tIns="0" bIns="0" anchor="t">
            <a:spAutoFit/>
          </a:bodyPr>
          <a:lstStyle/>
          <a:p>
            <a:pPr algn="l"/>
            <a:r>
              <a:rPr sz="1100" b="1" i="0" spc="400">
                <a:solidFill>
                  <a:srgbClr val="EDE8DF"/>
                </a:solidFill>
                <a:latin typeface="Inter"/>
              </a:rPr>
              <a:t>OPERATING</a:t>
            </a:r>
          </a:p>
        </p:txBody>
      </p:sp>
      <p:sp>
        <p:nvSpPr>
          <p:cNvPr id="8" name="TextBox 7"/>
          <p:cNvSpPr txBox="1"/>
          <p:nvPr/>
        </p:nvSpPr>
        <p:spPr>
          <a:xfrm>
            <a:off x="548640" y="5120640"/>
            <a:ext cx="3291840" cy="548640"/>
          </a:xfrm>
          <a:prstGeom prst="rect">
            <a:avLst/>
          </a:prstGeom>
          <a:noFill/>
        </p:spPr>
        <p:txBody>
          <a:bodyPr wrap="square" lIns="0" rIns="0" tIns="0" bIns="0" anchor="t">
            <a:spAutoFit/>
          </a:bodyPr>
          <a:lstStyle/>
          <a:p>
            <a:pPr algn="l"/>
            <a:r>
              <a:rPr sz="1800" b="0" i="0">
                <a:solidFill>
                  <a:srgbClr val="F7F471"/>
                </a:solidFill>
                <a:latin typeface="Playfair Display"/>
              </a:rPr>
              <a:t>www.operatingbyjohnbrewton.com</a:t>
            </a:r>
          </a:p>
        </p:txBody>
      </p:sp>
      <p:sp>
        <p:nvSpPr>
          <p:cNvPr id="9" name="TextBox 8"/>
          <p:cNvSpPr txBox="1"/>
          <p:nvPr/>
        </p:nvSpPr>
        <p:spPr>
          <a:xfrm>
            <a:off x="3630168" y="731520"/>
            <a:ext cx="3657600" cy="365760"/>
          </a:xfrm>
          <a:prstGeom prst="rect">
            <a:avLst/>
          </a:prstGeom>
          <a:noFill/>
        </p:spPr>
        <p:txBody>
          <a:bodyPr wrap="square" lIns="0" rIns="0" tIns="0" bIns="0" anchor="t">
            <a:spAutoFit/>
          </a:bodyPr>
          <a:lstStyle/>
          <a:p>
            <a:pPr algn="l"/>
            <a:r>
              <a:rPr sz="1100" b="1" i="0" spc="400">
                <a:solidFill>
                  <a:srgbClr val="F7F471"/>
                </a:solidFill>
                <a:latin typeface="Inter"/>
              </a:rPr>
              <a:t>THE COMPANION SET</a:t>
            </a:r>
          </a:p>
        </p:txBody>
      </p:sp>
      <p:sp>
        <p:nvSpPr>
          <p:cNvPr id="10" name="TextBox 9"/>
          <p:cNvSpPr txBox="1"/>
          <p:nvPr/>
        </p:nvSpPr>
        <p:spPr>
          <a:xfrm>
            <a:off x="3630168" y="128016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CAROUSEL</a:t>
            </a:r>
          </a:p>
        </p:txBody>
      </p:sp>
      <p:sp>
        <p:nvSpPr>
          <p:cNvPr id="11" name="TextBox 10"/>
          <p:cNvSpPr txBox="1"/>
          <p:nvPr/>
        </p:nvSpPr>
        <p:spPr>
          <a:xfrm>
            <a:off x="3630168" y="164592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13 slides for the feed.</a:t>
            </a:r>
          </a:p>
        </p:txBody>
      </p:sp>
      <p:cxnSp>
        <p:nvCxnSpPr>
          <p:cNvPr id="12" name="Connector 11"/>
          <p:cNvCxnSpPr/>
          <p:nvPr/>
        </p:nvCxnSpPr>
        <p:spPr>
          <a:xfrm>
            <a:off x="3630168" y="228600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630168" y="256032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INFOGRAPHIC</a:t>
            </a:r>
          </a:p>
        </p:txBody>
      </p:sp>
      <p:sp>
        <p:nvSpPr>
          <p:cNvPr id="14" name="TextBox 13"/>
          <p:cNvSpPr txBox="1"/>
          <p:nvPr/>
        </p:nvSpPr>
        <p:spPr>
          <a:xfrm>
            <a:off x="3630168" y="292608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One canvas. Magazine spread.</a:t>
            </a:r>
          </a:p>
        </p:txBody>
      </p:sp>
      <p:cxnSp>
        <p:nvCxnSpPr>
          <p:cNvPr id="15" name="Connector 14"/>
          <p:cNvCxnSpPr/>
          <p:nvPr/>
        </p:nvCxnSpPr>
        <p:spPr>
          <a:xfrm>
            <a:off x="3630168" y="356616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630168" y="384048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WORKSHEET</a:t>
            </a:r>
          </a:p>
        </p:txBody>
      </p:sp>
      <p:sp>
        <p:nvSpPr>
          <p:cNvPr id="17" name="TextBox 16"/>
          <p:cNvSpPr txBox="1"/>
          <p:nvPr/>
        </p:nvSpPr>
        <p:spPr>
          <a:xfrm>
            <a:off x="3630168" y="420624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10 pages. Run the audit.</a:t>
            </a:r>
          </a:p>
        </p:txBody>
      </p:sp>
      <p:cxnSp>
        <p:nvCxnSpPr>
          <p:cNvPr id="18" name="Connector 17"/>
          <p:cNvCxnSpPr/>
          <p:nvPr/>
        </p:nvCxnSpPr>
        <p:spPr>
          <a:xfrm>
            <a:off x="3630168" y="484632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630168" y="512064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SUBSTACK</a:t>
            </a:r>
          </a:p>
        </p:txBody>
      </p:sp>
      <p:sp>
        <p:nvSpPr>
          <p:cNvPr id="20" name="TextBox 19"/>
          <p:cNvSpPr txBox="1"/>
          <p:nvPr/>
        </p:nvSpPr>
        <p:spPr>
          <a:xfrm>
            <a:off x="3630168" y="548640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Operating. Every Friday.</a:t>
            </a:r>
          </a:p>
        </p:txBody>
      </p:sp>
      <p:cxnSp>
        <p:nvCxnSpPr>
          <p:cNvPr id="21" name="Connector 20"/>
          <p:cNvCxnSpPr/>
          <p:nvPr/>
        </p:nvCxnSpPr>
        <p:spPr>
          <a:xfrm>
            <a:off x="3630168" y="612648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48640" y="9601200"/>
            <a:ext cx="6675120" cy="274320"/>
          </a:xfrm>
          <a:prstGeom prst="rect">
            <a:avLst/>
          </a:prstGeom>
          <a:noFill/>
        </p:spPr>
        <p:txBody>
          <a:bodyPr wrap="square" lIns="0" rIns="0" tIns="0" bIns="0" anchor="t">
            <a:spAutoFit/>
          </a:bodyPr>
          <a:lstStyle/>
          <a:p>
            <a:pPr algn="l"/>
            <a:r>
              <a:rPr sz="1000" b="1" i="0" spc="400">
                <a:solidFill>
                  <a:srgbClr val="C4B9AE"/>
                </a:solidFill>
                <a:latin typeface="Inter"/>
              </a:rPr>
              <a:t>JOHN BREWTON · OPERATING · 6AEP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