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1430000" cy="142875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62000" y="571500"/>
            <a:ext cx="571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8A8280"/>
                </a:solidFill>
                <a:latin typeface="Inter"/>
              </a:rPr>
              <a:t>OPERATING STORIES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2000" y="952500"/>
            <a:ext cx="6667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000" b="0" i="0">
                <a:solidFill>
                  <a:srgbClr val="2A3D2E"/>
                </a:solidFill>
                <a:latin typeface="Playfair Display"/>
              </a:rPr>
              <a:t>Customers hired products.</a:t>
            </a:r>
          </a:p>
        </p:txBody>
      </p:sp>
      <p:sp>
        <p:nvSpPr>
          <p:cNvPr id="5" name="Rectangle 4"/>
          <p:cNvSpPr/>
          <p:nvPr/>
        </p:nvSpPr>
        <p:spPr>
          <a:xfrm>
            <a:off x="2428875" y="1524000"/>
            <a:ext cx="3143250" cy="4762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62000" y="1476375"/>
            <a:ext cx="6667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000" b="0" i="0">
                <a:solidFill>
                  <a:srgbClr val="2A3D2E"/>
                </a:solidFill>
                <a:latin typeface="Playfair Display"/>
              </a:rPr>
              <a:t>Now they hire agents.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2095500"/>
            <a:ext cx="7620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8A8280"/>
                </a:solidFill>
                <a:latin typeface="Playfair Display"/>
              </a:rPr>
              <a:t>Ulwick's job, Christensen's hire, the agent's substitution.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7810500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8239125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8667750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9096375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9525000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9953625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10382250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10810875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11239500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7810500" y="5715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>
            <a:off x="7810500" y="78105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>
            <a:off x="7810500" y="9906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>
            <a:off x="7810500" y="120015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>
            <a:off x="7810500" y="14097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>
            <a:off x="7810500" y="161925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>
            <a:off x="7810500" y="18288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/>
          <p:nvPr/>
        </p:nvCxnSpPr>
        <p:spPr>
          <a:xfrm>
            <a:off x="7810500" y="203835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or 24"/>
          <p:cNvCxnSpPr/>
          <p:nvPr/>
        </p:nvCxnSpPr>
        <p:spPr>
          <a:xfrm>
            <a:off x="7810500" y="22479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>
            <a:off x="7810500" y="245745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/>
          <p:nvPr/>
        </p:nvCxnSpPr>
        <p:spPr>
          <a:xfrm>
            <a:off x="7810500" y="26670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 rot="720000">
            <a:off x="8153400" y="781050"/>
            <a:ext cx="1028700" cy="37719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9" name="Connector 28"/>
          <p:cNvCxnSpPr/>
          <p:nvPr/>
        </p:nvCxnSpPr>
        <p:spPr>
          <a:xfrm>
            <a:off x="8410575" y="818769"/>
            <a:ext cx="0" cy="301752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nector 29"/>
          <p:cNvCxnSpPr/>
          <p:nvPr/>
        </p:nvCxnSpPr>
        <p:spPr>
          <a:xfrm>
            <a:off x="8667750" y="818769"/>
            <a:ext cx="0" cy="301752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nector 30"/>
          <p:cNvCxnSpPr/>
          <p:nvPr/>
        </p:nvCxnSpPr>
        <p:spPr>
          <a:xfrm>
            <a:off x="8924925" y="818769"/>
            <a:ext cx="0" cy="301752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or 31"/>
          <p:cNvCxnSpPr/>
          <p:nvPr/>
        </p:nvCxnSpPr>
        <p:spPr>
          <a:xfrm>
            <a:off x="8256270" y="969645"/>
            <a:ext cx="822960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8564880" y="894207"/>
            <a:ext cx="185166" cy="75438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ectangle 33"/>
          <p:cNvSpPr/>
          <p:nvPr/>
        </p:nvSpPr>
        <p:spPr>
          <a:xfrm rot="21120000">
            <a:off x="9696450" y="1200150"/>
            <a:ext cx="1097280" cy="41910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5" name="Connector 34"/>
          <p:cNvCxnSpPr/>
          <p:nvPr/>
        </p:nvCxnSpPr>
        <p:spPr>
          <a:xfrm>
            <a:off x="9970770" y="1242060"/>
            <a:ext cx="0" cy="33528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nector 35"/>
          <p:cNvCxnSpPr/>
          <p:nvPr/>
        </p:nvCxnSpPr>
        <p:spPr>
          <a:xfrm>
            <a:off x="10245090" y="1242060"/>
            <a:ext cx="0" cy="33528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nector 36"/>
          <p:cNvCxnSpPr/>
          <p:nvPr/>
        </p:nvCxnSpPr>
        <p:spPr>
          <a:xfrm>
            <a:off x="10519410" y="1242060"/>
            <a:ext cx="0" cy="33528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ctor 37"/>
          <p:cNvCxnSpPr/>
          <p:nvPr/>
        </p:nvCxnSpPr>
        <p:spPr>
          <a:xfrm>
            <a:off x="9806178" y="1409700"/>
            <a:ext cx="877824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10135362" y="1325880"/>
            <a:ext cx="197510" cy="83820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ectangle 39"/>
          <p:cNvSpPr/>
          <p:nvPr/>
        </p:nvSpPr>
        <p:spPr>
          <a:xfrm rot="300000">
            <a:off x="8496300" y="1724025"/>
            <a:ext cx="960120" cy="46101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41" name="Connector 40"/>
          <p:cNvCxnSpPr/>
          <p:nvPr/>
        </p:nvCxnSpPr>
        <p:spPr>
          <a:xfrm>
            <a:off x="8736330" y="1770126"/>
            <a:ext cx="0" cy="3688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Connector 41"/>
          <p:cNvCxnSpPr/>
          <p:nvPr/>
        </p:nvCxnSpPr>
        <p:spPr>
          <a:xfrm>
            <a:off x="8976360" y="1770126"/>
            <a:ext cx="0" cy="3688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Connector 42"/>
          <p:cNvCxnSpPr/>
          <p:nvPr/>
        </p:nvCxnSpPr>
        <p:spPr>
          <a:xfrm>
            <a:off x="9216390" y="1770126"/>
            <a:ext cx="0" cy="3688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Connector 43"/>
          <p:cNvCxnSpPr/>
          <p:nvPr/>
        </p:nvCxnSpPr>
        <p:spPr>
          <a:xfrm>
            <a:off x="8592312" y="1954530"/>
            <a:ext cx="768096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8880348" y="1862328"/>
            <a:ext cx="172821" cy="92202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Oval 45"/>
          <p:cNvSpPr/>
          <p:nvPr/>
        </p:nvSpPr>
        <p:spPr>
          <a:xfrm>
            <a:off x="8050530" y="1630680"/>
            <a:ext cx="1234440" cy="123444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Oval 46"/>
          <p:cNvSpPr/>
          <p:nvPr/>
        </p:nvSpPr>
        <p:spPr>
          <a:xfrm>
            <a:off x="8153400" y="1733550"/>
            <a:ext cx="1028700" cy="102870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Oval 47"/>
          <p:cNvSpPr/>
          <p:nvPr/>
        </p:nvSpPr>
        <p:spPr>
          <a:xfrm>
            <a:off x="8256270" y="1836420"/>
            <a:ext cx="822960" cy="82296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Oval 48"/>
          <p:cNvSpPr/>
          <p:nvPr/>
        </p:nvSpPr>
        <p:spPr>
          <a:xfrm>
            <a:off x="9902190" y="510540"/>
            <a:ext cx="960120" cy="96012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Oval 49"/>
          <p:cNvSpPr/>
          <p:nvPr/>
        </p:nvSpPr>
        <p:spPr>
          <a:xfrm>
            <a:off x="10005060" y="613410"/>
            <a:ext cx="754380" cy="75438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Oval 50"/>
          <p:cNvSpPr/>
          <p:nvPr/>
        </p:nvSpPr>
        <p:spPr>
          <a:xfrm>
            <a:off x="10107930" y="716280"/>
            <a:ext cx="548640" cy="54864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Oval 51"/>
          <p:cNvSpPr/>
          <p:nvPr/>
        </p:nvSpPr>
        <p:spPr>
          <a:xfrm>
            <a:off x="10382250" y="2009775"/>
            <a:ext cx="685800" cy="68580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Oval 52"/>
          <p:cNvSpPr/>
          <p:nvPr/>
        </p:nvSpPr>
        <p:spPr>
          <a:xfrm>
            <a:off x="10485120" y="2112645"/>
            <a:ext cx="480060" cy="48006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Oval 53"/>
          <p:cNvSpPr/>
          <p:nvPr/>
        </p:nvSpPr>
        <p:spPr>
          <a:xfrm>
            <a:off x="10587990" y="2215515"/>
            <a:ext cx="274320" cy="27432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Oval 54"/>
          <p:cNvSpPr/>
          <p:nvPr/>
        </p:nvSpPr>
        <p:spPr>
          <a:xfrm>
            <a:off x="10492450" y="80497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Oval 55"/>
          <p:cNvSpPr/>
          <p:nvPr/>
        </p:nvSpPr>
        <p:spPr>
          <a:xfrm>
            <a:off x="7915402" y="212664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Oval 56"/>
          <p:cNvSpPr/>
          <p:nvPr/>
        </p:nvSpPr>
        <p:spPr>
          <a:xfrm>
            <a:off x="8964056" y="108507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Oval 57"/>
          <p:cNvSpPr/>
          <p:nvPr/>
        </p:nvSpPr>
        <p:spPr>
          <a:xfrm>
            <a:off x="8746713" y="86413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Oval 58"/>
          <p:cNvSpPr/>
          <p:nvPr/>
        </p:nvSpPr>
        <p:spPr>
          <a:xfrm>
            <a:off x="10899484" y="78644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Oval 59"/>
          <p:cNvSpPr/>
          <p:nvPr/>
        </p:nvSpPr>
        <p:spPr>
          <a:xfrm>
            <a:off x="10648783" y="212479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Oval 60"/>
          <p:cNvSpPr/>
          <p:nvPr/>
        </p:nvSpPr>
        <p:spPr>
          <a:xfrm>
            <a:off x="10097933" y="75382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Oval 61"/>
          <p:cNvSpPr/>
          <p:nvPr/>
        </p:nvSpPr>
        <p:spPr>
          <a:xfrm>
            <a:off x="10287205" y="145633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Oval 62"/>
          <p:cNvSpPr/>
          <p:nvPr/>
        </p:nvSpPr>
        <p:spPr>
          <a:xfrm>
            <a:off x="7943806" y="63398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Oval 63"/>
          <p:cNvSpPr/>
          <p:nvPr/>
        </p:nvSpPr>
        <p:spPr>
          <a:xfrm>
            <a:off x="8203486" y="103001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Oval 64"/>
          <p:cNvSpPr/>
          <p:nvPr/>
        </p:nvSpPr>
        <p:spPr>
          <a:xfrm>
            <a:off x="8786350" y="163130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6" name="Oval 65"/>
          <p:cNvSpPr/>
          <p:nvPr/>
        </p:nvSpPr>
        <p:spPr>
          <a:xfrm>
            <a:off x="10335549" y="62714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Oval 66"/>
          <p:cNvSpPr/>
          <p:nvPr/>
        </p:nvSpPr>
        <p:spPr>
          <a:xfrm>
            <a:off x="10164532" y="98849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Oval 67"/>
          <p:cNvSpPr/>
          <p:nvPr/>
        </p:nvSpPr>
        <p:spPr>
          <a:xfrm>
            <a:off x="10813703" y="193440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9" name="Oval 68"/>
          <p:cNvSpPr/>
          <p:nvPr/>
        </p:nvSpPr>
        <p:spPr>
          <a:xfrm>
            <a:off x="10752070" y="171432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Oval 69"/>
          <p:cNvSpPr/>
          <p:nvPr/>
        </p:nvSpPr>
        <p:spPr>
          <a:xfrm>
            <a:off x="9570093" y="103379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1" name="Oval 70"/>
          <p:cNvSpPr/>
          <p:nvPr/>
        </p:nvSpPr>
        <p:spPr>
          <a:xfrm>
            <a:off x="9694619" y="180727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Oval 71"/>
          <p:cNvSpPr/>
          <p:nvPr/>
        </p:nvSpPr>
        <p:spPr>
          <a:xfrm>
            <a:off x="8977316" y="226899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Oval 72"/>
          <p:cNvSpPr/>
          <p:nvPr/>
        </p:nvSpPr>
        <p:spPr>
          <a:xfrm>
            <a:off x="7837757" y="216283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Oval 73"/>
          <p:cNvSpPr/>
          <p:nvPr/>
        </p:nvSpPr>
        <p:spPr>
          <a:xfrm>
            <a:off x="11190350" y="90632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5" name="Oval 74"/>
          <p:cNvSpPr/>
          <p:nvPr/>
        </p:nvSpPr>
        <p:spPr>
          <a:xfrm>
            <a:off x="10738708" y="145778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Oval 75"/>
          <p:cNvSpPr/>
          <p:nvPr/>
        </p:nvSpPr>
        <p:spPr>
          <a:xfrm>
            <a:off x="9237614" y="115423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7" name="Oval 76"/>
          <p:cNvSpPr/>
          <p:nvPr/>
        </p:nvSpPr>
        <p:spPr>
          <a:xfrm>
            <a:off x="8462628" y="102304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Oval 77"/>
          <p:cNvSpPr/>
          <p:nvPr/>
        </p:nvSpPr>
        <p:spPr>
          <a:xfrm>
            <a:off x="11012826" y="127738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Oval 78"/>
          <p:cNvSpPr/>
          <p:nvPr/>
        </p:nvSpPr>
        <p:spPr>
          <a:xfrm>
            <a:off x="8239200" y="76600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0" name="Oval 79"/>
          <p:cNvSpPr/>
          <p:nvPr/>
        </p:nvSpPr>
        <p:spPr>
          <a:xfrm>
            <a:off x="9404030" y="77432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1" name="Oval 80"/>
          <p:cNvSpPr/>
          <p:nvPr/>
        </p:nvSpPr>
        <p:spPr>
          <a:xfrm>
            <a:off x="9316168" y="234882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2" name="Oval 81"/>
          <p:cNvSpPr/>
          <p:nvPr/>
        </p:nvSpPr>
        <p:spPr>
          <a:xfrm>
            <a:off x="9253154" y="183760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3" name="Oval 82"/>
          <p:cNvSpPr/>
          <p:nvPr/>
        </p:nvSpPr>
        <p:spPr>
          <a:xfrm>
            <a:off x="8919980" y="226417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4" name="Oval 83"/>
          <p:cNvSpPr/>
          <p:nvPr/>
        </p:nvSpPr>
        <p:spPr>
          <a:xfrm>
            <a:off x="7992744" y="210185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5" name="Oval 84"/>
          <p:cNvSpPr/>
          <p:nvPr/>
        </p:nvSpPr>
        <p:spPr>
          <a:xfrm>
            <a:off x="9737467" y="169605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6" name="Oval 85"/>
          <p:cNvSpPr/>
          <p:nvPr/>
        </p:nvSpPr>
        <p:spPr>
          <a:xfrm>
            <a:off x="8334058" y="261227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7" name="Oval 86"/>
          <p:cNvSpPr/>
          <p:nvPr/>
        </p:nvSpPr>
        <p:spPr>
          <a:xfrm>
            <a:off x="9398188" y="73675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8" name="Oval 87"/>
          <p:cNvSpPr/>
          <p:nvPr/>
        </p:nvSpPr>
        <p:spPr>
          <a:xfrm>
            <a:off x="10125926" y="118633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9" name="Oval 88"/>
          <p:cNvSpPr/>
          <p:nvPr/>
        </p:nvSpPr>
        <p:spPr>
          <a:xfrm>
            <a:off x="10447206" y="186862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0" name="Oval 89"/>
          <p:cNvSpPr/>
          <p:nvPr/>
        </p:nvSpPr>
        <p:spPr>
          <a:xfrm>
            <a:off x="9327307" y="178229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1" name="Oval 90"/>
          <p:cNvSpPr/>
          <p:nvPr/>
        </p:nvSpPr>
        <p:spPr>
          <a:xfrm>
            <a:off x="8617016" y="204909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2" name="Oval 91"/>
          <p:cNvSpPr/>
          <p:nvPr/>
        </p:nvSpPr>
        <p:spPr>
          <a:xfrm>
            <a:off x="8102235" y="66760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3" name="Oval 92"/>
          <p:cNvSpPr/>
          <p:nvPr/>
        </p:nvSpPr>
        <p:spPr>
          <a:xfrm>
            <a:off x="10584039" y="104943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4" name="Oval 93"/>
          <p:cNvSpPr/>
          <p:nvPr/>
        </p:nvSpPr>
        <p:spPr>
          <a:xfrm>
            <a:off x="11052983" y="117839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5" name="Oval 94"/>
          <p:cNvSpPr/>
          <p:nvPr/>
        </p:nvSpPr>
        <p:spPr>
          <a:xfrm>
            <a:off x="8145171" y="236523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6" name="Oval 95"/>
          <p:cNvSpPr/>
          <p:nvPr/>
        </p:nvSpPr>
        <p:spPr>
          <a:xfrm>
            <a:off x="8786895" y="238864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7" name="Oval 96"/>
          <p:cNvSpPr/>
          <p:nvPr/>
        </p:nvSpPr>
        <p:spPr>
          <a:xfrm>
            <a:off x="8234130" y="136868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8" name="Oval 97"/>
          <p:cNvSpPr/>
          <p:nvPr/>
        </p:nvSpPr>
        <p:spPr>
          <a:xfrm>
            <a:off x="8976405" y="152237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9" name="Oval 98"/>
          <p:cNvSpPr/>
          <p:nvPr/>
        </p:nvSpPr>
        <p:spPr>
          <a:xfrm>
            <a:off x="10476753" y="232075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0" name="Oval 99"/>
          <p:cNvSpPr/>
          <p:nvPr/>
        </p:nvSpPr>
        <p:spPr>
          <a:xfrm>
            <a:off x="9340717" y="91261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1" name="Oval 100"/>
          <p:cNvSpPr/>
          <p:nvPr/>
        </p:nvSpPr>
        <p:spPr>
          <a:xfrm>
            <a:off x="9363151" y="131655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2" name="Oval 101"/>
          <p:cNvSpPr/>
          <p:nvPr/>
        </p:nvSpPr>
        <p:spPr>
          <a:xfrm>
            <a:off x="8689236" y="197695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3" name="Oval 102"/>
          <p:cNvSpPr/>
          <p:nvPr/>
        </p:nvSpPr>
        <p:spPr>
          <a:xfrm>
            <a:off x="8930286" y="204332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4" name="Oval 103"/>
          <p:cNvSpPr/>
          <p:nvPr/>
        </p:nvSpPr>
        <p:spPr>
          <a:xfrm>
            <a:off x="10677506" y="193052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05" name="Connector 104"/>
          <p:cNvCxnSpPr/>
          <p:nvPr/>
        </p:nvCxnSpPr>
        <p:spPr>
          <a:xfrm flipV="1">
            <a:off x="7981950" y="2080260"/>
            <a:ext cx="685800" cy="41910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Connector 105"/>
          <p:cNvCxnSpPr/>
          <p:nvPr/>
        </p:nvCxnSpPr>
        <p:spPr>
          <a:xfrm flipV="1">
            <a:off x="8667750" y="1724025"/>
            <a:ext cx="685800" cy="356235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Connector 106"/>
          <p:cNvCxnSpPr/>
          <p:nvPr/>
        </p:nvCxnSpPr>
        <p:spPr>
          <a:xfrm flipV="1">
            <a:off x="9353550" y="1367790"/>
            <a:ext cx="685800" cy="356235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8" name="Connector 107"/>
          <p:cNvCxnSpPr/>
          <p:nvPr/>
        </p:nvCxnSpPr>
        <p:spPr>
          <a:xfrm flipV="1">
            <a:off x="10039350" y="948690"/>
            <a:ext cx="240030" cy="41910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9" name="Oval 108"/>
          <p:cNvSpPr/>
          <p:nvPr/>
        </p:nvSpPr>
        <p:spPr>
          <a:xfrm>
            <a:off x="7934325" y="245173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0" name="TextBox 109"/>
          <p:cNvSpPr txBox="1"/>
          <p:nvPr/>
        </p:nvSpPr>
        <p:spPr>
          <a:xfrm>
            <a:off x="8058150" y="244221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J1 FUNCTIONAL</a:t>
            </a:r>
          </a:p>
        </p:txBody>
      </p:sp>
      <p:sp>
        <p:nvSpPr>
          <p:cNvPr id="111" name="Oval 110"/>
          <p:cNvSpPr/>
          <p:nvPr/>
        </p:nvSpPr>
        <p:spPr>
          <a:xfrm>
            <a:off x="8620125" y="203263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2" name="TextBox 111"/>
          <p:cNvSpPr txBox="1"/>
          <p:nvPr/>
        </p:nvSpPr>
        <p:spPr>
          <a:xfrm>
            <a:off x="8743950" y="202311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J2 EMOTIONAL</a:t>
            </a:r>
          </a:p>
        </p:txBody>
      </p:sp>
      <p:sp>
        <p:nvSpPr>
          <p:cNvPr id="113" name="Oval 112"/>
          <p:cNvSpPr/>
          <p:nvPr/>
        </p:nvSpPr>
        <p:spPr>
          <a:xfrm>
            <a:off x="9305925" y="1676400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4" name="TextBox 113"/>
          <p:cNvSpPr txBox="1"/>
          <p:nvPr/>
        </p:nvSpPr>
        <p:spPr>
          <a:xfrm>
            <a:off x="9429750" y="1666875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J3 SOCIAL</a:t>
            </a:r>
          </a:p>
        </p:txBody>
      </p:sp>
      <p:sp>
        <p:nvSpPr>
          <p:cNvPr id="115" name="Oval 114"/>
          <p:cNvSpPr/>
          <p:nvPr/>
        </p:nvSpPr>
        <p:spPr>
          <a:xfrm>
            <a:off x="9991725" y="132016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6" name="TextBox 115"/>
          <p:cNvSpPr txBox="1"/>
          <p:nvPr/>
        </p:nvSpPr>
        <p:spPr>
          <a:xfrm>
            <a:off x="8210550" y="131064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J4 AGENT-SUB</a:t>
            </a:r>
          </a:p>
        </p:txBody>
      </p:sp>
      <p:sp>
        <p:nvSpPr>
          <p:cNvPr id="117" name="Oval 116"/>
          <p:cNvSpPr/>
          <p:nvPr/>
        </p:nvSpPr>
        <p:spPr>
          <a:xfrm>
            <a:off x="10231755" y="90106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8" name="TextBox 117"/>
          <p:cNvSpPr txBox="1"/>
          <p:nvPr/>
        </p:nvSpPr>
        <p:spPr>
          <a:xfrm>
            <a:off x="8450580" y="89154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J5 LOOP</a:t>
            </a:r>
          </a:p>
        </p:txBody>
      </p:sp>
      <p:sp>
        <p:nvSpPr>
          <p:cNvPr id="119" name="Rectangle 118"/>
          <p:cNvSpPr/>
          <p:nvPr/>
        </p:nvSpPr>
        <p:spPr>
          <a:xfrm>
            <a:off x="762000" y="2762250"/>
            <a:ext cx="104775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0" name="TextBox 119"/>
          <p:cNvSpPr txBox="1"/>
          <p:nvPr/>
        </p:nvSpPr>
        <p:spPr>
          <a:xfrm>
            <a:off x="762000" y="2952750"/>
            <a:ext cx="17907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2A3D2E"/>
                </a:solidFill>
                <a:latin typeface="Playfair Display"/>
              </a:rPr>
              <a:t>3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762000" y="3619500"/>
            <a:ext cx="179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200">
                <a:solidFill>
                  <a:srgbClr val="8A8280"/>
                </a:solidFill>
                <a:latin typeface="Inter"/>
              </a:rPr>
              <a:t>original dimensions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2743200" y="2952750"/>
            <a:ext cx="17907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2A3D2E"/>
                </a:solidFill>
                <a:latin typeface="Playfair Display"/>
              </a:rPr>
              <a:t>5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2743200" y="3619500"/>
            <a:ext cx="179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200">
                <a:solidFill>
                  <a:srgbClr val="8A8280"/>
                </a:solidFill>
                <a:latin typeface="Inter"/>
              </a:rPr>
              <a:t>new criteria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4724400" y="2952750"/>
            <a:ext cx="17907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2A3D2E"/>
                </a:solidFill>
                <a:latin typeface="Playfair Display"/>
              </a:rPr>
              <a:t>2003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4724400" y="3619500"/>
            <a:ext cx="179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200">
                <a:solidFill>
                  <a:srgbClr val="8A8280"/>
                </a:solidFill>
                <a:latin typeface="Inter"/>
              </a:rPr>
              <a:t>Christensen popularization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6705600" y="2952750"/>
            <a:ext cx="17907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2A3D2E"/>
                </a:solidFill>
                <a:latin typeface="Playfair Display"/>
              </a:rPr>
              <a:t>2024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6705600" y="3619500"/>
            <a:ext cx="179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200">
                <a:solidFill>
                  <a:srgbClr val="8A8280"/>
                </a:solidFill>
                <a:latin typeface="Inter"/>
              </a:rPr>
              <a:t>agent-hire arrives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8686800" y="2952750"/>
            <a:ext cx="17907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2A3D2E"/>
                </a:solidFill>
                <a:latin typeface="Playfair Display"/>
              </a:rPr>
              <a:t>23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8686800" y="3619500"/>
            <a:ext cx="179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200">
                <a:solidFill>
                  <a:srgbClr val="8A8280"/>
                </a:solidFill>
                <a:latin typeface="Inter"/>
              </a:rPr>
              <a:t>years of doctrine</a:t>
            </a:r>
          </a:p>
        </p:txBody>
      </p:sp>
      <p:sp>
        <p:nvSpPr>
          <p:cNvPr id="130" name="Rectangle 129"/>
          <p:cNvSpPr/>
          <p:nvPr/>
        </p:nvSpPr>
        <p:spPr>
          <a:xfrm>
            <a:off x="762000" y="4191000"/>
            <a:ext cx="1047750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1" name="TextBox 130"/>
          <p:cNvSpPr txBox="1"/>
          <p:nvPr/>
        </p:nvSpPr>
        <p:spPr>
          <a:xfrm>
            <a:off x="762000" y="438150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2A3D2E"/>
                </a:solidFill>
                <a:latin typeface="Playfair Display"/>
              </a:rPr>
              <a:t>01</a:t>
            </a:r>
          </a:p>
        </p:txBody>
      </p:sp>
      <p:sp>
        <p:nvSpPr>
          <p:cNvPr id="132" name="TextBox 131"/>
          <p:cNvSpPr txBox="1"/>
          <p:nvPr/>
        </p:nvSpPr>
        <p:spPr>
          <a:xfrm>
            <a:off x="1333500" y="4429125"/>
            <a:ext cx="571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THE FRAMEWORK</a:t>
            </a:r>
          </a:p>
        </p:txBody>
      </p:sp>
      <p:sp>
        <p:nvSpPr>
          <p:cNvPr id="133" name="Rectangle 132"/>
          <p:cNvSpPr/>
          <p:nvPr/>
        </p:nvSpPr>
        <p:spPr>
          <a:xfrm>
            <a:off x="762000" y="4762500"/>
            <a:ext cx="3429000" cy="1714500"/>
          </a:xfrm>
          <a:prstGeom prst="rect">
            <a:avLst/>
          </a:prstGeom>
          <a:solidFill>
            <a:srgbClr val="EDE8DF"/>
          </a:solidFill>
          <a:ln w="5715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4" name="Rectangle 133"/>
          <p:cNvSpPr/>
          <p:nvPr/>
        </p:nvSpPr>
        <p:spPr>
          <a:xfrm>
            <a:off x="857250" y="4857750"/>
            <a:ext cx="1041400" cy="1524000"/>
          </a:xfrm>
          <a:prstGeom prst="rect">
            <a:avLst/>
          </a:prstGeom>
          <a:noFill/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5" name="TextBox 134"/>
          <p:cNvSpPr txBox="1"/>
          <p:nvPr/>
        </p:nvSpPr>
        <p:spPr>
          <a:xfrm>
            <a:off x="933450" y="5524500"/>
            <a:ext cx="889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18160F"/>
                </a:solidFill>
                <a:latin typeface="Inter"/>
              </a:rPr>
              <a:t>FUNCTIONAL</a:t>
            </a:r>
          </a:p>
        </p:txBody>
      </p:sp>
      <p:sp>
        <p:nvSpPr>
          <p:cNvPr id="136" name="Rectangle 135"/>
          <p:cNvSpPr/>
          <p:nvPr/>
        </p:nvSpPr>
        <p:spPr>
          <a:xfrm>
            <a:off x="1936750" y="4857750"/>
            <a:ext cx="1041400" cy="1524000"/>
          </a:xfrm>
          <a:prstGeom prst="rect">
            <a:avLst/>
          </a:prstGeom>
          <a:noFill/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7" name="TextBox 136"/>
          <p:cNvSpPr txBox="1"/>
          <p:nvPr/>
        </p:nvSpPr>
        <p:spPr>
          <a:xfrm>
            <a:off x="2012950" y="5524500"/>
            <a:ext cx="889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18160F"/>
                </a:solidFill>
                <a:latin typeface="Inter"/>
              </a:rPr>
              <a:t>EMOTIONAL</a:t>
            </a:r>
          </a:p>
        </p:txBody>
      </p:sp>
      <p:sp>
        <p:nvSpPr>
          <p:cNvPr id="138" name="Rectangle 137"/>
          <p:cNvSpPr/>
          <p:nvPr/>
        </p:nvSpPr>
        <p:spPr>
          <a:xfrm>
            <a:off x="3016250" y="4857750"/>
            <a:ext cx="1041400" cy="1524000"/>
          </a:xfrm>
          <a:prstGeom prst="rect">
            <a:avLst/>
          </a:prstGeom>
          <a:noFill/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9" name="TextBox 138"/>
          <p:cNvSpPr txBox="1"/>
          <p:nvPr/>
        </p:nvSpPr>
        <p:spPr>
          <a:xfrm>
            <a:off x="3092450" y="5524500"/>
            <a:ext cx="889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18160F"/>
                </a:solidFill>
                <a:latin typeface="Inter"/>
              </a:rPr>
              <a:t>SOCIAL</a:t>
            </a:r>
          </a:p>
        </p:txBody>
      </p:sp>
      <p:sp>
        <p:nvSpPr>
          <p:cNvPr id="140" name="Rectangle 139"/>
          <p:cNvSpPr/>
          <p:nvPr/>
        </p:nvSpPr>
        <p:spPr>
          <a:xfrm>
            <a:off x="4286250" y="4762500"/>
            <a:ext cx="3429000" cy="1714500"/>
          </a:xfrm>
          <a:prstGeom prst="rect">
            <a:avLst/>
          </a:prstGeom>
          <a:solidFill>
            <a:srgbClr val="EDE8DF"/>
          </a:solidFill>
          <a:ln w="5715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1" name="Rectangle 140"/>
          <p:cNvSpPr/>
          <p:nvPr/>
        </p:nvSpPr>
        <p:spPr>
          <a:xfrm>
            <a:off x="4381500" y="4857750"/>
            <a:ext cx="3238500" cy="285750"/>
          </a:xfrm>
          <a:prstGeom prst="rect">
            <a:avLst/>
          </a:prstGeom>
          <a:solidFill>
            <a:srgbClr val="EDE8D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2" name="TextBox 141"/>
          <p:cNvSpPr txBox="1"/>
          <p:nvPr/>
        </p:nvSpPr>
        <p:spPr>
          <a:xfrm>
            <a:off x="4476750" y="4895850"/>
            <a:ext cx="3048000" cy="304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18160F"/>
                </a:solidFill>
                <a:latin typeface="Inter"/>
              </a:rPr>
              <a:t>FUNCTIONAL</a:t>
            </a:r>
          </a:p>
        </p:txBody>
      </p:sp>
      <p:sp>
        <p:nvSpPr>
          <p:cNvPr id="143" name="Rectangle 142"/>
          <p:cNvSpPr/>
          <p:nvPr/>
        </p:nvSpPr>
        <p:spPr>
          <a:xfrm>
            <a:off x="4381500" y="5162550"/>
            <a:ext cx="3238500" cy="285750"/>
          </a:xfrm>
          <a:prstGeom prst="rect">
            <a:avLst/>
          </a:prstGeom>
          <a:solidFill>
            <a:srgbClr val="EDE8D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4" name="TextBox 143"/>
          <p:cNvSpPr txBox="1"/>
          <p:nvPr/>
        </p:nvSpPr>
        <p:spPr>
          <a:xfrm>
            <a:off x="4476750" y="5200650"/>
            <a:ext cx="3048000" cy="304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18160F"/>
                </a:solidFill>
                <a:latin typeface="Inter"/>
              </a:rPr>
              <a:t>EMOTIONAL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4381500" y="5467350"/>
            <a:ext cx="3238500" cy="285750"/>
          </a:xfrm>
          <a:prstGeom prst="rect">
            <a:avLst/>
          </a:prstGeom>
          <a:solidFill>
            <a:srgbClr val="EDE8D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6" name="TextBox 145"/>
          <p:cNvSpPr txBox="1"/>
          <p:nvPr/>
        </p:nvSpPr>
        <p:spPr>
          <a:xfrm>
            <a:off x="4476750" y="5505450"/>
            <a:ext cx="3048000" cy="304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18160F"/>
                </a:solidFill>
                <a:latin typeface="Inter"/>
              </a:rPr>
              <a:t>SOCIAL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4381500" y="5772150"/>
            <a:ext cx="3238500" cy="285750"/>
          </a:xfrm>
          <a:prstGeom prst="rect">
            <a:avLst/>
          </a:prstGeom>
          <a:solidFill>
            <a:srgbClr val="F7F471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8" name="TextBox 147"/>
          <p:cNvSpPr txBox="1"/>
          <p:nvPr/>
        </p:nvSpPr>
        <p:spPr>
          <a:xfrm>
            <a:off x="4476750" y="5810250"/>
            <a:ext cx="3048000" cy="304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18160F"/>
                </a:solidFill>
                <a:latin typeface="Inter"/>
              </a:rPr>
              <a:t>AGENT-SUB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381500" y="6076950"/>
            <a:ext cx="3238500" cy="285750"/>
          </a:xfrm>
          <a:prstGeom prst="rect">
            <a:avLst/>
          </a:prstGeom>
          <a:solidFill>
            <a:srgbClr val="EDE8D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0" name="TextBox 149"/>
          <p:cNvSpPr txBox="1"/>
          <p:nvPr/>
        </p:nvSpPr>
        <p:spPr>
          <a:xfrm>
            <a:off x="4476750" y="6115050"/>
            <a:ext cx="3048000" cy="304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18160F"/>
                </a:solidFill>
                <a:latin typeface="Inter"/>
              </a:rPr>
              <a:t>LOOP-QUALITY</a:t>
            </a:r>
          </a:p>
        </p:txBody>
      </p:sp>
      <p:sp>
        <p:nvSpPr>
          <p:cNvPr id="151" name="Rectangle 150"/>
          <p:cNvSpPr/>
          <p:nvPr/>
        </p:nvSpPr>
        <p:spPr>
          <a:xfrm>
            <a:off x="7810500" y="4762500"/>
            <a:ext cx="3429000" cy="1714500"/>
          </a:xfrm>
          <a:prstGeom prst="rect">
            <a:avLst/>
          </a:prstGeom>
          <a:solidFill>
            <a:srgbClr val="EDE8DF"/>
          </a:solidFill>
          <a:ln w="5715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2" name="Rectangle 151"/>
          <p:cNvSpPr/>
          <p:nvPr/>
        </p:nvSpPr>
        <p:spPr>
          <a:xfrm>
            <a:off x="7905750" y="4857750"/>
            <a:ext cx="3238500" cy="180975"/>
          </a:xfrm>
          <a:prstGeom prst="rect">
            <a:avLst/>
          </a:prstGeom>
          <a:solidFill>
            <a:srgbClr val="D6CEBF"/>
          </a:solidFill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3" name="TextBox 152"/>
          <p:cNvSpPr txBox="1"/>
          <p:nvPr/>
        </p:nvSpPr>
        <p:spPr>
          <a:xfrm>
            <a:off x="8001000" y="4876800"/>
            <a:ext cx="762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200">
                <a:solidFill>
                  <a:srgbClr val="18160F"/>
                </a:solidFill>
                <a:latin typeface="Inter"/>
              </a:rPr>
              <a:t>DEF</a:t>
            </a:r>
          </a:p>
        </p:txBody>
      </p:sp>
      <p:sp>
        <p:nvSpPr>
          <p:cNvPr id="154" name="Rectangle 153"/>
          <p:cNvSpPr/>
          <p:nvPr/>
        </p:nvSpPr>
        <p:spPr>
          <a:xfrm>
            <a:off x="7905750" y="5048250"/>
            <a:ext cx="3238500" cy="180975"/>
          </a:xfrm>
          <a:prstGeom prst="rect">
            <a:avLst/>
          </a:prstGeom>
          <a:solidFill>
            <a:srgbClr val="D6CEBF"/>
          </a:solidFill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5" name="TextBox 154"/>
          <p:cNvSpPr txBox="1"/>
          <p:nvPr/>
        </p:nvSpPr>
        <p:spPr>
          <a:xfrm>
            <a:off x="8001000" y="5067300"/>
            <a:ext cx="762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200">
                <a:solidFill>
                  <a:srgbClr val="18160F"/>
                </a:solidFill>
                <a:latin typeface="Inter"/>
              </a:rPr>
              <a:t>LOC</a:t>
            </a:r>
          </a:p>
        </p:txBody>
      </p:sp>
      <p:sp>
        <p:nvSpPr>
          <p:cNvPr id="156" name="Rectangle 155"/>
          <p:cNvSpPr/>
          <p:nvPr/>
        </p:nvSpPr>
        <p:spPr>
          <a:xfrm>
            <a:off x="7905750" y="5238750"/>
            <a:ext cx="3238500" cy="180975"/>
          </a:xfrm>
          <a:prstGeom prst="rect">
            <a:avLst/>
          </a:prstGeom>
          <a:solidFill>
            <a:srgbClr val="D6CEBF"/>
          </a:solidFill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7" name="TextBox 156"/>
          <p:cNvSpPr txBox="1"/>
          <p:nvPr/>
        </p:nvSpPr>
        <p:spPr>
          <a:xfrm>
            <a:off x="8001000" y="5257800"/>
            <a:ext cx="762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200">
                <a:solidFill>
                  <a:srgbClr val="18160F"/>
                </a:solidFill>
                <a:latin typeface="Inter"/>
              </a:rPr>
              <a:t>PRP</a:t>
            </a:r>
          </a:p>
        </p:txBody>
      </p:sp>
      <p:sp>
        <p:nvSpPr>
          <p:cNvPr id="158" name="Rectangle 157"/>
          <p:cNvSpPr/>
          <p:nvPr/>
        </p:nvSpPr>
        <p:spPr>
          <a:xfrm>
            <a:off x="7905750" y="5429250"/>
            <a:ext cx="3238500" cy="180975"/>
          </a:xfrm>
          <a:prstGeom prst="rect">
            <a:avLst/>
          </a:prstGeom>
          <a:solidFill>
            <a:srgbClr val="D6CEBF"/>
          </a:solidFill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9" name="TextBox 158"/>
          <p:cNvSpPr txBox="1"/>
          <p:nvPr/>
        </p:nvSpPr>
        <p:spPr>
          <a:xfrm>
            <a:off x="8001000" y="5448300"/>
            <a:ext cx="762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200">
                <a:solidFill>
                  <a:srgbClr val="18160F"/>
                </a:solidFill>
                <a:latin typeface="Inter"/>
              </a:rPr>
              <a:t>CNF</a:t>
            </a:r>
          </a:p>
        </p:txBody>
      </p:sp>
      <p:sp>
        <p:nvSpPr>
          <p:cNvPr id="160" name="Rectangle 159"/>
          <p:cNvSpPr/>
          <p:nvPr/>
        </p:nvSpPr>
        <p:spPr>
          <a:xfrm>
            <a:off x="7905750" y="5619750"/>
            <a:ext cx="3238500" cy="180975"/>
          </a:xfrm>
          <a:prstGeom prst="rect">
            <a:avLst/>
          </a:prstGeom>
          <a:solidFill>
            <a:srgbClr val="F7F471"/>
          </a:solidFill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1" name="TextBox 160"/>
          <p:cNvSpPr txBox="1"/>
          <p:nvPr/>
        </p:nvSpPr>
        <p:spPr>
          <a:xfrm>
            <a:off x="8001000" y="5638800"/>
            <a:ext cx="762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200">
                <a:solidFill>
                  <a:srgbClr val="18160F"/>
                </a:solidFill>
                <a:latin typeface="Inter"/>
              </a:rPr>
              <a:t>EXE</a:t>
            </a:r>
          </a:p>
        </p:txBody>
      </p:sp>
      <p:sp>
        <p:nvSpPr>
          <p:cNvPr id="162" name="Rectangle 161"/>
          <p:cNvSpPr/>
          <p:nvPr/>
        </p:nvSpPr>
        <p:spPr>
          <a:xfrm>
            <a:off x="7905750" y="5810250"/>
            <a:ext cx="3238500" cy="180975"/>
          </a:xfrm>
          <a:prstGeom prst="rect">
            <a:avLst/>
          </a:prstGeom>
          <a:solidFill>
            <a:srgbClr val="D6CEBF"/>
          </a:solidFill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3" name="TextBox 162"/>
          <p:cNvSpPr txBox="1"/>
          <p:nvPr/>
        </p:nvSpPr>
        <p:spPr>
          <a:xfrm>
            <a:off x="8001000" y="5829300"/>
            <a:ext cx="762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200">
                <a:solidFill>
                  <a:srgbClr val="18160F"/>
                </a:solidFill>
                <a:latin typeface="Inter"/>
              </a:rPr>
              <a:t>MON</a:t>
            </a:r>
          </a:p>
        </p:txBody>
      </p:sp>
      <p:sp>
        <p:nvSpPr>
          <p:cNvPr id="164" name="Rectangle 163"/>
          <p:cNvSpPr/>
          <p:nvPr/>
        </p:nvSpPr>
        <p:spPr>
          <a:xfrm>
            <a:off x="7905750" y="6000750"/>
            <a:ext cx="3238500" cy="180975"/>
          </a:xfrm>
          <a:prstGeom prst="rect">
            <a:avLst/>
          </a:prstGeom>
          <a:solidFill>
            <a:srgbClr val="D6CEBF"/>
          </a:solidFill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5" name="TextBox 164"/>
          <p:cNvSpPr txBox="1"/>
          <p:nvPr/>
        </p:nvSpPr>
        <p:spPr>
          <a:xfrm>
            <a:off x="8001000" y="6019800"/>
            <a:ext cx="762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200">
                <a:solidFill>
                  <a:srgbClr val="18160F"/>
                </a:solidFill>
                <a:latin typeface="Inter"/>
              </a:rPr>
              <a:t>MOD</a:t>
            </a:r>
          </a:p>
        </p:txBody>
      </p:sp>
      <p:sp>
        <p:nvSpPr>
          <p:cNvPr id="166" name="Rectangle 165"/>
          <p:cNvSpPr/>
          <p:nvPr/>
        </p:nvSpPr>
        <p:spPr>
          <a:xfrm>
            <a:off x="7905750" y="6191250"/>
            <a:ext cx="3238500" cy="180975"/>
          </a:xfrm>
          <a:prstGeom prst="rect">
            <a:avLst/>
          </a:prstGeom>
          <a:solidFill>
            <a:srgbClr val="D6CEBF"/>
          </a:solidFill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7" name="TextBox 166"/>
          <p:cNvSpPr txBox="1"/>
          <p:nvPr/>
        </p:nvSpPr>
        <p:spPr>
          <a:xfrm>
            <a:off x="8001000" y="6210300"/>
            <a:ext cx="762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200">
                <a:solidFill>
                  <a:srgbClr val="18160F"/>
                </a:solidFill>
                <a:latin typeface="Inter"/>
              </a:rPr>
              <a:t>CNL</a:t>
            </a:r>
          </a:p>
        </p:txBody>
      </p:sp>
      <p:cxnSp>
        <p:nvCxnSpPr>
          <p:cNvPr id="168" name="Connector 167"/>
          <p:cNvCxnSpPr/>
          <p:nvPr/>
        </p:nvCxnSpPr>
        <p:spPr>
          <a:xfrm>
            <a:off x="10858500" y="4953000"/>
            <a:ext cx="0" cy="190500"/>
          </a:xfrm>
          <a:prstGeom prst="line">
            <a:avLst/>
          </a:prstGeom>
          <a:ln w="7620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9" name="Connector 168"/>
          <p:cNvCxnSpPr/>
          <p:nvPr/>
        </p:nvCxnSpPr>
        <p:spPr>
          <a:xfrm>
            <a:off x="10858500" y="5143500"/>
            <a:ext cx="0" cy="190500"/>
          </a:xfrm>
          <a:prstGeom prst="line">
            <a:avLst/>
          </a:prstGeom>
          <a:ln w="7620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0" name="Connector 169"/>
          <p:cNvCxnSpPr/>
          <p:nvPr/>
        </p:nvCxnSpPr>
        <p:spPr>
          <a:xfrm>
            <a:off x="10858500" y="5334000"/>
            <a:ext cx="0" cy="190500"/>
          </a:xfrm>
          <a:prstGeom prst="line">
            <a:avLst/>
          </a:prstGeom>
          <a:ln w="7620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1" name="Connector 170"/>
          <p:cNvCxnSpPr/>
          <p:nvPr/>
        </p:nvCxnSpPr>
        <p:spPr>
          <a:xfrm>
            <a:off x="10858500" y="5524500"/>
            <a:ext cx="0" cy="190500"/>
          </a:xfrm>
          <a:prstGeom prst="line">
            <a:avLst/>
          </a:prstGeom>
          <a:ln w="7620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2" name="Connector 171"/>
          <p:cNvCxnSpPr/>
          <p:nvPr/>
        </p:nvCxnSpPr>
        <p:spPr>
          <a:xfrm>
            <a:off x="10858500" y="5715000"/>
            <a:ext cx="0" cy="190500"/>
          </a:xfrm>
          <a:prstGeom prst="line">
            <a:avLst/>
          </a:prstGeom>
          <a:ln w="7620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3" name="Connector 172"/>
          <p:cNvCxnSpPr/>
          <p:nvPr/>
        </p:nvCxnSpPr>
        <p:spPr>
          <a:xfrm>
            <a:off x="10858500" y="5905500"/>
            <a:ext cx="0" cy="190500"/>
          </a:xfrm>
          <a:prstGeom prst="line">
            <a:avLst/>
          </a:prstGeom>
          <a:ln w="7620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4" name="Connector 173"/>
          <p:cNvCxnSpPr/>
          <p:nvPr/>
        </p:nvCxnSpPr>
        <p:spPr>
          <a:xfrm>
            <a:off x="10858500" y="6096000"/>
            <a:ext cx="0" cy="190500"/>
          </a:xfrm>
          <a:prstGeom prst="line">
            <a:avLst/>
          </a:prstGeom>
          <a:ln w="7620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5" name="TextBox 174"/>
          <p:cNvSpPr txBox="1"/>
          <p:nvPr/>
        </p:nvSpPr>
        <p:spPr>
          <a:xfrm>
            <a:off x="762000" y="6553200"/>
            <a:ext cx="3429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ORIGINAL F/E/S TRIAD</a:t>
            </a:r>
          </a:p>
        </p:txBody>
      </p:sp>
      <p:sp>
        <p:nvSpPr>
          <p:cNvPr id="176" name="TextBox 175"/>
          <p:cNvSpPr txBox="1"/>
          <p:nvPr/>
        </p:nvSpPr>
        <p:spPr>
          <a:xfrm>
            <a:off x="4286250" y="6553200"/>
            <a:ext cx="3429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NEW 5-CRITERIA STACK</a:t>
            </a:r>
          </a:p>
        </p:txBody>
      </p:sp>
      <p:sp>
        <p:nvSpPr>
          <p:cNvPr id="177" name="TextBox 176"/>
          <p:cNvSpPr txBox="1"/>
          <p:nvPr/>
        </p:nvSpPr>
        <p:spPr>
          <a:xfrm>
            <a:off x="7810500" y="6553200"/>
            <a:ext cx="3429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8-STAGE JOB MAP</a:t>
            </a:r>
          </a:p>
        </p:txBody>
      </p:sp>
      <p:sp>
        <p:nvSpPr>
          <p:cNvPr id="178" name="TextBox 177"/>
          <p:cNvSpPr txBox="1"/>
          <p:nvPr/>
        </p:nvSpPr>
        <p:spPr>
          <a:xfrm>
            <a:off x="762000" y="685800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2A3D2E"/>
                </a:solidFill>
                <a:latin typeface="Playfair Display"/>
              </a:rPr>
              <a:t>02</a:t>
            </a:r>
          </a:p>
        </p:txBody>
      </p:sp>
      <p:sp>
        <p:nvSpPr>
          <p:cNvPr id="179" name="TextBox 178"/>
          <p:cNvSpPr txBox="1"/>
          <p:nvPr/>
        </p:nvSpPr>
        <p:spPr>
          <a:xfrm>
            <a:off x="1333500" y="6905625"/>
            <a:ext cx="571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THE FIVE CRITERIA</a:t>
            </a:r>
          </a:p>
        </p:txBody>
      </p:sp>
      <p:sp>
        <p:nvSpPr>
          <p:cNvPr id="180" name="Rectangle 179"/>
          <p:cNvSpPr/>
          <p:nvPr/>
        </p:nvSpPr>
        <p:spPr>
          <a:xfrm>
            <a:off x="762000" y="7239000"/>
            <a:ext cx="3429000" cy="13335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1" name="TextBox 180"/>
          <p:cNvSpPr txBox="1"/>
          <p:nvPr/>
        </p:nvSpPr>
        <p:spPr>
          <a:xfrm>
            <a:off x="914400" y="7372350"/>
            <a:ext cx="3124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FUNCTIONAL</a:t>
            </a:r>
          </a:p>
        </p:txBody>
      </p:sp>
      <p:sp>
        <p:nvSpPr>
          <p:cNvPr id="182" name="TextBox 181"/>
          <p:cNvSpPr txBox="1"/>
          <p:nvPr/>
        </p:nvSpPr>
        <p:spPr>
          <a:xfrm>
            <a:off x="914400" y="7715250"/>
            <a:ext cx="31242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400" b="0" i="1">
                <a:solidFill>
                  <a:srgbClr val="18160F"/>
                </a:solidFill>
                <a:latin typeface="Playfair Display"/>
              </a:rPr>
              <a:t>The task itself. Speed, accuracy, completeness on the job.</a:t>
            </a:r>
          </a:p>
        </p:txBody>
      </p:sp>
      <p:sp>
        <p:nvSpPr>
          <p:cNvPr id="183" name="Rectangle 182"/>
          <p:cNvSpPr/>
          <p:nvPr/>
        </p:nvSpPr>
        <p:spPr>
          <a:xfrm>
            <a:off x="4286250" y="7239000"/>
            <a:ext cx="3429000" cy="13335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4" name="TextBox 183"/>
          <p:cNvSpPr txBox="1"/>
          <p:nvPr/>
        </p:nvSpPr>
        <p:spPr>
          <a:xfrm>
            <a:off x="4438650" y="7372350"/>
            <a:ext cx="3124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EMOTIONAL &amp; SOCIAL</a:t>
            </a:r>
          </a:p>
        </p:txBody>
      </p:sp>
      <p:sp>
        <p:nvSpPr>
          <p:cNvPr id="185" name="TextBox 184"/>
          <p:cNvSpPr txBox="1"/>
          <p:nvPr/>
        </p:nvSpPr>
        <p:spPr>
          <a:xfrm>
            <a:off x="4438650" y="7715250"/>
            <a:ext cx="31242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400" b="0" i="1">
                <a:solidFill>
                  <a:srgbClr val="18160F"/>
                </a:solidFill>
                <a:latin typeface="Playfair Display"/>
              </a:rPr>
              <a:t>How the hire feels. How others read the choice.</a:t>
            </a:r>
          </a:p>
        </p:txBody>
      </p:sp>
      <p:sp>
        <p:nvSpPr>
          <p:cNvPr id="186" name="Rectangle 185"/>
          <p:cNvSpPr/>
          <p:nvPr/>
        </p:nvSpPr>
        <p:spPr>
          <a:xfrm>
            <a:off x="7810500" y="7239000"/>
            <a:ext cx="3429000" cy="13335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7" name="TextBox 186"/>
          <p:cNvSpPr txBox="1"/>
          <p:nvPr/>
        </p:nvSpPr>
        <p:spPr>
          <a:xfrm>
            <a:off x="7962900" y="7372350"/>
            <a:ext cx="3124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AGENT-SUB + LOOP</a:t>
            </a:r>
          </a:p>
        </p:txBody>
      </p:sp>
      <p:sp>
        <p:nvSpPr>
          <p:cNvPr id="188" name="TextBox 187"/>
          <p:cNvSpPr txBox="1"/>
          <p:nvPr/>
        </p:nvSpPr>
        <p:spPr>
          <a:xfrm>
            <a:off x="7962900" y="7715250"/>
            <a:ext cx="31242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400" b="0" i="1">
                <a:solidFill>
                  <a:srgbClr val="18160F"/>
                </a:solidFill>
                <a:latin typeface="Playfair Display"/>
              </a:rPr>
              <a:t>Could an agent hire. Does the hire improve every run.</a:t>
            </a:r>
          </a:p>
        </p:txBody>
      </p:sp>
      <p:sp>
        <p:nvSpPr>
          <p:cNvPr id="189" name="TextBox 188"/>
          <p:cNvSpPr txBox="1"/>
          <p:nvPr/>
        </p:nvSpPr>
        <p:spPr>
          <a:xfrm>
            <a:off x="762000" y="866775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2A3D2E"/>
                </a:solidFill>
                <a:latin typeface="Playfair Display"/>
              </a:rPr>
              <a:t>03</a:t>
            </a:r>
          </a:p>
        </p:txBody>
      </p:sp>
      <p:sp>
        <p:nvSpPr>
          <p:cNvPr id="190" name="TextBox 189"/>
          <p:cNvSpPr txBox="1"/>
          <p:nvPr/>
        </p:nvSpPr>
        <p:spPr>
          <a:xfrm>
            <a:off x="1333500" y="8715375"/>
            <a:ext cx="571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THE PRECEDENT</a:t>
            </a:r>
          </a:p>
        </p:txBody>
      </p:sp>
      <p:sp>
        <p:nvSpPr>
          <p:cNvPr id="191" name="Rectangle 190"/>
          <p:cNvSpPr/>
          <p:nvPr/>
        </p:nvSpPr>
        <p:spPr>
          <a:xfrm>
            <a:off x="762000" y="9048750"/>
            <a:ext cx="3429000" cy="1333500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2" name="TextBox 191"/>
          <p:cNvSpPr txBox="1"/>
          <p:nvPr/>
        </p:nvSpPr>
        <p:spPr>
          <a:xfrm>
            <a:off x="914400" y="9182100"/>
            <a:ext cx="31242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2A3D2E"/>
                </a:solidFill>
                <a:latin typeface="Inter"/>
              </a:rPr>
              <a:t>1990s FLORIDA</a:t>
            </a:r>
          </a:p>
        </p:txBody>
      </p:sp>
      <p:sp>
        <p:nvSpPr>
          <p:cNvPr id="193" name="TextBox 192"/>
          <p:cNvSpPr txBox="1"/>
          <p:nvPr/>
        </p:nvSpPr>
        <p:spPr>
          <a:xfrm>
            <a:off x="914400" y="9429750"/>
            <a:ext cx="31242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18160F"/>
                </a:solidFill>
                <a:latin typeface="Playfair Display"/>
              </a:rPr>
              <a:t>Ulwick founds Strategyn.</a:t>
            </a:r>
          </a:p>
        </p:txBody>
      </p:sp>
      <p:sp>
        <p:nvSpPr>
          <p:cNvPr id="194" name="TextBox 193"/>
          <p:cNvSpPr txBox="1"/>
          <p:nvPr/>
        </p:nvSpPr>
        <p:spPr>
          <a:xfrm>
            <a:off x="914400" y="9810750"/>
            <a:ext cx="31242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0" i="0">
                <a:solidFill>
                  <a:srgbClr val="18160F"/>
                </a:solidFill>
                <a:latin typeface="Inter"/>
              </a:rPr>
              <a:t>Outcome-Driven Innovation puts measurable jobs on the page.</a:t>
            </a:r>
          </a:p>
        </p:txBody>
      </p:sp>
      <p:sp>
        <p:nvSpPr>
          <p:cNvPr id="195" name="Rectangle 194"/>
          <p:cNvSpPr/>
          <p:nvPr/>
        </p:nvSpPr>
        <p:spPr>
          <a:xfrm>
            <a:off x="4286250" y="9048750"/>
            <a:ext cx="3429000" cy="1333500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6" name="TextBox 195"/>
          <p:cNvSpPr txBox="1"/>
          <p:nvPr/>
        </p:nvSpPr>
        <p:spPr>
          <a:xfrm>
            <a:off x="4438650" y="9182100"/>
            <a:ext cx="31242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2A3D2E"/>
                </a:solidFill>
                <a:latin typeface="Inter"/>
              </a:rPr>
              <a:t>2003 CAMBRIDGE</a:t>
            </a:r>
          </a:p>
        </p:txBody>
      </p:sp>
      <p:sp>
        <p:nvSpPr>
          <p:cNvPr id="197" name="TextBox 196"/>
          <p:cNvSpPr txBox="1"/>
          <p:nvPr/>
        </p:nvSpPr>
        <p:spPr>
          <a:xfrm>
            <a:off x="4438650" y="9429750"/>
            <a:ext cx="31242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18160F"/>
                </a:solidFill>
                <a:latin typeface="Playfair Display"/>
              </a:rPr>
              <a:t>Christensen popularizes JTBD.</a:t>
            </a:r>
          </a:p>
        </p:txBody>
      </p:sp>
      <p:sp>
        <p:nvSpPr>
          <p:cNvPr id="198" name="TextBox 197"/>
          <p:cNvSpPr txBox="1"/>
          <p:nvPr/>
        </p:nvSpPr>
        <p:spPr>
          <a:xfrm>
            <a:off x="4438650" y="9810750"/>
            <a:ext cx="31242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0" i="0">
                <a:solidFill>
                  <a:srgbClr val="18160F"/>
                </a:solidFill>
                <a:latin typeface="Inter"/>
              </a:rPr>
              <a:t>Harvard Business School lens reaches the operating audience.</a:t>
            </a:r>
          </a:p>
        </p:txBody>
      </p:sp>
      <p:sp>
        <p:nvSpPr>
          <p:cNvPr id="199" name="Rectangle 198"/>
          <p:cNvSpPr/>
          <p:nvPr/>
        </p:nvSpPr>
        <p:spPr>
          <a:xfrm>
            <a:off x="7810500" y="9048750"/>
            <a:ext cx="3429000" cy="1333500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0" name="TextBox 199"/>
          <p:cNvSpPr txBox="1"/>
          <p:nvPr/>
        </p:nvSpPr>
        <p:spPr>
          <a:xfrm>
            <a:off x="7962900" y="9182100"/>
            <a:ext cx="31242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2A3D2E"/>
                </a:solidFill>
                <a:latin typeface="Inter"/>
              </a:rPr>
              <a:t>2024 GLOBAL</a:t>
            </a:r>
          </a:p>
        </p:txBody>
      </p:sp>
      <p:sp>
        <p:nvSpPr>
          <p:cNvPr id="201" name="TextBox 200"/>
          <p:cNvSpPr txBox="1"/>
          <p:nvPr/>
        </p:nvSpPr>
        <p:spPr>
          <a:xfrm>
            <a:off x="7962900" y="9429750"/>
            <a:ext cx="31242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18160F"/>
                </a:solidFill>
                <a:latin typeface="Playfair Display"/>
              </a:rPr>
              <a:t>Agent hires arrive at scale.</a:t>
            </a:r>
          </a:p>
        </p:txBody>
      </p:sp>
      <p:sp>
        <p:nvSpPr>
          <p:cNvPr id="202" name="TextBox 201"/>
          <p:cNvSpPr txBox="1"/>
          <p:nvPr/>
        </p:nvSpPr>
        <p:spPr>
          <a:xfrm>
            <a:off x="7962900" y="9810750"/>
            <a:ext cx="31242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0" i="0">
                <a:solidFill>
                  <a:srgbClr val="18160F"/>
                </a:solidFill>
                <a:latin typeface="Inter"/>
              </a:rPr>
              <a:t>Autonomous workflows hire for jobs at zero marginal cost.</a:t>
            </a:r>
          </a:p>
        </p:txBody>
      </p:sp>
      <p:sp>
        <p:nvSpPr>
          <p:cNvPr id="203" name="TextBox 202"/>
          <p:cNvSpPr txBox="1"/>
          <p:nvPr/>
        </p:nvSpPr>
        <p:spPr>
          <a:xfrm>
            <a:off x="762000" y="1047750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2A3D2E"/>
                </a:solidFill>
                <a:latin typeface="Playfair Display"/>
              </a:rPr>
              <a:t>04</a:t>
            </a:r>
          </a:p>
        </p:txBody>
      </p:sp>
      <p:sp>
        <p:nvSpPr>
          <p:cNvPr id="204" name="TextBox 203"/>
          <p:cNvSpPr txBox="1"/>
          <p:nvPr/>
        </p:nvSpPr>
        <p:spPr>
          <a:xfrm>
            <a:off x="1333500" y="10525125"/>
            <a:ext cx="571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FOUR OPERATING PRINCIPLES</a:t>
            </a:r>
          </a:p>
        </p:txBody>
      </p:sp>
      <p:sp>
        <p:nvSpPr>
          <p:cNvPr id="205" name="TextBox 204"/>
          <p:cNvSpPr txBox="1"/>
          <p:nvPr/>
        </p:nvSpPr>
        <p:spPr>
          <a:xfrm>
            <a:off x="762000" y="108585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01</a:t>
            </a:r>
          </a:p>
        </p:txBody>
      </p:sp>
      <p:sp>
        <p:nvSpPr>
          <p:cNvPr id="206" name="TextBox 205"/>
          <p:cNvSpPr txBox="1"/>
          <p:nvPr/>
        </p:nvSpPr>
        <p:spPr>
          <a:xfrm>
            <a:off x="1333500" y="10915650"/>
            <a:ext cx="952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ADD AGENT-SUBSTITUTABILITY AS THE FOURTH CRITERION.</a:t>
            </a:r>
          </a:p>
        </p:txBody>
      </p:sp>
      <p:cxnSp>
        <p:nvCxnSpPr>
          <p:cNvPr id="207" name="Connector 206"/>
          <p:cNvCxnSpPr/>
          <p:nvPr/>
        </p:nvCxnSpPr>
        <p:spPr>
          <a:xfrm>
            <a:off x="762000" y="11239500"/>
            <a:ext cx="10477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8" name="TextBox 207"/>
          <p:cNvSpPr txBox="1"/>
          <p:nvPr/>
        </p:nvSpPr>
        <p:spPr>
          <a:xfrm>
            <a:off x="762000" y="1129665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02</a:t>
            </a:r>
          </a:p>
        </p:txBody>
      </p:sp>
      <p:sp>
        <p:nvSpPr>
          <p:cNvPr id="209" name="TextBox 208"/>
          <p:cNvSpPr txBox="1"/>
          <p:nvPr/>
        </p:nvSpPr>
        <p:spPr>
          <a:xfrm>
            <a:off x="1333500" y="11353800"/>
            <a:ext cx="952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SCORE EVERY PRODUCT AGAINST AN AGENT ALTERNATIVE.</a:t>
            </a:r>
          </a:p>
        </p:txBody>
      </p:sp>
      <p:cxnSp>
        <p:nvCxnSpPr>
          <p:cNvPr id="210" name="Connector 209"/>
          <p:cNvCxnSpPr/>
          <p:nvPr/>
        </p:nvCxnSpPr>
        <p:spPr>
          <a:xfrm>
            <a:off x="762000" y="11677650"/>
            <a:ext cx="10477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1" name="TextBox 210"/>
          <p:cNvSpPr txBox="1"/>
          <p:nvPr/>
        </p:nvSpPr>
        <p:spPr>
          <a:xfrm>
            <a:off x="762000" y="117348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03</a:t>
            </a:r>
          </a:p>
        </p:txBody>
      </p:sp>
      <p:sp>
        <p:nvSpPr>
          <p:cNvPr id="212" name="TextBox 211"/>
          <p:cNvSpPr txBox="1"/>
          <p:nvPr/>
        </p:nvSpPr>
        <p:spPr>
          <a:xfrm>
            <a:off x="1333500" y="11791950"/>
            <a:ext cx="952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RETIRE PRODUCTS THAT FAIL THE SUBSTITUTION TEST.</a:t>
            </a:r>
          </a:p>
        </p:txBody>
      </p:sp>
      <p:cxnSp>
        <p:nvCxnSpPr>
          <p:cNvPr id="213" name="Connector 212"/>
          <p:cNvCxnSpPr/>
          <p:nvPr/>
        </p:nvCxnSpPr>
        <p:spPr>
          <a:xfrm>
            <a:off x="762000" y="12115800"/>
            <a:ext cx="10477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4" name="TextBox 213"/>
          <p:cNvSpPr txBox="1"/>
          <p:nvPr/>
        </p:nvSpPr>
        <p:spPr>
          <a:xfrm>
            <a:off x="762000" y="1217295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04</a:t>
            </a:r>
          </a:p>
        </p:txBody>
      </p:sp>
      <p:sp>
        <p:nvSpPr>
          <p:cNvPr id="215" name="TextBox 214"/>
          <p:cNvSpPr txBox="1"/>
          <p:nvPr/>
        </p:nvSpPr>
        <p:spPr>
          <a:xfrm>
            <a:off x="1333500" y="12230100"/>
            <a:ext cx="952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OPTIMIZE FOR LOOP QUALITY, NOT FEATURES.</a:t>
            </a:r>
          </a:p>
        </p:txBody>
      </p:sp>
      <p:cxnSp>
        <p:nvCxnSpPr>
          <p:cNvPr id="216" name="Connector 215"/>
          <p:cNvCxnSpPr/>
          <p:nvPr/>
        </p:nvCxnSpPr>
        <p:spPr>
          <a:xfrm>
            <a:off x="762000" y="12553950"/>
            <a:ext cx="10477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7" name="Rectangle 216"/>
          <p:cNvSpPr/>
          <p:nvPr/>
        </p:nvSpPr>
        <p:spPr>
          <a:xfrm>
            <a:off x="762000" y="13144500"/>
            <a:ext cx="1047750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8" name="TextBox 217"/>
          <p:cNvSpPr txBox="1"/>
          <p:nvPr/>
        </p:nvSpPr>
        <p:spPr>
          <a:xfrm>
            <a:off x="762000" y="13335000"/>
            <a:ext cx="6667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READ THE FULL OPERATING STORIES PIECE</a:t>
            </a:r>
          </a:p>
        </p:txBody>
      </p:sp>
      <p:sp>
        <p:nvSpPr>
          <p:cNvPr id="219" name="Rectangle 218"/>
          <p:cNvSpPr/>
          <p:nvPr/>
        </p:nvSpPr>
        <p:spPr>
          <a:xfrm>
            <a:off x="762000" y="13601700"/>
            <a:ext cx="3429000" cy="34290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0" name="TextBox 219"/>
          <p:cNvSpPr txBox="1"/>
          <p:nvPr/>
        </p:nvSpPr>
        <p:spPr>
          <a:xfrm>
            <a:off x="914400" y="13677900"/>
            <a:ext cx="3124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100">
                <a:solidFill>
                  <a:srgbClr val="18160F"/>
                </a:solidFill>
                <a:latin typeface="Inter"/>
              </a:rPr>
              <a:t>www.operatingbyjohnbrewton.com</a:t>
            </a:r>
          </a:p>
        </p:txBody>
      </p:sp>
      <p:sp>
        <p:nvSpPr>
          <p:cNvPr id="221" name="TextBox 220"/>
          <p:cNvSpPr txBox="1"/>
          <p:nvPr/>
        </p:nvSpPr>
        <p:spPr>
          <a:xfrm>
            <a:off x="6667500" y="13335000"/>
            <a:ext cx="4572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 i="0" spc="400">
                <a:solidFill>
                  <a:srgbClr val="2A3D2E"/>
                </a:solidFill>
                <a:latin typeface="Inter"/>
              </a:rPr>
              <a:t>JOHN BREWTON</a:t>
            </a:r>
          </a:p>
        </p:txBody>
      </p:sp>
      <p:sp>
        <p:nvSpPr>
          <p:cNvPr id="222" name="TextBox 221"/>
          <p:cNvSpPr txBox="1"/>
          <p:nvPr/>
        </p:nvSpPr>
        <p:spPr>
          <a:xfrm>
            <a:off x="6667500" y="13601700"/>
            <a:ext cx="457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 i="0" spc="300">
                <a:solidFill>
                  <a:srgbClr val="8A8280"/>
                </a:solidFill>
                <a:latin typeface="Inter"/>
              </a:rPr>
              <a:t>FOUNDER · OPERATING · 6AEP</a:t>
            </a:r>
          </a:p>
        </p:txBody>
      </p:sp>
      <p:sp>
        <p:nvSpPr>
          <p:cNvPr id="223" name="TextBox 222"/>
          <p:cNvSpPr txBox="1"/>
          <p:nvPr/>
        </p:nvSpPr>
        <p:spPr>
          <a:xfrm>
            <a:off x="6667500" y="13792200"/>
            <a:ext cx="4572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 i="0" spc="400">
                <a:solidFill>
                  <a:srgbClr val="8A8280"/>
                </a:solidFill>
                <a:latin typeface="Inter"/>
              </a:rPr>
              <a:t>2003 TO 2026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