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1430000" cy="14287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 / 13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905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65722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72390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79057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8572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92392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9060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05727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1239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5905500" y="571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5905500" y="11049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5905500" y="16383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5905500" y="21717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5905500" y="27051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5905500" y="3238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5905500" y="37719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5905500" y="43053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5905500" y="48387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5905500" y="53721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5905500" y="5905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 rot="720000">
            <a:off x="6438900" y="1104900"/>
            <a:ext cx="1600200" cy="96012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>
            <a:off x="683895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23900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63905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6598920" y="1584960"/>
            <a:ext cx="128016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078980" y="1392936"/>
            <a:ext cx="288036" cy="192024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 rot="21120000">
            <a:off x="8839200" y="2171700"/>
            <a:ext cx="1706880" cy="10668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1" name="Connector 30"/>
          <p:cNvCxnSpPr/>
          <p:nvPr/>
        </p:nvCxnSpPr>
        <p:spPr>
          <a:xfrm>
            <a:off x="926592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969264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1011936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9009888" y="2705100"/>
            <a:ext cx="1365504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9521952" y="2491740"/>
            <a:ext cx="307238" cy="213360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 rot="300000">
            <a:off x="6972300" y="3505200"/>
            <a:ext cx="1493520" cy="117348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734568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771906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809244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7121652" y="4091940"/>
            <a:ext cx="1194816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7569708" y="3857244"/>
            <a:ext cx="268833" cy="234696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6278880" y="3878580"/>
            <a:ext cx="1920240" cy="19202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6438900" y="4038600"/>
            <a:ext cx="1600200" cy="16002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6598920" y="4198620"/>
            <a:ext cx="1280160" cy="12801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9159240" y="891540"/>
            <a:ext cx="1493520" cy="14935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9319260" y="1051560"/>
            <a:ext cx="1173480" cy="117348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9479280" y="1211580"/>
            <a:ext cx="853440" cy="8534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9906000" y="4572000"/>
            <a:ext cx="1066800" cy="10668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0066020" y="4732020"/>
            <a:ext cx="746760" cy="7467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226040" y="4892040"/>
            <a:ext cx="426720" cy="4267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6839412" y="7813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8212613" y="26258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7777927" y="17420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6765291" y="514636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6634795" y="55249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9444836" y="8381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6155457" y="13574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7739568" y="25232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10144727" y="56215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6128099" y="527956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7573471" y="514280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9424687" y="242068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9673738" y="551461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8239132" y="6260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7244819" y="411664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8759728" y="290245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7209756" y="237768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8729059" y="14289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6683508" y="375856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6716815" y="358283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8790809" y="563592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8124461" y="93598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9759435" y="506970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6952617" y="374687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6566523" y="520235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8364857" y="58449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11094019" y="360511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10748680" y="21845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6488970" y="9559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7817249" y="299906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6574843" y="25242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6752761" y="37602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8237311" y="43749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11238007" y="36319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7269941" y="367680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8885726" y="23289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8145072" y="117046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11015261" y="589808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7341115" y="50521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7959122" y="194221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9783219" y="37546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8169986" y="52435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7747765" y="329178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6374741" y="249289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6174776" y="321771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9270714" y="281747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6460730" y="234135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10663351" y="321120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7689140" y="475935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9224300" y="44206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1" name="Connector 100"/>
          <p:cNvCxnSpPr/>
          <p:nvPr/>
        </p:nvCxnSpPr>
        <p:spPr>
          <a:xfrm flipV="1">
            <a:off x="6172200" y="4411980"/>
            <a:ext cx="1066800" cy="106680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Connector 101"/>
          <p:cNvCxnSpPr/>
          <p:nvPr/>
        </p:nvCxnSpPr>
        <p:spPr>
          <a:xfrm flipV="1">
            <a:off x="7239000" y="3505200"/>
            <a:ext cx="1066800" cy="90678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 flipV="1">
            <a:off x="8305800" y="2598420"/>
            <a:ext cx="1066800" cy="90678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 103"/>
          <p:cNvCxnSpPr/>
          <p:nvPr/>
        </p:nvCxnSpPr>
        <p:spPr>
          <a:xfrm flipV="1">
            <a:off x="9372600" y="1531620"/>
            <a:ext cx="373380" cy="106680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Oval 104"/>
          <p:cNvSpPr/>
          <p:nvPr/>
        </p:nvSpPr>
        <p:spPr>
          <a:xfrm>
            <a:off x="6124575" y="543115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6" name="TextBox 105"/>
          <p:cNvSpPr txBox="1"/>
          <p:nvPr/>
        </p:nvSpPr>
        <p:spPr>
          <a:xfrm>
            <a:off x="6248400" y="542163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J1 FUNCTIONAL</a:t>
            </a:r>
          </a:p>
        </p:txBody>
      </p:sp>
      <p:sp>
        <p:nvSpPr>
          <p:cNvPr id="107" name="Oval 106"/>
          <p:cNvSpPr/>
          <p:nvPr/>
        </p:nvSpPr>
        <p:spPr>
          <a:xfrm>
            <a:off x="7191375" y="436435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TextBox 107"/>
          <p:cNvSpPr txBox="1"/>
          <p:nvPr/>
        </p:nvSpPr>
        <p:spPr>
          <a:xfrm>
            <a:off x="7315200" y="435483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J2 EMOTIONAL</a:t>
            </a:r>
          </a:p>
        </p:txBody>
      </p:sp>
      <p:sp>
        <p:nvSpPr>
          <p:cNvPr id="109" name="Oval 108"/>
          <p:cNvSpPr/>
          <p:nvPr/>
        </p:nvSpPr>
        <p:spPr>
          <a:xfrm>
            <a:off x="8258175" y="345757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8382000" y="344805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J3 SOCIAL</a:t>
            </a:r>
          </a:p>
        </p:txBody>
      </p:sp>
      <p:sp>
        <p:nvSpPr>
          <p:cNvPr id="111" name="Oval 110"/>
          <p:cNvSpPr/>
          <p:nvPr/>
        </p:nvSpPr>
        <p:spPr>
          <a:xfrm>
            <a:off x="9324975" y="255079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2" name="TextBox 111"/>
          <p:cNvSpPr txBox="1"/>
          <p:nvPr/>
        </p:nvSpPr>
        <p:spPr>
          <a:xfrm>
            <a:off x="7543800" y="254127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J4 AGENT-SUB</a:t>
            </a:r>
          </a:p>
        </p:txBody>
      </p:sp>
      <p:sp>
        <p:nvSpPr>
          <p:cNvPr id="113" name="Oval 112"/>
          <p:cNvSpPr/>
          <p:nvPr/>
        </p:nvSpPr>
        <p:spPr>
          <a:xfrm>
            <a:off x="9698355" y="148399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4" name="TextBox 113"/>
          <p:cNvSpPr txBox="1"/>
          <p:nvPr/>
        </p:nvSpPr>
        <p:spPr>
          <a:xfrm>
            <a:off x="7917180" y="147447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J5 LOOP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685800" y="7791450"/>
            <a:ext cx="2457450" cy="6858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6" name="TextBox 115"/>
          <p:cNvSpPr txBox="1"/>
          <p:nvPr/>
        </p:nvSpPr>
        <p:spPr>
          <a:xfrm>
            <a:off x="762000" y="6858000"/>
            <a:ext cx="9906000" cy="2476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5600" b="0" i="0">
                <a:solidFill>
                  <a:srgbClr val="2A3D2E"/>
                </a:solidFill>
                <a:latin typeface="Playfair Display"/>
              </a:rPr>
              <a:t>Customers hired products.</a:t>
            </a:r>
          </a:p>
          <a:p>
            <a:pPr algn="l">
              <a:lnSpc>
                <a:spcPct val="105000"/>
              </a:lnSpc>
            </a:pPr>
            <a:r>
              <a:rPr sz="5600" b="0" i="0">
                <a:solidFill>
                  <a:srgbClr val="2A3D2E"/>
                </a:solidFill>
                <a:latin typeface="Playfair Display"/>
              </a:rPr>
              <a:t>Now they hire agents.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762000" y="8953500"/>
            <a:ext cx="9906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0" i="1">
                <a:solidFill>
                  <a:srgbClr val="8A8280"/>
                </a:solidFill>
                <a:latin typeface="Playfair Display"/>
              </a:rPr>
              <a:t>The competitive set for every job just expanded.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62000" y="12915900"/>
            <a:ext cx="8572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Tony Ulwick · Clayton Christensen. Harvard Business School. 2003.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0477500" y="13239750"/>
            <a:ext cx="76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2800" b="1" i="0">
                <a:solidFill>
                  <a:srgbClr val="F7F471"/>
                </a:solidFill>
                <a:latin typeface="Playfair Display"/>
              </a:rPr>
              <a:t>JB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762000" y="134112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8A8280"/>
                </a:solidFill>
                <a:latin typeface="Inter"/>
              </a:rPr>
              <a:t>JOHN BREWTON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10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STARTUP FOUNDER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0" i="0">
                <a:solidFill>
                  <a:srgbClr val="EDE8DF"/>
                </a:solidFill>
                <a:latin typeface="Playfair Display"/>
              </a:rPr>
              <a:t>Build the agent-substitutability scorecard.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35242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52500" y="39052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5000" y="390525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JOB DEFINITION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05000" y="42862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Functional, emotional, social statement per job.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62000" y="5162550"/>
            <a:ext cx="9906000" cy="1524000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52500" y="55435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L2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05000" y="554355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HIRING CRITERIA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05000" y="59245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Five criteria scored. Agent-substitutability active.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62000" y="68008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52500" y="71818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718185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AGENT INVENTORY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05000" y="75628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Tools, prompts, and runs per job.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2000" y="84391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52500" y="88201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5000" y="8820150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LOOP QUALITY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05000" y="92011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Does the hire improve weekly. Telemetry attached.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2A3D2E"/>
                </a:solidFill>
                <a:latin typeface="Inter"/>
              </a:rPr>
              <a:t>90-DAY BUILD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11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SMALL BUSINESS STRATEGIST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3000" b="0" i="0">
                <a:solidFill>
                  <a:srgbClr val="2A3D2E"/>
                </a:solidFill>
                <a:latin typeface="Playfair Display"/>
              </a:rPr>
              <a:t>Audit every product line against the fourth criterion.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31432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3619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8A8280"/>
                </a:solidFill>
                <a:latin typeface="Inter"/>
              </a:rPr>
              <a:t>#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750" y="3619500"/>
            <a:ext cx="4762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8A8280"/>
                </a:solidFill>
                <a:latin typeface="Inter"/>
              </a:rPr>
              <a:t>PRODUCT LINE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0" y="36195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HUMAN-HIRE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91500" y="36195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MIXED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525000" y="36195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AGENT-HIRE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762000" y="4572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2000" y="41910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28750" y="41910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Bookkeeping monthly close.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34250" y="41910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667750" y="41910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10001250" y="4191000"/>
            <a:ext cx="228600" cy="2286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9" name="Connector 18"/>
          <p:cNvCxnSpPr/>
          <p:nvPr/>
        </p:nvCxnSpPr>
        <p:spPr>
          <a:xfrm>
            <a:off x="762000" y="55245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62000" y="5143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28750" y="51435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Custom client onboarding.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34250" y="5143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8667750" y="5143500"/>
            <a:ext cx="228600" cy="228600"/>
          </a:xfrm>
          <a:prstGeom prst="rect">
            <a:avLst/>
          </a:prstGeom>
          <a:solidFill>
            <a:srgbClr val="18160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10001250" y="5143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>
            <a:off x="762000" y="6477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62000" y="60960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28750" y="60960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Quarterly tax filing.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334250" y="60960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667750" y="60960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10001250" y="6096000"/>
            <a:ext cx="228600" cy="2286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1" name="Connector 30"/>
          <p:cNvCxnSpPr/>
          <p:nvPr/>
        </p:nvCxnSpPr>
        <p:spPr>
          <a:xfrm>
            <a:off x="762000" y="74295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62000" y="7048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28750" y="70485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Annual strategy retreat.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334250" y="7048500"/>
            <a:ext cx="228600" cy="228600"/>
          </a:xfrm>
          <a:prstGeom prst="rect">
            <a:avLst/>
          </a:prstGeom>
          <a:solidFill>
            <a:srgbClr val="18160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8667750" y="7048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10001250" y="7048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762000" y="8382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62000" y="80010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428750" y="80010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Inbound lead qualification.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334250" y="80010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8667750" y="80010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10001250" y="8001000"/>
            <a:ext cx="228600" cy="2286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3" name="Connector 42"/>
          <p:cNvCxnSpPr/>
          <p:nvPr/>
        </p:nvCxnSpPr>
        <p:spPr>
          <a:xfrm>
            <a:off x="762000" y="93345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62000" y="8953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06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28750" y="89535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Trade show floor presence.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334250" y="8953500"/>
            <a:ext cx="228600" cy="228600"/>
          </a:xfrm>
          <a:prstGeom prst="rect">
            <a:avLst/>
          </a:prstGeom>
          <a:solidFill>
            <a:srgbClr val="18160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8667750" y="8953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10001250" y="8953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9" name="Connector 48"/>
          <p:cNvCxnSpPr/>
          <p:nvPr/>
        </p:nvCxnSpPr>
        <p:spPr>
          <a:xfrm>
            <a:off x="762000" y="10287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62000" y="99060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07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0" y="99060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Monthly newsletter copy.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7334250" y="99060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ectangle 52"/>
          <p:cNvSpPr/>
          <p:nvPr/>
        </p:nvSpPr>
        <p:spPr>
          <a:xfrm>
            <a:off x="8667750" y="9906000"/>
            <a:ext cx="228600" cy="228600"/>
          </a:xfrm>
          <a:prstGeom prst="rect">
            <a:avLst/>
          </a:prstGeom>
          <a:solidFill>
            <a:srgbClr val="18160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ectangle 53"/>
          <p:cNvSpPr/>
          <p:nvPr/>
        </p:nvSpPr>
        <p:spPr>
          <a:xfrm>
            <a:off x="10001250" y="99060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5" name="Connector 54"/>
          <p:cNvCxnSpPr/>
          <p:nvPr/>
        </p:nvCxnSpPr>
        <p:spPr>
          <a:xfrm>
            <a:off x="762000" y="112395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62000" y="10858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08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428750" y="108585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Customer support tier one.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334250" y="10858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ectangle 58"/>
          <p:cNvSpPr/>
          <p:nvPr/>
        </p:nvSpPr>
        <p:spPr>
          <a:xfrm>
            <a:off x="8667750" y="10858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Rectangle 59"/>
          <p:cNvSpPr/>
          <p:nvPr/>
        </p:nvSpPr>
        <p:spPr>
          <a:xfrm>
            <a:off x="10001250" y="10858500"/>
            <a:ext cx="228600" cy="2286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ectangle 60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F7F471"/>
                </a:solidFill>
                <a:latin typeface="Inter"/>
              </a:rPr>
              <a:t>QUARTERLY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12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PROMPT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0">
                <a:solidFill>
                  <a:srgbClr val="2A3D2E"/>
                </a:solidFill>
                <a:latin typeface="Playfair Display"/>
              </a:rPr>
              <a:t>Five prompts to map the new hires.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762000" y="3429000"/>
            <a:ext cx="9906000" cy="76200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3810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95500" y="3848100"/>
            <a:ext cx="3619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NAME THE JOB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95500" y="4191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Write the functional, emotional, social statement.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1143000" y="4857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43000" y="51435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95500" y="5181600"/>
            <a:ext cx="3619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MAP THE STAGES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95500" y="55245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Walk the eight-stage Ulwick job map.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1143000" y="61912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143000" y="6477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95500" y="6515100"/>
            <a:ext cx="3619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SCORE SUBSTITUTABILITY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95500" y="6858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Rate one to ten how well an agent can hire.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1143000" y="7524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43000" y="78105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95500" y="7848600"/>
            <a:ext cx="3619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PICK THE MOVE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095500" y="81915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Redesign, retire, or compete on loop quality.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143000" y="88582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143000" y="9144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095500" y="9182100"/>
            <a:ext cx="3619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LOOP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95500" y="9525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Schedule the weekly review.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143000" y="10191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62000" y="11334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0" i="1">
                <a:solidFill>
                  <a:srgbClr val="2A3D2E"/>
                </a:solidFill>
                <a:latin typeface="Playfair Display"/>
              </a:rPr>
              <a:t>Full pack inside Operating Substack.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13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063740" y="762000"/>
            <a:ext cx="76200" cy="127635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524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F7F471"/>
                </a:solidFill>
                <a:latin typeface="Inter"/>
              </a:rPr>
              <a:t>SUBSCRIBE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609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0" i="0">
                <a:solidFill>
                  <a:srgbClr val="EDE8DF"/>
                </a:solidFill>
                <a:latin typeface="Playfair Display"/>
              </a:rPr>
              <a:t>More like this.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952750"/>
            <a:ext cx="609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0" i="0">
                <a:solidFill>
                  <a:srgbClr val="F7F471"/>
                </a:solidFill>
                <a:latin typeface="Playfair Display"/>
              </a:rPr>
              <a:t>Every week.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4191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EDE8DF"/>
                </a:solidFill>
                <a:latin typeface="Inter"/>
              </a:rPr>
              <a:t>Operating is John's bestselling Substack.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4572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C4B9AE"/>
                </a:solidFill>
                <a:latin typeface="Inter"/>
              </a:rPr>
              <a:t>Frameworks, field notes, prompt packs, every Friday.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2000" y="5524500"/>
            <a:ext cx="857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EDE8DF"/>
                </a:solidFill>
                <a:latin typeface="Inter"/>
              </a:rPr>
              <a:t>OPERATING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2000" y="5905500"/>
            <a:ext cx="9906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F7F471"/>
                </a:solidFill>
                <a:latin typeface="Playfair Display"/>
              </a:rPr>
              <a:t>www.operatingbyjohnbrewton.com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2000" y="6858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C4B9AE"/>
                </a:solidFill>
                <a:latin typeface="Playfair Display"/>
              </a:rPr>
              <a:t>John's bestselling Substack.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44740" y="1524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F7F471"/>
                </a:solidFill>
                <a:latin typeface="Inter"/>
              </a:rPr>
              <a:t>INSIDE OPERATING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44740" y="209550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A new framework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44740" y="25717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Weekly field notes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44740" y="304800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Operator prompt packs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44740" y="35242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The reading list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2000" y="134302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C4B9AE"/>
                </a:solidFill>
                <a:latin typeface="Inter"/>
              </a:rPr>
              <a:t>JOHN BREWTON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2000" y="136207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477500" y="13239750"/>
            <a:ext cx="76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2800" b="1" i="0">
                <a:solidFill>
                  <a:srgbClr val="F7F471"/>
                </a:solidFill>
                <a:latin typeface="Playfair Display"/>
              </a:rPr>
              <a:t>JB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62000" y="3810000"/>
            <a:ext cx="5715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2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152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4800" b="0" i="0">
                <a:solidFill>
                  <a:srgbClr val="EDE8DF"/>
                </a:solidFill>
                <a:latin typeface="Playfair Display"/>
              </a:rPr>
              <a:t>Ulwick named it. Christensen made it move.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4191000"/>
            <a:ext cx="9906000" cy="5905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5000"/>
              </a:lnSpc>
            </a:pPr>
            <a:r>
              <a:rPr sz="2000" b="0" i="0">
                <a:solidFill>
                  <a:srgbClr val="EDE8DF"/>
                </a:solidFill>
                <a:latin typeface="Inter"/>
              </a:rPr>
              <a:t>Tony Ulwick founded Strategyn in the 1990s.</a:t>
            </a:r>
          </a:p>
          <a:p>
            <a:pPr algn="l">
              <a:lnSpc>
                <a:spcPct val="155000"/>
              </a:lnSpc>
            </a:pPr>
            <a:r>
              <a:rPr sz="2000" b="0" i="0">
                <a:solidFill>
                  <a:srgbClr val="EDE8DF"/>
                </a:solidFill>
                <a:latin typeface="Inter"/>
              </a:rPr>
              <a:t>Outcome-Driven Innovation translated customer needs into measurable jobs.</a:t>
            </a:r>
          </a:p>
          <a:p>
            <a:pPr algn="l">
              <a:lnSpc>
                <a:spcPct val="155000"/>
              </a:lnSpc>
            </a:pPr>
            <a:r>
              <a:rPr sz="2000" b="0" i="0">
                <a:solidFill>
                  <a:srgbClr val="EDE8DF"/>
                </a:solidFill>
                <a:latin typeface="Inter"/>
              </a:rPr>
              <a:t>Clayton Christensen popularized the lens at Harvard Business School in 2003.</a:t>
            </a:r>
          </a:p>
          <a:p>
            <a:pPr algn="l">
              <a:lnSpc>
                <a:spcPct val="155000"/>
              </a:lnSpc>
            </a:pPr>
            <a:r>
              <a:rPr sz="2000" b="0" i="0">
                <a:solidFill>
                  <a:srgbClr val="EDE8DF"/>
                </a:solidFill>
                <a:latin typeface="Inter"/>
              </a:rPr>
              <a:t>Customers do not buy products. They hire products to do a job.</a:t>
            </a:r>
          </a:p>
          <a:p>
            <a:pPr algn="l">
              <a:lnSpc>
                <a:spcPct val="155000"/>
              </a:lnSpc>
            </a:pPr>
            <a:r>
              <a:rPr sz="2000" b="0" i="0">
                <a:solidFill>
                  <a:srgbClr val="EDE8DF"/>
                </a:solidFill>
                <a:latin typeface="Inter"/>
              </a:rPr>
              <a:t>Three dimensions: functional, emotional, social.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6667500" y="10287000"/>
            <a:ext cx="0" cy="28575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7334250" y="10287000"/>
            <a:ext cx="0" cy="28575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8001000" y="10287000"/>
            <a:ext cx="0" cy="28575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8667750" y="10287000"/>
            <a:ext cx="0" cy="28575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9334500" y="10287000"/>
            <a:ext cx="0" cy="28575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0001250" y="10287000"/>
            <a:ext cx="0" cy="28575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6667500" y="102870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6667500" y="109537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6667500" y="116205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6667500" y="122872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6667500" y="129540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62000" y="857250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3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Three dimensions per job.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Functional. Emotional. Social. The functional column carries the active marker.</a:t>
            </a:r>
          </a:p>
        </p:txBody>
      </p:sp>
      <p:sp>
        <p:nvSpPr>
          <p:cNvPr id="9" name="Rectangle 8"/>
          <p:cNvSpPr/>
          <p:nvPr/>
        </p:nvSpPr>
        <p:spPr>
          <a:xfrm>
            <a:off x="857250" y="3619500"/>
            <a:ext cx="3048000" cy="8382000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2305050" y="3905250"/>
            <a:ext cx="152400" cy="1524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47750" y="438150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FUNCTIONAL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7750" y="4857750"/>
            <a:ext cx="2667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400" b="0" i="1">
                <a:solidFill>
                  <a:srgbClr val="18160F"/>
                </a:solidFill>
                <a:latin typeface="Playfair Display"/>
              </a:rPr>
              <a:t>The task itself.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7750" y="6286500"/>
            <a:ext cx="2667000" cy="5143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1500" b="0" i="0">
                <a:solidFill>
                  <a:srgbClr val="18160F"/>
                </a:solidFill>
                <a:latin typeface="Inter"/>
              </a:rPr>
              <a:t>Track expense reports.</a:t>
            </a:r>
          </a:p>
          <a:p>
            <a:pPr algn="l">
              <a:lnSpc>
                <a:spcPct val="160000"/>
              </a:lnSpc>
            </a:pPr>
            <a:r>
              <a:rPr sz="1500" b="0" i="0">
                <a:solidFill>
                  <a:srgbClr val="18160F"/>
                </a:solidFill>
                <a:latin typeface="Inter"/>
              </a:rPr>
              <a:t>Commute thirty minutes.</a:t>
            </a:r>
          </a:p>
          <a:p>
            <a:pPr algn="l">
              <a:lnSpc>
                <a:spcPct val="160000"/>
              </a:lnSpc>
            </a:pPr>
            <a:r>
              <a:rPr sz="1500" b="0" i="0">
                <a:solidFill>
                  <a:srgbClr val="18160F"/>
                </a:solidFill>
                <a:latin typeface="Inter"/>
              </a:rPr>
              <a:t>Close the books.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91000" y="3619500"/>
            <a:ext cx="3048000" cy="83820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81500" y="438150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EMOTIONAL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81500" y="4857750"/>
            <a:ext cx="2667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400" b="0" i="1">
                <a:solidFill>
                  <a:srgbClr val="18160F"/>
                </a:solidFill>
                <a:latin typeface="Playfair Display"/>
              </a:rPr>
              <a:t>How the hire feels.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81500" y="6286500"/>
            <a:ext cx="2667000" cy="5143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1500" b="0" i="0">
                <a:solidFill>
                  <a:srgbClr val="18160F"/>
                </a:solidFill>
                <a:latin typeface="Inter"/>
              </a:rPr>
              <a:t>Feel competent.</a:t>
            </a:r>
          </a:p>
          <a:p>
            <a:pPr algn="l">
              <a:lnSpc>
                <a:spcPct val="160000"/>
              </a:lnSpc>
            </a:pPr>
            <a:r>
              <a:rPr sz="1500" b="0" i="0">
                <a:solidFill>
                  <a:srgbClr val="18160F"/>
                </a:solidFill>
                <a:latin typeface="Inter"/>
              </a:rPr>
              <a:t>Feel safe.</a:t>
            </a:r>
          </a:p>
          <a:p>
            <a:pPr algn="l">
              <a:lnSpc>
                <a:spcPct val="160000"/>
              </a:lnSpc>
            </a:pPr>
            <a:r>
              <a:rPr sz="1500" b="0" i="0">
                <a:solidFill>
                  <a:srgbClr val="18160F"/>
                </a:solidFill>
                <a:latin typeface="Inter"/>
              </a:rPr>
              <a:t>Avoid embarrassment.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524750" y="3619500"/>
            <a:ext cx="3048000" cy="83820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715250" y="438150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SOCIAL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15250" y="4857750"/>
            <a:ext cx="2667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400" b="0" i="1">
                <a:solidFill>
                  <a:srgbClr val="18160F"/>
                </a:solidFill>
                <a:latin typeface="Playfair Display"/>
              </a:rPr>
              <a:t>How others read it.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715250" y="6286500"/>
            <a:ext cx="2667000" cy="5143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1500" b="0" i="0">
                <a:solidFill>
                  <a:srgbClr val="18160F"/>
                </a:solidFill>
                <a:latin typeface="Inter"/>
              </a:rPr>
              <a:t>Look senior.</a:t>
            </a:r>
          </a:p>
          <a:p>
            <a:pPr algn="l">
              <a:lnSpc>
                <a:spcPct val="160000"/>
              </a:lnSpc>
            </a:pPr>
            <a:r>
              <a:rPr sz="1500" b="0" i="0">
                <a:solidFill>
                  <a:srgbClr val="18160F"/>
                </a:solidFill>
                <a:latin typeface="Inter"/>
              </a:rPr>
              <a:t>Look careful.</a:t>
            </a:r>
          </a:p>
          <a:p>
            <a:pPr algn="l">
              <a:lnSpc>
                <a:spcPct val="160000"/>
              </a:lnSpc>
            </a:pPr>
            <a:r>
              <a:rPr sz="1500" b="0" i="0">
                <a:solidFill>
                  <a:srgbClr val="18160F"/>
                </a:solidFill>
                <a:latin typeface="Inter"/>
              </a:rPr>
              <a:t>Look current.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4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HIRING CRITERIA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666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EDE8DF"/>
                </a:solidFill>
                <a:latin typeface="Playfair Display"/>
              </a:rPr>
              <a:t>Three since 2003. Two arriving now.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952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C4B9AE"/>
                </a:solidFill>
                <a:latin typeface="Playfair Display"/>
              </a:rPr>
              <a:t>Original criteria stand. The competitive set inverts.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0" y="37147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52500" y="40957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J1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95500" y="4191000"/>
            <a:ext cx="5905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 spc="300">
                <a:solidFill>
                  <a:srgbClr val="EDE8DF"/>
                </a:solidFill>
                <a:latin typeface="Inter"/>
              </a:rPr>
              <a:t>FUNCTIONAL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2000" y="4229100"/>
            <a:ext cx="2095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400">
                <a:solidFill>
                  <a:srgbClr val="C4B9AE"/>
                </a:solidFill>
                <a:latin typeface="Inter"/>
              </a:rPr>
              <a:t>SINCE 2003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62000" y="53149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52500" y="56959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J2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95500" y="5791200"/>
            <a:ext cx="5905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 spc="300">
                <a:solidFill>
                  <a:srgbClr val="EDE8DF"/>
                </a:solidFill>
                <a:latin typeface="Inter"/>
              </a:rPr>
              <a:t>EMOTIONAL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82000" y="5829300"/>
            <a:ext cx="2095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400">
                <a:solidFill>
                  <a:srgbClr val="C4B9AE"/>
                </a:solidFill>
                <a:latin typeface="Inter"/>
              </a:rPr>
              <a:t>SINCE 2003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62000" y="69151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52500" y="72961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J3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95500" y="7391400"/>
            <a:ext cx="5905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 spc="300">
                <a:solidFill>
                  <a:srgbClr val="EDE8DF"/>
                </a:solidFill>
                <a:latin typeface="Inter"/>
              </a:rPr>
              <a:t>SOCIAL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82000" y="7429500"/>
            <a:ext cx="2095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400">
                <a:solidFill>
                  <a:srgbClr val="C4B9AE"/>
                </a:solidFill>
                <a:latin typeface="Inter"/>
              </a:rPr>
              <a:t>SINCE 2003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62000" y="85153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52500" y="88963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J4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95500" y="8991600"/>
            <a:ext cx="5905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 spc="300">
                <a:solidFill>
                  <a:srgbClr val="EDE8DF"/>
                </a:solidFill>
                <a:latin typeface="Inter"/>
              </a:rPr>
              <a:t>AGENT-SUBSTITUTABILITY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382000" y="8896350"/>
            <a:ext cx="2095500" cy="5715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382000" y="9029700"/>
            <a:ext cx="2095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400">
                <a:solidFill>
                  <a:srgbClr val="18160F"/>
                </a:solidFill>
                <a:latin typeface="Inter"/>
              </a:rPr>
              <a:t>TO BE NAMED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62000" y="101155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52500" y="104965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J5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95500" y="10591800"/>
            <a:ext cx="5905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 spc="300">
                <a:solidFill>
                  <a:srgbClr val="EDE8DF"/>
                </a:solidFill>
                <a:latin typeface="Inter"/>
              </a:rPr>
              <a:t>LOOP-QUALITY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82000" y="10496550"/>
            <a:ext cx="2095500" cy="5715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382000" y="10629900"/>
            <a:ext cx="2095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400">
                <a:solidFill>
                  <a:srgbClr val="18160F"/>
                </a:solidFill>
                <a:latin typeface="Inter"/>
              </a:rPr>
              <a:t>TO BE NAMED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5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The eight-stage job map.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Ulwick's universal job structure. Eight stages. EXECUTE marked active.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1333500" y="4000500"/>
            <a:ext cx="0" cy="7620000"/>
          </a:xfrm>
          <a:prstGeom prst="line">
            <a:avLst/>
          </a:prstGeom>
          <a:ln w="1905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714500" y="3619500"/>
            <a:ext cx="8001000" cy="91440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1276350" y="4019550"/>
            <a:ext cx="114300" cy="114300"/>
          </a:xfrm>
          <a:prstGeom prst="ellipse">
            <a:avLst/>
          </a:prstGeom>
          <a:solidFill>
            <a:srgbClr val="18160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905000" y="3886200"/>
            <a:ext cx="571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57500" y="394335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DEFINE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714500" y="4667250"/>
            <a:ext cx="8001000" cy="91440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1276350" y="5067300"/>
            <a:ext cx="114300" cy="114300"/>
          </a:xfrm>
          <a:prstGeom prst="ellipse">
            <a:avLst/>
          </a:prstGeom>
          <a:solidFill>
            <a:srgbClr val="18160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905000" y="4933950"/>
            <a:ext cx="571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57500" y="499110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LOCATE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14500" y="5715000"/>
            <a:ext cx="8001000" cy="91440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1276350" y="6115050"/>
            <a:ext cx="114300" cy="114300"/>
          </a:xfrm>
          <a:prstGeom prst="ellipse">
            <a:avLst/>
          </a:prstGeom>
          <a:solidFill>
            <a:srgbClr val="18160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905000" y="5981700"/>
            <a:ext cx="571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57500" y="603885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PREPARE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714500" y="6762750"/>
            <a:ext cx="8001000" cy="91440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276350" y="7162800"/>
            <a:ext cx="114300" cy="114300"/>
          </a:xfrm>
          <a:prstGeom prst="ellipse">
            <a:avLst/>
          </a:prstGeom>
          <a:solidFill>
            <a:srgbClr val="18160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905000" y="7029450"/>
            <a:ext cx="571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857500" y="708660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CONFIRM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714500" y="7810500"/>
            <a:ext cx="8001000" cy="914400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238250" y="8172450"/>
            <a:ext cx="190500" cy="190500"/>
          </a:xfrm>
          <a:prstGeom prst="ellipse">
            <a:avLst/>
          </a:prstGeom>
          <a:solidFill>
            <a:srgbClr val="F7F471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905000" y="8077200"/>
            <a:ext cx="571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57500" y="813435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EXECUTE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714500" y="8858250"/>
            <a:ext cx="8001000" cy="91440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1276350" y="9258300"/>
            <a:ext cx="114300" cy="114300"/>
          </a:xfrm>
          <a:prstGeom prst="ellipse">
            <a:avLst/>
          </a:prstGeom>
          <a:solidFill>
            <a:srgbClr val="18160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1905000" y="9124950"/>
            <a:ext cx="571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857500" y="918210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MONITOR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714500" y="9906000"/>
            <a:ext cx="8001000" cy="91440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Oval 34"/>
          <p:cNvSpPr/>
          <p:nvPr/>
        </p:nvSpPr>
        <p:spPr>
          <a:xfrm>
            <a:off x="1276350" y="10306050"/>
            <a:ext cx="114300" cy="114300"/>
          </a:xfrm>
          <a:prstGeom prst="ellipse">
            <a:avLst/>
          </a:prstGeom>
          <a:solidFill>
            <a:srgbClr val="18160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1905000" y="10172700"/>
            <a:ext cx="571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07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857500" y="1022985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MODIFY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714500" y="10953750"/>
            <a:ext cx="8001000" cy="914400"/>
          </a:xfrm>
          <a:prstGeom prst="rect">
            <a:avLst/>
          </a:prstGeom>
          <a:solidFill>
            <a:srgbClr val="EDE8DF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Oval 38"/>
          <p:cNvSpPr/>
          <p:nvPr/>
        </p:nvSpPr>
        <p:spPr>
          <a:xfrm>
            <a:off x="1276350" y="11353800"/>
            <a:ext cx="114300" cy="114300"/>
          </a:xfrm>
          <a:prstGeom prst="ellipse">
            <a:avLst/>
          </a:prstGeom>
          <a:solidFill>
            <a:srgbClr val="18160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1905000" y="11220450"/>
            <a:ext cx="571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08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857500" y="1127760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CONCLUDE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6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ASSUMPTION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6477000" cy="2095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4400" b="0" i="0">
                <a:solidFill>
                  <a:srgbClr val="2A3D2E"/>
                </a:solidFill>
                <a:latin typeface="Playfair Display"/>
              </a:rPr>
              <a:t>The hire was a human decision.</a:t>
            </a:r>
          </a:p>
          <a:p>
            <a:pPr algn="l">
              <a:lnSpc>
                <a:spcPct val="115000"/>
              </a:lnSpc>
            </a:pPr>
            <a:r>
              <a:rPr sz="4400" b="0" i="0">
                <a:solidFill>
                  <a:srgbClr val="2A3D2E"/>
                </a:solidFill>
                <a:latin typeface="Playfair Display"/>
              </a:rPr>
              <a:t>The shopping was the friction.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5334000"/>
            <a:ext cx="6477000" cy="476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7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Humans evaluated. Humans switched.</a:t>
            </a:r>
          </a:p>
          <a:p>
            <a:pPr algn="l">
              <a:lnSpc>
                <a:spcPct val="17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Friction limited the competitive set.</a:t>
            </a:r>
          </a:p>
          <a:p>
            <a:pPr algn="l">
              <a:lnSpc>
                <a:spcPct val="17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The job got hired by whatever the human picked from a short list.</a:t>
            </a:r>
          </a:p>
          <a:p>
            <a:pPr algn="l">
              <a:lnSpc>
                <a:spcPct val="17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Search cost and switching cost capped the universe.</a:t>
            </a:r>
          </a:p>
        </p:txBody>
      </p:sp>
      <p:sp>
        <p:nvSpPr>
          <p:cNvPr id="8" name="Rectangle 7"/>
          <p:cNvSpPr/>
          <p:nvPr/>
        </p:nvSpPr>
        <p:spPr>
          <a:xfrm>
            <a:off x="7063740" y="1143000"/>
            <a:ext cx="76200" cy="121920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254240" y="6667500"/>
            <a:ext cx="3619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2003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54240" y="7334250"/>
            <a:ext cx="3619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HUMAN HIRES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92240" y="190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92240" y="571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952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92240" y="123825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7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INVERSION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2095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4400" b="0" i="0">
                <a:solidFill>
                  <a:srgbClr val="EDE8DF"/>
                </a:solidFill>
                <a:latin typeface="Playfair Display"/>
              </a:rPr>
              <a:t>Agents hire on demand.</a:t>
            </a:r>
          </a:p>
          <a:p>
            <a:pPr algn="l">
              <a:lnSpc>
                <a:spcPct val="110000"/>
              </a:lnSpc>
            </a:pPr>
            <a:r>
              <a:rPr sz="4400" b="0" i="0">
                <a:solidFill>
                  <a:srgbClr val="EDE8DF"/>
                </a:solidFill>
                <a:latin typeface="Playfair Display"/>
              </a:rPr>
              <a:t>The competitive set is every product on earth.</a:t>
            </a:r>
          </a:p>
        </p:txBody>
      </p:sp>
      <p:cxnSp>
        <p:nvCxnSpPr>
          <p:cNvPr id="7" name="Connector 6"/>
          <p:cNvCxnSpPr/>
          <p:nvPr/>
        </p:nvCxnSpPr>
        <p:spPr>
          <a:xfrm flipV="1">
            <a:off x="762000" y="1040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422400" y="10147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 flipV="1">
            <a:off x="2082800" y="9893300"/>
            <a:ext cx="198119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 flipV="1">
            <a:off x="2743200" y="963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 flipV="1">
            <a:off x="3403600" y="938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V="1">
            <a:off x="4064000" y="913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 flipV="1">
            <a:off x="4724400" y="8877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V="1">
            <a:off x="5384800" y="8623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 flipV="1">
            <a:off x="6045200" y="836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 flipV="1">
            <a:off x="6705600" y="811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 flipV="1">
            <a:off x="7366000" y="786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 flipV="1">
            <a:off x="8026399" y="7607300"/>
            <a:ext cx="198121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 flipV="1">
            <a:off x="8686800" y="7353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 flipV="1">
            <a:off x="9347200" y="709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 flipV="1">
            <a:off x="10007600" y="684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 flipV="1">
            <a:off x="762000" y="10858500"/>
            <a:ext cx="19050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 flipV="1">
            <a:off x="2667000" y="10477500"/>
            <a:ext cx="19050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 flipV="1">
            <a:off x="4572000" y="10096500"/>
            <a:ext cx="9525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 flipV="1">
            <a:off x="5524500" y="8382000"/>
            <a:ext cx="1905000" cy="17145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 flipV="1">
            <a:off x="7429500" y="6286500"/>
            <a:ext cx="3048000" cy="20955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5524500" y="5143500"/>
            <a:ext cx="0" cy="7239000"/>
          </a:xfrm>
          <a:prstGeom prst="line">
            <a:avLst/>
          </a:prstGeom>
          <a:ln w="9525">
            <a:solidFill>
              <a:srgbClr val="E8241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5419725" y="9991725"/>
            <a:ext cx="209550" cy="209550"/>
          </a:xfrm>
          <a:prstGeom prst="ellipse">
            <a:avLst/>
          </a:prstGeom>
          <a:solidFill>
            <a:srgbClr val="E824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715000" y="5143500"/>
            <a:ext cx="4000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8241A"/>
                </a:solidFill>
                <a:latin typeface="Inter"/>
              </a:rPr>
              <a:t>AGENT HIRES ARRIVE · 2024</a:t>
            </a:r>
          </a:p>
        </p:txBody>
      </p:sp>
      <p:sp>
        <p:nvSpPr>
          <p:cNvPr id="30" name="Oval 29"/>
          <p:cNvSpPr/>
          <p:nvPr/>
        </p:nvSpPr>
        <p:spPr>
          <a:xfrm>
            <a:off x="7343775" y="8296275"/>
            <a:ext cx="171450" cy="171450"/>
          </a:xfrm>
          <a:prstGeom prst="ellipse">
            <a:avLst/>
          </a:prstGeom>
          <a:solidFill>
            <a:srgbClr val="F7F4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858000" y="8001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300">
                <a:solidFill>
                  <a:srgbClr val="F7F471"/>
                </a:solidFill>
                <a:latin typeface="Inter"/>
              </a:rPr>
              <a:t>ZERO SHOPPING FRICTION</a:t>
            </a:r>
          </a:p>
        </p:txBody>
      </p:sp>
      <p:sp>
        <p:nvSpPr>
          <p:cNvPr id="32" name="Oval 31"/>
          <p:cNvSpPr/>
          <p:nvPr/>
        </p:nvSpPr>
        <p:spPr>
          <a:xfrm>
            <a:off x="10391775" y="6200775"/>
            <a:ext cx="171450" cy="171450"/>
          </a:xfrm>
          <a:prstGeom prst="ellipse">
            <a:avLst/>
          </a:prstGeom>
          <a:solidFill>
            <a:srgbClr val="F7F4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858000" y="59055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300">
                <a:solidFill>
                  <a:srgbClr val="F7F471"/>
                </a:solidFill>
                <a:latin typeface="Inter"/>
              </a:rPr>
              <a:t>ALWAYS-ON COMPETITIVE SET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8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NEW HIRE CARD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Three became five.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Agent-Substitutability joins the card as the fourth criterion.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0" y="3619500"/>
            <a:ext cx="9906000" cy="17145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52500" y="40005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J1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05000" y="3943350"/>
            <a:ext cx="5334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FUNCTIONAL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5000" y="4324350"/>
            <a:ext cx="66675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Does the product do the task.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572500" y="49530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2003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62000" y="5448300"/>
            <a:ext cx="9906000" cy="17145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52500" y="58293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J2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05000" y="5772150"/>
            <a:ext cx="5334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EMOTIONAL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6153150"/>
            <a:ext cx="66675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Does the hire feel safe.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72500" y="67818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2003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2000" y="7277100"/>
            <a:ext cx="9906000" cy="17145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52500" y="76581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J3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5000" y="7600950"/>
            <a:ext cx="5334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SOCIAL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05000" y="7981950"/>
            <a:ext cx="66675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Does the hire signal status.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72500" y="86106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62000" y="9105900"/>
            <a:ext cx="9906000" cy="171450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52500" y="94869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J4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905000" y="9429750"/>
            <a:ext cx="5334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AGENT-SUBSTITUTABILITY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05000" y="9810750"/>
            <a:ext cx="66675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Could an agent hire for this job at zero marginal cost.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572500" y="104394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18160F"/>
                </a:solidFill>
                <a:latin typeface="Inter"/>
              </a:rPr>
              <a:t>NEW · ARRIVES 2024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62000" y="10934700"/>
            <a:ext cx="9906000" cy="17145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52500" y="1131570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1" i="0">
                <a:solidFill>
                  <a:srgbClr val="18160F"/>
                </a:solidFill>
                <a:latin typeface="Playfair Display"/>
              </a:rPr>
              <a:t>J5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05000" y="11258550"/>
            <a:ext cx="5334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LOOP-QUALITY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05000" y="11639550"/>
            <a:ext cx="66675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Does the hire improve with every run.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72500" y="1226820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2003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9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SOLO OPERATOR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3600" b="0" i="0">
                <a:solidFill>
                  <a:srgbClr val="2A3D2E"/>
                </a:solidFill>
                <a:latin typeface="Playfair Display"/>
              </a:rPr>
              <a:t>Every Friday, list five jobs an agent could now hire.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361950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4191000"/>
            <a:ext cx="4000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2A3D2E"/>
                </a:solidFill>
                <a:latin typeface="Inter"/>
              </a:rPr>
              <a:t>01 INBOX TRIAGE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62500" y="4191000"/>
            <a:ext cx="5905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700" b="0" i="0">
                <a:solidFill>
                  <a:srgbClr val="18160F"/>
                </a:solidFill>
                <a:latin typeface="Inter"/>
              </a:rPr>
              <a:t>Sort and reply across two hundred inbound messages.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2000" y="5524500"/>
            <a:ext cx="4000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2A3D2E"/>
                </a:solidFill>
                <a:latin typeface="Inter"/>
              </a:rPr>
              <a:t>02 CALENDAR NEGOTIATION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62500" y="5524500"/>
            <a:ext cx="5905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700" b="0" i="0">
                <a:solidFill>
                  <a:srgbClr val="18160F"/>
                </a:solidFill>
                <a:latin typeface="Inter"/>
              </a:rPr>
              <a:t>Find slots and confirm meetings across five threads.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2000" y="6858000"/>
            <a:ext cx="4000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2A3D2E"/>
                </a:solidFill>
                <a:latin typeface="Inter"/>
              </a:rPr>
              <a:t>03 RESEARCH SYNTHESIS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62500" y="6858000"/>
            <a:ext cx="5905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700" b="0" i="0">
                <a:solidFill>
                  <a:srgbClr val="18160F"/>
                </a:solidFill>
                <a:latin typeface="Inter"/>
              </a:rPr>
              <a:t>Read ten sources. Produce one-page memo.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2000" y="8191500"/>
            <a:ext cx="4000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2A3D2E"/>
                </a:solidFill>
                <a:latin typeface="Inter"/>
              </a:rPr>
              <a:t>04 DRAFT GENERATION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62500" y="8191500"/>
            <a:ext cx="5905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700" b="0" i="0">
                <a:solidFill>
                  <a:srgbClr val="18160F"/>
                </a:solidFill>
                <a:latin typeface="Inter"/>
              </a:rPr>
              <a:t>Turn voice notes into a publishable carousel.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2000" y="9525000"/>
            <a:ext cx="4000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2A3D2E"/>
                </a:solidFill>
                <a:latin typeface="Inter"/>
              </a:rPr>
              <a:t>05 SCHEDULED OUTREACH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62500" y="9525000"/>
            <a:ext cx="5905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700" b="0" i="0">
                <a:solidFill>
                  <a:srgbClr val="18160F"/>
                </a:solidFill>
                <a:latin typeface="Inter"/>
              </a:rPr>
              <a:t>Send and follow up on twenty messages on cadence.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F7F471"/>
                </a:solidFill>
                <a:latin typeface="Inter"/>
              </a:rPr>
              <a:t>WEEKLY · 30 MIN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