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notesMasterIdLst>
    <p:notesMasterId r:id="rId16"/>
  </p:notesMasterIdLst>
  <p:sldSz cx="11430000" cy="14287500"/>
  <p:notesSz cx="14287500" cy="11430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20"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3657600" y="6583680"/>
            <a:ext cx="0" cy="6400800"/>
          </a:xfrm>
          <a:prstGeom prst="line">
            <a:avLst/>
          </a:prstGeom>
          <a:noFill/>
          <a:ln w="6350">
            <a:solidFill>
              <a:srgbClr val="C4B9AE">
                <a:alpha val="40000"/>
              </a:srgbClr>
            </a:solidFill>
            <a:prstDash val="solid"/>
          </a:ln>
        </p:spPr>
      </p:sp>
      <p:sp>
        <p:nvSpPr>
          <p:cNvPr id="3" name="Shape 1"/>
          <p:cNvSpPr/>
          <p:nvPr/>
        </p:nvSpPr>
        <p:spPr>
          <a:xfrm>
            <a:off x="4526280" y="6583680"/>
            <a:ext cx="0" cy="6400800"/>
          </a:xfrm>
          <a:prstGeom prst="line">
            <a:avLst/>
          </a:prstGeom>
          <a:noFill/>
          <a:ln w="6350">
            <a:solidFill>
              <a:srgbClr val="C4B9AE">
                <a:alpha val="40000"/>
              </a:srgbClr>
            </a:solidFill>
            <a:prstDash val="solid"/>
          </a:ln>
        </p:spPr>
      </p:sp>
      <p:sp>
        <p:nvSpPr>
          <p:cNvPr id="4" name="Shape 2"/>
          <p:cNvSpPr/>
          <p:nvPr/>
        </p:nvSpPr>
        <p:spPr>
          <a:xfrm>
            <a:off x="5394960" y="6583680"/>
            <a:ext cx="0" cy="6400800"/>
          </a:xfrm>
          <a:prstGeom prst="line">
            <a:avLst/>
          </a:prstGeom>
          <a:noFill/>
          <a:ln w="6350">
            <a:solidFill>
              <a:srgbClr val="C4B9AE">
                <a:alpha val="40000"/>
              </a:srgbClr>
            </a:solidFill>
            <a:prstDash val="solid"/>
          </a:ln>
        </p:spPr>
      </p:sp>
      <p:sp>
        <p:nvSpPr>
          <p:cNvPr id="5" name="Shape 3"/>
          <p:cNvSpPr/>
          <p:nvPr/>
        </p:nvSpPr>
        <p:spPr>
          <a:xfrm>
            <a:off x="6263640" y="6583680"/>
            <a:ext cx="0" cy="6400800"/>
          </a:xfrm>
          <a:prstGeom prst="line">
            <a:avLst/>
          </a:prstGeom>
          <a:noFill/>
          <a:ln w="6350">
            <a:solidFill>
              <a:srgbClr val="C4B9AE">
                <a:alpha val="40000"/>
              </a:srgbClr>
            </a:solidFill>
            <a:prstDash val="solid"/>
          </a:ln>
        </p:spPr>
      </p:sp>
      <p:sp>
        <p:nvSpPr>
          <p:cNvPr id="6" name="Shape 4"/>
          <p:cNvSpPr/>
          <p:nvPr/>
        </p:nvSpPr>
        <p:spPr>
          <a:xfrm>
            <a:off x="7132320" y="6583680"/>
            <a:ext cx="0" cy="6400800"/>
          </a:xfrm>
          <a:prstGeom prst="line">
            <a:avLst/>
          </a:prstGeom>
          <a:noFill/>
          <a:ln w="6350">
            <a:solidFill>
              <a:srgbClr val="C4B9AE">
                <a:alpha val="40000"/>
              </a:srgbClr>
            </a:solidFill>
            <a:prstDash val="solid"/>
          </a:ln>
        </p:spPr>
      </p:sp>
      <p:sp>
        <p:nvSpPr>
          <p:cNvPr id="7" name="Shape 5"/>
          <p:cNvSpPr/>
          <p:nvPr/>
        </p:nvSpPr>
        <p:spPr>
          <a:xfrm>
            <a:off x="8001000" y="6583680"/>
            <a:ext cx="0" cy="6400800"/>
          </a:xfrm>
          <a:prstGeom prst="line">
            <a:avLst/>
          </a:prstGeom>
          <a:noFill/>
          <a:ln w="6350">
            <a:solidFill>
              <a:srgbClr val="C4B9AE">
                <a:alpha val="40000"/>
              </a:srgbClr>
            </a:solidFill>
            <a:prstDash val="solid"/>
          </a:ln>
        </p:spPr>
      </p:sp>
      <p:sp>
        <p:nvSpPr>
          <p:cNvPr id="8" name="Shape 6"/>
          <p:cNvSpPr/>
          <p:nvPr/>
        </p:nvSpPr>
        <p:spPr>
          <a:xfrm>
            <a:off x="8869680" y="6583680"/>
            <a:ext cx="0" cy="6400800"/>
          </a:xfrm>
          <a:prstGeom prst="line">
            <a:avLst/>
          </a:prstGeom>
          <a:noFill/>
          <a:ln w="6350">
            <a:solidFill>
              <a:srgbClr val="C4B9AE">
                <a:alpha val="40000"/>
              </a:srgbClr>
            </a:solidFill>
            <a:prstDash val="solid"/>
          </a:ln>
        </p:spPr>
      </p:sp>
      <p:sp>
        <p:nvSpPr>
          <p:cNvPr id="9" name="Shape 7"/>
          <p:cNvSpPr/>
          <p:nvPr/>
        </p:nvSpPr>
        <p:spPr>
          <a:xfrm>
            <a:off x="9738360" y="6583680"/>
            <a:ext cx="0" cy="6400800"/>
          </a:xfrm>
          <a:prstGeom prst="line">
            <a:avLst/>
          </a:prstGeom>
          <a:noFill/>
          <a:ln w="6350">
            <a:solidFill>
              <a:srgbClr val="C4B9AE">
                <a:alpha val="40000"/>
              </a:srgbClr>
            </a:solidFill>
            <a:prstDash val="solid"/>
          </a:ln>
        </p:spPr>
      </p:sp>
      <p:sp>
        <p:nvSpPr>
          <p:cNvPr id="10" name="Shape 8"/>
          <p:cNvSpPr/>
          <p:nvPr/>
        </p:nvSpPr>
        <p:spPr>
          <a:xfrm>
            <a:off x="10607040" y="6583680"/>
            <a:ext cx="0" cy="6400800"/>
          </a:xfrm>
          <a:prstGeom prst="line">
            <a:avLst/>
          </a:prstGeom>
          <a:noFill/>
          <a:ln w="6350">
            <a:solidFill>
              <a:srgbClr val="C4B9AE">
                <a:alpha val="40000"/>
              </a:srgbClr>
            </a:solidFill>
            <a:prstDash val="solid"/>
          </a:ln>
        </p:spPr>
      </p:sp>
      <p:sp>
        <p:nvSpPr>
          <p:cNvPr id="11" name="Shape 9"/>
          <p:cNvSpPr/>
          <p:nvPr/>
        </p:nvSpPr>
        <p:spPr>
          <a:xfrm>
            <a:off x="3657600" y="6858000"/>
            <a:ext cx="7315200" cy="0"/>
          </a:xfrm>
          <a:prstGeom prst="line">
            <a:avLst/>
          </a:prstGeom>
          <a:noFill/>
          <a:ln w="6350">
            <a:solidFill>
              <a:srgbClr val="C4B9AE">
                <a:alpha val="40000"/>
              </a:srgbClr>
            </a:solidFill>
            <a:prstDash val="solid"/>
          </a:ln>
        </p:spPr>
      </p:sp>
      <p:sp>
        <p:nvSpPr>
          <p:cNvPr id="12" name="Shape 10"/>
          <p:cNvSpPr/>
          <p:nvPr/>
        </p:nvSpPr>
        <p:spPr>
          <a:xfrm>
            <a:off x="3657600" y="7635240"/>
            <a:ext cx="7315200" cy="0"/>
          </a:xfrm>
          <a:prstGeom prst="line">
            <a:avLst/>
          </a:prstGeom>
          <a:noFill/>
          <a:ln w="6350">
            <a:solidFill>
              <a:srgbClr val="C4B9AE">
                <a:alpha val="40000"/>
              </a:srgbClr>
            </a:solidFill>
            <a:prstDash val="solid"/>
          </a:ln>
        </p:spPr>
      </p:sp>
      <p:sp>
        <p:nvSpPr>
          <p:cNvPr id="13" name="Shape 11"/>
          <p:cNvSpPr/>
          <p:nvPr/>
        </p:nvSpPr>
        <p:spPr>
          <a:xfrm>
            <a:off x="3657600" y="8412480"/>
            <a:ext cx="7315200" cy="0"/>
          </a:xfrm>
          <a:prstGeom prst="line">
            <a:avLst/>
          </a:prstGeom>
          <a:noFill/>
          <a:ln w="6350">
            <a:solidFill>
              <a:srgbClr val="C4B9AE">
                <a:alpha val="40000"/>
              </a:srgbClr>
            </a:solidFill>
            <a:prstDash val="solid"/>
          </a:ln>
        </p:spPr>
      </p:sp>
      <p:sp>
        <p:nvSpPr>
          <p:cNvPr id="14" name="Shape 12"/>
          <p:cNvSpPr/>
          <p:nvPr/>
        </p:nvSpPr>
        <p:spPr>
          <a:xfrm>
            <a:off x="3657600" y="9189720"/>
            <a:ext cx="7315200" cy="0"/>
          </a:xfrm>
          <a:prstGeom prst="line">
            <a:avLst/>
          </a:prstGeom>
          <a:noFill/>
          <a:ln w="6350">
            <a:solidFill>
              <a:srgbClr val="C4B9AE">
                <a:alpha val="40000"/>
              </a:srgbClr>
            </a:solidFill>
            <a:prstDash val="solid"/>
          </a:ln>
        </p:spPr>
      </p:sp>
      <p:sp>
        <p:nvSpPr>
          <p:cNvPr id="15" name="Shape 13"/>
          <p:cNvSpPr/>
          <p:nvPr/>
        </p:nvSpPr>
        <p:spPr>
          <a:xfrm>
            <a:off x="3657600" y="9966960"/>
            <a:ext cx="7315200" cy="0"/>
          </a:xfrm>
          <a:prstGeom prst="line">
            <a:avLst/>
          </a:prstGeom>
          <a:noFill/>
          <a:ln w="6350">
            <a:solidFill>
              <a:srgbClr val="C4B9AE">
                <a:alpha val="40000"/>
              </a:srgbClr>
            </a:solidFill>
            <a:prstDash val="solid"/>
          </a:ln>
        </p:spPr>
      </p:sp>
      <p:sp>
        <p:nvSpPr>
          <p:cNvPr id="16" name="Shape 14"/>
          <p:cNvSpPr/>
          <p:nvPr/>
        </p:nvSpPr>
        <p:spPr>
          <a:xfrm>
            <a:off x="3657600" y="10744200"/>
            <a:ext cx="7315200" cy="0"/>
          </a:xfrm>
          <a:prstGeom prst="line">
            <a:avLst/>
          </a:prstGeom>
          <a:noFill/>
          <a:ln w="6350">
            <a:solidFill>
              <a:srgbClr val="C4B9AE">
                <a:alpha val="40000"/>
              </a:srgbClr>
            </a:solidFill>
            <a:prstDash val="solid"/>
          </a:ln>
        </p:spPr>
      </p:sp>
      <p:sp>
        <p:nvSpPr>
          <p:cNvPr id="17" name="Shape 15"/>
          <p:cNvSpPr/>
          <p:nvPr/>
        </p:nvSpPr>
        <p:spPr>
          <a:xfrm>
            <a:off x="3657600" y="11521440"/>
            <a:ext cx="7315200" cy="0"/>
          </a:xfrm>
          <a:prstGeom prst="line">
            <a:avLst/>
          </a:prstGeom>
          <a:noFill/>
          <a:ln w="6350">
            <a:solidFill>
              <a:srgbClr val="C4B9AE">
                <a:alpha val="40000"/>
              </a:srgbClr>
            </a:solidFill>
            <a:prstDash val="solid"/>
          </a:ln>
        </p:spPr>
      </p:sp>
      <p:sp>
        <p:nvSpPr>
          <p:cNvPr id="18" name="Shape 16"/>
          <p:cNvSpPr/>
          <p:nvPr/>
        </p:nvSpPr>
        <p:spPr>
          <a:xfrm>
            <a:off x="3657600" y="12298680"/>
            <a:ext cx="7315200" cy="0"/>
          </a:xfrm>
          <a:prstGeom prst="line">
            <a:avLst/>
          </a:prstGeom>
          <a:noFill/>
          <a:ln w="6350">
            <a:solidFill>
              <a:srgbClr val="C4B9AE">
                <a:alpha val="40000"/>
              </a:srgbClr>
            </a:solidFill>
            <a:prstDash val="solid"/>
          </a:ln>
        </p:spPr>
      </p:sp>
      <p:sp>
        <p:nvSpPr>
          <p:cNvPr id="19" name="Shape 17"/>
          <p:cNvSpPr/>
          <p:nvPr/>
        </p:nvSpPr>
        <p:spPr>
          <a:xfrm>
            <a:off x="6766560" y="9509760"/>
            <a:ext cx="1097280" cy="1097280"/>
          </a:xfrm>
          <a:prstGeom prst="ellipse">
            <a:avLst/>
          </a:prstGeom>
          <a:ln w="7620">
            <a:solidFill>
              <a:srgbClr val="18160F">
                <a:alpha val="40000"/>
              </a:srgbClr>
            </a:solidFill>
            <a:prstDash val="solid"/>
          </a:ln>
        </p:spPr>
      </p:sp>
      <p:sp>
        <p:nvSpPr>
          <p:cNvPr id="20" name="Shape 18"/>
          <p:cNvSpPr/>
          <p:nvPr/>
        </p:nvSpPr>
        <p:spPr>
          <a:xfrm>
            <a:off x="6217920" y="8961120"/>
            <a:ext cx="2194560" cy="2194560"/>
          </a:xfrm>
          <a:prstGeom prst="ellipse">
            <a:avLst/>
          </a:prstGeom>
          <a:ln w="7620">
            <a:solidFill>
              <a:srgbClr val="18160F">
                <a:alpha val="40000"/>
              </a:srgbClr>
            </a:solidFill>
            <a:prstDash val="solid"/>
          </a:ln>
        </p:spPr>
      </p:sp>
      <p:sp>
        <p:nvSpPr>
          <p:cNvPr id="21" name="Shape 19"/>
          <p:cNvSpPr/>
          <p:nvPr/>
        </p:nvSpPr>
        <p:spPr>
          <a:xfrm>
            <a:off x="5669280" y="8412480"/>
            <a:ext cx="3291840" cy="3291840"/>
          </a:xfrm>
          <a:prstGeom prst="ellipse">
            <a:avLst/>
          </a:prstGeom>
          <a:ln w="7620">
            <a:solidFill>
              <a:srgbClr val="18160F">
                <a:alpha val="40000"/>
              </a:srgbClr>
            </a:solidFill>
            <a:prstDash val="solid"/>
          </a:ln>
        </p:spPr>
      </p:sp>
      <p:sp>
        <p:nvSpPr>
          <p:cNvPr id="22" name="Shape 20"/>
          <p:cNvSpPr/>
          <p:nvPr/>
        </p:nvSpPr>
        <p:spPr>
          <a:xfrm>
            <a:off x="5120640" y="7863840"/>
            <a:ext cx="4389120" cy="4389120"/>
          </a:xfrm>
          <a:prstGeom prst="ellipse">
            <a:avLst/>
          </a:prstGeom>
          <a:ln w="7620">
            <a:solidFill>
              <a:srgbClr val="18160F">
                <a:alpha val="40000"/>
              </a:srgbClr>
            </a:solidFill>
            <a:prstDash val="solid"/>
          </a:ln>
        </p:spPr>
      </p:sp>
      <p:sp>
        <p:nvSpPr>
          <p:cNvPr id="23" name="Shape 21"/>
          <p:cNvSpPr/>
          <p:nvPr/>
        </p:nvSpPr>
        <p:spPr>
          <a:xfrm>
            <a:off x="4572000" y="7315200"/>
            <a:ext cx="5486400" cy="5486400"/>
          </a:xfrm>
          <a:prstGeom prst="ellipse">
            <a:avLst/>
          </a:prstGeom>
          <a:ln w="7620">
            <a:solidFill>
              <a:srgbClr val="18160F">
                <a:alpha val="40000"/>
              </a:srgbClr>
            </a:solidFill>
            <a:prstDash val="solid"/>
          </a:ln>
        </p:spPr>
      </p:sp>
      <p:sp>
        <p:nvSpPr>
          <p:cNvPr id="24" name="Shape 22"/>
          <p:cNvSpPr/>
          <p:nvPr/>
        </p:nvSpPr>
        <p:spPr>
          <a:xfrm>
            <a:off x="4114800" y="12801600"/>
            <a:ext cx="6858000" cy="-4572000"/>
          </a:xfrm>
          <a:prstGeom prst="line">
            <a:avLst/>
          </a:prstGeom>
          <a:noFill/>
          <a:ln w="8890">
            <a:solidFill>
              <a:srgbClr val="18160F">
                <a:alpha val="50000"/>
              </a:srgbClr>
            </a:solidFill>
            <a:prstDash val="solid"/>
          </a:ln>
        </p:spPr>
      </p:sp>
      <p:sp>
        <p:nvSpPr>
          <p:cNvPr id="25" name="Shape 23"/>
          <p:cNvSpPr/>
          <p:nvPr/>
        </p:nvSpPr>
        <p:spPr>
          <a:xfrm>
            <a:off x="3657600" y="11887200"/>
            <a:ext cx="5029200" cy="-3200400"/>
          </a:xfrm>
          <a:prstGeom prst="line">
            <a:avLst/>
          </a:prstGeom>
          <a:noFill/>
          <a:ln w="38100">
            <a:solidFill>
              <a:srgbClr val="F7F471"/>
            </a:solidFill>
            <a:prstDash val="solid"/>
          </a:ln>
        </p:spPr>
      </p:sp>
      <p:sp>
        <p:nvSpPr>
          <p:cNvPr id="26" name="Shape 24"/>
          <p:cNvSpPr/>
          <p:nvPr/>
        </p:nvSpPr>
        <p:spPr>
          <a:xfrm>
            <a:off x="8686800" y="8686800"/>
            <a:ext cx="2286000" cy="-1828800"/>
          </a:xfrm>
          <a:prstGeom prst="line">
            <a:avLst/>
          </a:prstGeom>
          <a:noFill/>
          <a:ln w="38100">
            <a:solidFill>
              <a:srgbClr val="F7F471"/>
            </a:solidFill>
            <a:prstDash val="solid"/>
          </a:ln>
        </p:spPr>
      </p:sp>
      <p:sp>
        <p:nvSpPr>
          <p:cNvPr id="27" name="Shape 25"/>
          <p:cNvSpPr/>
          <p:nvPr/>
        </p:nvSpPr>
        <p:spPr>
          <a:xfrm>
            <a:off x="8595360" y="8595360"/>
            <a:ext cx="164592" cy="164592"/>
          </a:xfrm>
          <a:prstGeom prst="rect">
            <a:avLst/>
          </a:prstGeom>
          <a:solidFill>
            <a:srgbClr val="F7F471"/>
          </a:solidFill>
          <a:ln w="10160">
            <a:solidFill>
              <a:srgbClr val="18160F"/>
            </a:solidFill>
            <a:prstDash val="solid"/>
          </a:ln>
        </p:spPr>
      </p:sp>
      <p:sp>
        <p:nvSpPr>
          <p:cNvPr id="28" name="Shape 26"/>
          <p:cNvSpPr/>
          <p:nvPr/>
        </p:nvSpPr>
        <p:spPr>
          <a:xfrm>
            <a:off x="4983480" y="10469880"/>
            <a:ext cx="91440" cy="91440"/>
          </a:xfrm>
          <a:prstGeom prst="ellipse">
            <a:avLst/>
          </a:prstGeom>
          <a:solidFill>
            <a:srgbClr val="18160F"/>
          </a:solidFill>
          <a:ln w="12700">
            <a:solidFill>
              <a:srgbClr val="18160F"/>
            </a:solidFill>
            <a:prstDash val="solid"/>
          </a:ln>
        </p:spPr>
      </p:sp>
      <p:sp>
        <p:nvSpPr>
          <p:cNvPr id="29" name="Shape 27"/>
          <p:cNvSpPr/>
          <p:nvPr/>
        </p:nvSpPr>
        <p:spPr>
          <a:xfrm>
            <a:off x="5440680" y="10927080"/>
            <a:ext cx="91440" cy="91440"/>
          </a:xfrm>
          <a:prstGeom prst="ellipse">
            <a:avLst/>
          </a:prstGeom>
          <a:solidFill>
            <a:srgbClr val="18160F"/>
          </a:solidFill>
          <a:ln w="12700">
            <a:solidFill>
              <a:srgbClr val="18160F"/>
            </a:solidFill>
            <a:prstDash val="solid"/>
          </a:ln>
        </p:spPr>
      </p:sp>
      <p:sp>
        <p:nvSpPr>
          <p:cNvPr id="30" name="Shape 28"/>
          <p:cNvSpPr/>
          <p:nvPr/>
        </p:nvSpPr>
        <p:spPr>
          <a:xfrm>
            <a:off x="6812280" y="9555480"/>
            <a:ext cx="91440" cy="91440"/>
          </a:xfrm>
          <a:prstGeom prst="ellipse">
            <a:avLst/>
          </a:prstGeom>
          <a:solidFill>
            <a:srgbClr val="18160F"/>
          </a:solidFill>
          <a:ln w="12700">
            <a:solidFill>
              <a:srgbClr val="18160F"/>
            </a:solidFill>
            <a:prstDash val="solid"/>
          </a:ln>
        </p:spPr>
      </p:sp>
      <p:sp>
        <p:nvSpPr>
          <p:cNvPr id="31" name="Shape 29"/>
          <p:cNvSpPr/>
          <p:nvPr/>
        </p:nvSpPr>
        <p:spPr>
          <a:xfrm>
            <a:off x="9555480" y="7726680"/>
            <a:ext cx="91440" cy="91440"/>
          </a:xfrm>
          <a:prstGeom prst="ellipse">
            <a:avLst/>
          </a:prstGeom>
          <a:solidFill>
            <a:srgbClr val="18160F"/>
          </a:solidFill>
          <a:ln w="12700">
            <a:solidFill>
              <a:srgbClr val="18160F"/>
            </a:solidFill>
            <a:prstDash val="solid"/>
          </a:ln>
        </p:spPr>
      </p:sp>
      <p:sp>
        <p:nvSpPr>
          <p:cNvPr id="32" name="Shape 30"/>
          <p:cNvSpPr/>
          <p:nvPr/>
        </p:nvSpPr>
        <p:spPr>
          <a:xfrm>
            <a:off x="7726680" y="10744200"/>
            <a:ext cx="91440" cy="91440"/>
          </a:xfrm>
          <a:prstGeom prst="ellipse">
            <a:avLst/>
          </a:prstGeom>
          <a:solidFill>
            <a:srgbClr val="18160F"/>
          </a:solidFill>
          <a:ln w="12700">
            <a:solidFill>
              <a:srgbClr val="18160F"/>
            </a:solidFill>
            <a:prstDash val="solid"/>
          </a:ln>
        </p:spPr>
      </p:sp>
      <p:sp>
        <p:nvSpPr>
          <p:cNvPr id="33" name="Shape 31"/>
          <p:cNvSpPr/>
          <p:nvPr/>
        </p:nvSpPr>
        <p:spPr>
          <a:xfrm>
            <a:off x="10012680" y="8366760"/>
            <a:ext cx="91440" cy="91440"/>
          </a:xfrm>
          <a:prstGeom prst="ellipse">
            <a:avLst/>
          </a:prstGeom>
          <a:solidFill>
            <a:srgbClr val="18160F"/>
          </a:solidFill>
          <a:ln w="12700">
            <a:solidFill>
              <a:srgbClr val="18160F"/>
            </a:solidFill>
            <a:prstDash val="solid"/>
          </a:ln>
        </p:spPr>
      </p:sp>
      <p:sp>
        <p:nvSpPr>
          <p:cNvPr id="34" name="Shape 32"/>
          <p:cNvSpPr/>
          <p:nvPr/>
        </p:nvSpPr>
        <p:spPr>
          <a:xfrm>
            <a:off x="6080760" y="9281160"/>
            <a:ext cx="91440" cy="91440"/>
          </a:xfrm>
          <a:prstGeom prst="ellipse">
            <a:avLst/>
          </a:prstGeom>
          <a:solidFill>
            <a:srgbClr val="18160F"/>
          </a:solidFill>
          <a:ln w="12700">
            <a:solidFill>
              <a:srgbClr val="18160F"/>
            </a:solidFill>
            <a:prstDash val="solid"/>
          </a:ln>
        </p:spPr>
      </p:sp>
      <p:sp>
        <p:nvSpPr>
          <p:cNvPr id="35" name="Shape 33"/>
          <p:cNvSpPr/>
          <p:nvPr/>
        </p:nvSpPr>
        <p:spPr>
          <a:xfrm>
            <a:off x="10433304" y="6858000"/>
            <a:ext cx="164592" cy="0"/>
          </a:xfrm>
          <a:prstGeom prst="line">
            <a:avLst/>
          </a:prstGeom>
          <a:noFill/>
          <a:ln w="7620">
            <a:solidFill>
              <a:srgbClr val="8A8280"/>
            </a:solidFill>
            <a:prstDash val="solid"/>
          </a:ln>
        </p:spPr>
      </p:sp>
      <p:sp>
        <p:nvSpPr>
          <p:cNvPr id="36" name="Shape 34"/>
          <p:cNvSpPr/>
          <p:nvPr/>
        </p:nvSpPr>
        <p:spPr>
          <a:xfrm>
            <a:off x="10515600" y="6775704"/>
            <a:ext cx="0" cy="164592"/>
          </a:xfrm>
          <a:prstGeom prst="line">
            <a:avLst/>
          </a:prstGeom>
          <a:noFill/>
          <a:ln w="7620">
            <a:solidFill>
              <a:srgbClr val="8A8280"/>
            </a:solidFill>
            <a:prstDash val="solid"/>
          </a:ln>
        </p:spPr>
      </p:sp>
      <p:sp>
        <p:nvSpPr>
          <p:cNvPr id="37" name="Shape 35"/>
          <p:cNvSpPr/>
          <p:nvPr/>
        </p:nvSpPr>
        <p:spPr>
          <a:xfrm>
            <a:off x="3849624" y="12527280"/>
            <a:ext cx="164592" cy="0"/>
          </a:xfrm>
          <a:prstGeom prst="line">
            <a:avLst/>
          </a:prstGeom>
          <a:noFill/>
          <a:ln w="7620">
            <a:solidFill>
              <a:srgbClr val="8A8280"/>
            </a:solidFill>
            <a:prstDash val="solid"/>
          </a:ln>
        </p:spPr>
      </p:sp>
      <p:sp>
        <p:nvSpPr>
          <p:cNvPr id="38" name="Shape 36"/>
          <p:cNvSpPr/>
          <p:nvPr/>
        </p:nvSpPr>
        <p:spPr>
          <a:xfrm>
            <a:off x="3931920" y="12444984"/>
            <a:ext cx="0" cy="164592"/>
          </a:xfrm>
          <a:prstGeom prst="line">
            <a:avLst/>
          </a:prstGeom>
          <a:noFill/>
          <a:ln w="7620">
            <a:solidFill>
              <a:srgbClr val="8A8280"/>
            </a:solidFill>
            <a:prstDash val="solid"/>
          </a:ln>
        </p:spPr>
      </p:sp>
      <p:sp>
        <p:nvSpPr>
          <p:cNvPr id="39" name="Text 37"/>
          <p:cNvSpPr/>
          <p:nvPr/>
        </p:nvSpPr>
        <p:spPr>
          <a:xfrm>
            <a:off x="762000" y="762000"/>
            <a:ext cx="73152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FRAMEWORK CAROUSEL  ·  NO. 02</a:t>
            </a:r>
            <a:endParaRPr lang="en-US" sz="1100" dirty="0"/>
          </a:p>
        </p:txBody>
      </p:sp>
      <p:sp>
        <p:nvSpPr>
          <p:cNvPr id="40" name="Shape 38"/>
          <p:cNvSpPr/>
          <p:nvPr/>
        </p:nvSpPr>
        <p:spPr>
          <a:xfrm>
            <a:off x="762000" y="1082040"/>
            <a:ext cx="1371600" cy="36576"/>
          </a:xfrm>
          <a:prstGeom prst="rect">
            <a:avLst/>
          </a:prstGeom>
          <a:solidFill>
            <a:srgbClr val="F7F471"/>
          </a:solidFill>
          <a:ln w="12700">
            <a:solidFill>
              <a:srgbClr val="F7F471"/>
            </a:solidFill>
            <a:prstDash val="solid"/>
          </a:ln>
        </p:spPr>
      </p:sp>
      <p:sp>
        <p:nvSpPr>
          <p:cNvPr id="41" name="Text 39"/>
          <p:cNvSpPr/>
          <p:nvPr/>
        </p:nvSpPr>
        <p:spPr>
          <a:xfrm>
            <a:off x="762000" y="1920240"/>
            <a:ext cx="10058400" cy="1097280"/>
          </a:xfrm>
          <a:prstGeom prst="rect">
            <a:avLst/>
          </a:prstGeom>
          <a:noFill/>
          <a:ln/>
        </p:spPr>
        <p:txBody>
          <a:bodyPr wrap="square" rtlCol="0" anchor="ctr"/>
          <a:lstStyle/>
          <a:p>
            <a:pPr algn="l" indent="0" marL="0">
              <a:buNone/>
            </a:pPr>
            <a:r>
              <a:rPr lang="en-US" sz="8400" dirty="0">
                <a:solidFill>
                  <a:srgbClr val="18160F"/>
                </a:solidFill>
                <a:latin typeface="Playfair Display" pitchFamily="34" charset="0"/>
                <a:ea typeface="Playfair Display" pitchFamily="34" charset="-122"/>
                <a:cs typeface="Playfair Display" pitchFamily="34" charset="-120"/>
              </a:rPr>
              <a:t>Christensen's</a:t>
            </a:r>
            <a:endParaRPr lang="en-US" sz="8400" dirty="0"/>
          </a:p>
        </p:txBody>
      </p:sp>
      <p:sp>
        <p:nvSpPr>
          <p:cNvPr id="42" name="Text 40"/>
          <p:cNvSpPr/>
          <p:nvPr/>
        </p:nvSpPr>
        <p:spPr>
          <a:xfrm>
            <a:off x="762000" y="3017520"/>
            <a:ext cx="10058400" cy="1097280"/>
          </a:xfrm>
          <a:prstGeom prst="rect">
            <a:avLst/>
          </a:prstGeom>
          <a:noFill/>
          <a:ln/>
        </p:spPr>
        <p:txBody>
          <a:bodyPr wrap="square" rtlCol="0" anchor="ctr"/>
          <a:lstStyle/>
          <a:p>
            <a:pPr algn="l" indent="0" marL="0">
              <a:buNone/>
            </a:pPr>
            <a:r>
              <a:rPr lang="en-US" sz="8400" dirty="0">
                <a:solidFill>
                  <a:srgbClr val="18160F"/>
                </a:solidFill>
                <a:latin typeface="Playfair Display" pitchFamily="34" charset="0"/>
                <a:ea typeface="Playfair Display" pitchFamily="34" charset="-122"/>
                <a:cs typeface="Playfair Display" pitchFamily="34" charset="-120"/>
              </a:rPr>
              <a:t>Dilemma. 1997.</a:t>
            </a:r>
            <a:endParaRPr lang="en-US" sz="8400" dirty="0"/>
          </a:p>
        </p:txBody>
      </p:sp>
      <p:sp>
        <p:nvSpPr>
          <p:cNvPr id="43" name="Text 41"/>
          <p:cNvSpPr/>
          <p:nvPr/>
        </p:nvSpPr>
        <p:spPr>
          <a:xfrm>
            <a:off x="762000" y="4297680"/>
            <a:ext cx="9144000" cy="1097280"/>
          </a:xfrm>
          <a:prstGeom prst="rect">
            <a:avLst/>
          </a:prstGeom>
          <a:noFill/>
          <a:ln/>
        </p:spPr>
        <p:txBody>
          <a:bodyPr wrap="square" rtlCol="0" anchor="ctr"/>
          <a:lstStyle/>
          <a:p>
            <a:pPr algn="l" indent="0" marL="0">
              <a:lnSpc>
                <a:spcPct val="120000"/>
              </a:lnSpc>
              <a:buNone/>
            </a:pPr>
            <a:r>
              <a:rPr lang="en-US" sz="2800" i="1" dirty="0">
                <a:solidFill>
                  <a:srgbClr val="8A8280"/>
                </a:solidFill>
                <a:latin typeface="Playfair Display" pitchFamily="34" charset="0"/>
                <a:ea typeface="Playfair Display" pitchFamily="34" charset="-122"/>
                <a:cs typeface="Playfair Display" pitchFamily="34" charset="-120"/>
              </a:rPr>
              <a:t>The framework now applies to your career as cleanly as your company.</a:t>
            </a:r>
            <a:endParaRPr lang="en-US" sz="2800" dirty="0"/>
          </a:p>
        </p:txBody>
      </p:sp>
      <p:sp>
        <p:nvSpPr>
          <p:cNvPr id="44" name="Text 42"/>
          <p:cNvSpPr/>
          <p:nvPr/>
        </p:nvSpPr>
        <p:spPr>
          <a:xfrm>
            <a:off x="762000" y="12976860"/>
            <a:ext cx="7315200" cy="274320"/>
          </a:xfrm>
          <a:prstGeom prst="rect">
            <a:avLst/>
          </a:prstGeom>
          <a:noFill/>
          <a:ln/>
        </p:spPr>
        <p:txBody>
          <a:bodyPr wrap="square" rtlCol="0" anchor="ctr"/>
          <a:lstStyle/>
          <a:p>
            <a:pPr algn="l" indent="0" marL="0">
              <a:buNone/>
            </a:pPr>
            <a:r>
              <a:rPr lang="en-US" sz="1400" spc="100" kern="0" dirty="0">
                <a:solidFill>
                  <a:srgbClr val="8A8280"/>
                </a:solidFill>
                <a:latin typeface="Inter" pitchFamily="34" charset="0"/>
                <a:ea typeface="Inter" pitchFamily="34" charset="-122"/>
                <a:cs typeface="Inter" pitchFamily="34" charset="-120"/>
              </a:rPr>
              <a:t>Clayton M. Christensen  ·  Harvard Business School  ·  1997</a:t>
            </a:r>
            <a:endParaRPr lang="en-US" sz="1400" dirty="0"/>
          </a:p>
        </p:txBody>
      </p:sp>
      <p:sp>
        <p:nvSpPr>
          <p:cNvPr id="45" name="Text 43"/>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18160F"/>
                </a:solidFill>
                <a:latin typeface="Playfair Display" pitchFamily="34" charset="0"/>
                <a:ea typeface="Playfair Display" pitchFamily="34" charset="-122"/>
                <a:cs typeface="Playfair Display" pitchFamily="34" charset="-120"/>
              </a:rPr>
              <a:t>JB</a:t>
            </a:r>
            <a:endParaRPr lang="en-US" sz="2800" dirty="0"/>
          </a:p>
        </p:txBody>
      </p:sp>
      <p:sp>
        <p:nvSpPr>
          <p:cNvPr id="46" name="Shape 44"/>
          <p:cNvSpPr/>
          <p:nvPr/>
        </p:nvSpPr>
        <p:spPr>
          <a:xfrm>
            <a:off x="10210800" y="13479780"/>
            <a:ext cx="457200" cy="18288"/>
          </a:xfrm>
          <a:prstGeom prst="rect">
            <a:avLst/>
          </a:prstGeom>
          <a:solidFill>
            <a:srgbClr val="F7F471"/>
          </a:solidFill>
          <a:ln w="12700">
            <a:solidFill>
              <a:srgbClr val="F7F471"/>
            </a:solidFill>
            <a:prstDash val="solid"/>
          </a:ln>
        </p:spPr>
      </p:sp>
      <p:sp>
        <p:nvSpPr>
          <p:cNvPr id="47" name="Text 45"/>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1 / 14</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5080">
            <a:solidFill>
              <a:srgbClr val="C4B9AE">
                <a:alpha val="20000"/>
              </a:srgbClr>
            </a:solidFill>
            <a:prstDash val="solid"/>
          </a:ln>
        </p:spPr>
      </p:sp>
      <p:sp>
        <p:nvSpPr>
          <p:cNvPr id="3" name="Shape 1"/>
          <p:cNvSpPr/>
          <p:nvPr/>
        </p:nvSpPr>
        <p:spPr>
          <a:xfrm>
            <a:off x="2413000" y="762000"/>
            <a:ext cx="0" cy="12763500"/>
          </a:xfrm>
          <a:prstGeom prst="line">
            <a:avLst/>
          </a:prstGeom>
          <a:noFill/>
          <a:ln w="5080">
            <a:solidFill>
              <a:srgbClr val="C4B9AE">
                <a:alpha val="20000"/>
              </a:srgbClr>
            </a:solidFill>
            <a:prstDash val="solid"/>
          </a:ln>
        </p:spPr>
      </p:sp>
      <p:sp>
        <p:nvSpPr>
          <p:cNvPr id="4" name="Shape 2"/>
          <p:cNvSpPr/>
          <p:nvPr/>
        </p:nvSpPr>
        <p:spPr>
          <a:xfrm>
            <a:off x="3238500" y="762000"/>
            <a:ext cx="0" cy="12763500"/>
          </a:xfrm>
          <a:prstGeom prst="line">
            <a:avLst/>
          </a:prstGeom>
          <a:noFill/>
          <a:ln w="5080">
            <a:solidFill>
              <a:srgbClr val="C4B9AE">
                <a:alpha val="20000"/>
              </a:srgbClr>
            </a:solidFill>
            <a:prstDash val="solid"/>
          </a:ln>
        </p:spPr>
      </p:sp>
      <p:sp>
        <p:nvSpPr>
          <p:cNvPr id="5" name="Shape 3"/>
          <p:cNvSpPr/>
          <p:nvPr/>
        </p:nvSpPr>
        <p:spPr>
          <a:xfrm>
            <a:off x="4064000" y="762000"/>
            <a:ext cx="0" cy="12763500"/>
          </a:xfrm>
          <a:prstGeom prst="line">
            <a:avLst/>
          </a:prstGeom>
          <a:noFill/>
          <a:ln w="5080">
            <a:solidFill>
              <a:srgbClr val="C4B9AE">
                <a:alpha val="20000"/>
              </a:srgbClr>
            </a:solidFill>
            <a:prstDash val="solid"/>
          </a:ln>
        </p:spPr>
      </p:sp>
      <p:sp>
        <p:nvSpPr>
          <p:cNvPr id="6" name="Shape 4"/>
          <p:cNvSpPr/>
          <p:nvPr/>
        </p:nvSpPr>
        <p:spPr>
          <a:xfrm>
            <a:off x="4889500" y="762000"/>
            <a:ext cx="0" cy="12763500"/>
          </a:xfrm>
          <a:prstGeom prst="line">
            <a:avLst/>
          </a:prstGeom>
          <a:noFill/>
          <a:ln w="5080">
            <a:solidFill>
              <a:srgbClr val="C4B9AE">
                <a:alpha val="20000"/>
              </a:srgbClr>
            </a:solidFill>
            <a:prstDash val="solid"/>
          </a:ln>
        </p:spPr>
      </p:sp>
      <p:sp>
        <p:nvSpPr>
          <p:cNvPr id="7" name="Shape 5"/>
          <p:cNvSpPr/>
          <p:nvPr/>
        </p:nvSpPr>
        <p:spPr>
          <a:xfrm>
            <a:off x="5715000" y="762000"/>
            <a:ext cx="0" cy="12763500"/>
          </a:xfrm>
          <a:prstGeom prst="line">
            <a:avLst/>
          </a:prstGeom>
          <a:noFill/>
          <a:ln w="5080">
            <a:solidFill>
              <a:srgbClr val="C4B9AE">
                <a:alpha val="20000"/>
              </a:srgbClr>
            </a:solidFill>
            <a:prstDash val="solid"/>
          </a:ln>
        </p:spPr>
      </p:sp>
      <p:sp>
        <p:nvSpPr>
          <p:cNvPr id="8" name="Shape 6"/>
          <p:cNvSpPr/>
          <p:nvPr/>
        </p:nvSpPr>
        <p:spPr>
          <a:xfrm>
            <a:off x="6540500" y="762000"/>
            <a:ext cx="0" cy="12763500"/>
          </a:xfrm>
          <a:prstGeom prst="line">
            <a:avLst/>
          </a:prstGeom>
          <a:noFill/>
          <a:ln w="5080">
            <a:solidFill>
              <a:srgbClr val="C4B9AE">
                <a:alpha val="20000"/>
              </a:srgbClr>
            </a:solidFill>
            <a:prstDash val="solid"/>
          </a:ln>
        </p:spPr>
      </p:sp>
      <p:sp>
        <p:nvSpPr>
          <p:cNvPr id="9" name="Shape 7"/>
          <p:cNvSpPr/>
          <p:nvPr/>
        </p:nvSpPr>
        <p:spPr>
          <a:xfrm>
            <a:off x="7366000" y="762000"/>
            <a:ext cx="0" cy="12763500"/>
          </a:xfrm>
          <a:prstGeom prst="line">
            <a:avLst/>
          </a:prstGeom>
          <a:noFill/>
          <a:ln w="5080">
            <a:solidFill>
              <a:srgbClr val="C4B9AE">
                <a:alpha val="20000"/>
              </a:srgbClr>
            </a:solidFill>
            <a:prstDash val="solid"/>
          </a:ln>
        </p:spPr>
      </p:sp>
      <p:sp>
        <p:nvSpPr>
          <p:cNvPr id="10" name="Shape 8"/>
          <p:cNvSpPr/>
          <p:nvPr/>
        </p:nvSpPr>
        <p:spPr>
          <a:xfrm>
            <a:off x="8191500" y="762000"/>
            <a:ext cx="0" cy="12763500"/>
          </a:xfrm>
          <a:prstGeom prst="line">
            <a:avLst/>
          </a:prstGeom>
          <a:noFill/>
          <a:ln w="5080">
            <a:solidFill>
              <a:srgbClr val="C4B9AE">
                <a:alpha val="20000"/>
              </a:srgbClr>
            </a:solidFill>
            <a:prstDash val="solid"/>
          </a:ln>
        </p:spPr>
      </p:sp>
      <p:sp>
        <p:nvSpPr>
          <p:cNvPr id="11" name="Shape 9"/>
          <p:cNvSpPr/>
          <p:nvPr/>
        </p:nvSpPr>
        <p:spPr>
          <a:xfrm>
            <a:off x="9017000" y="762000"/>
            <a:ext cx="0" cy="12763500"/>
          </a:xfrm>
          <a:prstGeom prst="line">
            <a:avLst/>
          </a:prstGeom>
          <a:noFill/>
          <a:ln w="5080">
            <a:solidFill>
              <a:srgbClr val="C4B9AE">
                <a:alpha val="20000"/>
              </a:srgbClr>
            </a:solidFill>
            <a:prstDash val="solid"/>
          </a:ln>
        </p:spPr>
      </p:sp>
      <p:sp>
        <p:nvSpPr>
          <p:cNvPr id="12" name="Shape 10"/>
          <p:cNvSpPr/>
          <p:nvPr/>
        </p:nvSpPr>
        <p:spPr>
          <a:xfrm>
            <a:off x="9842500" y="762000"/>
            <a:ext cx="0" cy="12763500"/>
          </a:xfrm>
          <a:prstGeom prst="line">
            <a:avLst/>
          </a:prstGeom>
          <a:noFill/>
          <a:ln w="5080">
            <a:solidFill>
              <a:srgbClr val="C4B9AE">
                <a:alpha val="20000"/>
              </a:srgbClr>
            </a:solidFill>
            <a:prstDash val="solid"/>
          </a:ln>
        </p:spPr>
      </p:sp>
      <p:sp>
        <p:nvSpPr>
          <p:cNvPr id="13" name="Shape 11"/>
          <p:cNvSpPr/>
          <p:nvPr/>
        </p:nvSpPr>
        <p:spPr>
          <a:xfrm>
            <a:off x="762000" y="2180167"/>
            <a:ext cx="9906000" cy="0"/>
          </a:xfrm>
          <a:prstGeom prst="line">
            <a:avLst/>
          </a:prstGeom>
          <a:noFill/>
          <a:ln w="5080">
            <a:solidFill>
              <a:srgbClr val="C4B9AE">
                <a:alpha val="20000"/>
              </a:srgbClr>
            </a:solidFill>
            <a:prstDash val="solid"/>
          </a:ln>
        </p:spPr>
      </p:sp>
      <p:sp>
        <p:nvSpPr>
          <p:cNvPr id="14" name="Shape 12"/>
          <p:cNvSpPr/>
          <p:nvPr/>
        </p:nvSpPr>
        <p:spPr>
          <a:xfrm>
            <a:off x="762000" y="3598333"/>
            <a:ext cx="9906000" cy="0"/>
          </a:xfrm>
          <a:prstGeom prst="line">
            <a:avLst/>
          </a:prstGeom>
          <a:noFill/>
          <a:ln w="5080">
            <a:solidFill>
              <a:srgbClr val="C4B9AE">
                <a:alpha val="20000"/>
              </a:srgbClr>
            </a:solidFill>
            <a:prstDash val="solid"/>
          </a:ln>
        </p:spPr>
      </p:sp>
      <p:sp>
        <p:nvSpPr>
          <p:cNvPr id="15" name="Shape 13"/>
          <p:cNvSpPr/>
          <p:nvPr/>
        </p:nvSpPr>
        <p:spPr>
          <a:xfrm>
            <a:off x="762000" y="5016500"/>
            <a:ext cx="9906000" cy="0"/>
          </a:xfrm>
          <a:prstGeom prst="line">
            <a:avLst/>
          </a:prstGeom>
          <a:noFill/>
          <a:ln w="5080">
            <a:solidFill>
              <a:srgbClr val="C4B9AE">
                <a:alpha val="20000"/>
              </a:srgbClr>
            </a:solidFill>
            <a:prstDash val="solid"/>
          </a:ln>
        </p:spPr>
      </p:sp>
      <p:sp>
        <p:nvSpPr>
          <p:cNvPr id="16" name="Shape 14"/>
          <p:cNvSpPr/>
          <p:nvPr/>
        </p:nvSpPr>
        <p:spPr>
          <a:xfrm>
            <a:off x="762000" y="6434667"/>
            <a:ext cx="9906000" cy="0"/>
          </a:xfrm>
          <a:prstGeom prst="line">
            <a:avLst/>
          </a:prstGeom>
          <a:noFill/>
          <a:ln w="5080">
            <a:solidFill>
              <a:srgbClr val="C4B9AE">
                <a:alpha val="20000"/>
              </a:srgbClr>
            </a:solidFill>
            <a:prstDash val="solid"/>
          </a:ln>
        </p:spPr>
      </p:sp>
      <p:sp>
        <p:nvSpPr>
          <p:cNvPr id="17" name="Shape 15"/>
          <p:cNvSpPr/>
          <p:nvPr/>
        </p:nvSpPr>
        <p:spPr>
          <a:xfrm>
            <a:off x="762000" y="7852833"/>
            <a:ext cx="9906000" cy="0"/>
          </a:xfrm>
          <a:prstGeom prst="line">
            <a:avLst/>
          </a:prstGeom>
          <a:noFill/>
          <a:ln w="5080">
            <a:solidFill>
              <a:srgbClr val="C4B9AE">
                <a:alpha val="20000"/>
              </a:srgbClr>
            </a:solidFill>
            <a:prstDash val="solid"/>
          </a:ln>
        </p:spPr>
      </p:sp>
      <p:sp>
        <p:nvSpPr>
          <p:cNvPr id="18" name="Shape 16"/>
          <p:cNvSpPr/>
          <p:nvPr/>
        </p:nvSpPr>
        <p:spPr>
          <a:xfrm>
            <a:off x="762000" y="9271000"/>
            <a:ext cx="9906000" cy="0"/>
          </a:xfrm>
          <a:prstGeom prst="line">
            <a:avLst/>
          </a:prstGeom>
          <a:noFill/>
          <a:ln w="5080">
            <a:solidFill>
              <a:srgbClr val="C4B9AE">
                <a:alpha val="20000"/>
              </a:srgbClr>
            </a:solidFill>
            <a:prstDash val="solid"/>
          </a:ln>
        </p:spPr>
      </p:sp>
      <p:sp>
        <p:nvSpPr>
          <p:cNvPr id="19" name="Shape 17"/>
          <p:cNvSpPr/>
          <p:nvPr/>
        </p:nvSpPr>
        <p:spPr>
          <a:xfrm>
            <a:off x="762000" y="10689167"/>
            <a:ext cx="9906000" cy="0"/>
          </a:xfrm>
          <a:prstGeom prst="line">
            <a:avLst/>
          </a:prstGeom>
          <a:noFill/>
          <a:ln w="5080">
            <a:solidFill>
              <a:srgbClr val="C4B9AE">
                <a:alpha val="20000"/>
              </a:srgbClr>
            </a:solidFill>
            <a:prstDash val="solid"/>
          </a:ln>
        </p:spPr>
      </p:sp>
      <p:sp>
        <p:nvSpPr>
          <p:cNvPr id="20" name="Shape 18"/>
          <p:cNvSpPr/>
          <p:nvPr/>
        </p:nvSpPr>
        <p:spPr>
          <a:xfrm>
            <a:off x="762000" y="12107333"/>
            <a:ext cx="9906000" cy="0"/>
          </a:xfrm>
          <a:prstGeom prst="line">
            <a:avLst/>
          </a:prstGeom>
          <a:noFill/>
          <a:ln w="5080">
            <a:solidFill>
              <a:srgbClr val="C4B9AE">
                <a:alpha val="20000"/>
              </a:srgbClr>
            </a:solidFill>
            <a:prstDash val="solid"/>
          </a:ln>
        </p:spPr>
      </p:sp>
      <p:sp>
        <p:nvSpPr>
          <p:cNvPr id="21" name="Shape 19"/>
          <p:cNvSpPr/>
          <p:nvPr/>
        </p:nvSpPr>
        <p:spPr>
          <a:xfrm>
            <a:off x="762000" y="762000"/>
            <a:ext cx="381000" cy="28575"/>
          </a:xfrm>
          <a:prstGeom prst="rect">
            <a:avLst/>
          </a:prstGeom>
          <a:solidFill>
            <a:srgbClr val="F7F471"/>
          </a:solidFill>
          <a:ln w="12700">
            <a:solidFill>
              <a:srgbClr val="F7F471"/>
            </a:solidFill>
            <a:prstDash val="solid"/>
          </a:ln>
        </p:spPr>
      </p:sp>
      <p:sp>
        <p:nvSpPr>
          <p:cNvPr id="22" name="Text 20"/>
          <p:cNvSpPr/>
          <p:nvPr/>
        </p:nvSpPr>
        <p:spPr>
          <a:xfrm>
            <a:off x="762000" y="876300"/>
            <a:ext cx="5486400" cy="266700"/>
          </a:xfrm>
          <a:prstGeom prst="rect">
            <a:avLst/>
          </a:prstGeom>
          <a:noFill/>
          <a:ln/>
        </p:spPr>
        <p:txBody>
          <a:bodyPr wrap="square" rtlCol="0" anchor="ctr"/>
          <a:lstStyle/>
          <a:p>
            <a:pPr algn="l" indent="0" marL="0">
              <a:buNone/>
            </a:pPr>
            <a:r>
              <a:rPr lang="en-US" sz="1400" b="1" spc="200" kern="0" dirty="0">
                <a:solidFill>
                  <a:srgbClr val="18160F"/>
                </a:solidFill>
                <a:latin typeface="Inter" pitchFamily="34" charset="0"/>
                <a:ea typeface="Inter" pitchFamily="34" charset="-122"/>
                <a:cs typeface="Inter" pitchFamily="34" charset="-120"/>
              </a:rPr>
              <a:t>STARTUP FOUNDER</a:t>
            </a:r>
            <a:endParaRPr lang="en-US" sz="1400" dirty="0"/>
          </a:p>
        </p:txBody>
      </p:sp>
      <p:sp>
        <p:nvSpPr>
          <p:cNvPr id="23" name="Text 21"/>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10 / 14</a:t>
            </a:r>
            <a:endParaRPr lang="en-US" sz="1100" dirty="0"/>
          </a:p>
        </p:txBody>
      </p:sp>
      <p:sp>
        <p:nvSpPr>
          <p:cNvPr id="24" name="Text 22"/>
          <p:cNvSpPr/>
          <p:nvPr/>
        </p:nvSpPr>
        <p:spPr>
          <a:xfrm>
            <a:off x="762000" y="1463040"/>
            <a:ext cx="9906000" cy="1463040"/>
          </a:xfrm>
          <a:prstGeom prst="rect">
            <a:avLst/>
          </a:prstGeom>
          <a:noFill/>
          <a:ln/>
        </p:spPr>
        <p:txBody>
          <a:bodyPr wrap="square" rtlCol="0" anchor="ctr"/>
          <a:lstStyle/>
          <a:p>
            <a:pPr indent="0" marL="0">
              <a:lnSpc>
                <a:spcPct val="110000"/>
              </a:lnSpc>
              <a:buNone/>
            </a:pPr>
            <a:r>
              <a:rPr lang="en-US" sz="4400" dirty="0">
                <a:solidFill>
                  <a:srgbClr val="18160F"/>
                </a:solidFill>
                <a:latin typeface="Playfair Display" pitchFamily="34" charset="0"/>
                <a:ea typeface="Playfair Display" pitchFamily="34" charset="-122"/>
                <a:cs typeface="Playfair Display" pitchFamily="34" charset="-120"/>
              </a:rPr>
              <a:t>Separate the structure before scaling the team.</a:t>
            </a:r>
            <a:endParaRPr lang="en-US" sz="4400" dirty="0"/>
          </a:p>
        </p:txBody>
      </p:sp>
      <p:sp>
        <p:nvSpPr>
          <p:cNvPr id="25" name="Text 23"/>
          <p:cNvSpPr/>
          <p:nvPr/>
        </p:nvSpPr>
        <p:spPr>
          <a:xfrm>
            <a:off x="762000" y="3657600"/>
            <a:ext cx="5852160" cy="4572000"/>
          </a:xfrm>
          <a:prstGeom prst="rect">
            <a:avLst/>
          </a:prstGeom>
          <a:noFill/>
          <a:ln/>
        </p:spPr>
        <p:txBody>
          <a:bodyPr wrap="square" rtlCol="0" anchor="ctr"/>
          <a:lstStyle/>
          <a:p>
            <a:pPr indent="0" marL="0">
              <a:lnSpc>
                <a:spcPct val="160000"/>
              </a:lnSpc>
              <a:buNone/>
            </a:pPr>
            <a:r>
              <a:rPr lang="en-US" sz="1800" dirty="0">
                <a:solidFill>
                  <a:srgbClr val="18160F"/>
                </a:solidFill>
                <a:latin typeface="Inter" pitchFamily="34" charset="0"/>
                <a:ea typeface="Inter" pitchFamily="34" charset="-122"/>
                <a:cs typeface="Inter" pitchFamily="34" charset="-120"/>
              </a:rPr>
              <a:t>Christensen's recommendation still works. Run sustaining inside the core. Run the disruptive bet in a separate unit with its own customer, metric, and capital line. Resist the reflex to merge them. The unit that stays separate is the unit that survives. Set the dates for the ninety-day review.</a:t>
            </a:r>
            <a:endParaRPr lang="en-US" sz="1800" dirty="0"/>
          </a:p>
        </p:txBody>
      </p:sp>
      <p:sp>
        <p:nvSpPr>
          <p:cNvPr id="26" name="Shape 24"/>
          <p:cNvSpPr/>
          <p:nvPr/>
        </p:nvSpPr>
        <p:spPr>
          <a:xfrm>
            <a:off x="6766560" y="3840480"/>
            <a:ext cx="4297680" cy="2194560"/>
          </a:xfrm>
          <a:prstGeom prst="rect">
            <a:avLst/>
          </a:prstGeom>
          <a:solidFill>
            <a:srgbClr val="D6CEBF"/>
          </a:solidFill>
          <a:ln w="12700">
            <a:solidFill>
              <a:srgbClr val="D6CEBF"/>
            </a:solidFill>
            <a:prstDash val="solid"/>
          </a:ln>
        </p:spPr>
      </p:sp>
      <p:sp>
        <p:nvSpPr>
          <p:cNvPr id="27" name="Shape 25"/>
          <p:cNvSpPr/>
          <p:nvPr/>
        </p:nvSpPr>
        <p:spPr>
          <a:xfrm>
            <a:off x="6766560" y="3840480"/>
            <a:ext cx="914400" cy="36576"/>
          </a:xfrm>
          <a:prstGeom prst="rect">
            <a:avLst/>
          </a:prstGeom>
          <a:solidFill>
            <a:srgbClr val="8A8280"/>
          </a:solidFill>
          <a:ln w="12700">
            <a:solidFill>
              <a:srgbClr val="8A8280"/>
            </a:solidFill>
            <a:prstDash val="solid"/>
          </a:ln>
        </p:spPr>
      </p:sp>
      <p:sp>
        <p:nvSpPr>
          <p:cNvPr id="28" name="Text 26"/>
          <p:cNvSpPr/>
          <p:nvPr/>
        </p:nvSpPr>
        <p:spPr>
          <a:xfrm>
            <a:off x="7040880" y="4069080"/>
            <a:ext cx="36576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CORE UNIT</a:t>
            </a:r>
            <a:endParaRPr lang="en-US" sz="1100" dirty="0"/>
          </a:p>
        </p:txBody>
      </p:sp>
      <p:sp>
        <p:nvSpPr>
          <p:cNvPr id="29" name="Text 27"/>
          <p:cNvSpPr/>
          <p:nvPr/>
        </p:nvSpPr>
        <p:spPr>
          <a:xfrm>
            <a:off x="7040880" y="4480560"/>
            <a:ext cx="3749040" cy="1371600"/>
          </a:xfrm>
          <a:prstGeom prst="rect">
            <a:avLst/>
          </a:prstGeom>
          <a:noFill/>
          <a:ln/>
        </p:spPr>
        <p:txBody>
          <a:bodyPr wrap="square" rtlCol="0" anchor="ctr"/>
          <a:lstStyle/>
          <a:p>
            <a:pPr indent="0" marL="0">
              <a:lnSpc>
                <a:spcPct val="140000"/>
              </a:lnSpc>
              <a:buNone/>
            </a:pPr>
            <a:r>
              <a:rPr lang="en-US" sz="1600" dirty="0">
                <a:solidFill>
                  <a:srgbClr val="18160F"/>
                </a:solidFill>
                <a:latin typeface="Inter" pitchFamily="34" charset="0"/>
                <a:ea typeface="Inter" pitchFamily="34" charset="-122"/>
                <a:cs typeface="Inter" pitchFamily="34" charset="-120"/>
              </a:rPr>
              <a:t>Sustaining metrics.</a:t>
            </a:r>
            <a:endParaRPr lang="en-US" sz="1600" dirty="0"/>
          </a:p>
          <a:p>
            <a:pPr indent="0" marL="0">
              <a:lnSpc>
                <a:spcPct val="140000"/>
              </a:lnSpc>
              <a:buNone/>
            </a:pPr>
            <a:r>
              <a:rPr lang="en-US" sz="1600" dirty="0">
                <a:solidFill>
                  <a:srgbClr val="18160F"/>
                </a:solidFill>
                <a:latin typeface="Inter" pitchFamily="34" charset="0"/>
                <a:ea typeface="Inter" pitchFamily="34" charset="-122"/>
                <a:cs typeface="Inter" pitchFamily="34" charset="-120"/>
              </a:rPr>
              <a:t>Existing customers.</a:t>
            </a:r>
            <a:endParaRPr lang="en-US" sz="1600" dirty="0"/>
          </a:p>
          <a:p>
            <a:pPr indent="0" marL="0">
              <a:lnSpc>
                <a:spcPct val="140000"/>
              </a:lnSpc>
              <a:buNone/>
            </a:pPr>
            <a:r>
              <a:rPr lang="en-US" sz="1600" dirty="0">
                <a:solidFill>
                  <a:srgbClr val="18160F"/>
                </a:solidFill>
                <a:latin typeface="Inter" pitchFamily="34" charset="0"/>
                <a:ea typeface="Inter" pitchFamily="34" charset="-122"/>
                <a:cs typeface="Inter" pitchFamily="34" charset="-120"/>
              </a:rPr>
              <a:t>Protected revenue.</a:t>
            </a:r>
            <a:endParaRPr lang="en-US" sz="1600" dirty="0"/>
          </a:p>
        </p:txBody>
      </p:sp>
      <p:sp>
        <p:nvSpPr>
          <p:cNvPr id="30" name="Shape 28"/>
          <p:cNvSpPr/>
          <p:nvPr/>
        </p:nvSpPr>
        <p:spPr>
          <a:xfrm>
            <a:off x="6766560" y="6583680"/>
            <a:ext cx="4297680" cy="2194560"/>
          </a:xfrm>
          <a:prstGeom prst="rect">
            <a:avLst/>
          </a:prstGeom>
          <a:solidFill>
            <a:srgbClr val="38302A"/>
          </a:solidFill>
          <a:ln w="12700">
            <a:solidFill>
              <a:srgbClr val="38302A"/>
            </a:solidFill>
            <a:prstDash val="solid"/>
          </a:ln>
        </p:spPr>
      </p:sp>
      <p:sp>
        <p:nvSpPr>
          <p:cNvPr id="31" name="Shape 29"/>
          <p:cNvSpPr/>
          <p:nvPr/>
        </p:nvSpPr>
        <p:spPr>
          <a:xfrm>
            <a:off x="6766560" y="6583680"/>
            <a:ext cx="914400" cy="36576"/>
          </a:xfrm>
          <a:prstGeom prst="rect">
            <a:avLst/>
          </a:prstGeom>
          <a:solidFill>
            <a:srgbClr val="F7F471"/>
          </a:solidFill>
          <a:ln w="12700">
            <a:solidFill>
              <a:srgbClr val="F7F471"/>
            </a:solidFill>
            <a:prstDash val="solid"/>
          </a:ln>
        </p:spPr>
      </p:sp>
      <p:sp>
        <p:nvSpPr>
          <p:cNvPr id="32" name="Text 30"/>
          <p:cNvSpPr/>
          <p:nvPr/>
        </p:nvSpPr>
        <p:spPr>
          <a:xfrm>
            <a:off x="7040880" y="6812280"/>
            <a:ext cx="3657600" cy="274320"/>
          </a:xfrm>
          <a:prstGeom prst="rect">
            <a:avLst/>
          </a:prstGeom>
          <a:noFill/>
          <a:ln/>
        </p:spPr>
        <p:txBody>
          <a:bodyPr wrap="square"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THE DISRUPTIVE UNIT</a:t>
            </a:r>
            <a:endParaRPr lang="en-US" sz="1100" dirty="0"/>
          </a:p>
        </p:txBody>
      </p:sp>
      <p:sp>
        <p:nvSpPr>
          <p:cNvPr id="33" name="Text 31"/>
          <p:cNvSpPr/>
          <p:nvPr/>
        </p:nvSpPr>
        <p:spPr>
          <a:xfrm>
            <a:off x="7040880" y="7223760"/>
            <a:ext cx="3749040" cy="1371600"/>
          </a:xfrm>
          <a:prstGeom prst="rect">
            <a:avLst/>
          </a:prstGeom>
          <a:noFill/>
          <a:ln/>
        </p:spPr>
        <p:txBody>
          <a:bodyPr wrap="square" rtlCol="0" anchor="ctr"/>
          <a:lstStyle/>
          <a:p>
            <a:pPr indent="0" marL="0">
              <a:lnSpc>
                <a:spcPct val="140000"/>
              </a:lnSpc>
              <a:buNone/>
            </a:pPr>
            <a:r>
              <a:rPr lang="en-US" sz="1600" dirty="0">
                <a:solidFill>
                  <a:srgbClr val="EDE8DF"/>
                </a:solidFill>
                <a:latin typeface="Inter" pitchFamily="34" charset="0"/>
                <a:ea typeface="Inter" pitchFamily="34" charset="-122"/>
                <a:cs typeface="Inter" pitchFamily="34" charset="-120"/>
              </a:rPr>
              <a:t>Different metric.</a:t>
            </a:r>
            <a:endParaRPr lang="en-US" sz="1600" dirty="0"/>
          </a:p>
          <a:p>
            <a:pPr indent="0" marL="0">
              <a:lnSpc>
                <a:spcPct val="140000"/>
              </a:lnSpc>
              <a:buNone/>
            </a:pPr>
            <a:r>
              <a:rPr lang="en-US" sz="1600" dirty="0">
                <a:solidFill>
                  <a:srgbClr val="EDE8DF"/>
                </a:solidFill>
                <a:latin typeface="Inter" pitchFamily="34" charset="0"/>
                <a:ea typeface="Inter" pitchFamily="34" charset="-122"/>
                <a:cs typeface="Inter" pitchFamily="34" charset="-120"/>
              </a:rPr>
              <a:t>Non-consumers.</a:t>
            </a:r>
            <a:endParaRPr lang="en-US" sz="1600" dirty="0"/>
          </a:p>
          <a:p>
            <a:pPr indent="0" marL="0">
              <a:lnSpc>
                <a:spcPct val="140000"/>
              </a:lnSpc>
              <a:buNone/>
            </a:pPr>
            <a:r>
              <a:rPr lang="en-US" sz="1600" dirty="0">
                <a:solidFill>
                  <a:srgbClr val="EDE8DF"/>
                </a:solidFill>
                <a:latin typeface="Inter" pitchFamily="34" charset="0"/>
                <a:ea typeface="Inter" pitchFamily="34" charset="-122"/>
                <a:cs typeface="Inter" pitchFamily="34" charset="-120"/>
              </a:rPr>
              <a:t>Separate capital line.</a:t>
            </a:r>
            <a:endParaRPr lang="en-US" sz="1600" dirty="0"/>
          </a:p>
        </p:txBody>
      </p:sp>
      <p:sp>
        <p:nvSpPr>
          <p:cNvPr id="34" name="Shape 32"/>
          <p:cNvSpPr/>
          <p:nvPr/>
        </p:nvSpPr>
        <p:spPr>
          <a:xfrm>
            <a:off x="8915400" y="6035040"/>
            <a:ext cx="0" cy="548640"/>
          </a:xfrm>
          <a:prstGeom prst="line">
            <a:avLst/>
          </a:prstGeom>
          <a:noFill/>
          <a:ln w="10160">
            <a:solidFill>
              <a:srgbClr val="18160F"/>
            </a:solidFill>
            <a:prstDash val="dash"/>
          </a:ln>
        </p:spPr>
      </p:sp>
      <p:sp>
        <p:nvSpPr>
          <p:cNvPr id="35" name="Shape 33"/>
          <p:cNvSpPr/>
          <p:nvPr/>
        </p:nvSpPr>
        <p:spPr>
          <a:xfrm>
            <a:off x="762000" y="11430000"/>
            <a:ext cx="9906000" cy="1280160"/>
          </a:xfrm>
          <a:prstGeom prst="rect">
            <a:avLst/>
          </a:prstGeom>
          <a:solidFill>
            <a:srgbClr val="D6CEBF"/>
          </a:solidFill>
          <a:ln w="12700">
            <a:solidFill>
              <a:srgbClr val="D6CEBF"/>
            </a:solidFill>
            <a:prstDash val="solid"/>
          </a:ln>
        </p:spPr>
      </p:sp>
      <p:sp>
        <p:nvSpPr>
          <p:cNvPr id="36" name="Shape 34"/>
          <p:cNvSpPr/>
          <p:nvPr/>
        </p:nvSpPr>
        <p:spPr>
          <a:xfrm>
            <a:off x="762000" y="11430000"/>
            <a:ext cx="548640" cy="36576"/>
          </a:xfrm>
          <a:prstGeom prst="rect">
            <a:avLst/>
          </a:prstGeom>
          <a:solidFill>
            <a:srgbClr val="F7F471"/>
          </a:solidFill>
          <a:ln w="12700">
            <a:solidFill>
              <a:srgbClr val="F7F471"/>
            </a:solidFill>
            <a:prstDash val="solid"/>
          </a:ln>
        </p:spPr>
      </p:sp>
      <p:sp>
        <p:nvSpPr>
          <p:cNvPr id="37" name="Text 35"/>
          <p:cNvSpPr/>
          <p:nvPr/>
        </p:nvSpPr>
        <p:spPr>
          <a:xfrm>
            <a:off x="1036320" y="11612880"/>
            <a:ext cx="36576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CADENCE  ·  NINETY DAYS</a:t>
            </a:r>
            <a:endParaRPr lang="en-US" sz="1100" dirty="0"/>
          </a:p>
        </p:txBody>
      </p:sp>
      <p:sp>
        <p:nvSpPr>
          <p:cNvPr id="38" name="Text 36"/>
          <p:cNvSpPr/>
          <p:nvPr/>
        </p:nvSpPr>
        <p:spPr>
          <a:xfrm>
            <a:off x="1036320" y="11932920"/>
            <a:ext cx="9357360" cy="731520"/>
          </a:xfrm>
          <a:prstGeom prst="rect">
            <a:avLst/>
          </a:prstGeom>
          <a:noFill/>
          <a:ln/>
        </p:spPr>
        <p:txBody>
          <a:bodyPr wrap="square" rtlCol="0" anchor="ctr"/>
          <a:lstStyle/>
          <a:p>
            <a:pPr indent="0" marL="0">
              <a:buNone/>
            </a:pPr>
            <a:r>
              <a:rPr lang="en-US" sz="1600" dirty="0">
                <a:solidFill>
                  <a:srgbClr val="18160F"/>
                </a:solidFill>
                <a:latin typeface="Inter" pitchFamily="34" charset="0"/>
                <a:ea typeface="Inter" pitchFamily="34" charset="-122"/>
                <a:cs typeface="Inter" pitchFamily="34" charset="-120"/>
              </a:rPr>
              <a:t>One scheduled review. One single-page memo. One go or kill decision on the probe.</a:t>
            </a:r>
            <a:endParaRPr lang="en-US" sz="1600" dirty="0"/>
          </a:p>
        </p:txBody>
      </p:sp>
      <p:sp>
        <p:nvSpPr>
          <p:cNvPr id="39" name="Text 37"/>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18160F"/>
                </a:solidFill>
                <a:latin typeface="Playfair Display" pitchFamily="34" charset="0"/>
                <a:ea typeface="Playfair Display" pitchFamily="34" charset="-122"/>
                <a:cs typeface="Playfair Display" pitchFamily="34" charset="-120"/>
              </a:rPr>
              <a:t>JB</a:t>
            </a:r>
            <a:endParaRPr lang="en-US" sz="2800" dirty="0"/>
          </a:p>
        </p:txBody>
      </p:sp>
      <p:sp>
        <p:nvSpPr>
          <p:cNvPr id="40" name="Shape 38"/>
          <p:cNvSpPr/>
          <p:nvPr/>
        </p:nvSpPr>
        <p:spPr>
          <a:xfrm>
            <a:off x="10210800" y="13479780"/>
            <a:ext cx="457200" cy="18288"/>
          </a:xfrm>
          <a:prstGeom prst="rect">
            <a:avLst/>
          </a:prstGeom>
          <a:solidFill>
            <a:srgbClr val="F7F471"/>
          </a:solidFill>
          <a:ln w="12700">
            <a:solidFill>
              <a:srgbClr val="F7F471"/>
            </a:solidFill>
            <a:prstDash val="solid"/>
          </a:ln>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5080">
            <a:solidFill>
              <a:srgbClr val="C4B9AE">
                <a:alpha val="20000"/>
              </a:srgbClr>
            </a:solidFill>
            <a:prstDash val="solid"/>
          </a:ln>
        </p:spPr>
      </p:sp>
      <p:sp>
        <p:nvSpPr>
          <p:cNvPr id="3" name="Shape 1"/>
          <p:cNvSpPr/>
          <p:nvPr/>
        </p:nvSpPr>
        <p:spPr>
          <a:xfrm>
            <a:off x="2413000" y="762000"/>
            <a:ext cx="0" cy="12763500"/>
          </a:xfrm>
          <a:prstGeom prst="line">
            <a:avLst/>
          </a:prstGeom>
          <a:noFill/>
          <a:ln w="5080">
            <a:solidFill>
              <a:srgbClr val="C4B9AE">
                <a:alpha val="20000"/>
              </a:srgbClr>
            </a:solidFill>
            <a:prstDash val="solid"/>
          </a:ln>
        </p:spPr>
      </p:sp>
      <p:sp>
        <p:nvSpPr>
          <p:cNvPr id="4" name="Shape 2"/>
          <p:cNvSpPr/>
          <p:nvPr/>
        </p:nvSpPr>
        <p:spPr>
          <a:xfrm>
            <a:off x="3238500" y="762000"/>
            <a:ext cx="0" cy="12763500"/>
          </a:xfrm>
          <a:prstGeom prst="line">
            <a:avLst/>
          </a:prstGeom>
          <a:noFill/>
          <a:ln w="5080">
            <a:solidFill>
              <a:srgbClr val="C4B9AE">
                <a:alpha val="20000"/>
              </a:srgbClr>
            </a:solidFill>
            <a:prstDash val="solid"/>
          </a:ln>
        </p:spPr>
      </p:sp>
      <p:sp>
        <p:nvSpPr>
          <p:cNvPr id="5" name="Shape 3"/>
          <p:cNvSpPr/>
          <p:nvPr/>
        </p:nvSpPr>
        <p:spPr>
          <a:xfrm>
            <a:off x="4064000" y="762000"/>
            <a:ext cx="0" cy="12763500"/>
          </a:xfrm>
          <a:prstGeom prst="line">
            <a:avLst/>
          </a:prstGeom>
          <a:noFill/>
          <a:ln w="5080">
            <a:solidFill>
              <a:srgbClr val="C4B9AE">
                <a:alpha val="20000"/>
              </a:srgbClr>
            </a:solidFill>
            <a:prstDash val="solid"/>
          </a:ln>
        </p:spPr>
      </p:sp>
      <p:sp>
        <p:nvSpPr>
          <p:cNvPr id="6" name="Shape 4"/>
          <p:cNvSpPr/>
          <p:nvPr/>
        </p:nvSpPr>
        <p:spPr>
          <a:xfrm>
            <a:off x="4889500" y="762000"/>
            <a:ext cx="0" cy="12763500"/>
          </a:xfrm>
          <a:prstGeom prst="line">
            <a:avLst/>
          </a:prstGeom>
          <a:noFill/>
          <a:ln w="5080">
            <a:solidFill>
              <a:srgbClr val="C4B9AE">
                <a:alpha val="20000"/>
              </a:srgbClr>
            </a:solidFill>
            <a:prstDash val="solid"/>
          </a:ln>
        </p:spPr>
      </p:sp>
      <p:sp>
        <p:nvSpPr>
          <p:cNvPr id="7" name="Shape 5"/>
          <p:cNvSpPr/>
          <p:nvPr/>
        </p:nvSpPr>
        <p:spPr>
          <a:xfrm>
            <a:off x="5715000" y="762000"/>
            <a:ext cx="0" cy="12763500"/>
          </a:xfrm>
          <a:prstGeom prst="line">
            <a:avLst/>
          </a:prstGeom>
          <a:noFill/>
          <a:ln w="5080">
            <a:solidFill>
              <a:srgbClr val="C4B9AE">
                <a:alpha val="20000"/>
              </a:srgbClr>
            </a:solidFill>
            <a:prstDash val="solid"/>
          </a:ln>
        </p:spPr>
      </p:sp>
      <p:sp>
        <p:nvSpPr>
          <p:cNvPr id="8" name="Shape 6"/>
          <p:cNvSpPr/>
          <p:nvPr/>
        </p:nvSpPr>
        <p:spPr>
          <a:xfrm>
            <a:off x="6540500" y="762000"/>
            <a:ext cx="0" cy="12763500"/>
          </a:xfrm>
          <a:prstGeom prst="line">
            <a:avLst/>
          </a:prstGeom>
          <a:noFill/>
          <a:ln w="5080">
            <a:solidFill>
              <a:srgbClr val="C4B9AE">
                <a:alpha val="20000"/>
              </a:srgbClr>
            </a:solidFill>
            <a:prstDash val="solid"/>
          </a:ln>
        </p:spPr>
      </p:sp>
      <p:sp>
        <p:nvSpPr>
          <p:cNvPr id="9" name="Shape 7"/>
          <p:cNvSpPr/>
          <p:nvPr/>
        </p:nvSpPr>
        <p:spPr>
          <a:xfrm>
            <a:off x="7366000" y="762000"/>
            <a:ext cx="0" cy="12763500"/>
          </a:xfrm>
          <a:prstGeom prst="line">
            <a:avLst/>
          </a:prstGeom>
          <a:noFill/>
          <a:ln w="5080">
            <a:solidFill>
              <a:srgbClr val="C4B9AE">
                <a:alpha val="20000"/>
              </a:srgbClr>
            </a:solidFill>
            <a:prstDash val="solid"/>
          </a:ln>
        </p:spPr>
      </p:sp>
      <p:sp>
        <p:nvSpPr>
          <p:cNvPr id="10" name="Shape 8"/>
          <p:cNvSpPr/>
          <p:nvPr/>
        </p:nvSpPr>
        <p:spPr>
          <a:xfrm>
            <a:off x="8191500" y="762000"/>
            <a:ext cx="0" cy="12763500"/>
          </a:xfrm>
          <a:prstGeom prst="line">
            <a:avLst/>
          </a:prstGeom>
          <a:noFill/>
          <a:ln w="5080">
            <a:solidFill>
              <a:srgbClr val="C4B9AE">
                <a:alpha val="20000"/>
              </a:srgbClr>
            </a:solidFill>
            <a:prstDash val="solid"/>
          </a:ln>
        </p:spPr>
      </p:sp>
      <p:sp>
        <p:nvSpPr>
          <p:cNvPr id="11" name="Shape 9"/>
          <p:cNvSpPr/>
          <p:nvPr/>
        </p:nvSpPr>
        <p:spPr>
          <a:xfrm>
            <a:off x="9017000" y="762000"/>
            <a:ext cx="0" cy="12763500"/>
          </a:xfrm>
          <a:prstGeom prst="line">
            <a:avLst/>
          </a:prstGeom>
          <a:noFill/>
          <a:ln w="5080">
            <a:solidFill>
              <a:srgbClr val="C4B9AE">
                <a:alpha val="20000"/>
              </a:srgbClr>
            </a:solidFill>
            <a:prstDash val="solid"/>
          </a:ln>
        </p:spPr>
      </p:sp>
      <p:sp>
        <p:nvSpPr>
          <p:cNvPr id="12" name="Shape 10"/>
          <p:cNvSpPr/>
          <p:nvPr/>
        </p:nvSpPr>
        <p:spPr>
          <a:xfrm>
            <a:off x="9842500" y="762000"/>
            <a:ext cx="0" cy="12763500"/>
          </a:xfrm>
          <a:prstGeom prst="line">
            <a:avLst/>
          </a:prstGeom>
          <a:noFill/>
          <a:ln w="5080">
            <a:solidFill>
              <a:srgbClr val="C4B9AE">
                <a:alpha val="20000"/>
              </a:srgbClr>
            </a:solidFill>
            <a:prstDash val="solid"/>
          </a:ln>
        </p:spPr>
      </p:sp>
      <p:sp>
        <p:nvSpPr>
          <p:cNvPr id="13" name="Shape 11"/>
          <p:cNvSpPr/>
          <p:nvPr/>
        </p:nvSpPr>
        <p:spPr>
          <a:xfrm>
            <a:off x="762000" y="2180167"/>
            <a:ext cx="9906000" cy="0"/>
          </a:xfrm>
          <a:prstGeom prst="line">
            <a:avLst/>
          </a:prstGeom>
          <a:noFill/>
          <a:ln w="5080">
            <a:solidFill>
              <a:srgbClr val="C4B9AE">
                <a:alpha val="20000"/>
              </a:srgbClr>
            </a:solidFill>
            <a:prstDash val="solid"/>
          </a:ln>
        </p:spPr>
      </p:sp>
      <p:sp>
        <p:nvSpPr>
          <p:cNvPr id="14" name="Shape 12"/>
          <p:cNvSpPr/>
          <p:nvPr/>
        </p:nvSpPr>
        <p:spPr>
          <a:xfrm>
            <a:off x="762000" y="3598333"/>
            <a:ext cx="9906000" cy="0"/>
          </a:xfrm>
          <a:prstGeom prst="line">
            <a:avLst/>
          </a:prstGeom>
          <a:noFill/>
          <a:ln w="5080">
            <a:solidFill>
              <a:srgbClr val="C4B9AE">
                <a:alpha val="20000"/>
              </a:srgbClr>
            </a:solidFill>
            <a:prstDash val="solid"/>
          </a:ln>
        </p:spPr>
      </p:sp>
      <p:sp>
        <p:nvSpPr>
          <p:cNvPr id="15" name="Shape 13"/>
          <p:cNvSpPr/>
          <p:nvPr/>
        </p:nvSpPr>
        <p:spPr>
          <a:xfrm>
            <a:off x="762000" y="5016500"/>
            <a:ext cx="9906000" cy="0"/>
          </a:xfrm>
          <a:prstGeom prst="line">
            <a:avLst/>
          </a:prstGeom>
          <a:noFill/>
          <a:ln w="5080">
            <a:solidFill>
              <a:srgbClr val="C4B9AE">
                <a:alpha val="20000"/>
              </a:srgbClr>
            </a:solidFill>
            <a:prstDash val="solid"/>
          </a:ln>
        </p:spPr>
      </p:sp>
      <p:sp>
        <p:nvSpPr>
          <p:cNvPr id="16" name="Shape 14"/>
          <p:cNvSpPr/>
          <p:nvPr/>
        </p:nvSpPr>
        <p:spPr>
          <a:xfrm>
            <a:off x="762000" y="6434667"/>
            <a:ext cx="9906000" cy="0"/>
          </a:xfrm>
          <a:prstGeom prst="line">
            <a:avLst/>
          </a:prstGeom>
          <a:noFill/>
          <a:ln w="5080">
            <a:solidFill>
              <a:srgbClr val="C4B9AE">
                <a:alpha val="20000"/>
              </a:srgbClr>
            </a:solidFill>
            <a:prstDash val="solid"/>
          </a:ln>
        </p:spPr>
      </p:sp>
      <p:sp>
        <p:nvSpPr>
          <p:cNvPr id="17" name="Shape 15"/>
          <p:cNvSpPr/>
          <p:nvPr/>
        </p:nvSpPr>
        <p:spPr>
          <a:xfrm>
            <a:off x="762000" y="7852833"/>
            <a:ext cx="9906000" cy="0"/>
          </a:xfrm>
          <a:prstGeom prst="line">
            <a:avLst/>
          </a:prstGeom>
          <a:noFill/>
          <a:ln w="5080">
            <a:solidFill>
              <a:srgbClr val="C4B9AE">
                <a:alpha val="20000"/>
              </a:srgbClr>
            </a:solidFill>
            <a:prstDash val="solid"/>
          </a:ln>
        </p:spPr>
      </p:sp>
      <p:sp>
        <p:nvSpPr>
          <p:cNvPr id="18" name="Shape 16"/>
          <p:cNvSpPr/>
          <p:nvPr/>
        </p:nvSpPr>
        <p:spPr>
          <a:xfrm>
            <a:off x="762000" y="9271000"/>
            <a:ext cx="9906000" cy="0"/>
          </a:xfrm>
          <a:prstGeom prst="line">
            <a:avLst/>
          </a:prstGeom>
          <a:noFill/>
          <a:ln w="5080">
            <a:solidFill>
              <a:srgbClr val="C4B9AE">
                <a:alpha val="20000"/>
              </a:srgbClr>
            </a:solidFill>
            <a:prstDash val="solid"/>
          </a:ln>
        </p:spPr>
      </p:sp>
      <p:sp>
        <p:nvSpPr>
          <p:cNvPr id="19" name="Shape 17"/>
          <p:cNvSpPr/>
          <p:nvPr/>
        </p:nvSpPr>
        <p:spPr>
          <a:xfrm>
            <a:off x="762000" y="10689167"/>
            <a:ext cx="9906000" cy="0"/>
          </a:xfrm>
          <a:prstGeom prst="line">
            <a:avLst/>
          </a:prstGeom>
          <a:noFill/>
          <a:ln w="5080">
            <a:solidFill>
              <a:srgbClr val="C4B9AE">
                <a:alpha val="20000"/>
              </a:srgbClr>
            </a:solidFill>
            <a:prstDash val="solid"/>
          </a:ln>
        </p:spPr>
      </p:sp>
      <p:sp>
        <p:nvSpPr>
          <p:cNvPr id="20" name="Shape 18"/>
          <p:cNvSpPr/>
          <p:nvPr/>
        </p:nvSpPr>
        <p:spPr>
          <a:xfrm>
            <a:off x="762000" y="12107333"/>
            <a:ext cx="9906000" cy="0"/>
          </a:xfrm>
          <a:prstGeom prst="line">
            <a:avLst/>
          </a:prstGeom>
          <a:noFill/>
          <a:ln w="5080">
            <a:solidFill>
              <a:srgbClr val="C4B9AE">
                <a:alpha val="20000"/>
              </a:srgbClr>
            </a:solidFill>
            <a:prstDash val="solid"/>
          </a:ln>
        </p:spPr>
      </p:sp>
      <p:sp>
        <p:nvSpPr>
          <p:cNvPr id="21" name="Shape 19"/>
          <p:cNvSpPr/>
          <p:nvPr/>
        </p:nvSpPr>
        <p:spPr>
          <a:xfrm>
            <a:off x="762000" y="762000"/>
            <a:ext cx="381000" cy="28575"/>
          </a:xfrm>
          <a:prstGeom prst="rect">
            <a:avLst/>
          </a:prstGeom>
          <a:solidFill>
            <a:srgbClr val="F7F471"/>
          </a:solidFill>
          <a:ln w="12700">
            <a:solidFill>
              <a:srgbClr val="F7F471"/>
            </a:solidFill>
            <a:prstDash val="solid"/>
          </a:ln>
        </p:spPr>
      </p:sp>
      <p:sp>
        <p:nvSpPr>
          <p:cNvPr id="22" name="Text 20"/>
          <p:cNvSpPr/>
          <p:nvPr/>
        </p:nvSpPr>
        <p:spPr>
          <a:xfrm>
            <a:off x="762000" y="876300"/>
            <a:ext cx="5486400" cy="266700"/>
          </a:xfrm>
          <a:prstGeom prst="rect">
            <a:avLst/>
          </a:prstGeom>
          <a:noFill/>
          <a:ln/>
        </p:spPr>
        <p:txBody>
          <a:bodyPr wrap="square" rtlCol="0" anchor="ctr"/>
          <a:lstStyle/>
          <a:p>
            <a:pPr algn="l" indent="0" marL="0">
              <a:buNone/>
            </a:pPr>
            <a:r>
              <a:rPr lang="en-US" sz="1400" b="1" spc="200" kern="0" dirty="0">
                <a:solidFill>
                  <a:srgbClr val="18160F"/>
                </a:solidFill>
                <a:latin typeface="Inter" pitchFamily="34" charset="0"/>
                <a:ea typeface="Inter" pitchFamily="34" charset="-122"/>
                <a:cs typeface="Inter" pitchFamily="34" charset="-120"/>
              </a:rPr>
              <a:t>SMALL BUSINESS STRATEGIST</a:t>
            </a:r>
            <a:endParaRPr lang="en-US" sz="1400" dirty="0"/>
          </a:p>
        </p:txBody>
      </p:sp>
      <p:sp>
        <p:nvSpPr>
          <p:cNvPr id="23" name="Text 21"/>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11 / 14</a:t>
            </a:r>
            <a:endParaRPr lang="en-US" sz="1100" dirty="0"/>
          </a:p>
        </p:txBody>
      </p:sp>
      <p:sp>
        <p:nvSpPr>
          <p:cNvPr id="24" name="Text 22"/>
          <p:cNvSpPr/>
          <p:nvPr/>
        </p:nvSpPr>
        <p:spPr>
          <a:xfrm>
            <a:off x="762000" y="1463040"/>
            <a:ext cx="9906000" cy="1280160"/>
          </a:xfrm>
          <a:prstGeom prst="rect">
            <a:avLst/>
          </a:prstGeom>
          <a:noFill/>
          <a:ln/>
        </p:spPr>
        <p:txBody>
          <a:bodyPr wrap="square" rtlCol="0" anchor="ctr"/>
          <a:lstStyle/>
          <a:p>
            <a:pPr indent="0" marL="0">
              <a:lnSpc>
                <a:spcPct val="110000"/>
              </a:lnSpc>
              <a:buNone/>
            </a:pPr>
            <a:r>
              <a:rPr lang="en-US" sz="4400" dirty="0">
                <a:solidFill>
                  <a:srgbClr val="18160F"/>
                </a:solidFill>
                <a:latin typeface="Playfair Display" pitchFamily="34" charset="0"/>
                <a:ea typeface="Playfair Display" pitchFamily="34" charset="-122"/>
                <a:cs typeface="Playfair Display" pitchFamily="34" charset="-120"/>
              </a:rPr>
              <a:t>Audit your over-served customers.</a:t>
            </a:r>
            <a:endParaRPr lang="en-US" sz="4400" dirty="0"/>
          </a:p>
        </p:txBody>
      </p:sp>
      <p:sp>
        <p:nvSpPr>
          <p:cNvPr id="25" name="Text 23"/>
          <p:cNvSpPr/>
          <p:nvPr/>
        </p:nvSpPr>
        <p:spPr>
          <a:xfrm>
            <a:off x="762000" y="3657600"/>
            <a:ext cx="6035040" cy="4572000"/>
          </a:xfrm>
          <a:prstGeom prst="rect">
            <a:avLst/>
          </a:prstGeom>
          <a:noFill/>
          <a:ln/>
        </p:spPr>
        <p:txBody>
          <a:bodyPr wrap="square" rtlCol="0" anchor="ctr"/>
          <a:lstStyle/>
          <a:p>
            <a:pPr indent="0" marL="0">
              <a:lnSpc>
                <a:spcPct val="160000"/>
              </a:lnSpc>
              <a:buNone/>
            </a:pPr>
            <a:r>
              <a:rPr lang="en-US" sz="1800" dirty="0">
                <a:solidFill>
                  <a:srgbClr val="18160F"/>
                </a:solidFill>
                <a:latin typeface="Inter" pitchFamily="34" charset="0"/>
                <a:ea typeface="Inter" pitchFamily="34" charset="-122"/>
                <a:cs typeface="Inter" pitchFamily="34" charset="-120"/>
              </a:rPr>
              <a:t>Name the top three customers paying for capability they do not use. They are your over-served segment. They will not leave first. They will leave last. The leading indicator is the customer who never could have afforded you and now buys a simpler version from someone they found last week.</a:t>
            </a:r>
            <a:endParaRPr lang="en-US" sz="1800" dirty="0"/>
          </a:p>
        </p:txBody>
      </p:sp>
      <p:sp>
        <p:nvSpPr>
          <p:cNvPr id="26" name="Shape 24"/>
          <p:cNvSpPr/>
          <p:nvPr/>
        </p:nvSpPr>
        <p:spPr>
          <a:xfrm>
            <a:off x="6949440" y="3840480"/>
            <a:ext cx="4114800" cy="1188720"/>
          </a:xfrm>
          <a:prstGeom prst="rect">
            <a:avLst/>
          </a:prstGeom>
          <a:solidFill>
            <a:srgbClr val="D6CEBF"/>
          </a:solidFill>
          <a:ln w="12700">
            <a:solidFill>
              <a:srgbClr val="D6CEBF"/>
            </a:solidFill>
            <a:prstDash val="solid"/>
          </a:ln>
        </p:spPr>
      </p:sp>
      <p:sp>
        <p:nvSpPr>
          <p:cNvPr id="27" name="Shape 25"/>
          <p:cNvSpPr/>
          <p:nvPr/>
        </p:nvSpPr>
        <p:spPr>
          <a:xfrm>
            <a:off x="6949440" y="3840480"/>
            <a:ext cx="914400" cy="36576"/>
          </a:xfrm>
          <a:prstGeom prst="rect">
            <a:avLst/>
          </a:prstGeom>
          <a:solidFill>
            <a:srgbClr val="F7F471"/>
          </a:solidFill>
          <a:ln w="12700">
            <a:solidFill>
              <a:srgbClr val="F7F471"/>
            </a:solidFill>
            <a:prstDash val="solid"/>
          </a:ln>
        </p:spPr>
      </p:sp>
      <p:sp>
        <p:nvSpPr>
          <p:cNvPr id="28" name="Text 26"/>
          <p:cNvSpPr/>
          <p:nvPr/>
        </p:nvSpPr>
        <p:spPr>
          <a:xfrm>
            <a:off x="7178040" y="4005072"/>
            <a:ext cx="3657600" cy="274320"/>
          </a:xfrm>
          <a:prstGeom prst="rect">
            <a:avLst/>
          </a:prstGeom>
          <a:noFill/>
          <a:ln/>
        </p:spPr>
        <p:txBody>
          <a:bodyPr wrap="square"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OVER-SERVED</a:t>
            </a:r>
            <a:endParaRPr lang="en-US" sz="1100" dirty="0"/>
          </a:p>
        </p:txBody>
      </p:sp>
      <p:sp>
        <p:nvSpPr>
          <p:cNvPr id="29" name="Text 27"/>
          <p:cNvSpPr/>
          <p:nvPr/>
        </p:nvSpPr>
        <p:spPr>
          <a:xfrm>
            <a:off x="7178040" y="4343400"/>
            <a:ext cx="3657600" cy="640080"/>
          </a:xfrm>
          <a:prstGeom prst="rect">
            <a:avLst/>
          </a:prstGeom>
          <a:noFill/>
          <a:ln/>
        </p:spPr>
        <p:txBody>
          <a:bodyPr wrap="square" rtlCol="0" anchor="ctr"/>
          <a:lstStyle/>
          <a:p>
            <a:pPr indent="0" marL="0">
              <a:lnSpc>
                <a:spcPct val="130000"/>
              </a:lnSpc>
              <a:buNone/>
            </a:pPr>
            <a:r>
              <a:rPr lang="en-US" sz="1400" dirty="0">
                <a:solidFill>
                  <a:srgbClr val="18160F"/>
                </a:solidFill>
                <a:latin typeface="Inter" pitchFamily="34" charset="0"/>
                <a:ea typeface="Inter" pitchFamily="34" charset="-122"/>
                <a:cs typeface="Inter" pitchFamily="34" charset="-120"/>
              </a:rPr>
              <a:t>Pays for unused capability.</a:t>
            </a:r>
            <a:endParaRPr lang="en-US" sz="1400" dirty="0"/>
          </a:p>
        </p:txBody>
      </p:sp>
      <p:sp>
        <p:nvSpPr>
          <p:cNvPr id="30" name="Shape 28"/>
          <p:cNvSpPr/>
          <p:nvPr/>
        </p:nvSpPr>
        <p:spPr>
          <a:xfrm>
            <a:off x="6949440" y="5303520"/>
            <a:ext cx="4114800" cy="1188720"/>
          </a:xfrm>
          <a:prstGeom prst="rect">
            <a:avLst/>
          </a:prstGeom>
          <a:solidFill>
            <a:srgbClr val="D6CEBF"/>
          </a:solidFill>
          <a:ln w="12700">
            <a:solidFill>
              <a:srgbClr val="D6CEBF"/>
            </a:solidFill>
            <a:prstDash val="solid"/>
          </a:ln>
        </p:spPr>
      </p:sp>
      <p:sp>
        <p:nvSpPr>
          <p:cNvPr id="31" name="Shape 29"/>
          <p:cNvSpPr/>
          <p:nvPr/>
        </p:nvSpPr>
        <p:spPr>
          <a:xfrm>
            <a:off x="6949440" y="5303520"/>
            <a:ext cx="457200" cy="36576"/>
          </a:xfrm>
          <a:prstGeom prst="rect">
            <a:avLst/>
          </a:prstGeom>
          <a:solidFill>
            <a:srgbClr val="8A8280"/>
          </a:solidFill>
          <a:ln w="12700">
            <a:solidFill>
              <a:srgbClr val="8A8280"/>
            </a:solidFill>
            <a:prstDash val="solid"/>
          </a:ln>
        </p:spPr>
      </p:sp>
      <p:sp>
        <p:nvSpPr>
          <p:cNvPr id="32" name="Text 30"/>
          <p:cNvSpPr/>
          <p:nvPr/>
        </p:nvSpPr>
        <p:spPr>
          <a:xfrm>
            <a:off x="7178040" y="5468112"/>
            <a:ext cx="36576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WELL-SERVED</a:t>
            </a:r>
            <a:endParaRPr lang="en-US" sz="1100" dirty="0"/>
          </a:p>
        </p:txBody>
      </p:sp>
      <p:sp>
        <p:nvSpPr>
          <p:cNvPr id="33" name="Text 31"/>
          <p:cNvSpPr/>
          <p:nvPr/>
        </p:nvSpPr>
        <p:spPr>
          <a:xfrm>
            <a:off x="7178040" y="5806440"/>
            <a:ext cx="3657600" cy="640080"/>
          </a:xfrm>
          <a:prstGeom prst="rect">
            <a:avLst/>
          </a:prstGeom>
          <a:noFill/>
          <a:ln/>
        </p:spPr>
        <p:txBody>
          <a:bodyPr wrap="square" rtlCol="0" anchor="ctr"/>
          <a:lstStyle/>
          <a:p>
            <a:pPr indent="0" marL="0">
              <a:lnSpc>
                <a:spcPct val="130000"/>
              </a:lnSpc>
              <a:buNone/>
            </a:pPr>
            <a:r>
              <a:rPr lang="en-US" sz="1400" dirty="0">
                <a:solidFill>
                  <a:srgbClr val="18160F"/>
                </a:solidFill>
                <a:latin typeface="Inter" pitchFamily="34" charset="0"/>
                <a:ea typeface="Inter" pitchFamily="34" charset="-122"/>
                <a:cs typeface="Inter" pitchFamily="34" charset="-120"/>
              </a:rPr>
              <a:t>Uses the core. Pays the price.</a:t>
            </a:r>
            <a:endParaRPr lang="en-US" sz="1400" dirty="0"/>
          </a:p>
        </p:txBody>
      </p:sp>
      <p:sp>
        <p:nvSpPr>
          <p:cNvPr id="34" name="Shape 32"/>
          <p:cNvSpPr/>
          <p:nvPr/>
        </p:nvSpPr>
        <p:spPr>
          <a:xfrm>
            <a:off x="6949440" y="6766560"/>
            <a:ext cx="4114800" cy="1188720"/>
          </a:xfrm>
          <a:prstGeom prst="rect">
            <a:avLst/>
          </a:prstGeom>
          <a:solidFill>
            <a:srgbClr val="D6CEBF"/>
          </a:solidFill>
          <a:ln w="12700">
            <a:solidFill>
              <a:srgbClr val="D6CEBF"/>
            </a:solidFill>
            <a:prstDash val="solid"/>
          </a:ln>
        </p:spPr>
      </p:sp>
      <p:sp>
        <p:nvSpPr>
          <p:cNvPr id="35" name="Shape 33"/>
          <p:cNvSpPr/>
          <p:nvPr/>
        </p:nvSpPr>
        <p:spPr>
          <a:xfrm>
            <a:off x="6949440" y="6766560"/>
            <a:ext cx="457200" cy="36576"/>
          </a:xfrm>
          <a:prstGeom prst="rect">
            <a:avLst/>
          </a:prstGeom>
          <a:solidFill>
            <a:srgbClr val="8A8280"/>
          </a:solidFill>
          <a:ln w="12700">
            <a:solidFill>
              <a:srgbClr val="8A8280"/>
            </a:solidFill>
            <a:prstDash val="solid"/>
          </a:ln>
        </p:spPr>
      </p:sp>
      <p:sp>
        <p:nvSpPr>
          <p:cNvPr id="36" name="Text 34"/>
          <p:cNvSpPr/>
          <p:nvPr/>
        </p:nvSpPr>
        <p:spPr>
          <a:xfrm>
            <a:off x="7178040" y="6931152"/>
            <a:ext cx="36576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UNDER-SERVED</a:t>
            </a:r>
            <a:endParaRPr lang="en-US" sz="1100" dirty="0"/>
          </a:p>
        </p:txBody>
      </p:sp>
      <p:sp>
        <p:nvSpPr>
          <p:cNvPr id="37" name="Text 35"/>
          <p:cNvSpPr/>
          <p:nvPr/>
        </p:nvSpPr>
        <p:spPr>
          <a:xfrm>
            <a:off x="7178040" y="7269480"/>
            <a:ext cx="3657600" cy="640080"/>
          </a:xfrm>
          <a:prstGeom prst="rect">
            <a:avLst/>
          </a:prstGeom>
          <a:noFill/>
          <a:ln/>
        </p:spPr>
        <p:txBody>
          <a:bodyPr wrap="square" rtlCol="0" anchor="ctr"/>
          <a:lstStyle/>
          <a:p>
            <a:pPr indent="0" marL="0">
              <a:lnSpc>
                <a:spcPct val="130000"/>
              </a:lnSpc>
              <a:buNone/>
            </a:pPr>
            <a:r>
              <a:rPr lang="en-US" sz="1400" dirty="0">
                <a:solidFill>
                  <a:srgbClr val="18160F"/>
                </a:solidFill>
                <a:latin typeface="Inter" pitchFamily="34" charset="0"/>
                <a:ea typeface="Inter" pitchFamily="34" charset="-122"/>
                <a:cs typeface="Inter" pitchFamily="34" charset="-120"/>
              </a:rPr>
              <a:t>Wants more than they buy.</a:t>
            </a:r>
            <a:endParaRPr lang="en-US" sz="1400" dirty="0"/>
          </a:p>
        </p:txBody>
      </p:sp>
      <p:sp>
        <p:nvSpPr>
          <p:cNvPr id="38" name="Shape 36"/>
          <p:cNvSpPr/>
          <p:nvPr/>
        </p:nvSpPr>
        <p:spPr>
          <a:xfrm>
            <a:off x="6949440" y="8229600"/>
            <a:ext cx="4114800" cy="1188720"/>
          </a:xfrm>
          <a:prstGeom prst="rect">
            <a:avLst/>
          </a:prstGeom>
          <a:solidFill>
            <a:srgbClr val="D6CEBF"/>
          </a:solidFill>
          <a:ln w="12700">
            <a:solidFill>
              <a:srgbClr val="D6CEBF"/>
            </a:solidFill>
            <a:prstDash val="solid"/>
          </a:ln>
        </p:spPr>
      </p:sp>
      <p:sp>
        <p:nvSpPr>
          <p:cNvPr id="39" name="Shape 37"/>
          <p:cNvSpPr/>
          <p:nvPr/>
        </p:nvSpPr>
        <p:spPr>
          <a:xfrm>
            <a:off x="6949440" y="8229600"/>
            <a:ext cx="457200" cy="36576"/>
          </a:xfrm>
          <a:prstGeom prst="rect">
            <a:avLst/>
          </a:prstGeom>
          <a:solidFill>
            <a:srgbClr val="8A8280"/>
          </a:solidFill>
          <a:ln w="12700">
            <a:solidFill>
              <a:srgbClr val="8A8280"/>
            </a:solidFill>
            <a:prstDash val="solid"/>
          </a:ln>
        </p:spPr>
      </p:sp>
      <p:sp>
        <p:nvSpPr>
          <p:cNvPr id="40" name="Text 38"/>
          <p:cNvSpPr/>
          <p:nvPr/>
        </p:nvSpPr>
        <p:spPr>
          <a:xfrm>
            <a:off x="7178040" y="8394192"/>
            <a:ext cx="36576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NON-CONSUMERS</a:t>
            </a:r>
            <a:endParaRPr lang="en-US" sz="1100" dirty="0"/>
          </a:p>
        </p:txBody>
      </p:sp>
      <p:sp>
        <p:nvSpPr>
          <p:cNvPr id="41" name="Text 39"/>
          <p:cNvSpPr/>
          <p:nvPr/>
        </p:nvSpPr>
        <p:spPr>
          <a:xfrm>
            <a:off x="7178040" y="8732520"/>
            <a:ext cx="3657600" cy="640080"/>
          </a:xfrm>
          <a:prstGeom prst="rect">
            <a:avLst/>
          </a:prstGeom>
          <a:noFill/>
          <a:ln/>
        </p:spPr>
        <p:txBody>
          <a:bodyPr wrap="square" rtlCol="0" anchor="ctr"/>
          <a:lstStyle/>
          <a:p>
            <a:pPr indent="0" marL="0">
              <a:lnSpc>
                <a:spcPct val="130000"/>
              </a:lnSpc>
              <a:buNone/>
            </a:pPr>
            <a:r>
              <a:rPr lang="en-US" sz="1400" dirty="0">
                <a:solidFill>
                  <a:srgbClr val="18160F"/>
                </a:solidFill>
                <a:latin typeface="Inter" pitchFamily="34" charset="0"/>
                <a:ea typeface="Inter" pitchFamily="34" charset="-122"/>
                <a:cs typeface="Inter" pitchFamily="34" charset="-120"/>
              </a:rPr>
              <a:t>Cannot afford. Cannot use.</a:t>
            </a:r>
            <a:endParaRPr lang="en-US" sz="1400" dirty="0"/>
          </a:p>
        </p:txBody>
      </p:sp>
      <p:sp>
        <p:nvSpPr>
          <p:cNvPr id="42" name="Shape 40"/>
          <p:cNvSpPr/>
          <p:nvPr/>
        </p:nvSpPr>
        <p:spPr>
          <a:xfrm>
            <a:off x="762000" y="11430000"/>
            <a:ext cx="9906000" cy="1280160"/>
          </a:xfrm>
          <a:prstGeom prst="rect">
            <a:avLst/>
          </a:prstGeom>
          <a:solidFill>
            <a:srgbClr val="D6CEBF"/>
          </a:solidFill>
          <a:ln w="12700">
            <a:solidFill>
              <a:srgbClr val="D6CEBF"/>
            </a:solidFill>
            <a:prstDash val="solid"/>
          </a:ln>
        </p:spPr>
      </p:sp>
      <p:sp>
        <p:nvSpPr>
          <p:cNvPr id="43" name="Shape 41"/>
          <p:cNvSpPr/>
          <p:nvPr/>
        </p:nvSpPr>
        <p:spPr>
          <a:xfrm>
            <a:off x="762000" y="11430000"/>
            <a:ext cx="548640" cy="36576"/>
          </a:xfrm>
          <a:prstGeom prst="rect">
            <a:avLst/>
          </a:prstGeom>
          <a:solidFill>
            <a:srgbClr val="F7F471"/>
          </a:solidFill>
          <a:ln w="12700">
            <a:solidFill>
              <a:srgbClr val="F7F471"/>
            </a:solidFill>
            <a:prstDash val="solid"/>
          </a:ln>
        </p:spPr>
      </p:sp>
      <p:sp>
        <p:nvSpPr>
          <p:cNvPr id="44" name="Text 42"/>
          <p:cNvSpPr/>
          <p:nvPr/>
        </p:nvSpPr>
        <p:spPr>
          <a:xfrm>
            <a:off x="1036320" y="11612880"/>
            <a:ext cx="36576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CADENCE  ·  QUARTERLY</a:t>
            </a:r>
            <a:endParaRPr lang="en-US" sz="1100" dirty="0"/>
          </a:p>
        </p:txBody>
      </p:sp>
      <p:sp>
        <p:nvSpPr>
          <p:cNvPr id="45" name="Text 43"/>
          <p:cNvSpPr/>
          <p:nvPr/>
        </p:nvSpPr>
        <p:spPr>
          <a:xfrm>
            <a:off x="1036320" y="11932920"/>
            <a:ext cx="9357360" cy="731520"/>
          </a:xfrm>
          <a:prstGeom prst="rect">
            <a:avLst/>
          </a:prstGeom>
          <a:noFill/>
          <a:ln/>
        </p:spPr>
        <p:txBody>
          <a:bodyPr wrap="square" rtlCol="0" anchor="ctr"/>
          <a:lstStyle/>
          <a:p>
            <a:pPr indent="0" marL="0">
              <a:buNone/>
            </a:pPr>
            <a:r>
              <a:rPr lang="en-US" sz="1600" dirty="0">
                <a:solidFill>
                  <a:srgbClr val="18160F"/>
                </a:solidFill>
                <a:latin typeface="Inter" pitchFamily="34" charset="0"/>
                <a:ea typeface="Inter" pitchFamily="34" charset="-122"/>
                <a:cs typeface="Inter" pitchFamily="34" charset="-120"/>
              </a:rPr>
              <a:t>Score each tier in dollars. Cut the over-served segment loose before the entrant pulls them.</a:t>
            </a:r>
            <a:endParaRPr lang="en-US" sz="1600" dirty="0"/>
          </a:p>
        </p:txBody>
      </p:sp>
      <p:sp>
        <p:nvSpPr>
          <p:cNvPr id="46" name="Text 44"/>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18160F"/>
                </a:solidFill>
                <a:latin typeface="Playfair Display" pitchFamily="34" charset="0"/>
                <a:ea typeface="Playfair Display" pitchFamily="34" charset="-122"/>
                <a:cs typeface="Playfair Display" pitchFamily="34" charset="-120"/>
              </a:rPr>
              <a:t>JB</a:t>
            </a:r>
            <a:endParaRPr lang="en-US" sz="2800" dirty="0"/>
          </a:p>
        </p:txBody>
      </p:sp>
      <p:sp>
        <p:nvSpPr>
          <p:cNvPr id="47" name="Shape 45"/>
          <p:cNvSpPr/>
          <p:nvPr/>
        </p:nvSpPr>
        <p:spPr>
          <a:xfrm>
            <a:off x="10210800" y="13479780"/>
            <a:ext cx="457200" cy="18288"/>
          </a:xfrm>
          <a:prstGeom prst="rect">
            <a:avLst/>
          </a:prstGeom>
          <a:solidFill>
            <a:srgbClr val="F7F471"/>
          </a:solidFill>
          <a:ln w="12700">
            <a:solidFill>
              <a:srgbClr val="F7F471"/>
            </a:solidFill>
            <a:prstDash val="solid"/>
          </a:ln>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5080">
            <a:solidFill>
              <a:srgbClr val="C4B9AE">
                <a:alpha val="20000"/>
              </a:srgbClr>
            </a:solidFill>
            <a:prstDash val="solid"/>
          </a:ln>
        </p:spPr>
      </p:sp>
      <p:sp>
        <p:nvSpPr>
          <p:cNvPr id="3" name="Shape 1"/>
          <p:cNvSpPr/>
          <p:nvPr/>
        </p:nvSpPr>
        <p:spPr>
          <a:xfrm>
            <a:off x="2413000" y="762000"/>
            <a:ext cx="0" cy="12763500"/>
          </a:xfrm>
          <a:prstGeom prst="line">
            <a:avLst/>
          </a:prstGeom>
          <a:noFill/>
          <a:ln w="5080">
            <a:solidFill>
              <a:srgbClr val="C4B9AE">
                <a:alpha val="20000"/>
              </a:srgbClr>
            </a:solidFill>
            <a:prstDash val="solid"/>
          </a:ln>
        </p:spPr>
      </p:sp>
      <p:sp>
        <p:nvSpPr>
          <p:cNvPr id="4" name="Shape 2"/>
          <p:cNvSpPr/>
          <p:nvPr/>
        </p:nvSpPr>
        <p:spPr>
          <a:xfrm>
            <a:off x="3238500" y="762000"/>
            <a:ext cx="0" cy="12763500"/>
          </a:xfrm>
          <a:prstGeom prst="line">
            <a:avLst/>
          </a:prstGeom>
          <a:noFill/>
          <a:ln w="5080">
            <a:solidFill>
              <a:srgbClr val="C4B9AE">
                <a:alpha val="20000"/>
              </a:srgbClr>
            </a:solidFill>
            <a:prstDash val="solid"/>
          </a:ln>
        </p:spPr>
      </p:sp>
      <p:sp>
        <p:nvSpPr>
          <p:cNvPr id="5" name="Shape 3"/>
          <p:cNvSpPr/>
          <p:nvPr/>
        </p:nvSpPr>
        <p:spPr>
          <a:xfrm>
            <a:off x="4064000" y="762000"/>
            <a:ext cx="0" cy="12763500"/>
          </a:xfrm>
          <a:prstGeom prst="line">
            <a:avLst/>
          </a:prstGeom>
          <a:noFill/>
          <a:ln w="5080">
            <a:solidFill>
              <a:srgbClr val="C4B9AE">
                <a:alpha val="20000"/>
              </a:srgbClr>
            </a:solidFill>
            <a:prstDash val="solid"/>
          </a:ln>
        </p:spPr>
      </p:sp>
      <p:sp>
        <p:nvSpPr>
          <p:cNvPr id="6" name="Shape 4"/>
          <p:cNvSpPr/>
          <p:nvPr/>
        </p:nvSpPr>
        <p:spPr>
          <a:xfrm>
            <a:off x="4889500" y="762000"/>
            <a:ext cx="0" cy="12763500"/>
          </a:xfrm>
          <a:prstGeom prst="line">
            <a:avLst/>
          </a:prstGeom>
          <a:noFill/>
          <a:ln w="5080">
            <a:solidFill>
              <a:srgbClr val="C4B9AE">
                <a:alpha val="20000"/>
              </a:srgbClr>
            </a:solidFill>
            <a:prstDash val="solid"/>
          </a:ln>
        </p:spPr>
      </p:sp>
      <p:sp>
        <p:nvSpPr>
          <p:cNvPr id="7" name="Shape 5"/>
          <p:cNvSpPr/>
          <p:nvPr/>
        </p:nvSpPr>
        <p:spPr>
          <a:xfrm>
            <a:off x="5715000" y="762000"/>
            <a:ext cx="0" cy="12763500"/>
          </a:xfrm>
          <a:prstGeom prst="line">
            <a:avLst/>
          </a:prstGeom>
          <a:noFill/>
          <a:ln w="5080">
            <a:solidFill>
              <a:srgbClr val="C4B9AE">
                <a:alpha val="20000"/>
              </a:srgbClr>
            </a:solidFill>
            <a:prstDash val="solid"/>
          </a:ln>
        </p:spPr>
      </p:sp>
      <p:sp>
        <p:nvSpPr>
          <p:cNvPr id="8" name="Shape 6"/>
          <p:cNvSpPr/>
          <p:nvPr/>
        </p:nvSpPr>
        <p:spPr>
          <a:xfrm>
            <a:off x="6540500" y="762000"/>
            <a:ext cx="0" cy="12763500"/>
          </a:xfrm>
          <a:prstGeom prst="line">
            <a:avLst/>
          </a:prstGeom>
          <a:noFill/>
          <a:ln w="5080">
            <a:solidFill>
              <a:srgbClr val="C4B9AE">
                <a:alpha val="20000"/>
              </a:srgbClr>
            </a:solidFill>
            <a:prstDash val="solid"/>
          </a:ln>
        </p:spPr>
      </p:sp>
      <p:sp>
        <p:nvSpPr>
          <p:cNvPr id="9" name="Shape 7"/>
          <p:cNvSpPr/>
          <p:nvPr/>
        </p:nvSpPr>
        <p:spPr>
          <a:xfrm>
            <a:off x="7366000" y="762000"/>
            <a:ext cx="0" cy="12763500"/>
          </a:xfrm>
          <a:prstGeom prst="line">
            <a:avLst/>
          </a:prstGeom>
          <a:noFill/>
          <a:ln w="5080">
            <a:solidFill>
              <a:srgbClr val="C4B9AE">
                <a:alpha val="20000"/>
              </a:srgbClr>
            </a:solidFill>
            <a:prstDash val="solid"/>
          </a:ln>
        </p:spPr>
      </p:sp>
      <p:sp>
        <p:nvSpPr>
          <p:cNvPr id="10" name="Shape 8"/>
          <p:cNvSpPr/>
          <p:nvPr/>
        </p:nvSpPr>
        <p:spPr>
          <a:xfrm>
            <a:off x="8191500" y="762000"/>
            <a:ext cx="0" cy="12763500"/>
          </a:xfrm>
          <a:prstGeom prst="line">
            <a:avLst/>
          </a:prstGeom>
          <a:noFill/>
          <a:ln w="5080">
            <a:solidFill>
              <a:srgbClr val="C4B9AE">
                <a:alpha val="20000"/>
              </a:srgbClr>
            </a:solidFill>
            <a:prstDash val="solid"/>
          </a:ln>
        </p:spPr>
      </p:sp>
      <p:sp>
        <p:nvSpPr>
          <p:cNvPr id="11" name="Shape 9"/>
          <p:cNvSpPr/>
          <p:nvPr/>
        </p:nvSpPr>
        <p:spPr>
          <a:xfrm>
            <a:off x="9017000" y="762000"/>
            <a:ext cx="0" cy="12763500"/>
          </a:xfrm>
          <a:prstGeom prst="line">
            <a:avLst/>
          </a:prstGeom>
          <a:noFill/>
          <a:ln w="5080">
            <a:solidFill>
              <a:srgbClr val="C4B9AE">
                <a:alpha val="20000"/>
              </a:srgbClr>
            </a:solidFill>
            <a:prstDash val="solid"/>
          </a:ln>
        </p:spPr>
      </p:sp>
      <p:sp>
        <p:nvSpPr>
          <p:cNvPr id="12" name="Shape 10"/>
          <p:cNvSpPr/>
          <p:nvPr/>
        </p:nvSpPr>
        <p:spPr>
          <a:xfrm>
            <a:off x="9842500" y="762000"/>
            <a:ext cx="0" cy="12763500"/>
          </a:xfrm>
          <a:prstGeom prst="line">
            <a:avLst/>
          </a:prstGeom>
          <a:noFill/>
          <a:ln w="5080">
            <a:solidFill>
              <a:srgbClr val="C4B9AE">
                <a:alpha val="20000"/>
              </a:srgbClr>
            </a:solidFill>
            <a:prstDash val="solid"/>
          </a:ln>
        </p:spPr>
      </p:sp>
      <p:sp>
        <p:nvSpPr>
          <p:cNvPr id="13" name="Shape 11"/>
          <p:cNvSpPr/>
          <p:nvPr/>
        </p:nvSpPr>
        <p:spPr>
          <a:xfrm>
            <a:off x="762000" y="2180167"/>
            <a:ext cx="9906000" cy="0"/>
          </a:xfrm>
          <a:prstGeom prst="line">
            <a:avLst/>
          </a:prstGeom>
          <a:noFill/>
          <a:ln w="5080">
            <a:solidFill>
              <a:srgbClr val="C4B9AE">
                <a:alpha val="20000"/>
              </a:srgbClr>
            </a:solidFill>
            <a:prstDash val="solid"/>
          </a:ln>
        </p:spPr>
      </p:sp>
      <p:sp>
        <p:nvSpPr>
          <p:cNvPr id="14" name="Shape 12"/>
          <p:cNvSpPr/>
          <p:nvPr/>
        </p:nvSpPr>
        <p:spPr>
          <a:xfrm>
            <a:off x="762000" y="3598333"/>
            <a:ext cx="9906000" cy="0"/>
          </a:xfrm>
          <a:prstGeom prst="line">
            <a:avLst/>
          </a:prstGeom>
          <a:noFill/>
          <a:ln w="5080">
            <a:solidFill>
              <a:srgbClr val="C4B9AE">
                <a:alpha val="20000"/>
              </a:srgbClr>
            </a:solidFill>
            <a:prstDash val="solid"/>
          </a:ln>
        </p:spPr>
      </p:sp>
      <p:sp>
        <p:nvSpPr>
          <p:cNvPr id="15" name="Shape 13"/>
          <p:cNvSpPr/>
          <p:nvPr/>
        </p:nvSpPr>
        <p:spPr>
          <a:xfrm>
            <a:off x="762000" y="5016500"/>
            <a:ext cx="9906000" cy="0"/>
          </a:xfrm>
          <a:prstGeom prst="line">
            <a:avLst/>
          </a:prstGeom>
          <a:noFill/>
          <a:ln w="5080">
            <a:solidFill>
              <a:srgbClr val="C4B9AE">
                <a:alpha val="20000"/>
              </a:srgbClr>
            </a:solidFill>
            <a:prstDash val="solid"/>
          </a:ln>
        </p:spPr>
      </p:sp>
      <p:sp>
        <p:nvSpPr>
          <p:cNvPr id="16" name="Shape 14"/>
          <p:cNvSpPr/>
          <p:nvPr/>
        </p:nvSpPr>
        <p:spPr>
          <a:xfrm>
            <a:off x="762000" y="6434667"/>
            <a:ext cx="9906000" cy="0"/>
          </a:xfrm>
          <a:prstGeom prst="line">
            <a:avLst/>
          </a:prstGeom>
          <a:noFill/>
          <a:ln w="5080">
            <a:solidFill>
              <a:srgbClr val="C4B9AE">
                <a:alpha val="20000"/>
              </a:srgbClr>
            </a:solidFill>
            <a:prstDash val="solid"/>
          </a:ln>
        </p:spPr>
      </p:sp>
      <p:sp>
        <p:nvSpPr>
          <p:cNvPr id="17" name="Shape 15"/>
          <p:cNvSpPr/>
          <p:nvPr/>
        </p:nvSpPr>
        <p:spPr>
          <a:xfrm>
            <a:off x="762000" y="7852833"/>
            <a:ext cx="9906000" cy="0"/>
          </a:xfrm>
          <a:prstGeom prst="line">
            <a:avLst/>
          </a:prstGeom>
          <a:noFill/>
          <a:ln w="5080">
            <a:solidFill>
              <a:srgbClr val="C4B9AE">
                <a:alpha val="20000"/>
              </a:srgbClr>
            </a:solidFill>
            <a:prstDash val="solid"/>
          </a:ln>
        </p:spPr>
      </p:sp>
      <p:sp>
        <p:nvSpPr>
          <p:cNvPr id="18" name="Shape 16"/>
          <p:cNvSpPr/>
          <p:nvPr/>
        </p:nvSpPr>
        <p:spPr>
          <a:xfrm>
            <a:off x="762000" y="9271000"/>
            <a:ext cx="9906000" cy="0"/>
          </a:xfrm>
          <a:prstGeom prst="line">
            <a:avLst/>
          </a:prstGeom>
          <a:noFill/>
          <a:ln w="5080">
            <a:solidFill>
              <a:srgbClr val="C4B9AE">
                <a:alpha val="20000"/>
              </a:srgbClr>
            </a:solidFill>
            <a:prstDash val="solid"/>
          </a:ln>
        </p:spPr>
      </p:sp>
      <p:sp>
        <p:nvSpPr>
          <p:cNvPr id="19" name="Shape 17"/>
          <p:cNvSpPr/>
          <p:nvPr/>
        </p:nvSpPr>
        <p:spPr>
          <a:xfrm>
            <a:off x="762000" y="10689167"/>
            <a:ext cx="9906000" cy="0"/>
          </a:xfrm>
          <a:prstGeom prst="line">
            <a:avLst/>
          </a:prstGeom>
          <a:noFill/>
          <a:ln w="5080">
            <a:solidFill>
              <a:srgbClr val="C4B9AE">
                <a:alpha val="20000"/>
              </a:srgbClr>
            </a:solidFill>
            <a:prstDash val="solid"/>
          </a:ln>
        </p:spPr>
      </p:sp>
      <p:sp>
        <p:nvSpPr>
          <p:cNvPr id="20" name="Shape 18"/>
          <p:cNvSpPr/>
          <p:nvPr/>
        </p:nvSpPr>
        <p:spPr>
          <a:xfrm>
            <a:off x="762000" y="12107333"/>
            <a:ext cx="9906000" cy="0"/>
          </a:xfrm>
          <a:prstGeom prst="line">
            <a:avLst/>
          </a:prstGeom>
          <a:noFill/>
          <a:ln w="5080">
            <a:solidFill>
              <a:srgbClr val="C4B9AE">
                <a:alpha val="20000"/>
              </a:srgbClr>
            </a:solidFill>
            <a:prstDash val="solid"/>
          </a:ln>
        </p:spPr>
      </p:sp>
      <p:sp>
        <p:nvSpPr>
          <p:cNvPr id="21" name="Shape 19"/>
          <p:cNvSpPr/>
          <p:nvPr/>
        </p:nvSpPr>
        <p:spPr>
          <a:xfrm>
            <a:off x="762000" y="762000"/>
            <a:ext cx="381000" cy="28575"/>
          </a:xfrm>
          <a:prstGeom prst="rect">
            <a:avLst/>
          </a:prstGeom>
          <a:solidFill>
            <a:srgbClr val="F7F471"/>
          </a:solidFill>
          <a:ln w="12700">
            <a:solidFill>
              <a:srgbClr val="F7F471"/>
            </a:solidFill>
            <a:prstDash val="solid"/>
          </a:ln>
        </p:spPr>
      </p:sp>
      <p:sp>
        <p:nvSpPr>
          <p:cNvPr id="22" name="Text 20"/>
          <p:cNvSpPr/>
          <p:nvPr/>
        </p:nvSpPr>
        <p:spPr>
          <a:xfrm>
            <a:off x="762000" y="876300"/>
            <a:ext cx="5486400" cy="266700"/>
          </a:xfrm>
          <a:prstGeom prst="rect">
            <a:avLst/>
          </a:prstGeom>
          <a:noFill/>
          <a:ln/>
        </p:spPr>
        <p:txBody>
          <a:bodyPr wrap="square" rtlCol="0" anchor="ctr"/>
          <a:lstStyle/>
          <a:p>
            <a:pPr algn="l" indent="0" marL="0">
              <a:buNone/>
            </a:pPr>
            <a:r>
              <a:rPr lang="en-US" sz="1400" b="1" spc="200" kern="0" dirty="0">
                <a:solidFill>
                  <a:srgbClr val="18160F"/>
                </a:solidFill>
                <a:latin typeface="Inter" pitchFamily="34" charset="0"/>
                <a:ea typeface="Inter" pitchFamily="34" charset="-122"/>
                <a:cs typeface="Inter" pitchFamily="34" charset="-120"/>
              </a:rPr>
              <a:t>THE PROMPT PACK</a:t>
            </a:r>
            <a:endParaRPr lang="en-US" sz="1400" dirty="0"/>
          </a:p>
        </p:txBody>
      </p:sp>
      <p:sp>
        <p:nvSpPr>
          <p:cNvPr id="23" name="Text 21"/>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12 / 14</a:t>
            </a:r>
            <a:endParaRPr lang="en-US" sz="1100" dirty="0"/>
          </a:p>
        </p:txBody>
      </p:sp>
      <p:sp>
        <p:nvSpPr>
          <p:cNvPr id="24" name="Text 22"/>
          <p:cNvSpPr/>
          <p:nvPr/>
        </p:nvSpPr>
        <p:spPr>
          <a:xfrm>
            <a:off x="762000" y="1463040"/>
            <a:ext cx="9906000" cy="914400"/>
          </a:xfrm>
          <a:prstGeom prst="rect">
            <a:avLst/>
          </a:prstGeom>
          <a:noFill/>
          <a:ln/>
        </p:spPr>
        <p:txBody>
          <a:bodyPr wrap="square" rtlCol="0" anchor="ctr"/>
          <a:lstStyle/>
          <a:p>
            <a:pPr indent="0" marL="0">
              <a:buNone/>
            </a:pPr>
            <a:r>
              <a:rPr lang="en-US" sz="4400" dirty="0">
                <a:solidFill>
                  <a:srgbClr val="18160F"/>
                </a:solidFill>
                <a:latin typeface="Playfair Display" pitchFamily="34" charset="0"/>
                <a:ea typeface="Playfair Display" pitchFamily="34" charset="-122"/>
                <a:cs typeface="Playfair Display" pitchFamily="34" charset="-120"/>
              </a:rPr>
              <a:t>One prompt. The full pack has five.</a:t>
            </a:r>
            <a:endParaRPr lang="en-US" sz="4400" dirty="0"/>
          </a:p>
        </p:txBody>
      </p:sp>
      <p:sp>
        <p:nvSpPr>
          <p:cNvPr id="25" name="Shape 23"/>
          <p:cNvSpPr/>
          <p:nvPr/>
        </p:nvSpPr>
        <p:spPr>
          <a:xfrm>
            <a:off x="762000" y="3108960"/>
            <a:ext cx="9906000" cy="6400800"/>
          </a:xfrm>
          <a:prstGeom prst="rect">
            <a:avLst/>
          </a:prstGeom>
          <a:solidFill>
            <a:srgbClr val="D6CEBF"/>
          </a:solidFill>
          <a:ln w="12700">
            <a:solidFill>
              <a:srgbClr val="D6CEBF"/>
            </a:solidFill>
            <a:prstDash val="solid"/>
          </a:ln>
        </p:spPr>
      </p:sp>
      <p:sp>
        <p:nvSpPr>
          <p:cNvPr id="26" name="Shape 24"/>
          <p:cNvSpPr/>
          <p:nvPr/>
        </p:nvSpPr>
        <p:spPr>
          <a:xfrm>
            <a:off x="762000" y="3108960"/>
            <a:ext cx="1371600" cy="36576"/>
          </a:xfrm>
          <a:prstGeom prst="rect">
            <a:avLst/>
          </a:prstGeom>
          <a:solidFill>
            <a:srgbClr val="F7F471"/>
          </a:solidFill>
          <a:ln w="12700">
            <a:solidFill>
              <a:srgbClr val="F7F471"/>
            </a:solidFill>
            <a:prstDash val="solid"/>
          </a:ln>
        </p:spPr>
      </p:sp>
      <p:sp>
        <p:nvSpPr>
          <p:cNvPr id="27" name="Text 25"/>
          <p:cNvSpPr/>
          <p:nvPr/>
        </p:nvSpPr>
        <p:spPr>
          <a:xfrm>
            <a:off x="1127760" y="3291840"/>
            <a:ext cx="54864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PROMPT 01  ·  THE WORKSHEET</a:t>
            </a:r>
            <a:endParaRPr lang="en-US" sz="1100" dirty="0"/>
          </a:p>
        </p:txBody>
      </p:sp>
      <p:sp>
        <p:nvSpPr>
          <p:cNvPr id="28" name="Text 26"/>
          <p:cNvSpPr/>
          <p:nvPr/>
        </p:nvSpPr>
        <p:spPr>
          <a:xfrm>
            <a:off x="1127760" y="3749040"/>
            <a:ext cx="9174480" cy="5029200"/>
          </a:xfrm>
          <a:prstGeom prst="rect">
            <a:avLst/>
          </a:prstGeom>
          <a:noFill/>
          <a:ln/>
        </p:spPr>
        <p:txBody>
          <a:bodyPr wrap="square" rtlCol="0" anchor="ctr"/>
          <a:lstStyle/>
          <a:p>
            <a:pPr indent="0" marL="0">
              <a:lnSpc>
                <a:spcPct val="160000"/>
              </a:lnSpc>
              <a:buNone/>
            </a:pPr>
            <a:r>
              <a:rPr lang="en-US" sz="1800" i="1" dirty="0">
                <a:solidFill>
                  <a:srgbClr val="18160F"/>
                </a:solidFill>
                <a:latin typeface="Inter" pitchFamily="34" charset="0"/>
                <a:ea typeface="Inter" pitchFamily="34" charset="-122"/>
                <a:cs typeface="Inter" pitchFamily="34" charset="-120"/>
              </a:rPr>
              <a:t>Run the Innovator’s Dilemma worksheet on my work. List my top three customers and the metric each one grades me on. Name the sustaining improvements I shipped in the last twelve months. Identify three customers being over-served. Find the cheapest substitute that already exists for the work I do. Score the time I spent on the core versus a discrete experiment outside the core during the past five working days.</a:t>
            </a:r>
            <a:endParaRPr lang="en-US" sz="1800" dirty="0"/>
          </a:p>
        </p:txBody>
      </p:sp>
      <p:sp>
        <p:nvSpPr>
          <p:cNvPr id="29" name="Text 27"/>
          <p:cNvSpPr/>
          <p:nvPr/>
        </p:nvSpPr>
        <p:spPr>
          <a:xfrm>
            <a:off x="762000" y="10058400"/>
            <a:ext cx="9906000" cy="1097280"/>
          </a:xfrm>
          <a:prstGeom prst="rect">
            <a:avLst/>
          </a:prstGeom>
          <a:noFill/>
          <a:ln/>
        </p:spPr>
        <p:txBody>
          <a:bodyPr wrap="square" rtlCol="0" anchor="ctr"/>
          <a:lstStyle/>
          <a:p>
            <a:pPr indent="0" marL="0">
              <a:lnSpc>
                <a:spcPct val="140000"/>
              </a:lnSpc>
              <a:buNone/>
            </a:pPr>
            <a:r>
              <a:rPr lang="en-US" sz="1800" i="1" dirty="0">
                <a:solidFill>
                  <a:srgbClr val="8A8280"/>
                </a:solidFill>
                <a:latin typeface="Playfair Display" pitchFamily="34" charset="0"/>
                <a:ea typeface="Playfair Display" pitchFamily="34" charset="-122"/>
                <a:cs typeface="Playfair Display" pitchFamily="34" charset="-120"/>
              </a:rPr>
              <a:t>The full pack runs the worksheet at career scale, finds the non-consumption opening, and schedules the ninety-day review.</a:t>
            </a:r>
            <a:endParaRPr lang="en-US" sz="1800" dirty="0"/>
          </a:p>
        </p:txBody>
      </p:sp>
      <p:sp>
        <p:nvSpPr>
          <p:cNvPr id="30" name="Shape 28"/>
          <p:cNvSpPr/>
          <p:nvPr/>
        </p:nvSpPr>
        <p:spPr>
          <a:xfrm>
            <a:off x="1127760" y="11521440"/>
            <a:ext cx="164592" cy="164592"/>
          </a:xfrm>
          <a:prstGeom prst="rect">
            <a:avLst/>
          </a:prstGeom>
          <a:solidFill>
            <a:srgbClr val="F7F471"/>
          </a:solidFill>
          <a:ln w="10160">
            <a:solidFill>
              <a:srgbClr val="18160F"/>
            </a:solidFill>
            <a:prstDash val="solid"/>
          </a:ln>
        </p:spPr>
      </p:sp>
      <p:sp>
        <p:nvSpPr>
          <p:cNvPr id="31" name="Shape 29"/>
          <p:cNvSpPr/>
          <p:nvPr/>
        </p:nvSpPr>
        <p:spPr>
          <a:xfrm>
            <a:off x="1493520" y="11521440"/>
            <a:ext cx="164592" cy="164592"/>
          </a:xfrm>
          <a:prstGeom prst="rect">
            <a:avLst/>
          </a:prstGeom>
          <a:solidFill>
            <a:srgbClr val="EDE8DF"/>
          </a:solidFill>
          <a:ln w="10160">
            <a:solidFill>
              <a:srgbClr val="18160F"/>
            </a:solidFill>
            <a:prstDash val="solid"/>
          </a:ln>
        </p:spPr>
      </p:sp>
      <p:sp>
        <p:nvSpPr>
          <p:cNvPr id="32" name="Shape 30"/>
          <p:cNvSpPr/>
          <p:nvPr/>
        </p:nvSpPr>
        <p:spPr>
          <a:xfrm>
            <a:off x="1859280" y="11521440"/>
            <a:ext cx="164592" cy="164592"/>
          </a:xfrm>
          <a:prstGeom prst="rect">
            <a:avLst/>
          </a:prstGeom>
          <a:solidFill>
            <a:srgbClr val="EDE8DF"/>
          </a:solidFill>
          <a:ln w="10160">
            <a:solidFill>
              <a:srgbClr val="18160F"/>
            </a:solidFill>
            <a:prstDash val="solid"/>
          </a:ln>
        </p:spPr>
      </p:sp>
      <p:sp>
        <p:nvSpPr>
          <p:cNvPr id="33" name="Shape 31"/>
          <p:cNvSpPr/>
          <p:nvPr/>
        </p:nvSpPr>
        <p:spPr>
          <a:xfrm>
            <a:off x="2225040" y="11521440"/>
            <a:ext cx="164592" cy="164592"/>
          </a:xfrm>
          <a:prstGeom prst="rect">
            <a:avLst/>
          </a:prstGeom>
          <a:solidFill>
            <a:srgbClr val="EDE8DF"/>
          </a:solidFill>
          <a:ln w="10160">
            <a:solidFill>
              <a:srgbClr val="18160F"/>
            </a:solidFill>
            <a:prstDash val="solid"/>
          </a:ln>
        </p:spPr>
      </p:sp>
      <p:sp>
        <p:nvSpPr>
          <p:cNvPr id="34" name="Shape 32"/>
          <p:cNvSpPr/>
          <p:nvPr/>
        </p:nvSpPr>
        <p:spPr>
          <a:xfrm>
            <a:off x="2590800" y="11521440"/>
            <a:ext cx="164592" cy="164592"/>
          </a:xfrm>
          <a:prstGeom prst="rect">
            <a:avLst/>
          </a:prstGeom>
          <a:solidFill>
            <a:srgbClr val="EDE8DF"/>
          </a:solidFill>
          <a:ln w="10160">
            <a:solidFill>
              <a:srgbClr val="18160F"/>
            </a:solidFill>
            <a:prstDash val="solid"/>
          </a:ln>
        </p:spPr>
      </p:sp>
      <p:sp>
        <p:nvSpPr>
          <p:cNvPr id="35" name="Text 33"/>
          <p:cNvSpPr/>
          <p:nvPr/>
        </p:nvSpPr>
        <p:spPr>
          <a:xfrm>
            <a:off x="3139440" y="11521440"/>
            <a:ext cx="3657600" cy="274320"/>
          </a:xfrm>
          <a:prstGeom prst="rect">
            <a:avLst/>
          </a:prstGeom>
          <a:noFill/>
          <a:ln/>
        </p:spPr>
        <p:txBody>
          <a:bodyPr wrap="square" rtlCol="0" anchor="ctr"/>
          <a:lstStyle/>
          <a:p>
            <a:pPr indent="0" marL="0">
              <a:buNone/>
            </a:pPr>
            <a:r>
              <a:rPr lang="en-US" sz="1100" spc="200" kern="0" dirty="0">
                <a:solidFill>
                  <a:srgbClr val="8A8280"/>
                </a:solidFill>
                <a:latin typeface="Inter" pitchFamily="34" charset="0"/>
                <a:ea typeface="Inter" pitchFamily="34" charset="-122"/>
                <a:cs typeface="Inter" pitchFamily="34" charset="-120"/>
              </a:rPr>
              <a:t>01 of 05  ·  shown</a:t>
            </a:r>
            <a:endParaRPr lang="en-US" sz="1100" dirty="0"/>
          </a:p>
        </p:txBody>
      </p:sp>
      <p:sp>
        <p:nvSpPr>
          <p:cNvPr id="36" name="Text 34"/>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18160F"/>
                </a:solidFill>
                <a:latin typeface="Playfair Display" pitchFamily="34" charset="0"/>
                <a:ea typeface="Playfair Display" pitchFamily="34" charset="-122"/>
                <a:cs typeface="Playfair Display" pitchFamily="34" charset="-120"/>
              </a:rPr>
              <a:t>JB</a:t>
            </a:r>
            <a:endParaRPr lang="en-US" sz="2800" dirty="0"/>
          </a:p>
        </p:txBody>
      </p:sp>
      <p:sp>
        <p:nvSpPr>
          <p:cNvPr id="37" name="Shape 35"/>
          <p:cNvSpPr/>
          <p:nvPr/>
        </p:nvSpPr>
        <p:spPr>
          <a:xfrm>
            <a:off x="10210800" y="13479780"/>
            <a:ext cx="457200" cy="18288"/>
          </a:xfrm>
          <a:prstGeom prst="rect">
            <a:avLst/>
          </a:prstGeom>
          <a:solidFill>
            <a:srgbClr val="F7F471"/>
          </a:solidFill>
          <a:ln w="12700">
            <a:solidFill>
              <a:srgbClr val="F7F471"/>
            </a:solidFill>
            <a:prstDash val="solid"/>
          </a:ln>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3810">
            <a:solidFill>
              <a:srgbClr val="EDE8DF">
                <a:alpha val="8000"/>
              </a:srgbClr>
            </a:solidFill>
            <a:prstDash val="solid"/>
          </a:ln>
        </p:spPr>
      </p:sp>
      <p:sp>
        <p:nvSpPr>
          <p:cNvPr id="3" name="Shape 1"/>
          <p:cNvSpPr/>
          <p:nvPr/>
        </p:nvSpPr>
        <p:spPr>
          <a:xfrm>
            <a:off x="2413000" y="762000"/>
            <a:ext cx="0" cy="12763500"/>
          </a:xfrm>
          <a:prstGeom prst="line">
            <a:avLst/>
          </a:prstGeom>
          <a:noFill/>
          <a:ln w="3810">
            <a:solidFill>
              <a:srgbClr val="EDE8DF">
                <a:alpha val="8000"/>
              </a:srgbClr>
            </a:solidFill>
            <a:prstDash val="solid"/>
          </a:ln>
        </p:spPr>
      </p:sp>
      <p:sp>
        <p:nvSpPr>
          <p:cNvPr id="4" name="Shape 2"/>
          <p:cNvSpPr/>
          <p:nvPr/>
        </p:nvSpPr>
        <p:spPr>
          <a:xfrm>
            <a:off x="3238500" y="762000"/>
            <a:ext cx="0" cy="12763500"/>
          </a:xfrm>
          <a:prstGeom prst="line">
            <a:avLst/>
          </a:prstGeom>
          <a:noFill/>
          <a:ln w="3810">
            <a:solidFill>
              <a:srgbClr val="EDE8DF">
                <a:alpha val="8000"/>
              </a:srgbClr>
            </a:solidFill>
            <a:prstDash val="solid"/>
          </a:ln>
        </p:spPr>
      </p:sp>
      <p:sp>
        <p:nvSpPr>
          <p:cNvPr id="5" name="Shape 3"/>
          <p:cNvSpPr/>
          <p:nvPr/>
        </p:nvSpPr>
        <p:spPr>
          <a:xfrm>
            <a:off x="4064000" y="762000"/>
            <a:ext cx="0" cy="12763500"/>
          </a:xfrm>
          <a:prstGeom prst="line">
            <a:avLst/>
          </a:prstGeom>
          <a:noFill/>
          <a:ln w="3810">
            <a:solidFill>
              <a:srgbClr val="EDE8DF">
                <a:alpha val="8000"/>
              </a:srgbClr>
            </a:solidFill>
            <a:prstDash val="solid"/>
          </a:ln>
        </p:spPr>
      </p:sp>
      <p:sp>
        <p:nvSpPr>
          <p:cNvPr id="6" name="Shape 4"/>
          <p:cNvSpPr/>
          <p:nvPr/>
        </p:nvSpPr>
        <p:spPr>
          <a:xfrm>
            <a:off x="4889500" y="762000"/>
            <a:ext cx="0" cy="12763500"/>
          </a:xfrm>
          <a:prstGeom prst="line">
            <a:avLst/>
          </a:prstGeom>
          <a:noFill/>
          <a:ln w="3810">
            <a:solidFill>
              <a:srgbClr val="EDE8DF">
                <a:alpha val="8000"/>
              </a:srgbClr>
            </a:solidFill>
            <a:prstDash val="solid"/>
          </a:ln>
        </p:spPr>
      </p:sp>
      <p:sp>
        <p:nvSpPr>
          <p:cNvPr id="7" name="Shape 5"/>
          <p:cNvSpPr/>
          <p:nvPr/>
        </p:nvSpPr>
        <p:spPr>
          <a:xfrm>
            <a:off x="5715000" y="762000"/>
            <a:ext cx="0" cy="12763500"/>
          </a:xfrm>
          <a:prstGeom prst="line">
            <a:avLst/>
          </a:prstGeom>
          <a:noFill/>
          <a:ln w="3810">
            <a:solidFill>
              <a:srgbClr val="EDE8DF">
                <a:alpha val="8000"/>
              </a:srgbClr>
            </a:solidFill>
            <a:prstDash val="solid"/>
          </a:ln>
        </p:spPr>
      </p:sp>
      <p:sp>
        <p:nvSpPr>
          <p:cNvPr id="8" name="Shape 6"/>
          <p:cNvSpPr/>
          <p:nvPr/>
        </p:nvSpPr>
        <p:spPr>
          <a:xfrm>
            <a:off x="6540500" y="762000"/>
            <a:ext cx="0" cy="12763500"/>
          </a:xfrm>
          <a:prstGeom prst="line">
            <a:avLst/>
          </a:prstGeom>
          <a:noFill/>
          <a:ln w="3810">
            <a:solidFill>
              <a:srgbClr val="EDE8DF">
                <a:alpha val="8000"/>
              </a:srgbClr>
            </a:solidFill>
            <a:prstDash val="solid"/>
          </a:ln>
        </p:spPr>
      </p:sp>
      <p:sp>
        <p:nvSpPr>
          <p:cNvPr id="9" name="Shape 7"/>
          <p:cNvSpPr/>
          <p:nvPr/>
        </p:nvSpPr>
        <p:spPr>
          <a:xfrm>
            <a:off x="7366000" y="762000"/>
            <a:ext cx="0" cy="12763500"/>
          </a:xfrm>
          <a:prstGeom prst="line">
            <a:avLst/>
          </a:prstGeom>
          <a:noFill/>
          <a:ln w="3810">
            <a:solidFill>
              <a:srgbClr val="EDE8DF">
                <a:alpha val="8000"/>
              </a:srgbClr>
            </a:solidFill>
            <a:prstDash val="solid"/>
          </a:ln>
        </p:spPr>
      </p:sp>
      <p:sp>
        <p:nvSpPr>
          <p:cNvPr id="10" name="Shape 8"/>
          <p:cNvSpPr/>
          <p:nvPr/>
        </p:nvSpPr>
        <p:spPr>
          <a:xfrm>
            <a:off x="8191500" y="762000"/>
            <a:ext cx="0" cy="12763500"/>
          </a:xfrm>
          <a:prstGeom prst="line">
            <a:avLst/>
          </a:prstGeom>
          <a:noFill/>
          <a:ln w="3810">
            <a:solidFill>
              <a:srgbClr val="EDE8DF">
                <a:alpha val="8000"/>
              </a:srgbClr>
            </a:solidFill>
            <a:prstDash val="solid"/>
          </a:ln>
        </p:spPr>
      </p:sp>
      <p:sp>
        <p:nvSpPr>
          <p:cNvPr id="11" name="Shape 9"/>
          <p:cNvSpPr/>
          <p:nvPr/>
        </p:nvSpPr>
        <p:spPr>
          <a:xfrm>
            <a:off x="9017000" y="762000"/>
            <a:ext cx="0" cy="12763500"/>
          </a:xfrm>
          <a:prstGeom prst="line">
            <a:avLst/>
          </a:prstGeom>
          <a:noFill/>
          <a:ln w="3810">
            <a:solidFill>
              <a:srgbClr val="EDE8DF">
                <a:alpha val="8000"/>
              </a:srgbClr>
            </a:solidFill>
            <a:prstDash val="solid"/>
          </a:ln>
        </p:spPr>
      </p:sp>
      <p:sp>
        <p:nvSpPr>
          <p:cNvPr id="12" name="Shape 10"/>
          <p:cNvSpPr/>
          <p:nvPr/>
        </p:nvSpPr>
        <p:spPr>
          <a:xfrm>
            <a:off x="9842500" y="762000"/>
            <a:ext cx="0" cy="12763500"/>
          </a:xfrm>
          <a:prstGeom prst="line">
            <a:avLst/>
          </a:prstGeom>
          <a:noFill/>
          <a:ln w="3810">
            <a:solidFill>
              <a:srgbClr val="EDE8DF">
                <a:alpha val="8000"/>
              </a:srgbClr>
            </a:solidFill>
            <a:prstDash val="solid"/>
          </a:ln>
        </p:spPr>
      </p:sp>
      <p:sp>
        <p:nvSpPr>
          <p:cNvPr id="13" name="Shape 11"/>
          <p:cNvSpPr/>
          <p:nvPr/>
        </p:nvSpPr>
        <p:spPr>
          <a:xfrm>
            <a:off x="7068312" y="762000"/>
            <a:ext cx="54864" cy="12763500"/>
          </a:xfrm>
          <a:prstGeom prst="rect">
            <a:avLst/>
          </a:prstGeom>
          <a:solidFill>
            <a:srgbClr val="F7F471"/>
          </a:solidFill>
          <a:ln w="12700">
            <a:solidFill>
              <a:srgbClr val="F7F471"/>
            </a:solidFill>
            <a:prstDash val="solid"/>
          </a:ln>
        </p:spPr>
      </p:sp>
      <p:sp>
        <p:nvSpPr>
          <p:cNvPr id="14" name="Shape 12"/>
          <p:cNvSpPr/>
          <p:nvPr/>
        </p:nvSpPr>
        <p:spPr>
          <a:xfrm>
            <a:off x="8604504" y="4114800"/>
            <a:ext cx="164592" cy="0"/>
          </a:xfrm>
          <a:prstGeom prst="line">
            <a:avLst/>
          </a:prstGeom>
          <a:noFill/>
          <a:ln w="7620">
            <a:solidFill>
              <a:srgbClr val="C4B9AE"/>
            </a:solidFill>
            <a:prstDash val="solid"/>
          </a:ln>
        </p:spPr>
      </p:sp>
      <p:sp>
        <p:nvSpPr>
          <p:cNvPr id="15" name="Shape 13"/>
          <p:cNvSpPr/>
          <p:nvPr/>
        </p:nvSpPr>
        <p:spPr>
          <a:xfrm>
            <a:off x="8686800" y="4032504"/>
            <a:ext cx="0" cy="164592"/>
          </a:xfrm>
          <a:prstGeom prst="line">
            <a:avLst/>
          </a:prstGeom>
          <a:noFill/>
          <a:ln w="7620">
            <a:solidFill>
              <a:srgbClr val="C4B9AE"/>
            </a:solidFill>
            <a:prstDash val="solid"/>
          </a:ln>
        </p:spPr>
      </p:sp>
      <p:sp>
        <p:nvSpPr>
          <p:cNvPr id="16" name="Shape 14"/>
          <p:cNvSpPr/>
          <p:nvPr/>
        </p:nvSpPr>
        <p:spPr>
          <a:xfrm>
            <a:off x="9976104" y="8229600"/>
            <a:ext cx="164592" cy="0"/>
          </a:xfrm>
          <a:prstGeom prst="line">
            <a:avLst/>
          </a:prstGeom>
          <a:noFill/>
          <a:ln w="7620">
            <a:solidFill>
              <a:srgbClr val="C4B9AE"/>
            </a:solidFill>
            <a:prstDash val="solid"/>
          </a:ln>
        </p:spPr>
      </p:sp>
      <p:sp>
        <p:nvSpPr>
          <p:cNvPr id="17" name="Shape 15"/>
          <p:cNvSpPr/>
          <p:nvPr/>
        </p:nvSpPr>
        <p:spPr>
          <a:xfrm>
            <a:off x="10058400" y="8147304"/>
            <a:ext cx="0" cy="164592"/>
          </a:xfrm>
          <a:prstGeom prst="line">
            <a:avLst/>
          </a:prstGeom>
          <a:noFill/>
          <a:ln w="7620">
            <a:solidFill>
              <a:srgbClr val="C4B9AE"/>
            </a:solidFill>
            <a:prstDash val="solid"/>
          </a:ln>
        </p:spPr>
      </p:sp>
      <p:sp>
        <p:nvSpPr>
          <p:cNvPr id="18" name="Shape 16"/>
          <p:cNvSpPr/>
          <p:nvPr/>
        </p:nvSpPr>
        <p:spPr>
          <a:xfrm>
            <a:off x="7872984" y="11430000"/>
            <a:ext cx="164592" cy="0"/>
          </a:xfrm>
          <a:prstGeom prst="line">
            <a:avLst/>
          </a:prstGeom>
          <a:noFill/>
          <a:ln w="7620">
            <a:solidFill>
              <a:srgbClr val="C4B9AE"/>
            </a:solidFill>
            <a:prstDash val="solid"/>
          </a:ln>
        </p:spPr>
      </p:sp>
      <p:sp>
        <p:nvSpPr>
          <p:cNvPr id="19" name="Shape 17"/>
          <p:cNvSpPr/>
          <p:nvPr/>
        </p:nvSpPr>
        <p:spPr>
          <a:xfrm>
            <a:off x="7955280" y="11347704"/>
            <a:ext cx="0" cy="164592"/>
          </a:xfrm>
          <a:prstGeom prst="line">
            <a:avLst/>
          </a:prstGeom>
          <a:noFill/>
          <a:ln w="7620">
            <a:solidFill>
              <a:srgbClr val="C4B9AE"/>
            </a:solidFill>
            <a:prstDash val="solid"/>
          </a:ln>
        </p:spPr>
      </p:sp>
      <p:sp>
        <p:nvSpPr>
          <p:cNvPr id="20" name="Shape 18"/>
          <p:cNvSpPr/>
          <p:nvPr/>
        </p:nvSpPr>
        <p:spPr>
          <a:xfrm>
            <a:off x="762000" y="762000"/>
            <a:ext cx="381000" cy="28575"/>
          </a:xfrm>
          <a:prstGeom prst="rect">
            <a:avLst/>
          </a:prstGeom>
          <a:solidFill>
            <a:srgbClr val="F7F471"/>
          </a:solidFill>
          <a:ln w="12700">
            <a:solidFill>
              <a:srgbClr val="F7F471"/>
            </a:solidFill>
            <a:prstDash val="solid"/>
          </a:ln>
        </p:spPr>
      </p:sp>
      <p:sp>
        <p:nvSpPr>
          <p:cNvPr id="21" name="Text 19"/>
          <p:cNvSpPr/>
          <p:nvPr/>
        </p:nvSpPr>
        <p:spPr>
          <a:xfrm>
            <a:off x="762000" y="876300"/>
            <a:ext cx="5486400" cy="266700"/>
          </a:xfrm>
          <a:prstGeom prst="rect">
            <a:avLst/>
          </a:prstGeom>
          <a:noFill/>
          <a:ln/>
        </p:spPr>
        <p:txBody>
          <a:bodyPr wrap="square" rtlCol="0" anchor="ctr"/>
          <a:lstStyle/>
          <a:p>
            <a:pPr indent="0" marL="0">
              <a:buNone/>
            </a:pPr>
            <a:r>
              <a:rPr lang="en-US" sz="1400" b="1" spc="200" kern="0" dirty="0">
                <a:solidFill>
                  <a:srgbClr val="EDE8DF"/>
                </a:solidFill>
                <a:latin typeface="Inter" pitchFamily="34" charset="0"/>
                <a:ea typeface="Inter" pitchFamily="34" charset="-122"/>
                <a:cs typeface="Inter" pitchFamily="34" charset="-120"/>
              </a:rPr>
              <a:t>THE CALL</a:t>
            </a:r>
            <a:endParaRPr lang="en-US" sz="1400" dirty="0"/>
          </a:p>
        </p:txBody>
      </p:sp>
      <p:sp>
        <p:nvSpPr>
          <p:cNvPr id="22" name="Text 20"/>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C4B9AE"/>
                </a:solidFill>
                <a:latin typeface="Inter" pitchFamily="34" charset="0"/>
                <a:ea typeface="Inter" pitchFamily="34" charset="-122"/>
                <a:cs typeface="Inter" pitchFamily="34" charset="-120"/>
              </a:rPr>
              <a:t>13 / 14</a:t>
            </a:r>
            <a:endParaRPr lang="en-US" sz="1100" dirty="0"/>
          </a:p>
        </p:txBody>
      </p:sp>
      <p:sp>
        <p:nvSpPr>
          <p:cNvPr id="23" name="Text 21"/>
          <p:cNvSpPr/>
          <p:nvPr/>
        </p:nvSpPr>
        <p:spPr>
          <a:xfrm>
            <a:off x="762000" y="3657600"/>
            <a:ext cx="5943600" cy="1463040"/>
          </a:xfrm>
          <a:prstGeom prst="rect">
            <a:avLst/>
          </a:prstGeom>
          <a:noFill/>
          <a:ln/>
        </p:spPr>
        <p:txBody>
          <a:bodyPr wrap="square" rtlCol="0" anchor="ctr"/>
          <a:lstStyle/>
          <a:p>
            <a:pPr indent="0" marL="0">
              <a:lnSpc>
                <a:spcPct val="110000"/>
              </a:lnSpc>
              <a:buNone/>
            </a:pPr>
            <a:r>
              <a:rPr lang="en-US" sz="4400" dirty="0">
                <a:solidFill>
                  <a:srgbClr val="EDE8DF"/>
                </a:solidFill>
                <a:latin typeface="Playfair Display" pitchFamily="34" charset="0"/>
                <a:ea typeface="Playfair Display" pitchFamily="34" charset="-122"/>
                <a:cs typeface="Playfair Display" pitchFamily="34" charset="-120"/>
              </a:rPr>
              <a:t>The full prompt pack.</a:t>
            </a:r>
            <a:endParaRPr lang="en-US" sz="4400" dirty="0"/>
          </a:p>
        </p:txBody>
      </p:sp>
      <p:sp>
        <p:nvSpPr>
          <p:cNvPr id="24" name="Text 22"/>
          <p:cNvSpPr/>
          <p:nvPr/>
        </p:nvSpPr>
        <p:spPr>
          <a:xfrm>
            <a:off x="762000" y="5669280"/>
            <a:ext cx="5943600" cy="1463040"/>
          </a:xfrm>
          <a:prstGeom prst="rect">
            <a:avLst/>
          </a:prstGeom>
          <a:noFill/>
          <a:ln/>
        </p:spPr>
        <p:txBody>
          <a:bodyPr wrap="square" rtlCol="0" anchor="ctr"/>
          <a:lstStyle/>
          <a:p>
            <a:pPr indent="0" marL="0">
              <a:lnSpc>
                <a:spcPct val="150000"/>
              </a:lnSpc>
              <a:buNone/>
            </a:pPr>
            <a:r>
              <a:rPr lang="en-US" sz="2200" dirty="0">
                <a:solidFill>
                  <a:srgbClr val="EDE8DF"/>
                </a:solidFill>
                <a:latin typeface="Inter" pitchFamily="34" charset="0"/>
                <a:ea typeface="Inter" pitchFamily="34" charset="-122"/>
                <a:cs typeface="Inter" pitchFamily="34" charset="-120"/>
              </a:rPr>
              <a:t>Five prompts that turn the Innovator’s Dilemma into your quarterly strategic practice.</a:t>
            </a:r>
            <a:endParaRPr lang="en-US" sz="2200" dirty="0"/>
          </a:p>
        </p:txBody>
      </p:sp>
      <p:sp>
        <p:nvSpPr>
          <p:cNvPr id="25" name="Text 23"/>
          <p:cNvSpPr/>
          <p:nvPr/>
        </p:nvSpPr>
        <p:spPr>
          <a:xfrm>
            <a:off x="762000" y="7680960"/>
            <a:ext cx="5943600" cy="731520"/>
          </a:xfrm>
          <a:prstGeom prst="rect">
            <a:avLst/>
          </a:prstGeom>
          <a:noFill/>
          <a:ln/>
        </p:spPr>
        <p:txBody>
          <a:bodyPr wrap="square" rtlCol="0" anchor="ctr"/>
          <a:lstStyle/>
          <a:p>
            <a:pPr indent="0" marL="0">
              <a:buNone/>
            </a:pPr>
            <a:r>
              <a:rPr lang="en-US" sz="2800" dirty="0">
                <a:solidFill>
                  <a:srgbClr val="EDE8DF"/>
                </a:solidFill>
                <a:latin typeface="Playfair Display" pitchFamily="34" charset="0"/>
                <a:ea typeface="Playfair Display" pitchFamily="34" charset="-122"/>
                <a:cs typeface="Playfair Display" pitchFamily="34" charset="-120"/>
              </a:rPr>
              <a:t>Audit.</a:t>
            </a:r>
            <a:endParaRPr lang="en-US" sz="2800" dirty="0"/>
          </a:p>
        </p:txBody>
      </p:sp>
      <p:sp>
        <p:nvSpPr>
          <p:cNvPr id="26" name="Text 24"/>
          <p:cNvSpPr/>
          <p:nvPr/>
        </p:nvSpPr>
        <p:spPr>
          <a:xfrm>
            <a:off x="762000" y="8503920"/>
            <a:ext cx="5943600" cy="731520"/>
          </a:xfrm>
          <a:prstGeom prst="rect">
            <a:avLst/>
          </a:prstGeom>
          <a:noFill/>
          <a:ln/>
        </p:spPr>
        <p:txBody>
          <a:bodyPr wrap="square" rtlCol="0" anchor="ctr"/>
          <a:lstStyle/>
          <a:p>
            <a:pPr indent="0" marL="0">
              <a:buNone/>
            </a:pPr>
            <a:r>
              <a:rPr lang="en-US" sz="2800" dirty="0">
                <a:solidFill>
                  <a:srgbClr val="EDE8DF"/>
                </a:solidFill>
                <a:latin typeface="Playfair Display" pitchFamily="34" charset="0"/>
                <a:ea typeface="Playfair Display" pitchFamily="34" charset="-122"/>
                <a:cs typeface="Playfair Display" pitchFamily="34" charset="-120"/>
              </a:rPr>
              <a:t>Hunt.</a:t>
            </a:r>
            <a:endParaRPr lang="en-US" sz="2800" dirty="0"/>
          </a:p>
        </p:txBody>
      </p:sp>
      <p:sp>
        <p:nvSpPr>
          <p:cNvPr id="27" name="Text 25"/>
          <p:cNvSpPr/>
          <p:nvPr/>
        </p:nvSpPr>
        <p:spPr>
          <a:xfrm>
            <a:off x="762000" y="9326880"/>
            <a:ext cx="5943600" cy="731520"/>
          </a:xfrm>
          <a:prstGeom prst="rect">
            <a:avLst/>
          </a:prstGeom>
          <a:noFill/>
          <a:ln/>
        </p:spPr>
        <p:txBody>
          <a:bodyPr wrap="square" rtlCol="0" anchor="ctr"/>
          <a:lstStyle/>
          <a:p>
            <a:pPr indent="0" marL="0">
              <a:buNone/>
            </a:pPr>
            <a:r>
              <a:rPr lang="en-US" sz="2800" dirty="0">
                <a:solidFill>
                  <a:srgbClr val="EDE8DF"/>
                </a:solidFill>
                <a:latin typeface="Playfair Display" pitchFamily="34" charset="0"/>
                <a:ea typeface="Playfair Display" pitchFamily="34" charset="-122"/>
                <a:cs typeface="Playfair Display" pitchFamily="34" charset="-120"/>
              </a:rPr>
              <a:t>Separate.</a:t>
            </a:r>
            <a:endParaRPr lang="en-US" sz="2800" dirty="0"/>
          </a:p>
        </p:txBody>
      </p:sp>
      <p:sp>
        <p:nvSpPr>
          <p:cNvPr id="28" name="Text 26"/>
          <p:cNvSpPr/>
          <p:nvPr/>
        </p:nvSpPr>
        <p:spPr>
          <a:xfrm>
            <a:off x="762000" y="10149840"/>
            <a:ext cx="5943600" cy="731520"/>
          </a:xfrm>
          <a:prstGeom prst="rect">
            <a:avLst/>
          </a:prstGeom>
          <a:noFill/>
          <a:ln/>
        </p:spPr>
        <p:txBody>
          <a:bodyPr wrap="square" rtlCol="0" anchor="ctr"/>
          <a:lstStyle/>
          <a:p>
            <a:pPr indent="0" marL="0">
              <a:buNone/>
            </a:pPr>
            <a:r>
              <a:rPr lang="en-US" sz="2800" dirty="0">
                <a:solidFill>
                  <a:srgbClr val="EDE8DF"/>
                </a:solidFill>
                <a:latin typeface="Playfair Display" pitchFamily="34" charset="0"/>
                <a:ea typeface="Playfair Display" pitchFamily="34" charset="-122"/>
                <a:cs typeface="Playfair Display" pitchFamily="34" charset="-120"/>
              </a:rPr>
              <a:t>Score.</a:t>
            </a:r>
            <a:endParaRPr lang="en-US" sz="2800" dirty="0"/>
          </a:p>
        </p:txBody>
      </p:sp>
      <p:sp>
        <p:nvSpPr>
          <p:cNvPr id="29" name="Text 27"/>
          <p:cNvSpPr/>
          <p:nvPr/>
        </p:nvSpPr>
        <p:spPr>
          <a:xfrm>
            <a:off x="762000" y="10972800"/>
            <a:ext cx="5943600" cy="731520"/>
          </a:xfrm>
          <a:prstGeom prst="rect">
            <a:avLst/>
          </a:prstGeom>
          <a:noFill/>
          <a:ln/>
        </p:spPr>
        <p:txBody>
          <a:bodyPr wrap="square" rtlCol="0" anchor="ctr"/>
          <a:lstStyle/>
          <a:p>
            <a:pPr indent="0" marL="0">
              <a:buNone/>
            </a:pPr>
            <a:r>
              <a:rPr lang="en-US" sz="2800" dirty="0">
                <a:solidFill>
                  <a:srgbClr val="F7F471"/>
                </a:solidFill>
                <a:latin typeface="Playfair Display" pitchFamily="34" charset="0"/>
                <a:ea typeface="Playfair Display" pitchFamily="34" charset="-122"/>
                <a:cs typeface="Playfair Display" pitchFamily="34" charset="-120"/>
              </a:rPr>
              <a:t>Loop.</a:t>
            </a:r>
            <a:endParaRPr lang="en-US" sz="2800" dirty="0"/>
          </a:p>
        </p:txBody>
      </p:sp>
      <p:sp>
        <p:nvSpPr>
          <p:cNvPr id="30" name="Shape 28"/>
          <p:cNvSpPr/>
          <p:nvPr/>
        </p:nvSpPr>
        <p:spPr>
          <a:xfrm>
            <a:off x="0" y="12824460"/>
            <a:ext cx="11430000" cy="1463040"/>
          </a:xfrm>
          <a:prstGeom prst="rect">
            <a:avLst/>
          </a:prstGeom>
          <a:solidFill>
            <a:srgbClr val="38302A"/>
          </a:solidFill>
          <a:ln w="12700">
            <a:solidFill>
              <a:srgbClr val="38302A"/>
            </a:solidFill>
            <a:prstDash val="solid"/>
          </a:ln>
        </p:spPr>
      </p:sp>
      <p:sp>
        <p:nvSpPr>
          <p:cNvPr id="31" name="Shape 29"/>
          <p:cNvSpPr/>
          <p:nvPr/>
        </p:nvSpPr>
        <p:spPr>
          <a:xfrm>
            <a:off x="762000" y="12870180"/>
            <a:ext cx="914400" cy="36576"/>
          </a:xfrm>
          <a:prstGeom prst="rect">
            <a:avLst/>
          </a:prstGeom>
          <a:solidFill>
            <a:srgbClr val="F7F471"/>
          </a:solidFill>
          <a:ln w="12700">
            <a:solidFill>
              <a:srgbClr val="F7F471"/>
            </a:solidFill>
            <a:prstDash val="solid"/>
          </a:ln>
        </p:spPr>
      </p:sp>
      <p:sp>
        <p:nvSpPr>
          <p:cNvPr id="32" name="Text 30"/>
          <p:cNvSpPr/>
          <p:nvPr/>
        </p:nvSpPr>
        <p:spPr>
          <a:xfrm>
            <a:off x="762000" y="13098780"/>
            <a:ext cx="8229600" cy="548640"/>
          </a:xfrm>
          <a:prstGeom prst="rect">
            <a:avLst/>
          </a:prstGeom>
          <a:noFill/>
          <a:ln/>
        </p:spPr>
        <p:txBody>
          <a:bodyPr wrap="square" rtlCol="0" anchor="ctr"/>
          <a:lstStyle/>
          <a:p>
            <a:pPr indent="0" marL="0">
              <a:buNone/>
            </a:pPr>
            <a:r>
              <a:rPr lang="en-US" sz="2200" b="1" spc="100" kern="0" dirty="0">
                <a:solidFill>
                  <a:srgbClr val="F7F471"/>
                </a:solidFill>
                <a:latin typeface="Inter" pitchFamily="34" charset="0"/>
                <a:ea typeface="Inter" pitchFamily="34" charset="-122"/>
                <a:cs typeface="Inter" pitchFamily="34" charset="-120"/>
              </a:rPr>
              <a:t>Download free. Link in profile.</a:t>
            </a:r>
            <a:endParaRPr lang="en-US" sz="2200" dirty="0"/>
          </a:p>
        </p:txBody>
      </p:sp>
      <p:sp>
        <p:nvSpPr>
          <p:cNvPr id="33" name="Text 31"/>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3810">
            <a:solidFill>
              <a:srgbClr val="EDE8DF">
                <a:alpha val="8000"/>
              </a:srgbClr>
            </a:solidFill>
            <a:prstDash val="solid"/>
          </a:ln>
        </p:spPr>
      </p:sp>
      <p:sp>
        <p:nvSpPr>
          <p:cNvPr id="3" name="Shape 1"/>
          <p:cNvSpPr/>
          <p:nvPr/>
        </p:nvSpPr>
        <p:spPr>
          <a:xfrm>
            <a:off x="2413000" y="762000"/>
            <a:ext cx="0" cy="12763500"/>
          </a:xfrm>
          <a:prstGeom prst="line">
            <a:avLst/>
          </a:prstGeom>
          <a:noFill/>
          <a:ln w="3810">
            <a:solidFill>
              <a:srgbClr val="EDE8DF">
                <a:alpha val="8000"/>
              </a:srgbClr>
            </a:solidFill>
            <a:prstDash val="solid"/>
          </a:ln>
        </p:spPr>
      </p:sp>
      <p:sp>
        <p:nvSpPr>
          <p:cNvPr id="4" name="Shape 2"/>
          <p:cNvSpPr/>
          <p:nvPr/>
        </p:nvSpPr>
        <p:spPr>
          <a:xfrm>
            <a:off x="3238500" y="762000"/>
            <a:ext cx="0" cy="12763500"/>
          </a:xfrm>
          <a:prstGeom prst="line">
            <a:avLst/>
          </a:prstGeom>
          <a:noFill/>
          <a:ln w="3810">
            <a:solidFill>
              <a:srgbClr val="EDE8DF">
                <a:alpha val="8000"/>
              </a:srgbClr>
            </a:solidFill>
            <a:prstDash val="solid"/>
          </a:ln>
        </p:spPr>
      </p:sp>
      <p:sp>
        <p:nvSpPr>
          <p:cNvPr id="5" name="Shape 3"/>
          <p:cNvSpPr/>
          <p:nvPr/>
        </p:nvSpPr>
        <p:spPr>
          <a:xfrm>
            <a:off x="4064000" y="762000"/>
            <a:ext cx="0" cy="12763500"/>
          </a:xfrm>
          <a:prstGeom prst="line">
            <a:avLst/>
          </a:prstGeom>
          <a:noFill/>
          <a:ln w="3810">
            <a:solidFill>
              <a:srgbClr val="EDE8DF">
                <a:alpha val="8000"/>
              </a:srgbClr>
            </a:solidFill>
            <a:prstDash val="solid"/>
          </a:ln>
        </p:spPr>
      </p:sp>
      <p:sp>
        <p:nvSpPr>
          <p:cNvPr id="6" name="Shape 4"/>
          <p:cNvSpPr/>
          <p:nvPr/>
        </p:nvSpPr>
        <p:spPr>
          <a:xfrm>
            <a:off x="4889500" y="762000"/>
            <a:ext cx="0" cy="12763500"/>
          </a:xfrm>
          <a:prstGeom prst="line">
            <a:avLst/>
          </a:prstGeom>
          <a:noFill/>
          <a:ln w="3810">
            <a:solidFill>
              <a:srgbClr val="EDE8DF">
                <a:alpha val="8000"/>
              </a:srgbClr>
            </a:solidFill>
            <a:prstDash val="solid"/>
          </a:ln>
        </p:spPr>
      </p:sp>
      <p:sp>
        <p:nvSpPr>
          <p:cNvPr id="7" name="Shape 5"/>
          <p:cNvSpPr/>
          <p:nvPr/>
        </p:nvSpPr>
        <p:spPr>
          <a:xfrm>
            <a:off x="5715000" y="762000"/>
            <a:ext cx="0" cy="12763500"/>
          </a:xfrm>
          <a:prstGeom prst="line">
            <a:avLst/>
          </a:prstGeom>
          <a:noFill/>
          <a:ln w="3810">
            <a:solidFill>
              <a:srgbClr val="EDE8DF">
                <a:alpha val="8000"/>
              </a:srgbClr>
            </a:solidFill>
            <a:prstDash val="solid"/>
          </a:ln>
        </p:spPr>
      </p:sp>
      <p:sp>
        <p:nvSpPr>
          <p:cNvPr id="8" name="Shape 6"/>
          <p:cNvSpPr/>
          <p:nvPr/>
        </p:nvSpPr>
        <p:spPr>
          <a:xfrm>
            <a:off x="6540500" y="762000"/>
            <a:ext cx="0" cy="12763500"/>
          </a:xfrm>
          <a:prstGeom prst="line">
            <a:avLst/>
          </a:prstGeom>
          <a:noFill/>
          <a:ln w="3810">
            <a:solidFill>
              <a:srgbClr val="EDE8DF">
                <a:alpha val="8000"/>
              </a:srgbClr>
            </a:solidFill>
            <a:prstDash val="solid"/>
          </a:ln>
        </p:spPr>
      </p:sp>
      <p:sp>
        <p:nvSpPr>
          <p:cNvPr id="9" name="Shape 7"/>
          <p:cNvSpPr/>
          <p:nvPr/>
        </p:nvSpPr>
        <p:spPr>
          <a:xfrm>
            <a:off x="7366000" y="762000"/>
            <a:ext cx="0" cy="12763500"/>
          </a:xfrm>
          <a:prstGeom prst="line">
            <a:avLst/>
          </a:prstGeom>
          <a:noFill/>
          <a:ln w="3810">
            <a:solidFill>
              <a:srgbClr val="EDE8DF">
                <a:alpha val="8000"/>
              </a:srgbClr>
            </a:solidFill>
            <a:prstDash val="solid"/>
          </a:ln>
        </p:spPr>
      </p:sp>
      <p:sp>
        <p:nvSpPr>
          <p:cNvPr id="10" name="Shape 8"/>
          <p:cNvSpPr/>
          <p:nvPr/>
        </p:nvSpPr>
        <p:spPr>
          <a:xfrm>
            <a:off x="8191500" y="762000"/>
            <a:ext cx="0" cy="12763500"/>
          </a:xfrm>
          <a:prstGeom prst="line">
            <a:avLst/>
          </a:prstGeom>
          <a:noFill/>
          <a:ln w="3810">
            <a:solidFill>
              <a:srgbClr val="EDE8DF">
                <a:alpha val="8000"/>
              </a:srgbClr>
            </a:solidFill>
            <a:prstDash val="solid"/>
          </a:ln>
        </p:spPr>
      </p:sp>
      <p:sp>
        <p:nvSpPr>
          <p:cNvPr id="11" name="Shape 9"/>
          <p:cNvSpPr/>
          <p:nvPr/>
        </p:nvSpPr>
        <p:spPr>
          <a:xfrm>
            <a:off x="9017000" y="762000"/>
            <a:ext cx="0" cy="12763500"/>
          </a:xfrm>
          <a:prstGeom prst="line">
            <a:avLst/>
          </a:prstGeom>
          <a:noFill/>
          <a:ln w="3810">
            <a:solidFill>
              <a:srgbClr val="EDE8DF">
                <a:alpha val="8000"/>
              </a:srgbClr>
            </a:solidFill>
            <a:prstDash val="solid"/>
          </a:ln>
        </p:spPr>
      </p:sp>
      <p:sp>
        <p:nvSpPr>
          <p:cNvPr id="12" name="Shape 10"/>
          <p:cNvSpPr/>
          <p:nvPr/>
        </p:nvSpPr>
        <p:spPr>
          <a:xfrm>
            <a:off x="9842500" y="762000"/>
            <a:ext cx="0" cy="12763500"/>
          </a:xfrm>
          <a:prstGeom prst="line">
            <a:avLst/>
          </a:prstGeom>
          <a:noFill/>
          <a:ln w="3810">
            <a:solidFill>
              <a:srgbClr val="EDE8DF">
                <a:alpha val="8000"/>
              </a:srgbClr>
            </a:solidFill>
            <a:prstDash val="solid"/>
          </a:ln>
        </p:spPr>
      </p:sp>
      <p:sp>
        <p:nvSpPr>
          <p:cNvPr id="13" name="Shape 11"/>
          <p:cNvSpPr/>
          <p:nvPr/>
        </p:nvSpPr>
        <p:spPr>
          <a:xfrm>
            <a:off x="4361688" y="762000"/>
            <a:ext cx="54864" cy="12763500"/>
          </a:xfrm>
          <a:prstGeom prst="rect">
            <a:avLst/>
          </a:prstGeom>
          <a:solidFill>
            <a:srgbClr val="F7F471"/>
          </a:solidFill>
          <a:ln w="12700">
            <a:solidFill>
              <a:srgbClr val="F7F471"/>
            </a:solidFill>
            <a:prstDash val="solid"/>
          </a:ln>
        </p:spPr>
      </p:sp>
      <p:sp>
        <p:nvSpPr>
          <p:cNvPr id="14" name="Shape 12"/>
          <p:cNvSpPr/>
          <p:nvPr/>
        </p:nvSpPr>
        <p:spPr>
          <a:xfrm>
            <a:off x="6775704" y="4114800"/>
            <a:ext cx="164592" cy="0"/>
          </a:xfrm>
          <a:prstGeom prst="line">
            <a:avLst/>
          </a:prstGeom>
          <a:noFill/>
          <a:ln w="7620">
            <a:solidFill>
              <a:srgbClr val="C4B9AE"/>
            </a:solidFill>
            <a:prstDash val="solid"/>
          </a:ln>
        </p:spPr>
      </p:sp>
      <p:sp>
        <p:nvSpPr>
          <p:cNvPr id="15" name="Shape 13"/>
          <p:cNvSpPr/>
          <p:nvPr/>
        </p:nvSpPr>
        <p:spPr>
          <a:xfrm>
            <a:off x="6858000" y="4032504"/>
            <a:ext cx="0" cy="164592"/>
          </a:xfrm>
          <a:prstGeom prst="line">
            <a:avLst/>
          </a:prstGeom>
          <a:noFill/>
          <a:ln w="7620">
            <a:solidFill>
              <a:srgbClr val="C4B9AE"/>
            </a:solidFill>
            <a:prstDash val="solid"/>
          </a:ln>
        </p:spPr>
      </p:sp>
      <p:sp>
        <p:nvSpPr>
          <p:cNvPr id="16" name="Shape 14"/>
          <p:cNvSpPr/>
          <p:nvPr/>
        </p:nvSpPr>
        <p:spPr>
          <a:xfrm>
            <a:off x="8147304" y="7772400"/>
            <a:ext cx="164592" cy="0"/>
          </a:xfrm>
          <a:prstGeom prst="line">
            <a:avLst/>
          </a:prstGeom>
          <a:noFill/>
          <a:ln w="7620">
            <a:solidFill>
              <a:srgbClr val="C4B9AE"/>
            </a:solidFill>
            <a:prstDash val="solid"/>
          </a:ln>
        </p:spPr>
      </p:sp>
      <p:sp>
        <p:nvSpPr>
          <p:cNvPr id="17" name="Shape 15"/>
          <p:cNvSpPr/>
          <p:nvPr/>
        </p:nvSpPr>
        <p:spPr>
          <a:xfrm>
            <a:off x="8229600" y="7690104"/>
            <a:ext cx="0" cy="164592"/>
          </a:xfrm>
          <a:prstGeom prst="line">
            <a:avLst/>
          </a:prstGeom>
          <a:noFill/>
          <a:ln w="7620">
            <a:solidFill>
              <a:srgbClr val="C4B9AE"/>
            </a:solidFill>
            <a:prstDash val="solid"/>
          </a:ln>
        </p:spPr>
      </p:sp>
      <p:sp>
        <p:nvSpPr>
          <p:cNvPr id="18" name="Shape 16"/>
          <p:cNvSpPr/>
          <p:nvPr/>
        </p:nvSpPr>
        <p:spPr>
          <a:xfrm>
            <a:off x="9518904" y="10972800"/>
            <a:ext cx="164592" cy="0"/>
          </a:xfrm>
          <a:prstGeom prst="line">
            <a:avLst/>
          </a:prstGeom>
          <a:noFill/>
          <a:ln w="7620">
            <a:solidFill>
              <a:srgbClr val="C4B9AE"/>
            </a:solidFill>
            <a:prstDash val="solid"/>
          </a:ln>
        </p:spPr>
      </p:sp>
      <p:sp>
        <p:nvSpPr>
          <p:cNvPr id="19" name="Shape 17"/>
          <p:cNvSpPr/>
          <p:nvPr/>
        </p:nvSpPr>
        <p:spPr>
          <a:xfrm>
            <a:off x="9601200" y="10890504"/>
            <a:ext cx="0" cy="164592"/>
          </a:xfrm>
          <a:prstGeom prst="line">
            <a:avLst/>
          </a:prstGeom>
          <a:noFill/>
          <a:ln w="7620">
            <a:solidFill>
              <a:srgbClr val="C4B9AE"/>
            </a:solidFill>
            <a:prstDash val="solid"/>
          </a:ln>
        </p:spPr>
      </p:sp>
      <p:sp>
        <p:nvSpPr>
          <p:cNvPr id="20" name="Shape 18"/>
          <p:cNvSpPr/>
          <p:nvPr/>
        </p:nvSpPr>
        <p:spPr>
          <a:xfrm>
            <a:off x="762000" y="762000"/>
            <a:ext cx="381000" cy="28575"/>
          </a:xfrm>
          <a:prstGeom prst="rect">
            <a:avLst/>
          </a:prstGeom>
          <a:solidFill>
            <a:srgbClr val="F7F471"/>
          </a:solidFill>
          <a:ln w="12700">
            <a:solidFill>
              <a:srgbClr val="F7F471"/>
            </a:solidFill>
            <a:prstDash val="solid"/>
          </a:ln>
        </p:spPr>
      </p:sp>
      <p:sp>
        <p:nvSpPr>
          <p:cNvPr id="21" name="Text 19"/>
          <p:cNvSpPr/>
          <p:nvPr/>
        </p:nvSpPr>
        <p:spPr>
          <a:xfrm>
            <a:off x="762000" y="876300"/>
            <a:ext cx="5486400" cy="266700"/>
          </a:xfrm>
          <a:prstGeom prst="rect">
            <a:avLst/>
          </a:prstGeom>
          <a:noFill/>
          <a:ln/>
        </p:spPr>
        <p:txBody>
          <a:bodyPr wrap="square" rtlCol="0" anchor="ctr"/>
          <a:lstStyle/>
          <a:p>
            <a:pPr indent="0" marL="0">
              <a:buNone/>
            </a:pPr>
            <a:r>
              <a:rPr lang="en-US" sz="1400" b="1" spc="300" kern="0" dirty="0">
                <a:solidFill>
                  <a:srgbClr val="EDE8DF"/>
                </a:solidFill>
                <a:latin typeface="Inter" pitchFamily="34" charset="0"/>
                <a:ea typeface="Inter" pitchFamily="34" charset="-122"/>
                <a:cs typeface="Inter" pitchFamily="34" charset="-120"/>
              </a:rPr>
              <a:t>THE FOLLOW</a:t>
            </a:r>
            <a:endParaRPr lang="en-US" sz="1400" dirty="0"/>
          </a:p>
        </p:txBody>
      </p:sp>
      <p:sp>
        <p:nvSpPr>
          <p:cNvPr id="22" name="Text 20"/>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C4B9AE"/>
                </a:solidFill>
                <a:latin typeface="Inter" pitchFamily="34" charset="0"/>
                <a:ea typeface="Inter" pitchFamily="34" charset="-122"/>
                <a:cs typeface="Inter" pitchFamily="34" charset="-120"/>
              </a:rPr>
              <a:t>14 / 14</a:t>
            </a:r>
            <a:endParaRPr lang="en-US" sz="1100" dirty="0"/>
          </a:p>
        </p:txBody>
      </p:sp>
      <p:sp>
        <p:nvSpPr>
          <p:cNvPr id="23" name="Text 21"/>
          <p:cNvSpPr/>
          <p:nvPr/>
        </p:nvSpPr>
        <p:spPr>
          <a:xfrm>
            <a:off x="4754880" y="3657600"/>
            <a:ext cx="5943600" cy="365760"/>
          </a:xfrm>
          <a:prstGeom prst="rect">
            <a:avLst/>
          </a:prstGeom>
          <a:noFill/>
          <a:ln/>
        </p:spPr>
        <p:txBody>
          <a:bodyPr wrap="square"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OPERATING BY JOHN BREWTON</a:t>
            </a:r>
            <a:endParaRPr lang="en-US" sz="1100" dirty="0"/>
          </a:p>
        </p:txBody>
      </p:sp>
      <p:sp>
        <p:nvSpPr>
          <p:cNvPr id="24" name="Text 22"/>
          <p:cNvSpPr/>
          <p:nvPr/>
        </p:nvSpPr>
        <p:spPr>
          <a:xfrm>
            <a:off x="4754880" y="4206240"/>
            <a:ext cx="5943600" cy="1097280"/>
          </a:xfrm>
          <a:prstGeom prst="rect">
            <a:avLst/>
          </a:prstGeom>
          <a:noFill/>
          <a:ln/>
        </p:spPr>
        <p:txBody>
          <a:bodyPr wrap="square" rtlCol="0" anchor="ctr"/>
          <a:lstStyle/>
          <a:p>
            <a:pPr indent="0" marL="0">
              <a:lnSpc>
                <a:spcPct val="110000"/>
              </a:lnSpc>
              <a:buNone/>
            </a:pPr>
            <a:r>
              <a:rPr lang="en-US" sz="4400" dirty="0">
                <a:solidFill>
                  <a:srgbClr val="EDE8DF"/>
                </a:solidFill>
                <a:latin typeface="Playfair Display" pitchFamily="34" charset="0"/>
                <a:ea typeface="Playfair Display" pitchFamily="34" charset="-122"/>
                <a:cs typeface="Playfair Display" pitchFamily="34" charset="-120"/>
              </a:rPr>
              <a:t>More like this.</a:t>
            </a:r>
            <a:endParaRPr lang="en-US" sz="4400" dirty="0"/>
          </a:p>
        </p:txBody>
      </p:sp>
      <p:sp>
        <p:nvSpPr>
          <p:cNvPr id="25" name="Text 23"/>
          <p:cNvSpPr/>
          <p:nvPr/>
        </p:nvSpPr>
        <p:spPr>
          <a:xfrm>
            <a:off x="4754880" y="5303520"/>
            <a:ext cx="5943600" cy="1097280"/>
          </a:xfrm>
          <a:prstGeom prst="rect">
            <a:avLst/>
          </a:prstGeom>
          <a:noFill/>
          <a:ln/>
        </p:spPr>
        <p:txBody>
          <a:bodyPr wrap="square" rtlCol="0" anchor="ctr"/>
          <a:lstStyle/>
          <a:p>
            <a:pPr indent="0" marL="0">
              <a:lnSpc>
                <a:spcPct val="110000"/>
              </a:lnSpc>
              <a:buNone/>
            </a:pPr>
            <a:r>
              <a:rPr lang="en-US" sz="4400" dirty="0">
                <a:solidFill>
                  <a:srgbClr val="F7F471"/>
                </a:solidFill>
                <a:latin typeface="Playfair Display" pitchFamily="34" charset="0"/>
                <a:ea typeface="Playfair Display" pitchFamily="34" charset="-122"/>
                <a:cs typeface="Playfair Display" pitchFamily="34" charset="-120"/>
              </a:rPr>
              <a:t>Every week.</a:t>
            </a:r>
            <a:endParaRPr lang="en-US" sz="4400" dirty="0"/>
          </a:p>
        </p:txBody>
      </p:sp>
      <p:sp>
        <p:nvSpPr>
          <p:cNvPr id="26" name="Text 24"/>
          <p:cNvSpPr/>
          <p:nvPr/>
        </p:nvSpPr>
        <p:spPr>
          <a:xfrm>
            <a:off x="4754880" y="6766560"/>
            <a:ext cx="5943600" cy="2743200"/>
          </a:xfrm>
          <a:prstGeom prst="rect">
            <a:avLst/>
          </a:prstGeom>
          <a:noFill/>
          <a:ln/>
        </p:spPr>
        <p:txBody>
          <a:bodyPr wrap="square" rtlCol="0" anchor="ctr"/>
          <a:lstStyle/>
          <a:p>
            <a:pPr indent="0" marL="0">
              <a:lnSpc>
                <a:spcPct val="150000"/>
              </a:lnSpc>
              <a:buNone/>
            </a:pPr>
            <a:r>
              <a:rPr lang="en-US" sz="2000" dirty="0">
                <a:solidFill>
                  <a:srgbClr val="EDE8DF"/>
                </a:solidFill>
                <a:latin typeface="Inter" pitchFamily="34" charset="0"/>
                <a:ea typeface="Inter" pitchFamily="34" charset="-122"/>
                <a:cs typeface="Inter" pitchFamily="34" charset="-120"/>
              </a:rPr>
              <a:t>Frameworks from McKinsey, BCG, and Harvard, translated into AI-native operations. One essay. One worksheet. Every Sunday.</a:t>
            </a:r>
            <a:endParaRPr lang="en-US" sz="2000" dirty="0"/>
          </a:p>
        </p:txBody>
      </p:sp>
      <p:sp>
        <p:nvSpPr>
          <p:cNvPr id="27" name="Text 25"/>
          <p:cNvSpPr/>
          <p:nvPr/>
        </p:nvSpPr>
        <p:spPr>
          <a:xfrm>
            <a:off x="4754880" y="9875520"/>
            <a:ext cx="5943600" cy="548640"/>
          </a:xfrm>
          <a:prstGeom prst="rect">
            <a:avLst/>
          </a:prstGeom>
          <a:noFill/>
          <a:ln/>
        </p:spPr>
        <p:txBody>
          <a:bodyPr wrap="square" rtlCol="0" anchor="ctr"/>
          <a:lstStyle/>
          <a:p>
            <a:pPr indent="0" marL="0">
              <a:buNone/>
            </a:pPr>
            <a:r>
              <a:rPr lang="en-US" sz="2200" i="1" dirty="0">
                <a:solidFill>
                  <a:srgbClr val="EDE8DF"/>
                </a:solidFill>
                <a:latin typeface="Playfair Display" pitchFamily="34" charset="0"/>
                <a:ea typeface="Playfair Display" pitchFamily="34" charset="-122"/>
                <a:cs typeface="Playfair Display" pitchFamily="34" charset="-120"/>
              </a:rPr>
              <a:t>The essay.</a:t>
            </a:r>
            <a:endParaRPr lang="en-US" sz="2200" dirty="0"/>
          </a:p>
        </p:txBody>
      </p:sp>
      <p:sp>
        <p:nvSpPr>
          <p:cNvPr id="28" name="Text 26"/>
          <p:cNvSpPr/>
          <p:nvPr/>
        </p:nvSpPr>
        <p:spPr>
          <a:xfrm>
            <a:off x="4754880" y="10515600"/>
            <a:ext cx="5943600" cy="548640"/>
          </a:xfrm>
          <a:prstGeom prst="rect">
            <a:avLst/>
          </a:prstGeom>
          <a:noFill/>
          <a:ln/>
        </p:spPr>
        <p:txBody>
          <a:bodyPr wrap="square" rtlCol="0" anchor="ctr"/>
          <a:lstStyle/>
          <a:p>
            <a:pPr indent="0" marL="0">
              <a:buNone/>
            </a:pPr>
            <a:r>
              <a:rPr lang="en-US" sz="2200" i="1" dirty="0">
                <a:solidFill>
                  <a:srgbClr val="EDE8DF"/>
                </a:solidFill>
                <a:latin typeface="Playfair Display" pitchFamily="34" charset="0"/>
                <a:ea typeface="Playfair Display" pitchFamily="34" charset="-122"/>
                <a:cs typeface="Playfair Display" pitchFamily="34" charset="-120"/>
              </a:rPr>
              <a:t>The worksheet.</a:t>
            </a:r>
            <a:endParaRPr lang="en-US" sz="2200" dirty="0"/>
          </a:p>
        </p:txBody>
      </p:sp>
      <p:sp>
        <p:nvSpPr>
          <p:cNvPr id="29" name="Text 27"/>
          <p:cNvSpPr/>
          <p:nvPr/>
        </p:nvSpPr>
        <p:spPr>
          <a:xfrm>
            <a:off x="4754880" y="11155680"/>
            <a:ext cx="5943600" cy="548640"/>
          </a:xfrm>
          <a:prstGeom prst="rect">
            <a:avLst/>
          </a:prstGeom>
          <a:noFill/>
          <a:ln/>
        </p:spPr>
        <p:txBody>
          <a:bodyPr wrap="square" rtlCol="0" anchor="ctr"/>
          <a:lstStyle/>
          <a:p>
            <a:pPr indent="0" marL="0">
              <a:buNone/>
            </a:pPr>
            <a:r>
              <a:rPr lang="en-US" sz="2200" i="1" dirty="0">
                <a:solidFill>
                  <a:srgbClr val="F7F471"/>
                </a:solidFill>
                <a:latin typeface="Playfair Display" pitchFamily="34" charset="0"/>
                <a:ea typeface="Playfair Display" pitchFamily="34" charset="-122"/>
                <a:cs typeface="Playfair Display" pitchFamily="34" charset="-120"/>
              </a:rPr>
              <a:t>The prompt pack.</a:t>
            </a:r>
            <a:endParaRPr lang="en-US" sz="2200" dirty="0"/>
          </a:p>
        </p:txBody>
      </p:sp>
      <p:sp>
        <p:nvSpPr>
          <p:cNvPr id="30" name="Shape 28"/>
          <p:cNvSpPr/>
          <p:nvPr/>
        </p:nvSpPr>
        <p:spPr>
          <a:xfrm>
            <a:off x="0" y="12824460"/>
            <a:ext cx="11430000" cy="1463040"/>
          </a:xfrm>
          <a:prstGeom prst="rect">
            <a:avLst/>
          </a:prstGeom>
          <a:solidFill>
            <a:srgbClr val="38302A"/>
          </a:solidFill>
          <a:ln w="12700">
            <a:solidFill>
              <a:srgbClr val="38302A"/>
            </a:solidFill>
            <a:prstDash val="solid"/>
          </a:ln>
        </p:spPr>
      </p:sp>
      <p:sp>
        <p:nvSpPr>
          <p:cNvPr id="31" name="Shape 29"/>
          <p:cNvSpPr/>
          <p:nvPr/>
        </p:nvSpPr>
        <p:spPr>
          <a:xfrm>
            <a:off x="762000" y="12870180"/>
            <a:ext cx="914400" cy="36576"/>
          </a:xfrm>
          <a:prstGeom prst="rect">
            <a:avLst/>
          </a:prstGeom>
          <a:solidFill>
            <a:srgbClr val="F7F471"/>
          </a:solidFill>
          <a:ln w="12700">
            <a:solidFill>
              <a:srgbClr val="F7F471"/>
            </a:solidFill>
            <a:prstDash val="solid"/>
          </a:ln>
        </p:spPr>
      </p:sp>
      <p:sp>
        <p:nvSpPr>
          <p:cNvPr id="32" name="Text 30"/>
          <p:cNvSpPr/>
          <p:nvPr/>
        </p:nvSpPr>
        <p:spPr>
          <a:xfrm>
            <a:off x="762000" y="13098780"/>
            <a:ext cx="9692640" cy="548640"/>
          </a:xfrm>
          <a:prstGeom prst="rect">
            <a:avLst/>
          </a:prstGeom>
          <a:noFill/>
          <a:ln/>
        </p:spPr>
        <p:txBody>
          <a:bodyPr wrap="square" rtlCol="0" anchor="ctr"/>
          <a:lstStyle/>
          <a:p>
            <a:pPr indent="0" marL="0">
              <a:buNone/>
            </a:pPr>
            <a:r>
              <a:rPr lang="en-US" sz="2200" b="1" spc="400" kern="0" dirty="0">
                <a:solidFill>
                  <a:srgbClr val="F7F471"/>
                </a:solidFill>
                <a:latin typeface="Inter" pitchFamily="34" charset="0"/>
                <a:ea typeface="Inter" pitchFamily="34" charset="-122"/>
                <a:cs typeface="Inter" pitchFamily="34" charset="-120"/>
              </a:rPr>
              <a:t>Subscribe to Operating.  Link in profile.</a:t>
            </a:r>
            <a:endParaRPr lang="en-US" sz="2200" dirty="0"/>
          </a:p>
        </p:txBody>
      </p:sp>
      <p:sp>
        <p:nvSpPr>
          <p:cNvPr id="33" name="Text 31"/>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5080">
            <a:solidFill>
              <a:srgbClr val="C4B9AE">
                <a:alpha val="20000"/>
              </a:srgbClr>
            </a:solidFill>
            <a:prstDash val="solid"/>
          </a:ln>
        </p:spPr>
      </p:sp>
      <p:sp>
        <p:nvSpPr>
          <p:cNvPr id="3" name="Shape 1"/>
          <p:cNvSpPr/>
          <p:nvPr/>
        </p:nvSpPr>
        <p:spPr>
          <a:xfrm>
            <a:off x="2413000" y="762000"/>
            <a:ext cx="0" cy="12763500"/>
          </a:xfrm>
          <a:prstGeom prst="line">
            <a:avLst/>
          </a:prstGeom>
          <a:noFill/>
          <a:ln w="5080">
            <a:solidFill>
              <a:srgbClr val="C4B9AE">
                <a:alpha val="20000"/>
              </a:srgbClr>
            </a:solidFill>
            <a:prstDash val="solid"/>
          </a:ln>
        </p:spPr>
      </p:sp>
      <p:sp>
        <p:nvSpPr>
          <p:cNvPr id="4" name="Shape 2"/>
          <p:cNvSpPr/>
          <p:nvPr/>
        </p:nvSpPr>
        <p:spPr>
          <a:xfrm>
            <a:off x="3238500" y="762000"/>
            <a:ext cx="0" cy="12763500"/>
          </a:xfrm>
          <a:prstGeom prst="line">
            <a:avLst/>
          </a:prstGeom>
          <a:noFill/>
          <a:ln w="5080">
            <a:solidFill>
              <a:srgbClr val="C4B9AE">
                <a:alpha val="20000"/>
              </a:srgbClr>
            </a:solidFill>
            <a:prstDash val="solid"/>
          </a:ln>
        </p:spPr>
      </p:sp>
      <p:sp>
        <p:nvSpPr>
          <p:cNvPr id="5" name="Shape 3"/>
          <p:cNvSpPr/>
          <p:nvPr/>
        </p:nvSpPr>
        <p:spPr>
          <a:xfrm>
            <a:off x="4064000" y="762000"/>
            <a:ext cx="0" cy="12763500"/>
          </a:xfrm>
          <a:prstGeom prst="line">
            <a:avLst/>
          </a:prstGeom>
          <a:noFill/>
          <a:ln w="5080">
            <a:solidFill>
              <a:srgbClr val="C4B9AE">
                <a:alpha val="20000"/>
              </a:srgbClr>
            </a:solidFill>
            <a:prstDash val="solid"/>
          </a:ln>
        </p:spPr>
      </p:sp>
      <p:sp>
        <p:nvSpPr>
          <p:cNvPr id="6" name="Shape 4"/>
          <p:cNvSpPr/>
          <p:nvPr/>
        </p:nvSpPr>
        <p:spPr>
          <a:xfrm>
            <a:off x="4889500" y="762000"/>
            <a:ext cx="0" cy="12763500"/>
          </a:xfrm>
          <a:prstGeom prst="line">
            <a:avLst/>
          </a:prstGeom>
          <a:noFill/>
          <a:ln w="5080">
            <a:solidFill>
              <a:srgbClr val="C4B9AE">
                <a:alpha val="20000"/>
              </a:srgbClr>
            </a:solidFill>
            <a:prstDash val="solid"/>
          </a:ln>
        </p:spPr>
      </p:sp>
      <p:sp>
        <p:nvSpPr>
          <p:cNvPr id="7" name="Shape 5"/>
          <p:cNvSpPr/>
          <p:nvPr/>
        </p:nvSpPr>
        <p:spPr>
          <a:xfrm>
            <a:off x="5715000" y="762000"/>
            <a:ext cx="0" cy="12763500"/>
          </a:xfrm>
          <a:prstGeom prst="line">
            <a:avLst/>
          </a:prstGeom>
          <a:noFill/>
          <a:ln w="5080">
            <a:solidFill>
              <a:srgbClr val="C4B9AE">
                <a:alpha val="20000"/>
              </a:srgbClr>
            </a:solidFill>
            <a:prstDash val="solid"/>
          </a:ln>
        </p:spPr>
      </p:sp>
      <p:sp>
        <p:nvSpPr>
          <p:cNvPr id="8" name="Shape 6"/>
          <p:cNvSpPr/>
          <p:nvPr/>
        </p:nvSpPr>
        <p:spPr>
          <a:xfrm>
            <a:off x="6540500" y="762000"/>
            <a:ext cx="0" cy="12763500"/>
          </a:xfrm>
          <a:prstGeom prst="line">
            <a:avLst/>
          </a:prstGeom>
          <a:noFill/>
          <a:ln w="5080">
            <a:solidFill>
              <a:srgbClr val="C4B9AE">
                <a:alpha val="20000"/>
              </a:srgbClr>
            </a:solidFill>
            <a:prstDash val="solid"/>
          </a:ln>
        </p:spPr>
      </p:sp>
      <p:sp>
        <p:nvSpPr>
          <p:cNvPr id="9" name="Shape 7"/>
          <p:cNvSpPr/>
          <p:nvPr/>
        </p:nvSpPr>
        <p:spPr>
          <a:xfrm>
            <a:off x="7366000" y="762000"/>
            <a:ext cx="0" cy="12763500"/>
          </a:xfrm>
          <a:prstGeom prst="line">
            <a:avLst/>
          </a:prstGeom>
          <a:noFill/>
          <a:ln w="5080">
            <a:solidFill>
              <a:srgbClr val="C4B9AE">
                <a:alpha val="20000"/>
              </a:srgbClr>
            </a:solidFill>
            <a:prstDash val="solid"/>
          </a:ln>
        </p:spPr>
      </p:sp>
      <p:sp>
        <p:nvSpPr>
          <p:cNvPr id="10" name="Shape 8"/>
          <p:cNvSpPr/>
          <p:nvPr/>
        </p:nvSpPr>
        <p:spPr>
          <a:xfrm>
            <a:off x="8191500" y="762000"/>
            <a:ext cx="0" cy="12763500"/>
          </a:xfrm>
          <a:prstGeom prst="line">
            <a:avLst/>
          </a:prstGeom>
          <a:noFill/>
          <a:ln w="5080">
            <a:solidFill>
              <a:srgbClr val="C4B9AE">
                <a:alpha val="20000"/>
              </a:srgbClr>
            </a:solidFill>
            <a:prstDash val="solid"/>
          </a:ln>
        </p:spPr>
      </p:sp>
      <p:sp>
        <p:nvSpPr>
          <p:cNvPr id="11" name="Shape 9"/>
          <p:cNvSpPr/>
          <p:nvPr/>
        </p:nvSpPr>
        <p:spPr>
          <a:xfrm>
            <a:off x="9017000" y="762000"/>
            <a:ext cx="0" cy="12763500"/>
          </a:xfrm>
          <a:prstGeom prst="line">
            <a:avLst/>
          </a:prstGeom>
          <a:noFill/>
          <a:ln w="5080">
            <a:solidFill>
              <a:srgbClr val="C4B9AE">
                <a:alpha val="20000"/>
              </a:srgbClr>
            </a:solidFill>
            <a:prstDash val="solid"/>
          </a:ln>
        </p:spPr>
      </p:sp>
      <p:sp>
        <p:nvSpPr>
          <p:cNvPr id="12" name="Shape 10"/>
          <p:cNvSpPr/>
          <p:nvPr/>
        </p:nvSpPr>
        <p:spPr>
          <a:xfrm>
            <a:off x="9842500" y="762000"/>
            <a:ext cx="0" cy="12763500"/>
          </a:xfrm>
          <a:prstGeom prst="line">
            <a:avLst/>
          </a:prstGeom>
          <a:noFill/>
          <a:ln w="5080">
            <a:solidFill>
              <a:srgbClr val="C4B9AE">
                <a:alpha val="20000"/>
              </a:srgbClr>
            </a:solidFill>
            <a:prstDash val="solid"/>
          </a:ln>
        </p:spPr>
      </p:sp>
      <p:sp>
        <p:nvSpPr>
          <p:cNvPr id="13" name="Shape 11"/>
          <p:cNvSpPr/>
          <p:nvPr/>
        </p:nvSpPr>
        <p:spPr>
          <a:xfrm>
            <a:off x="762000" y="2180167"/>
            <a:ext cx="9906000" cy="0"/>
          </a:xfrm>
          <a:prstGeom prst="line">
            <a:avLst/>
          </a:prstGeom>
          <a:noFill/>
          <a:ln w="5080">
            <a:solidFill>
              <a:srgbClr val="C4B9AE">
                <a:alpha val="20000"/>
              </a:srgbClr>
            </a:solidFill>
            <a:prstDash val="solid"/>
          </a:ln>
        </p:spPr>
      </p:sp>
      <p:sp>
        <p:nvSpPr>
          <p:cNvPr id="14" name="Shape 12"/>
          <p:cNvSpPr/>
          <p:nvPr/>
        </p:nvSpPr>
        <p:spPr>
          <a:xfrm>
            <a:off x="762000" y="3598333"/>
            <a:ext cx="9906000" cy="0"/>
          </a:xfrm>
          <a:prstGeom prst="line">
            <a:avLst/>
          </a:prstGeom>
          <a:noFill/>
          <a:ln w="5080">
            <a:solidFill>
              <a:srgbClr val="C4B9AE">
                <a:alpha val="20000"/>
              </a:srgbClr>
            </a:solidFill>
            <a:prstDash val="solid"/>
          </a:ln>
        </p:spPr>
      </p:sp>
      <p:sp>
        <p:nvSpPr>
          <p:cNvPr id="15" name="Shape 13"/>
          <p:cNvSpPr/>
          <p:nvPr/>
        </p:nvSpPr>
        <p:spPr>
          <a:xfrm>
            <a:off x="762000" y="5016500"/>
            <a:ext cx="9906000" cy="0"/>
          </a:xfrm>
          <a:prstGeom prst="line">
            <a:avLst/>
          </a:prstGeom>
          <a:noFill/>
          <a:ln w="5080">
            <a:solidFill>
              <a:srgbClr val="C4B9AE">
                <a:alpha val="20000"/>
              </a:srgbClr>
            </a:solidFill>
            <a:prstDash val="solid"/>
          </a:ln>
        </p:spPr>
      </p:sp>
      <p:sp>
        <p:nvSpPr>
          <p:cNvPr id="16" name="Shape 14"/>
          <p:cNvSpPr/>
          <p:nvPr/>
        </p:nvSpPr>
        <p:spPr>
          <a:xfrm>
            <a:off x="762000" y="6434667"/>
            <a:ext cx="9906000" cy="0"/>
          </a:xfrm>
          <a:prstGeom prst="line">
            <a:avLst/>
          </a:prstGeom>
          <a:noFill/>
          <a:ln w="5080">
            <a:solidFill>
              <a:srgbClr val="C4B9AE">
                <a:alpha val="20000"/>
              </a:srgbClr>
            </a:solidFill>
            <a:prstDash val="solid"/>
          </a:ln>
        </p:spPr>
      </p:sp>
      <p:sp>
        <p:nvSpPr>
          <p:cNvPr id="17" name="Shape 15"/>
          <p:cNvSpPr/>
          <p:nvPr/>
        </p:nvSpPr>
        <p:spPr>
          <a:xfrm>
            <a:off x="762000" y="7852833"/>
            <a:ext cx="9906000" cy="0"/>
          </a:xfrm>
          <a:prstGeom prst="line">
            <a:avLst/>
          </a:prstGeom>
          <a:noFill/>
          <a:ln w="5080">
            <a:solidFill>
              <a:srgbClr val="C4B9AE">
                <a:alpha val="20000"/>
              </a:srgbClr>
            </a:solidFill>
            <a:prstDash val="solid"/>
          </a:ln>
        </p:spPr>
      </p:sp>
      <p:sp>
        <p:nvSpPr>
          <p:cNvPr id="18" name="Shape 16"/>
          <p:cNvSpPr/>
          <p:nvPr/>
        </p:nvSpPr>
        <p:spPr>
          <a:xfrm>
            <a:off x="762000" y="9271000"/>
            <a:ext cx="9906000" cy="0"/>
          </a:xfrm>
          <a:prstGeom prst="line">
            <a:avLst/>
          </a:prstGeom>
          <a:noFill/>
          <a:ln w="5080">
            <a:solidFill>
              <a:srgbClr val="C4B9AE">
                <a:alpha val="20000"/>
              </a:srgbClr>
            </a:solidFill>
            <a:prstDash val="solid"/>
          </a:ln>
        </p:spPr>
      </p:sp>
      <p:sp>
        <p:nvSpPr>
          <p:cNvPr id="19" name="Shape 17"/>
          <p:cNvSpPr/>
          <p:nvPr/>
        </p:nvSpPr>
        <p:spPr>
          <a:xfrm>
            <a:off x="762000" y="10689167"/>
            <a:ext cx="9906000" cy="0"/>
          </a:xfrm>
          <a:prstGeom prst="line">
            <a:avLst/>
          </a:prstGeom>
          <a:noFill/>
          <a:ln w="5080">
            <a:solidFill>
              <a:srgbClr val="C4B9AE">
                <a:alpha val="20000"/>
              </a:srgbClr>
            </a:solidFill>
            <a:prstDash val="solid"/>
          </a:ln>
        </p:spPr>
      </p:sp>
      <p:sp>
        <p:nvSpPr>
          <p:cNvPr id="20" name="Shape 18"/>
          <p:cNvSpPr/>
          <p:nvPr/>
        </p:nvSpPr>
        <p:spPr>
          <a:xfrm>
            <a:off x="762000" y="12107333"/>
            <a:ext cx="9906000" cy="0"/>
          </a:xfrm>
          <a:prstGeom prst="line">
            <a:avLst/>
          </a:prstGeom>
          <a:noFill/>
          <a:ln w="5080">
            <a:solidFill>
              <a:srgbClr val="C4B9AE">
                <a:alpha val="20000"/>
              </a:srgbClr>
            </a:solidFill>
            <a:prstDash val="solid"/>
          </a:ln>
        </p:spPr>
      </p:sp>
      <p:sp>
        <p:nvSpPr>
          <p:cNvPr id="21" name="Shape 19"/>
          <p:cNvSpPr/>
          <p:nvPr/>
        </p:nvSpPr>
        <p:spPr>
          <a:xfrm>
            <a:off x="762000" y="762000"/>
            <a:ext cx="381000" cy="28575"/>
          </a:xfrm>
          <a:prstGeom prst="rect">
            <a:avLst/>
          </a:prstGeom>
          <a:solidFill>
            <a:srgbClr val="F7F471"/>
          </a:solidFill>
          <a:ln w="12700">
            <a:solidFill>
              <a:srgbClr val="F7F471"/>
            </a:solidFill>
            <a:prstDash val="solid"/>
          </a:ln>
        </p:spPr>
      </p:sp>
      <p:sp>
        <p:nvSpPr>
          <p:cNvPr id="22" name="Text 20"/>
          <p:cNvSpPr/>
          <p:nvPr/>
        </p:nvSpPr>
        <p:spPr>
          <a:xfrm>
            <a:off x="762000" y="876300"/>
            <a:ext cx="5486400" cy="266700"/>
          </a:xfrm>
          <a:prstGeom prst="rect">
            <a:avLst/>
          </a:prstGeom>
          <a:noFill/>
          <a:ln/>
        </p:spPr>
        <p:txBody>
          <a:bodyPr wrap="square" rtlCol="0" anchor="ctr"/>
          <a:lstStyle/>
          <a:p>
            <a:pPr algn="l" indent="0" marL="0">
              <a:buNone/>
            </a:pPr>
            <a:r>
              <a:rPr lang="en-US" sz="1400" b="1" spc="200" kern="0" dirty="0">
                <a:solidFill>
                  <a:srgbClr val="18160F"/>
                </a:solidFill>
                <a:latin typeface="Inter" pitchFamily="34" charset="0"/>
                <a:ea typeface="Inter" pitchFamily="34" charset="-122"/>
                <a:cs typeface="Inter" pitchFamily="34" charset="-120"/>
              </a:rPr>
              <a:t>THE FRAMEWORK</a:t>
            </a:r>
            <a:endParaRPr lang="en-US" sz="1400" dirty="0"/>
          </a:p>
        </p:txBody>
      </p:sp>
      <p:sp>
        <p:nvSpPr>
          <p:cNvPr id="23" name="Text 21"/>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2 / 14</a:t>
            </a:r>
            <a:endParaRPr lang="en-US" sz="1100" dirty="0"/>
          </a:p>
        </p:txBody>
      </p:sp>
      <p:sp>
        <p:nvSpPr>
          <p:cNvPr id="24" name="Text 22"/>
          <p:cNvSpPr/>
          <p:nvPr/>
        </p:nvSpPr>
        <p:spPr>
          <a:xfrm>
            <a:off x="762000" y="1463040"/>
            <a:ext cx="9906000" cy="1280160"/>
          </a:xfrm>
          <a:prstGeom prst="rect">
            <a:avLst/>
          </a:prstGeom>
          <a:noFill/>
          <a:ln/>
        </p:spPr>
        <p:txBody>
          <a:bodyPr wrap="square" rtlCol="0" anchor="ctr"/>
          <a:lstStyle/>
          <a:p>
            <a:pPr indent="0" marL="0">
              <a:lnSpc>
                <a:spcPct val="110000"/>
              </a:lnSpc>
              <a:buNone/>
            </a:pPr>
            <a:r>
              <a:rPr lang="en-US" sz="4400" dirty="0">
                <a:solidFill>
                  <a:srgbClr val="18160F"/>
                </a:solidFill>
                <a:latin typeface="Playfair Display" pitchFamily="34" charset="0"/>
                <a:ea typeface="Playfair Display" pitchFamily="34" charset="-122"/>
                <a:cs typeface="Playfair Display" pitchFamily="34" charset="-120"/>
              </a:rPr>
              <a:t>Well-managed companies fail for rational reasons.</a:t>
            </a:r>
            <a:endParaRPr lang="en-US" sz="4400" dirty="0"/>
          </a:p>
        </p:txBody>
      </p:sp>
      <p:sp>
        <p:nvSpPr>
          <p:cNvPr id="25" name="Text 23"/>
          <p:cNvSpPr/>
          <p:nvPr/>
        </p:nvSpPr>
        <p:spPr>
          <a:xfrm>
            <a:off x="762000" y="3931920"/>
            <a:ext cx="9144000" cy="2743200"/>
          </a:xfrm>
          <a:prstGeom prst="rect">
            <a:avLst/>
          </a:prstGeom>
          <a:noFill/>
          <a:ln/>
        </p:spPr>
        <p:txBody>
          <a:bodyPr wrap="square" rtlCol="0" anchor="ctr"/>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Christensen studied disk drives, hydraulic excavators, mini-mills, and discount retail. He found one pattern across all four. The best customers wanted sustaining improvements. Resources flowed to those customers. The bottom of the market and the non-consumers stayed open. Disruptors entered there. Then climbed.</a:t>
            </a:r>
            <a:endParaRPr lang="en-US" sz="1800" dirty="0"/>
          </a:p>
        </p:txBody>
      </p:sp>
      <p:sp>
        <p:nvSpPr>
          <p:cNvPr id="26" name="Shape 24"/>
          <p:cNvSpPr/>
          <p:nvPr/>
        </p:nvSpPr>
        <p:spPr>
          <a:xfrm>
            <a:off x="1097280" y="12801600"/>
            <a:ext cx="9144000" cy="0"/>
          </a:xfrm>
          <a:prstGeom prst="line">
            <a:avLst/>
          </a:prstGeom>
          <a:noFill/>
          <a:ln w="12700">
            <a:solidFill>
              <a:srgbClr val="18160F"/>
            </a:solidFill>
            <a:prstDash val="solid"/>
          </a:ln>
        </p:spPr>
      </p:sp>
      <p:sp>
        <p:nvSpPr>
          <p:cNvPr id="27" name="Shape 25"/>
          <p:cNvSpPr/>
          <p:nvPr/>
        </p:nvSpPr>
        <p:spPr>
          <a:xfrm>
            <a:off x="1097280" y="7863840"/>
            <a:ext cx="0" cy="4937760"/>
          </a:xfrm>
          <a:prstGeom prst="line">
            <a:avLst/>
          </a:prstGeom>
          <a:noFill/>
          <a:ln w="12700">
            <a:solidFill>
              <a:srgbClr val="18160F"/>
            </a:solidFill>
            <a:prstDash val="solid"/>
          </a:ln>
        </p:spPr>
      </p:sp>
      <p:sp>
        <p:nvSpPr>
          <p:cNvPr id="28" name="Shape 26"/>
          <p:cNvSpPr/>
          <p:nvPr/>
        </p:nvSpPr>
        <p:spPr>
          <a:xfrm>
            <a:off x="1097280" y="9592056"/>
            <a:ext cx="9144000" cy="0"/>
          </a:xfrm>
          <a:prstGeom prst="line">
            <a:avLst/>
          </a:prstGeom>
          <a:noFill/>
          <a:ln w="7620">
            <a:solidFill>
              <a:srgbClr val="8A8280"/>
            </a:solidFill>
            <a:prstDash val="dash"/>
          </a:ln>
        </p:spPr>
      </p:sp>
      <p:sp>
        <p:nvSpPr>
          <p:cNvPr id="29" name="Shape 27"/>
          <p:cNvSpPr/>
          <p:nvPr/>
        </p:nvSpPr>
        <p:spPr>
          <a:xfrm>
            <a:off x="1097280" y="11073384"/>
            <a:ext cx="9144000" cy="0"/>
          </a:xfrm>
          <a:prstGeom prst="line">
            <a:avLst/>
          </a:prstGeom>
          <a:noFill/>
          <a:ln w="7620">
            <a:solidFill>
              <a:srgbClr val="8A8280"/>
            </a:solidFill>
            <a:prstDash val="dash"/>
          </a:ln>
        </p:spPr>
      </p:sp>
      <p:sp>
        <p:nvSpPr>
          <p:cNvPr id="30" name="Shape 28"/>
          <p:cNvSpPr/>
          <p:nvPr/>
        </p:nvSpPr>
        <p:spPr>
          <a:xfrm>
            <a:off x="1097280" y="10579608"/>
            <a:ext cx="4572000" cy="-1234440"/>
          </a:xfrm>
          <a:prstGeom prst="line">
            <a:avLst/>
          </a:prstGeom>
          <a:noFill/>
          <a:ln w="20320">
            <a:solidFill>
              <a:srgbClr val="F7F471"/>
            </a:solidFill>
            <a:prstDash val="solid"/>
          </a:ln>
        </p:spPr>
      </p:sp>
      <p:sp>
        <p:nvSpPr>
          <p:cNvPr id="31" name="Shape 29"/>
          <p:cNvSpPr/>
          <p:nvPr/>
        </p:nvSpPr>
        <p:spPr>
          <a:xfrm>
            <a:off x="5669280" y="9345168"/>
            <a:ext cx="4572000" cy="-1234440"/>
          </a:xfrm>
          <a:prstGeom prst="line">
            <a:avLst/>
          </a:prstGeom>
          <a:noFill/>
          <a:ln w="20320">
            <a:solidFill>
              <a:srgbClr val="F7F471"/>
            </a:solidFill>
            <a:prstDash val="solid"/>
          </a:ln>
        </p:spPr>
      </p:sp>
      <p:sp>
        <p:nvSpPr>
          <p:cNvPr id="32" name="Shape 30"/>
          <p:cNvSpPr/>
          <p:nvPr/>
        </p:nvSpPr>
        <p:spPr>
          <a:xfrm>
            <a:off x="1097280" y="12406579"/>
            <a:ext cx="5029200" cy="-987552"/>
          </a:xfrm>
          <a:prstGeom prst="line">
            <a:avLst/>
          </a:prstGeom>
          <a:noFill/>
          <a:ln w="20320">
            <a:solidFill>
              <a:srgbClr val="18160F"/>
            </a:solidFill>
            <a:prstDash val="solid"/>
          </a:ln>
        </p:spPr>
      </p:sp>
      <p:sp>
        <p:nvSpPr>
          <p:cNvPr id="33" name="Shape 31"/>
          <p:cNvSpPr/>
          <p:nvPr/>
        </p:nvSpPr>
        <p:spPr>
          <a:xfrm>
            <a:off x="6126480" y="11419027"/>
            <a:ext cx="4114800" cy="-2221992"/>
          </a:xfrm>
          <a:prstGeom prst="line">
            <a:avLst/>
          </a:prstGeom>
          <a:noFill/>
          <a:ln w="20320">
            <a:solidFill>
              <a:srgbClr val="18160F"/>
            </a:solidFill>
            <a:prstDash val="solid"/>
          </a:ln>
        </p:spPr>
      </p:sp>
      <p:sp>
        <p:nvSpPr>
          <p:cNvPr id="34" name="Shape 32"/>
          <p:cNvSpPr/>
          <p:nvPr/>
        </p:nvSpPr>
        <p:spPr>
          <a:xfrm>
            <a:off x="6071616" y="11364163"/>
            <a:ext cx="109728" cy="109728"/>
          </a:xfrm>
          <a:prstGeom prst="rect">
            <a:avLst/>
          </a:prstGeom>
          <a:solidFill>
            <a:srgbClr val="F7F471"/>
          </a:solidFill>
          <a:ln w="7620">
            <a:solidFill>
              <a:srgbClr val="18160F"/>
            </a:solidFill>
            <a:prstDash val="solid"/>
          </a:ln>
        </p:spPr>
      </p:sp>
      <p:sp>
        <p:nvSpPr>
          <p:cNvPr id="35" name="Text 33"/>
          <p:cNvSpPr/>
          <p:nvPr/>
        </p:nvSpPr>
        <p:spPr>
          <a:xfrm>
            <a:off x="274320" y="7680960"/>
            <a:ext cx="2011680" cy="274320"/>
          </a:xfrm>
          <a:prstGeom prst="rect">
            <a:avLst/>
          </a:prstGeom>
          <a:noFill/>
          <a:ln/>
        </p:spPr>
        <p:txBody>
          <a:bodyPr wrap="square" rtlCol="0" anchor="ctr"/>
          <a:lstStyle/>
          <a:p>
            <a:pPr indent="0" marL="0">
              <a:buNone/>
            </a:pPr>
            <a:r>
              <a:rPr lang="en-US" sz="1000" b="1" spc="100" kern="0" dirty="0">
                <a:solidFill>
                  <a:srgbClr val="8A8280"/>
                </a:solidFill>
                <a:latin typeface="Inter" pitchFamily="34" charset="0"/>
                <a:ea typeface="Inter" pitchFamily="34" charset="-122"/>
                <a:cs typeface="Inter" pitchFamily="34" charset="-120"/>
              </a:rPr>
              <a:t>PERFORMANCE</a:t>
            </a:r>
            <a:endParaRPr lang="en-US" sz="1000" dirty="0"/>
          </a:p>
        </p:txBody>
      </p:sp>
      <p:sp>
        <p:nvSpPr>
          <p:cNvPr id="36" name="Text 34"/>
          <p:cNvSpPr/>
          <p:nvPr/>
        </p:nvSpPr>
        <p:spPr>
          <a:xfrm>
            <a:off x="8686800" y="12938760"/>
            <a:ext cx="914400" cy="274320"/>
          </a:xfrm>
          <a:prstGeom prst="rect">
            <a:avLst/>
          </a:prstGeom>
          <a:noFill/>
          <a:ln/>
        </p:spPr>
        <p:txBody>
          <a:bodyPr wrap="square" rtlCol="0" anchor="ctr"/>
          <a:lstStyle/>
          <a:p>
            <a:pPr algn="r" indent="0" marL="0">
              <a:buNone/>
            </a:pPr>
            <a:r>
              <a:rPr lang="en-US" sz="1000" b="1" spc="100" kern="0" dirty="0">
                <a:solidFill>
                  <a:srgbClr val="8A8280"/>
                </a:solidFill>
                <a:latin typeface="Inter" pitchFamily="34" charset="0"/>
                <a:ea typeface="Inter" pitchFamily="34" charset="-122"/>
                <a:cs typeface="Inter" pitchFamily="34" charset="-120"/>
              </a:rPr>
              <a:t>TIME</a:t>
            </a:r>
            <a:endParaRPr lang="en-US" sz="1000" dirty="0"/>
          </a:p>
        </p:txBody>
      </p:sp>
      <p:sp>
        <p:nvSpPr>
          <p:cNvPr id="37" name="Text 35"/>
          <p:cNvSpPr/>
          <p:nvPr/>
        </p:nvSpPr>
        <p:spPr>
          <a:xfrm>
            <a:off x="6766560" y="8321040"/>
            <a:ext cx="3657600" cy="274320"/>
          </a:xfrm>
          <a:prstGeom prst="rect">
            <a:avLst/>
          </a:prstGeom>
          <a:noFill/>
          <a:ln/>
        </p:spPr>
        <p:txBody>
          <a:bodyPr wrap="square" rtlCol="0" anchor="ctr"/>
          <a:lstStyle/>
          <a:p>
            <a:pPr indent="0" marL="0">
              <a:buNone/>
            </a:pPr>
            <a:r>
              <a:rPr lang="en-US" sz="1100" dirty="0">
                <a:solidFill>
                  <a:srgbClr val="18160F"/>
                </a:solidFill>
                <a:latin typeface="Inter" pitchFamily="34" charset="0"/>
                <a:ea typeface="Inter" pitchFamily="34" charset="-122"/>
                <a:cs typeface="Inter" pitchFamily="34" charset="-120"/>
              </a:rPr>
              <a:t>Sustaining trajectory</a:t>
            </a:r>
            <a:endParaRPr lang="en-US" sz="1100" dirty="0"/>
          </a:p>
        </p:txBody>
      </p:sp>
      <p:sp>
        <p:nvSpPr>
          <p:cNvPr id="38" name="Text 36"/>
          <p:cNvSpPr/>
          <p:nvPr/>
        </p:nvSpPr>
        <p:spPr>
          <a:xfrm>
            <a:off x="6766560" y="11338560"/>
            <a:ext cx="3657600" cy="274320"/>
          </a:xfrm>
          <a:prstGeom prst="rect">
            <a:avLst/>
          </a:prstGeom>
          <a:noFill/>
          <a:ln/>
        </p:spPr>
        <p:txBody>
          <a:bodyPr wrap="square" rtlCol="0" anchor="ctr"/>
          <a:lstStyle/>
          <a:p>
            <a:pPr indent="0" marL="0">
              <a:buNone/>
            </a:pPr>
            <a:r>
              <a:rPr lang="en-US" sz="1100" dirty="0">
                <a:solidFill>
                  <a:srgbClr val="18160F"/>
                </a:solidFill>
                <a:latin typeface="Inter" pitchFamily="34" charset="0"/>
                <a:ea typeface="Inter" pitchFamily="34" charset="-122"/>
                <a:cs typeface="Inter" pitchFamily="34" charset="-120"/>
              </a:rPr>
              <a:t>Disruptive trajectory</a:t>
            </a:r>
            <a:endParaRPr lang="en-US" sz="1100" dirty="0"/>
          </a:p>
        </p:txBody>
      </p:sp>
      <p:sp>
        <p:nvSpPr>
          <p:cNvPr id="39" name="Text 37"/>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18160F"/>
                </a:solidFill>
                <a:latin typeface="Playfair Display" pitchFamily="34" charset="0"/>
                <a:ea typeface="Playfair Display" pitchFamily="34" charset="-122"/>
                <a:cs typeface="Playfair Display" pitchFamily="34" charset="-120"/>
              </a:rPr>
              <a:t>JB</a:t>
            </a:r>
            <a:endParaRPr lang="en-US" sz="2800" dirty="0"/>
          </a:p>
        </p:txBody>
      </p:sp>
      <p:sp>
        <p:nvSpPr>
          <p:cNvPr id="40" name="Shape 38"/>
          <p:cNvSpPr/>
          <p:nvPr/>
        </p:nvSpPr>
        <p:spPr>
          <a:xfrm>
            <a:off x="10210800" y="13479780"/>
            <a:ext cx="457200" cy="18288"/>
          </a:xfrm>
          <a:prstGeom prst="rect">
            <a:avLst/>
          </a:prstGeom>
          <a:solidFill>
            <a:srgbClr val="F7F471"/>
          </a:solidFill>
          <a:ln w="12700">
            <a:solidFill>
              <a:srgbClr val="F7F471"/>
            </a:solidFill>
            <a:prstDash val="solid"/>
          </a:ln>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5080">
            <a:solidFill>
              <a:srgbClr val="C4B9AE">
                <a:alpha val="20000"/>
              </a:srgbClr>
            </a:solidFill>
            <a:prstDash val="solid"/>
          </a:ln>
        </p:spPr>
      </p:sp>
      <p:sp>
        <p:nvSpPr>
          <p:cNvPr id="3" name="Shape 1"/>
          <p:cNvSpPr/>
          <p:nvPr/>
        </p:nvSpPr>
        <p:spPr>
          <a:xfrm>
            <a:off x="2413000" y="762000"/>
            <a:ext cx="0" cy="12763500"/>
          </a:xfrm>
          <a:prstGeom prst="line">
            <a:avLst/>
          </a:prstGeom>
          <a:noFill/>
          <a:ln w="5080">
            <a:solidFill>
              <a:srgbClr val="C4B9AE">
                <a:alpha val="20000"/>
              </a:srgbClr>
            </a:solidFill>
            <a:prstDash val="solid"/>
          </a:ln>
        </p:spPr>
      </p:sp>
      <p:sp>
        <p:nvSpPr>
          <p:cNvPr id="4" name="Shape 2"/>
          <p:cNvSpPr/>
          <p:nvPr/>
        </p:nvSpPr>
        <p:spPr>
          <a:xfrm>
            <a:off x="3238500" y="762000"/>
            <a:ext cx="0" cy="12763500"/>
          </a:xfrm>
          <a:prstGeom prst="line">
            <a:avLst/>
          </a:prstGeom>
          <a:noFill/>
          <a:ln w="5080">
            <a:solidFill>
              <a:srgbClr val="C4B9AE">
                <a:alpha val="20000"/>
              </a:srgbClr>
            </a:solidFill>
            <a:prstDash val="solid"/>
          </a:ln>
        </p:spPr>
      </p:sp>
      <p:sp>
        <p:nvSpPr>
          <p:cNvPr id="5" name="Shape 3"/>
          <p:cNvSpPr/>
          <p:nvPr/>
        </p:nvSpPr>
        <p:spPr>
          <a:xfrm>
            <a:off x="4064000" y="762000"/>
            <a:ext cx="0" cy="12763500"/>
          </a:xfrm>
          <a:prstGeom prst="line">
            <a:avLst/>
          </a:prstGeom>
          <a:noFill/>
          <a:ln w="5080">
            <a:solidFill>
              <a:srgbClr val="C4B9AE">
                <a:alpha val="20000"/>
              </a:srgbClr>
            </a:solidFill>
            <a:prstDash val="solid"/>
          </a:ln>
        </p:spPr>
      </p:sp>
      <p:sp>
        <p:nvSpPr>
          <p:cNvPr id="6" name="Shape 4"/>
          <p:cNvSpPr/>
          <p:nvPr/>
        </p:nvSpPr>
        <p:spPr>
          <a:xfrm>
            <a:off x="4889500" y="762000"/>
            <a:ext cx="0" cy="12763500"/>
          </a:xfrm>
          <a:prstGeom prst="line">
            <a:avLst/>
          </a:prstGeom>
          <a:noFill/>
          <a:ln w="5080">
            <a:solidFill>
              <a:srgbClr val="C4B9AE">
                <a:alpha val="20000"/>
              </a:srgbClr>
            </a:solidFill>
            <a:prstDash val="solid"/>
          </a:ln>
        </p:spPr>
      </p:sp>
      <p:sp>
        <p:nvSpPr>
          <p:cNvPr id="7" name="Shape 5"/>
          <p:cNvSpPr/>
          <p:nvPr/>
        </p:nvSpPr>
        <p:spPr>
          <a:xfrm>
            <a:off x="5715000" y="762000"/>
            <a:ext cx="0" cy="12763500"/>
          </a:xfrm>
          <a:prstGeom prst="line">
            <a:avLst/>
          </a:prstGeom>
          <a:noFill/>
          <a:ln w="5080">
            <a:solidFill>
              <a:srgbClr val="C4B9AE">
                <a:alpha val="20000"/>
              </a:srgbClr>
            </a:solidFill>
            <a:prstDash val="solid"/>
          </a:ln>
        </p:spPr>
      </p:sp>
      <p:sp>
        <p:nvSpPr>
          <p:cNvPr id="8" name="Shape 6"/>
          <p:cNvSpPr/>
          <p:nvPr/>
        </p:nvSpPr>
        <p:spPr>
          <a:xfrm>
            <a:off x="6540500" y="762000"/>
            <a:ext cx="0" cy="12763500"/>
          </a:xfrm>
          <a:prstGeom prst="line">
            <a:avLst/>
          </a:prstGeom>
          <a:noFill/>
          <a:ln w="5080">
            <a:solidFill>
              <a:srgbClr val="C4B9AE">
                <a:alpha val="20000"/>
              </a:srgbClr>
            </a:solidFill>
            <a:prstDash val="solid"/>
          </a:ln>
        </p:spPr>
      </p:sp>
      <p:sp>
        <p:nvSpPr>
          <p:cNvPr id="9" name="Shape 7"/>
          <p:cNvSpPr/>
          <p:nvPr/>
        </p:nvSpPr>
        <p:spPr>
          <a:xfrm>
            <a:off x="7366000" y="762000"/>
            <a:ext cx="0" cy="12763500"/>
          </a:xfrm>
          <a:prstGeom prst="line">
            <a:avLst/>
          </a:prstGeom>
          <a:noFill/>
          <a:ln w="5080">
            <a:solidFill>
              <a:srgbClr val="C4B9AE">
                <a:alpha val="20000"/>
              </a:srgbClr>
            </a:solidFill>
            <a:prstDash val="solid"/>
          </a:ln>
        </p:spPr>
      </p:sp>
      <p:sp>
        <p:nvSpPr>
          <p:cNvPr id="10" name="Shape 8"/>
          <p:cNvSpPr/>
          <p:nvPr/>
        </p:nvSpPr>
        <p:spPr>
          <a:xfrm>
            <a:off x="8191500" y="762000"/>
            <a:ext cx="0" cy="12763500"/>
          </a:xfrm>
          <a:prstGeom prst="line">
            <a:avLst/>
          </a:prstGeom>
          <a:noFill/>
          <a:ln w="5080">
            <a:solidFill>
              <a:srgbClr val="C4B9AE">
                <a:alpha val="20000"/>
              </a:srgbClr>
            </a:solidFill>
            <a:prstDash val="solid"/>
          </a:ln>
        </p:spPr>
      </p:sp>
      <p:sp>
        <p:nvSpPr>
          <p:cNvPr id="11" name="Shape 9"/>
          <p:cNvSpPr/>
          <p:nvPr/>
        </p:nvSpPr>
        <p:spPr>
          <a:xfrm>
            <a:off x="9017000" y="762000"/>
            <a:ext cx="0" cy="12763500"/>
          </a:xfrm>
          <a:prstGeom prst="line">
            <a:avLst/>
          </a:prstGeom>
          <a:noFill/>
          <a:ln w="5080">
            <a:solidFill>
              <a:srgbClr val="C4B9AE">
                <a:alpha val="20000"/>
              </a:srgbClr>
            </a:solidFill>
            <a:prstDash val="solid"/>
          </a:ln>
        </p:spPr>
      </p:sp>
      <p:sp>
        <p:nvSpPr>
          <p:cNvPr id="12" name="Shape 10"/>
          <p:cNvSpPr/>
          <p:nvPr/>
        </p:nvSpPr>
        <p:spPr>
          <a:xfrm>
            <a:off x="9842500" y="762000"/>
            <a:ext cx="0" cy="12763500"/>
          </a:xfrm>
          <a:prstGeom prst="line">
            <a:avLst/>
          </a:prstGeom>
          <a:noFill/>
          <a:ln w="5080">
            <a:solidFill>
              <a:srgbClr val="C4B9AE">
                <a:alpha val="20000"/>
              </a:srgbClr>
            </a:solidFill>
            <a:prstDash val="solid"/>
          </a:ln>
        </p:spPr>
      </p:sp>
      <p:sp>
        <p:nvSpPr>
          <p:cNvPr id="13" name="Shape 11"/>
          <p:cNvSpPr/>
          <p:nvPr/>
        </p:nvSpPr>
        <p:spPr>
          <a:xfrm>
            <a:off x="762000" y="2180167"/>
            <a:ext cx="9906000" cy="0"/>
          </a:xfrm>
          <a:prstGeom prst="line">
            <a:avLst/>
          </a:prstGeom>
          <a:noFill/>
          <a:ln w="5080">
            <a:solidFill>
              <a:srgbClr val="C4B9AE">
                <a:alpha val="20000"/>
              </a:srgbClr>
            </a:solidFill>
            <a:prstDash val="solid"/>
          </a:ln>
        </p:spPr>
      </p:sp>
      <p:sp>
        <p:nvSpPr>
          <p:cNvPr id="14" name="Shape 12"/>
          <p:cNvSpPr/>
          <p:nvPr/>
        </p:nvSpPr>
        <p:spPr>
          <a:xfrm>
            <a:off x="762000" y="3598333"/>
            <a:ext cx="9906000" cy="0"/>
          </a:xfrm>
          <a:prstGeom prst="line">
            <a:avLst/>
          </a:prstGeom>
          <a:noFill/>
          <a:ln w="5080">
            <a:solidFill>
              <a:srgbClr val="C4B9AE">
                <a:alpha val="20000"/>
              </a:srgbClr>
            </a:solidFill>
            <a:prstDash val="solid"/>
          </a:ln>
        </p:spPr>
      </p:sp>
      <p:sp>
        <p:nvSpPr>
          <p:cNvPr id="15" name="Shape 13"/>
          <p:cNvSpPr/>
          <p:nvPr/>
        </p:nvSpPr>
        <p:spPr>
          <a:xfrm>
            <a:off x="762000" y="5016500"/>
            <a:ext cx="9906000" cy="0"/>
          </a:xfrm>
          <a:prstGeom prst="line">
            <a:avLst/>
          </a:prstGeom>
          <a:noFill/>
          <a:ln w="5080">
            <a:solidFill>
              <a:srgbClr val="C4B9AE">
                <a:alpha val="20000"/>
              </a:srgbClr>
            </a:solidFill>
            <a:prstDash val="solid"/>
          </a:ln>
        </p:spPr>
      </p:sp>
      <p:sp>
        <p:nvSpPr>
          <p:cNvPr id="16" name="Shape 14"/>
          <p:cNvSpPr/>
          <p:nvPr/>
        </p:nvSpPr>
        <p:spPr>
          <a:xfrm>
            <a:off x="762000" y="6434667"/>
            <a:ext cx="9906000" cy="0"/>
          </a:xfrm>
          <a:prstGeom prst="line">
            <a:avLst/>
          </a:prstGeom>
          <a:noFill/>
          <a:ln w="5080">
            <a:solidFill>
              <a:srgbClr val="C4B9AE">
                <a:alpha val="20000"/>
              </a:srgbClr>
            </a:solidFill>
            <a:prstDash val="solid"/>
          </a:ln>
        </p:spPr>
      </p:sp>
      <p:sp>
        <p:nvSpPr>
          <p:cNvPr id="17" name="Shape 15"/>
          <p:cNvSpPr/>
          <p:nvPr/>
        </p:nvSpPr>
        <p:spPr>
          <a:xfrm>
            <a:off x="762000" y="7852833"/>
            <a:ext cx="9906000" cy="0"/>
          </a:xfrm>
          <a:prstGeom prst="line">
            <a:avLst/>
          </a:prstGeom>
          <a:noFill/>
          <a:ln w="5080">
            <a:solidFill>
              <a:srgbClr val="C4B9AE">
                <a:alpha val="20000"/>
              </a:srgbClr>
            </a:solidFill>
            <a:prstDash val="solid"/>
          </a:ln>
        </p:spPr>
      </p:sp>
      <p:sp>
        <p:nvSpPr>
          <p:cNvPr id="18" name="Shape 16"/>
          <p:cNvSpPr/>
          <p:nvPr/>
        </p:nvSpPr>
        <p:spPr>
          <a:xfrm>
            <a:off x="762000" y="9271000"/>
            <a:ext cx="9906000" cy="0"/>
          </a:xfrm>
          <a:prstGeom prst="line">
            <a:avLst/>
          </a:prstGeom>
          <a:noFill/>
          <a:ln w="5080">
            <a:solidFill>
              <a:srgbClr val="C4B9AE">
                <a:alpha val="20000"/>
              </a:srgbClr>
            </a:solidFill>
            <a:prstDash val="solid"/>
          </a:ln>
        </p:spPr>
      </p:sp>
      <p:sp>
        <p:nvSpPr>
          <p:cNvPr id="19" name="Shape 17"/>
          <p:cNvSpPr/>
          <p:nvPr/>
        </p:nvSpPr>
        <p:spPr>
          <a:xfrm>
            <a:off x="762000" y="10689167"/>
            <a:ext cx="9906000" cy="0"/>
          </a:xfrm>
          <a:prstGeom prst="line">
            <a:avLst/>
          </a:prstGeom>
          <a:noFill/>
          <a:ln w="5080">
            <a:solidFill>
              <a:srgbClr val="C4B9AE">
                <a:alpha val="20000"/>
              </a:srgbClr>
            </a:solidFill>
            <a:prstDash val="solid"/>
          </a:ln>
        </p:spPr>
      </p:sp>
      <p:sp>
        <p:nvSpPr>
          <p:cNvPr id="20" name="Shape 18"/>
          <p:cNvSpPr/>
          <p:nvPr/>
        </p:nvSpPr>
        <p:spPr>
          <a:xfrm>
            <a:off x="762000" y="12107333"/>
            <a:ext cx="9906000" cy="0"/>
          </a:xfrm>
          <a:prstGeom prst="line">
            <a:avLst/>
          </a:prstGeom>
          <a:noFill/>
          <a:ln w="5080">
            <a:solidFill>
              <a:srgbClr val="C4B9AE">
                <a:alpha val="20000"/>
              </a:srgbClr>
            </a:solidFill>
            <a:prstDash val="solid"/>
          </a:ln>
        </p:spPr>
      </p:sp>
      <p:sp>
        <p:nvSpPr>
          <p:cNvPr id="21" name="Shape 19"/>
          <p:cNvSpPr/>
          <p:nvPr/>
        </p:nvSpPr>
        <p:spPr>
          <a:xfrm>
            <a:off x="762000" y="762000"/>
            <a:ext cx="381000" cy="28575"/>
          </a:xfrm>
          <a:prstGeom prst="rect">
            <a:avLst/>
          </a:prstGeom>
          <a:solidFill>
            <a:srgbClr val="F7F471"/>
          </a:solidFill>
          <a:ln w="12700">
            <a:solidFill>
              <a:srgbClr val="F7F471"/>
            </a:solidFill>
            <a:prstDash val="solid"/>
          </a:ln>
        </p:spPr>
      </p:sp>
      <p:sp>
        <p:nvSpPr>
          <p:cNvPr id="22" name="Text 20"/>
          <p:cNvSpPr/>
          <p:nvPr/>
        </p:nvSpPr>
        <p:spPr>
          <a:xfrm>
            <a:off x="762000" y="876300"/>
            <a:ext cx="5486400" cy="266700"/>
          </a:xfrm>
          <a:prstGeom prst="rect">
            <a:avLst/>
          </a:prstGeom>
          <a:noFill/>
          <a:ln/>
        </p:spPr>
        <p:txBody>
          <a:bodyPr wrap="square" rtlCol="0" anchor="ctr"/>
          <a:lstStyle/>
          <a:p>
            <a:pPr algn="l" indent="0" marL="0">
              <a:buNone/>
            </a:pPr>
            <a:r>
              <a:rPr lang="en-US" sz="1400" b="1" spc="200" kern="0" dirty="0">
                <a:solidFill>
                  <a:srgbClr val="18160F"/>
                </a:solidFill>
                <a:latin typeface="Inter" pitchFamily="34" charset="0"/>
                <a:ea typeface="Inter" pitchFamily="34" charset="-122"/>
                <a:cs typeface="Inter" pitchFamily="34" charset="-120"/>
              </a:rPr>
              <a:t>THE FRAMEWORK</a:t>
            </a:r>
            <a:endParaRPr lang="en-US" sz="1400" dirty="0"/>
          </a:p>
        </p:txBody>
      </p:sp>
      <p:sp>
        <p:nvSpPr>
          <p:cNvPr id="23" name="Text 21"/>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3 / 14</a:t>
            </a:r>
            <a:endParaRPr lang="en-US" sz="1100" dirty="0"/>
          </a:p>
        </p:txBody>
      </p:sp>
      <p:sp>
        <p:nvSpPr>
          <p:cNvPr id="24" name="Text 22"/>
          <p:cNvSpPr/>
          <p:nvPr/>
        </p:nvSpPr>
        <p:spPr>
          <a:xfrm>
            <a:off x="762000" y="1463040"/>
            <a:ext cx="9906000" cy="1463040"/>
          </a:xfrm>
          <a:prstGeom prst="rect">
            <a:avLst/>
          </a:prstGeom>
          <a:noFill/>
          <a:ln/>
        </p:spPr>
        <p:txBody>
          <a:bodyPr wrap="square" rtlCol="0" anchor="ctr"/>
          <a:lstStyle/>
          <a:p>
            <a:pPr indent="0" marL="0">
              <a:lnSpc>
                <a:spcPct val="110000"/>
              </a:lnSpc>
              <a:buNone/>
            </a:pPr>
            <a:r>
              <a:rPr lang="en-US" sz="4400" dirty="0">
                <a:solidFill>
                  <a:srgbClr val="18160F"/>
                </a:solidFill>
                <a:latin typeface="Playfair Display" pitchFamily="34" charset="0"/>
                <a:ea typeface="Playfair Display" pitchFamily="34" charset="-122"/>
                <a:cs typeface="Playfair Display" pitchFamily="34" charset="-120"/>
              </a:rPr>
              <a:t>Sustaining innovation. Disruptive innovation.</a:t>
            </a:r>
            <a:endParaRPr lang="en-US" sz="4400" dirty="0"/>
          </a:p>
        </p:txBody>
      </p:sp>
      <p:sp>
        <p:nvSpPr>
          <p:cNvPr id="25" name="Shape 23"/>
          <p:cNvSpPr/>
          <p:nvPr/>
        </p:nvSpPr>
        <p:spPr>
          <a:xfrm>
            <a:off x="762000" y="4206240"/>
            <a:ext cx="36576" cy="457200"/>
          </a:xfrm>
          <a:prstGeom prst="rect">
            <a:avLst/>
          </a:prstGeom>
          <a:solidFill>
            <a:srgbClr val="8A8280"/>
          </a:solidFill>
          <a:ln w="12700">
            <a:solidFill>
              <a:srgbClr val="8A8280"/>
            </a:solidFill>
            <a:prstDash val="solid"/>
          </a:ln>
        </p:spPr>
      </p:sp>
      <p:sp>
        <p:nvSpPr>
          <p:cNvPr id="26" name="Text 24"/>
          <p:cNvSpPr/>
          <p:nvPr/>
        </p:nvSpPr>
        <p:spPr>
          <a:xfrm>
            <a:off x="944880" y="4206240"/>
            <a:ext cx="4114800" cy="365760"/>
          </a:xfrm>
          <a:prstGeom prst="rect">
            <a:avLst/>
          </a:prstGeom>
          <a:noFill/>
          <a:ln/>
        </p:spPr>
        <p:txBody>
          <a:bodyPr wrap="square" rtlCol="0" anchor="ctr"/>
          <a:lstStyle/>
          <a:p>
            <a:pPr indent="0" marL="0">
              <a:buNone/>
            </a:pPr>
            <a:r>
              <a:rPr lang="en-US" sz="1200" b="1" spc="300" kern="0" dirty="0">
                <a:solidFill>
                  <a:srgbClr val="8A8280"/>
                </a:solidFill>
                <a:latin typeface="Inter" pitchFamily="34" charset="0"/>
                <a:ea typeface="Inter" pitchFamily="34" charset="-122"/>
                <a:cs typeface="Inter" pitchFamily="34" charset="-120"/>
              </a:rPr>
              <a:t>SUSTAINING</a:t>
            </a:r>
            <a:endParaRPr lang="en-US" sz="1200" dirty="0"/>
          </a:p>
        </p:txBody>
      </p:sp>
      <p:sp>
        <p:nvSpPr>
          <p:cNvPr id="27" name="Text 25"/>
          <p:cNvSpPr/>
          <p:nvPr/>
        </p:nvSpPr>
        <p:spPr>
          <a:xfrm>
            <a:off x="944880" y="4572000"/>
            <a:ext cx="4572000" cy="548640"/>
          </a:xfrm>
          <a:prstGeom prst="rect">
            <a:avLst/>
          </a:prstGeom>
          <a:noFill/>
          <a:ln/>
        </p:spPr>
        <p:txBody>
          <a:bodyPr wrap="square" rtlCol="0" anchor="ctr"/>
          <a:lstStyle/>
          <a:p>
            <a:pPr indent="0" marL="0">
              <a:buNone/>
            </a:pPr>
            <a:r>
              <a:rPr lang="en-US" sz="2200" dirty="0">
                <a:solidFill>
                  <a:srgbClr val="18160F"/>
                </a:solidFill>
                <a:latin typeface="Playfair Display" pitchFamily="34" charset="0"/>
                <a:ea typeface="Playfair Display" pitchFamily="34" charset="-122"/>
                <a:cs typeface="Playfair Display" pitchFamily="34" charset="-120"/>
              </a:rPr>
              <a:t>Better along established metrics.</a:t>
            </a:r>
            <a:endParaRPr lang="en-US" sz="2200" dirty="0"/>
          </a:p>
        </p:txBody>
      </p:sp>
      <p:sp>
        <p:nvSpPr>
          <p:cNvPr id="28" name="Text 26"/>
          <p:cNvSpPr/>
          <p:nvPr/>
        </p:nvSpPr>
        <p:spPr>
          <a:xfrm>
            <a:off x="944880" y="5394960"/>
            <a:ext cx="4572000" cy="2743200"/>
          </a:xfrm>
          <a:prstGeom prst="rect">
            <a:avLst/>
          </a:prstGeom>
          <a:noFill/>
          <a:ln/>
        </p:spPr>
        <p:txBody>
          <a:bodyPr wrap="square" rtlCol="0" anchor="ctr"/>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Faster, cheaper, more reliable on the dimensions the current customer already grades. Wins the next contract. Loses the next decade.</a:t>
            </a:r>
            <a:endParaRPr lang="en-US" sz="1800" dirty="0"/>
          </a:p>
        </p:txBody>
      </p:sp>
      <p:sp>
        <p:nvSpPr>
          <p:cNvPr id="29" name="Shape 27"/>
          <p:cNvSpPr/>
          <p:nvPr/>
        </p:nvSpPr>
        <p:spPr>
          <a:xfrm>
            <a:off x="6035040" y="4206240"/>
            <a:ext cx="36576" cy="457200"/>
          </a:xfrm>
          <a:prstGeom prst="rect">
            <a:avLst/>
          </a:prstGeom>
          <a:solidFill>
            <a:srgbClr val="F7F471"/>
          </a:solidFill>
          <a:ln w="12700">
            <a:solidFill>
              <a:srgbClr val="F7F471"/>
            </a:solidFill>
            <a:prstDash val="solid"/>
          </a:ln>
        </p:spPr>
      </p:sp>
      <p:sp>
        <p:nvSpPr>
          <p:cNvPr id="30" name="Text 28"/>
          <p:cNvSpPr/>
          <p:nvPr/>
        </p:nvSpPr>
        <p:spPr>
          <a:xfrm>
            <a:off x="6217920" y="4206240"/>
            <a:ext cx="4114800" cy="365760"/>
          </a:xfrm>
          <a:prstGeom prst="rect">
            <a:avLst/>
          </a:prstGeom>
          <a:noFill/>
          <a:ln/>
        </p:spPr>
        <p:txBody>
          <a:bodyPr wrap="square" rtlCol="0" anchor="ctr"/>
          <a:lstStyle/>
          <a:p>
            <a:pPr indent="0" marL="0">
              <a:buNone/>
            </a:pPr>
            <a:r>
              <a:rPr lang="en-US" sz="1200" b="1" spc="300" kern="0" dirty="0">
                <a:solidFill>
                  <a:srgbClr val="18160F"/>
                </a:solidFill>
                <a:latin typeface="Inter" pitchFamily="34" charset="0"/>
                <a:ea typeface="Inter" pitchFamily="34" charset="-122"/>
                <a:cs typeface="Inter" pitchFamily="34" charset="-120"/>
              </a:rPr>
              <a:t>DISRUPTIVE</a:t>
            </a:r>
            <a:endParaRPr lang="en-US" sz="1200" dirty="0"/>
          </a:p>
        </p:txBody>
      </p:sp>
      <p:sp>
        <p:nvSpPr>
          <p:cNvPr id="31" name="Text 29"/>
          <p:cNvSpPr/>
          <p:nvPr/>
        </p:nvSpPr>
        <p:spPr>
          <a:xfrm>
            <a:off x="6217920" y="4572000"/>
            <a:ext cx="4937760" cy="548640"/>
          </a:xfrm>
          <a:prstGeom prst="rect">
            <a:avLst/>
          </a:prstGeom>
          <a:noFill/>
          <a:ln/>
        </p:spPr>
        <p:txBody>
          <a:bodyPr wrap="square" rtlCol="0" anchor="ctr"/>
          <a:lstStyle/>
          <a:p>
            <a:pPr indent="0" marL="0">
              <a:buNone/>
            </a:pPr>
            <a:r>
              <a:rPr lang="en-US" sz="2200" dirty="0">
                <a:solidFill>
                  <a:srgbClr val="18160F"/>
                </a:solidFill>
                <a:latin typeface="Playfair Display" pitchFamily="34" charset="0"/>
                <a:ea typeface="Playfair Display" pitchFamily="34" charset="-122"/>
                <a:cs typeface="Playfair Display" pitchFamily="34" charset="-120"/>
              </a:rPr>
              <a:t>Worse on the established metric.</a:t>
            </a:r>
            <a:endParaRPr lang="en-US" sz="2200" dirty="0"/>
          </a:p>
        </p:txBody>
      </p:sp>
      <p:sp>
        <p:nvSpPr>
          <p:cNvPr id="32" name="Text 30"/>
          <p:cNvSpPr/>
          <p:nvPr/>
        </p:nvSpPr>
        <p:spPr>
          <a:xfrm>
            <a:off x="6217920" y="5394960"/>
            <a:ext cx="4937760" cy="2743200"/>
          </a:xfrm>
          <a:prstGeom prst="rect">
            <a:avLst/>
          </a:prstGeom>
          <a:noFill/>
          <a:ln/>
        </p:spPr>
        <p:txBody>
          <a:bodyPr wrap="square" rtlCol="0" anchor="ctr"/>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Wins on a different metric. Cheaper, simpler, more accessible. The incumbent dismisses the entrant. The entrant climbs into the core.</a:t>
            </a:r>
            <a:endParaRPr lang="en-US" sz="1800" dirty="0"/>
          </a:p>
        </p:txBody>
      </p:sp>
      <p:sp>
        <p:nvSpPr>
          <p:cNvPr id="33" name="Shape 31"/>
          <p:cNvSpPr/>
          <p:nvPr/>
        </p:nvSpPr>
        <p:spPr>
          <a:xfrm>
            <a:off x="1097280" y="12618720"/>
            <a:ext cx="4572000" cy="0"/>
          </a:xfrm>
          <a:prstGeom prst="line">
            <a:avLst/>
          </a:prstGeom>
          <a:noFill/>
          <a:ln w="12700">
            <a:solidFill>
              <a:srgbClr val="18160F"/>
            </a:solidFill>
            <a:prstDash val="solid"/>
          </a:ln>
        </p:spPr>
      </p:sp>
      <p:sp>
        <p:nvSpPr>
          <p:cNvPr id="34" name="Shape 32"/>
          <p:cNvSpPr/>
          <p:nvPr/>
        </p:nvSpPr>
        <p:spPr>
          <a:xfrm>
            <a:off x="1097280" y="9509760"/>
            <a:ext cx="0" cy="3108960"/>
          </a:xfrm>
          <a:prstGeom prst="line">
            <a:avLst/>
          </a:prstGeom>
          <a:noFill/>
          <a:ln w="12700">
            <a:solidFill>
              <a:srgbClr val="18160F"/>
            </a:solidFill>
            <a:prstDash val="solid"/>
          </a:ln>
        </p:spPr>
      </p:sp>
      <p:sp>
        <p:nvSpPr>
          <p:cNvPr id="35" name="Shape 33"/>
          <p:cNvSpPr/>
          <p:nvPr/>
        </p:nvSpPr>
        <p:spPr>
          <a:xfrm>
            <a:off x="1097280" y="10597896"/>
            <a:ext cx="4572000" cy="0"/>
          </a:xfrm>
          <a:prstGeom prst="line">
            <a:avLst/>
          </a:prstGeom>
          <a:noFill/>
          <a:ln w="7620">
            <a:solidFill>
              <a:srgbClr val="8A8280"/>
            </a:solidFill>
            <a:prstDash val="dash"/>
          </a:ln>
        </p:spPr>
      </p:sp>
      <p:sp>
        <p:nvSpPr>
          <p:cNvPr id="36" name="Shape 34"/>
          <p:cNvSpPr/>
          <p:nvPr/>
        </p:nvSpPr>
        <p:spPr>
          <a:xfrm>
            <a:off x="1097280" y="11530584"/>
            <a:ext cx="4572000" cy="0"/>
          </a:xfrm>
          <a:prstGeom prst="line">
            <a:avLst/>
          </a:prstGeom>
          <a:noFill/>
          <a:ln w="7620">
            <a:solidFill>
              <a:srgbClr val="8A8280"/>
            </a:solidFill>
            <a:prstDash val="dash"/>
          </a:ln>
        </p:spPr>
      </p:sp>
      <p:sp>
        <p:nvSpPr>
          <p:cNvPr id="37" name="Shape 35"/>
          <p:cNvSpPr/>
          <p:nvPr/>
        </p:nvSpPr>
        <p:spPr>
          <a:xfrm>
            <a:off x="1097280" y="11219688"/>
            <a:ext cx="2286000" cy="-777240"/>
          </a:xfrm>
          <a:prstGeom prst="line">
            <a:avLst/>
          </a:prstGeom>
          <a:noFill/>
          <a:ln w="20320">
            <a:solidFill>
              <a:srgbClr val="F7F471"/>
            </a:solidFill>
            <a:prstDash val="solid"/>
          </a:ln>
        </p:spPr>
      </p:sp>
      <p:sp>
        <p:nvSpPr>
          <p:cNvPr id="38" name="Shape 36"/>
          <p:cNvSpPr/>
          <p:nvPr/>
        </p:nvSpPr>
        <p:spPr>
          <a:xfrm>
            <a:off x="3383280" y="10442448"/>
            <a:ext cx="2286000" cy="-777240"/>
          </a:xfrm>
          <a:prstGeom prst="line">
            <a:avLst/>
          </a:prstGeom>
          <a:noFill/>
          <a:ln w="20320">
            <a:solidFill>
              <a:srgbClr val="F7F471"/>
            </a:solidFill>
            <a:prstDash val="solid"/>
          </a:ln>
        </p:spPr>
      </p:sp>
      <p:sp>
        <p:nvSpPr>
          <p:cNvPr id="39" name="Shape 37"/>
          <p:cNvSpPr/>
          <p:nvPr/>
        </p:nvSpPr>
        <p:spPr>
          <a:xfrm>
            <a:off x="6035040" y="12618720"/>
            <a:ext cx="4572000" cy="0"/>
          </a:xfrm>
          <a:prstGeom prst="line">
            <a:avLst/>
          </a:prstGeom>
          <a:noFill/>
          <a:ln w="12700">
            <a:solidFill>
              <a:srgbClr val="18160F"/>
            </a:solidFill>
            <a:prstDash val="solid"/>
          </a:ln>
        </p:spPr>
      </p:sp>
      <p:sp>
        <p:nvSpPr>
          <p:cNvPr id="40" name="Shape 38"/>
          <p:cNvSpPr/>
          <p:nvPr/>
        </p:nvSpPr>
        <p:spPr>
          <a:xfrm>
            <a:off x="6035040" y="9509760"/>
            <a:ext cx="0" cy="3108960"/>
          </a:xfrm>
          <a:prstGeom prst="line">
            <a:avLst/>
          </a:prstGeom>
          <a:noFill/>
          <a:ln w="12700">
            <a:solidFill>
              <a:srgbClr val="18160F"/>
            </a:solidFill>
            <a:prstDash val="solid"/>
          </a:ln>
        </p:spPr>
      </p:sp>
      <p:sp>
        <p:nvSpPr>
          <p:cNvPr id="41" name="Shape 39"/>
          <p:cNvSpPr/>
          <p:nvPr/>
        </p:nvSpPr>
        <p:spPr>
          <a:xfrm>
            <a:off x="6035040" y="10597896"/>
            <a:ext cx="4572000" cy="0"/>
          </a:xfrm>
          <a:prstGeom prst="line">
            <a:avLst/>
          </a:prstGeom>
          <a:noFill/>
          <a:ln w="7620">
            <a:solidFill>
              <a:srgbClr val="8A8280"/>
            </a:solidFill>
            <a:prstDash val="dash"/>
          </a:ln>
        </p:spPr>
      </p:sp>
      <p:sp>
        <p:nvSpPr>
          <p:cNvPr id="42" name="Shape 40"/>
          <p:cNvSpPr/>
          <p:nvPr/>
        </p:nvSpPr>
        <p:spPr>
          <a:xfrm>
            <a:off x="6035040" y="11530584"/>
            <a:ext cx="4572000" cy="0"/>
          </a:xfrm>
          <a:prstGeom prst="line">
            <a:avLst/>
          </a:prstGeom>
          <a:noFill/>
          <a:ln w="7620">
            <a:solidFill>
              <a:srgbClr val="8A8280"/>
            </a:solidFill>
            <a:prstDash val="dash"/>
          </a:ln>
        </p:spPr>
      </p:sp>
      <p:sp>
        <p:nvSpPr>
          <p:cNvPr id="43" name="Shape 41"/>
          <p:cNvSpPr/>
          <p:nvPr/>
        </p:nvSpPr>
        <p:spPr>
          <a:xfrm>
            <a:off x="6035040" y="12370003"/>
            <a:ext cx="2514600" cy="-621792"/>
          </a:xfrm>
          <a:prstGeom prst="line">
            <a:avLst/>
          </a:prstGeom>
          <a:noFill/>
          <a:ln w="20320">
            <a:solidFill>
              <a:srgbClr val="18160F"/>
            </a:solidFill>
            <a:prstDash val="solid"/>
          </a:ln>
        </p:spPr>
      </p:sp>
      <p:sp>
        <p:nvSpPr>
          <p:cNvPr id="44" name="Shape 42"/>
          <p:cNvSpPr/>
          <p:nvPr/>
        </p:nvSpPr>
        <p:spPr>
          <a:xfrm>
            <a:off x="8549640" y="11748211"/>
            <a:ext cx="2057400" cy="-1399032"/>
          </a:xfrm>
          <a:prstGeom prst="line">
            <a:avLst/>
          </a:prstGeom>
          <a:noFill/>
          <a:ln w="20320">
            <a:solidFill>
              <a:srgbClr val="18160F"/>
            </a:solidFill>
            <a:prstDash val="solid"/>
          </a:ln>
        </p:spPr>
      </p:sp>
      <p:sp>
        <p:nvSpPr>
          <p:cNvPr id="45" name="Shape 43"/>
          <p:cNvSpPr/>
          <p:nvPr/>
        </p:nvSpPr>
        <p:spPr>
          <a:xfrm>
            <a:off x="8494776" y="11693347"/>
            <a:ext cx="109728" cy="109728"/>
          </a:xfrm>
          <a:prstGeom prst="rect">
            <a:avLst/>
          </a:prstGeom>
          <a:solidFill>
            <a:srgbClr val="F7F471"/>
          </a:solidFill>
          <a:ln w="7620">
            <a:solidFill>
              <a:srgbClr val="18160F"/>
            </a:solidFill>
            <a:prstDash val="solid"/>
          </a:ln>
        </p:spPr>
      </p:sp>
      <p:sp>
        <p:nvSpPr>
          <p:cNvPr id="46" name="Text 44"/>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18160F"/>
                </a:solidFill>
                <a:latin typeface="Playfair Display" pitchFamily="34" charset="0"/>
                <a:ea typeface="Playfair Display" pitchFamily="34" charset="-122"/>
                <a:cs typeface="Playfair Display" pitchFamily="34" charset="-120"/>
              </a:rPr>
              <a:t>JB</a:t>
            </a:r>
            <a:endParaRPr lang="en-US" sz="2800" dirty="0"/>
          </a:p>
        </p:txBody>
      </p:sp>
      <p:sp>
        <p:nvSpPr>
          <p:cNvPr id="47" name="Shape 45"/>
          <p:cNvSpPr/>
          <p:nvPr/>
        </p:nvSpPr>
        <p:spPr>
          <a:xfrm>
            <a:off x="10210800" y="13479780"/>
            <a:ext cx="457200" cy="18288"/>
          </a:xfrm>
          <a:prstGeom prst="rect">
            <a:avLst/>
          </a:prstGeom>
          <a:solidFill>
            <a:srgbClr val="F7F471"/>
          </a:solidFill>
          <a:ln w="12700">
            <a:solidFill>
              <a:srgbClr val="F7F471"/>
            </a:solidFill>
            <a:prstDash val="solid"/>
          </a:ln>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5080">
            <a:solidFill>
              <a:srgbClr val="C4B9AE">
                <a:alpha val="20000"/>
              </a:srgbClr>
            </a:solidFill>
            <a:prstDash val="solid"/>
          </a:ln>
        </p:spPr>
      </p:sp>
      <p:sp>
        <p:nvSpPr>
          <p:cNvPr id="3" name="Shape 1"/>
          <p:cNvSpPr/>
          <p:nvPr/>
        </p:nvSpPr>
        <p:spPr>
          <a:xfrm>
            <a:off x="2413000" y="762000"/>
            <a:ext cx="0" cy="12763500"/>
          </a:xfrm>
          <a:prstGeom prst="line">
            <a:avLst/>
          </a:prstGeom>
          <a:noFill/>
          <a:ln w="5080">
            <a:solidFill>
              <a:srgbClr val="C4B9AE">
                <a:alpha val="20000"/>
              </a:srgbClr>
            </a:solidFill>
            <a:prstDash val="solid"/>
          </a:ln>
        </p:spPr>
      </p:sp>
      <p:sp>
        <p:nvSpPr>
          <p:cNvPr id="4" name="Shape 2"/>
          <p:cNvSpPr/>
          <p:nvPr/>
        </p:nvSpPr>
        <p:spPr>
          <a:xfrm>
            <a:off x="3238500" y="762000"/>
            <a:ext cx="0" cy="12763500"/>
          </a:xfrm>
          <a:prstGeom prst="line">
            <a:avLst/>
          </a:prstGeom>
          <a:noFill/>
          <a:ln w="5080">
            <a:solidFill>
              <a:srgbClr val="C4B9AE">
                <a:alpha val="20000"/>
              </a:srgbClr>
            </a:solidFill>
            <a:prstDash val="solid"/>
          </a:ln>
        </p:spPr>
      </p:sp>
      <p:sp>
        <p:nvSpPr>
          <p:cNvPr id="5" name="Shape 3"/>
          <p:cNvSpPr/>
          <p:nvPr/>
        </p:nvSpPr>
        <p:spPr>
          <a:xfrm>
            <a:off x="4064000" y="762000"/>
            <a:ext cx="0" cy="12763500"/>
          </a:xfrm>
          <a:prstGeom prst="line">
            <a:avLst/>
          </a:prstGeom>
          <a:noFill/>
          <a:ln w="5080">
            <a:solidFill>
              <a:srgbClr val="C4B9AE">
                <a:alpha val="20000"/>
              </a:srgbClr>
            </a:solidFill>
            <a:prstDash val="solid"/>
          </a:ln>
        </p:spPr>
      </p:sp>
      <p:sp>
        <p:nvSpPr>
          <p:cNvPr id="6" name="Shape 4"/>
          <p:cNvSpPr/>
          <p:nvPr/>
        </p:nvSpPr>
        <p:spPr>
          <a:xfrm>
            <a:off x="4889500" y="762000"/>
            <a:ext cx="0" cy="12763500"/>
          </a:xfrm>
          <a:prstGeom prst="line">
            <a:avLst/>
          </a:prstGeom>
          <a:noFill/>
          <a:ln w="5080">
            <a:solidFill>
              <a:srgbClr val="C4B9AE">
                <a:alpha val="20000"/>
              </a:srgbClr>
            </a:solidFill>
            <a:prstDash val="solid"/>
          </a:ln>
        </p:spPr>
      </p:sp>
      <p:sp>
        <p:nvSpPr>
          <p:cNvPr id="7" name="Shape 5"/>
          <p:cNvSpPr/>
          <p:nvPr/>
        </p:nvSpPr>
        <p:spPr>
          <a:xfrm>
            <a:off x="5715000" y="762000"/>
            <a:ext cx="0" cy="12763500"/>
          </a:xfrm>
          <a:prstGeom prst="line">
            <a:avLst/>
          </a:prstGeom>
          <a:noFill/>
          <a:ln w="5080">
            <a:solidFill>
              <a:srgbClr val="C4B9AE">
                <a:alpha val="20000"/>
              </a:srgbClr>
            </a:solidFill>
            <a:prstDash val="solid"/>
          </a:ln>
        </p:spPr>
      </p:sp>
      <p:sp>
        <p:nvSpPr>
          <p:cNvPr id="8" name="Shape 6"/>
          <p:cNvSpPr/>
          <p:nvPr/>
        </p:nvSpPr>
        <p:spPr>
          <a:xfrm>
            <a:off x="6540500" y="762000"/>
            <a:ext cx="0" cy="12763500"/>
          </a:xfrm>
          <a:prstGeom prst="line">
            <a:avLst/>
          </a:prstGeom>
          <a:noFill/>
          <a:ln w="5080">
            <a:solidFill>
              <a:srgbClr val="C4B9AE">
                <a:alpha val="20000"/>
              </a:srgbClr>
            </a:solidFill>
            <a:prstDash val="solid"/>
          </a:ln>
        </p:spPr>
      </p:sp>
      <p:sp>
        <p:nvSpPr>
          <p:cNvPr id="9" name="Shape 7"/>
          <p:cNvSpPr/>
          <p:nvPr/>
        </p:nvSpPr>
        <p:spPr>
          <a:xfrm>
            <a:off x="7366000" y="762000"/>
            <a:ext cx="0" cy="12763500"/>
          </a:xfrm>
          <a:prstGeom prst="line">
            <a:avLst/>
          </a:prstGeom>
          <a:noFill/>
          <a:ln w="5080">
            <a:solidFill>
              <a:srgbClr val="C4B9AE">
                <a:alpha val="20000"/>
              </a:srgbClr>
            </a:solidFill>
            <a:prstDash val="solid"/>
          </a:ln>
        </p:spPr>
      </p:sp>
      <p:sp>
        <p:nvSpPr>
          <p:cNvPr id="10" name="Shape 8"/>
          <p:cNvSpPr/>
          <p:nvPr/>
        </p:nvSpPr>
        <p:spPr>
          <a:xfrm>
            <a:off x="8191500" y="762000"/>
            <a:ext cx="0" cy="12763500"/>
          </a:xfrm>
          <a:prstGeom prst="line">
            <a:avLst/>
          </a:prstGeom>
          <a:noFill/>
          <a:ln w="5080">
            <a:solidFill>
              <a:srgbClr val="C4B9AE">
                <a:alpha val="20000"/>
              </a:srgbClr>
            </a:solidFill>
            <a:prstDash val="solid"/>
          </a:ln>
        </p:spPr>
      </p:sp>
      <p:sp>
        <p:nvSpPr>
          <p:cNvPr id="11" name="Shape 9"/>
          <p:cNvSpPr/>
          <p:nvPr/>
        </p:nvSpPr>
        <p:spPr>
          <a:xfrm>
            <a:off x="9017000" y="762000"/>
            <a:ext cx="0" cy="12763500"/>
          </a:xfrm>
          <a:prstGeom prst="line">
            <a:avLst/>
          </a:prstGeom>
          <a:noFill/>
          <a:ln w="5080">
            <a:solidFill>
              <a:srgbClr val="C4B9AE">
                <a:alpha val="20000"/>
              </a:srgbClr>
            </a:solidFill>
            <a:prstDash val="solid"/>
          </a:ln>
        </p:spPr>
      </p:sp>
      <p:sp>
        <p:nvSpPr>
          <p:cNvPr id="12" name="Shape 10"/>
          <p:cNvSpPr/>
          <p:nvPr/>
        </p:nvSpPr>
        <p:spPr>
          <a:xfrm>
            <a:off x="9842500" y="762000"/>
            <a:ext cx="0" cy="12763500"/>
          </a:xfrm>
          <a:prstGeom prst="line">
            <a:avLst/>
          </a:prstGeom>
          <a:noFill/>
          <a:ln w="5080">
            <a:solidFill>
              <a:srgbClr val="C4B9AE">
                <a:alpha val="20000"/>
              </a:srgbClr>
            </a:solidFill>
            <a:prstDash val="solid"/>
          </a:ln>
        </p:spPr>
      </p:sp>
      <p:sp>
        <p:nvSpPr>
          <p:cNvPr id="13" name="Shape 11"/>
          <p:cNvSpPr/>
          <p:nvPr/>
        </p:nvSpPr>
        <p:spPr>
          <a:xfrm>
            <a:off x="762000" y="2180167"/>
            <a:ext cx="9906000" cy="0"/>
          </a:xfrm>
          <a:prstGeom prst="line">
            <a:avLst/>
          </a:prstGeom>
          <a:noFill/>
          <a:ln w="5080">
            <a:solidFill>
              <a:srgbClr val="C4B9AE">
                <a:alpha val="20000"/>
              </a:srgbClr>
            </a:solidFill>
            <a:prstDash val="solid"/>
          </a:ln>
        </p:spPr>
      </p:sp>
      <p:sp>
        <p:nvSpPr>
          <p:cNvPr id="14" name="Shape 12"/>
          <p:cNvSpPr/>
          <p:nvPr/>
        </p:nvSpPr>
        <p:spPr>
          <a:xfrm>
            <a:off x="762000" y="3598333"/>
            <a:ext cx="9906000" cy="0"/>
          </a:xfrm>
          <a:prstGeom prst="line">
            <a:avLst/>
          </a:prstGeom>
          <a:noFill/>
          <a:ln w="5080">
            <a:solidFill>
              <a:srgbClr val="C4B9AE">
                <a:alpha val="20000"/>
              </a:srgbClr>
            </a:solidFill>
            <a:prstDash val="solid"/>
          </a:ln>
        </p:spPr>
      </p:sp>
      <p:sp>
        <p:nvSpPr>
          <p:cNvPr id="15" name="Shape 13"/>
          <p:cNvSpPr/>
          <p:nvPr/>
        </p:nvSpPr>
        <p:spPr>
          <a:xfrm>
            <a:off x="762000" y="5016500"/>
            <a:ext cx="9906000" cy="0"/>
          </a:xfrm>
          <a:prstGeom prst="line">
            <a:avLst/>
          </a:prstGeom>
          <a:noFill/>
          <a:ln w="5080">
            <a:solidFill>
              <a:srgbClr val="C4B9AE">
                <a:alpha val="20000"/>
              </a:srgbClr>
            </a:solidFill>
            <a:prstDash val="solid"/>
          </a:ln>
        </p:spPr>
      </p:sp>
      <p:sp>
        <p:nvSpPr>
          <p:cNvPr id="16" name="Shape 14"/>
          <p:cNvSpPr/>
          <p:nvPr/>
        </p:nvSpPr>
        <p:spPr>
          <a:xfrm>
            <a:off x="762000" y="6434667"/>
            <a:ext cx="9906000" cy="0"/>
          </a:xfrm>
          <a:prstGeom prst="line">
            <a:avLst/>
          </a:prstGeom>
          <a:noFill/>
          <a:ln w="5080">
            <a:solidFill>
              <a:srgbClr val="C4B9AE">
                <a:alpha val="20000"/>
              </a:srgbClr>
            </a:solidFill>
            <a:prstDash val="solid"/>
          </a:ln>
        </p:spPr>
      </p:sp>
      <p:sp>
        <p:nvSpPr>
          <p:cNvPr id="17" name="Shape 15"/>
          <p:cNvSpPr/>
          <p:nvPr/>
        </p:nvSpPr>
        <p:spPr>
          <a:xfrm>
            <a:off x="762000" y="7852833"/>
            <a:ext cx="9906000" cy="0"/>
          </a:xfrm>
          <a:prstGeom prst="line">
            <a:avLst/>
          </a:prstGeom>
          <a:noFill/>
          <a:ln w="5080">
            <a:solidFill>
              <a:srgbClr val="C4B9AE">
                <a:alpha val="20000"/>
              </a:srgbClr>
            </a:solidFill>
            <a:prstDash val="solid"/>
          </a:ln>
        </p:spPr>
      </p:sp>
      <p:sp>
        <p:nvSpPr>
          <p:cNvPr id="18" name="Shape 16"/>
          <p:cNvSpPr/>
          <p:nvPr/>
        </p:nvSpPr>
        <p:spPr>
          <a:xfrm>
            <a:off x="762000" y="9271000"/>
            <a:ext cx="9906000" cy="0"/>
          </a:xfrm>
          <a:prstGeom prst="line">
            <a:avLst/>
          </a:prstGeom>
          <a:noFill/>
          <a:ln w="5080">
            <a:solidFill>
              <a:srgbClr val="C4B9AE">
                <a:alpha val="20000"/>
              </a:srgbClr>
            </a:solidFill>
            <a:prstDash val="solid"/>
          </a:ln>
        </p:spPr>
      </p:sp>
      <p:sp>
        <p:nvSpPr>
          <p:cNvPr id="19" name="Shape 17"/>
          <p:cNvSpPr/>
          <p:nvPr/>
        </p:nvSpPr>
        <p:spPr>
          <a:xfrm>
            <a:off x="762000" y="10689167"/>
            <a:ext cx="9906000" cy="0"/>
          </a:xfrm>
          <a:prstGeom prst="line">
            <a:avLst/>
          </a:prstGeom>
          <a:noFill/>
          <a:ln w="5080">
            <a:solidFill>
              <a:srgbClr val="C4B9AE">
                <a:alpha val="20000"/>
              </a:srgbClr>
            </a:solidFill>
            <a:prstDash val="solid"/>
          </a:ln>
        </p:spPr>
      </p:sp>
      <p:sp>
        <p:nvSpPr>
          <p:cNvPr id="20" name="Shape 18"/>
          <p:cNvSpPr/>
          <p:nvPr/>
        </p:nvSpPr>
        <p:spPr>
          <a:xfrm>
            <a:off x="762000" y="12107333"/>
            <a:ext cx="9906000" cy="0"/>
          </a:xfrm>
          <a:prstGeom prst="line">
            <a:avLst/>
          </a:prstGeom>
          <a:noFill/>
          <a:ln w="5080">
            <a:solidFill>
              <a:srgbClr val="C4B9AE">
                <a:alpha val="20000"/>
              </a:srgbClr>
            </a:solidFill>
            <a:prstDash val="solid"/>
          </a:ln>
        </p:spPr>
      </p:sp>
      <p:sp>
        <p:nvSpPr>
          <p:cNvPr id="21" name="Shape 19"/>
          <p:cNvSpPr/>
          <p:nvPr/>
        </p:nvSpPr>
        <p:spPr>
          <a:xfrm>
            <a:off x="762000" y="762000"/>
            <a:ext cx="381000" cy="28575"/>
          </a:xfrm>
          <a:prstGeom prst="rect">
            <a:avLst/>
          </a:prstGeom>
          <a:solidFill>
            <a:srgbClr val="F7F471"/>
          </a:solidFill>
          <a:ln w="12700">
            <a:solidFill>
              <a:srgbClr val="F7F471"/>
            </a:solidFill>
            <a:prstDash val="solid"/>
          </a:ln>
        </p:spPr>
      </p:sp>
      <p:sp>
        <p:nvSpPr>
          <p:cNvPr id="22" name="Text 20"/>
          <p:cNvSpPr/>
          <p:nvPr/>
        </p:nvSpPr>
        <p:spPr>
          <a:xfrm>
            <a:off x="762000" y="876300"/>
            <a:ext cx="5486400" cy="266700"/>
          </a:xfrm>
          <a:prstGeom prst="rect">
            <a:avLst/>
          </a:prstGeom>
          <a:noFill/>
          <a:ln/>
        </p:spPr>
        <p:txBody>
          <a:bodyPr wrap="square" rtlCol="0" anchor="ctr"/>
          <a:lstStyle/>
          <a:p>
            <a:pPr algn="l" indent="0" marL="0">
              <a:buNone/>
            </a:pPr>
            <a:r>
              <a:rPr lang="en-US" sz="1400" b="1" spc="200" kern="0" dirty="0">
                <a:solidFill>
                  <a:srgbClr val="18160F"/>
                </a:solidFill>
                <a:latin typeface="Inter" pitchFamily="34" charset="0"/>
                <a:ea typeface="Inter" pitchFamily="34" charset="-122"/>
                <a:cs typeface="Inter" pitchFamily="34" charset="-120"/>
              </a:rPr>
              <a:t>THE FRAMEWORK</a:t>
            </a:r>
            <a:endParaRPr lang="en-US" sz="1400" dirty="0"/>
          </a:p>
        </p:txBody>
      </p:sp>
      <p:sp>
        <p:nvSpPr>
          <p:cNvPr id="23" name="Text 21"/>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4 / 14</a:t>
            </a:r>
            <a:endParaRPr lang="en-US" sz="1100" dirty="0"/>
          </a:p>
        </p:txBody>
      </p:sp>
      <p:sp>
        <p:nvSpPr>
          <p:cNvPr id="24" name="Text 22"/>
          <p:cNvSpPr/>
          <p:nvPr/>
        </p:nvSpPr>
        <p:spPr>
          <a:xfrm>
            <a:off x="762000" y="1463040"/>
            <a:ext cx="9906000" cy="1280160"/>
          </a:xfrm>
          <a:prstGeom prst="rect">
            <a:avLst/>
          </a:prstGeom>
          <a:noFill/>
          <a:ln/>
        </p:spPr>
        <p:txBody>
          <a:bodyPr wrap="square" rtlCol="0" anchor="ctr"/>
          <a:lstStyle/>
          <a:p>
            <a:pPr indent="0" marL="0">
              <a:buNone/>
            </a:pPr>
            <a:r>
              <a:rPr lang="en-US" sz="4400" dirty="0">
                <a:solidFill>
                  <a:srgbClr val="18160F"/>
                </a:solidFill>
                <a:latin typeface="Playfair Display" pitchFamily="34" charset="0"/>
                <a:ea typeface="Playfair Display" pitchFamily="34" charset="-122"/>
                <a:cs typeface="Playfair Display" pitchFamily="34" charset="-120"/>
              </a:rPr>
              <a:t>Low-end. New-market.</a:t>
            </a:r>
            <a:endParaRPr lang="en-US" sz="4400" dirty="0"/>
          </a:p>
        </p:txBody>
      </p:sp>
      <p:sp>
        <p:nvSpPr>
          <p:cNvPr id="25" name="Text 23"/>
          <p:cNvSpPr/>
          <p:nvPr/>
        </p:nvSpPr>
        <p:spPr>
          <a:xfrm>
            <a:off x="762000" y="2743200"/>
            <a:ext cx="9906000" cy="640080"/>
          </a:xfrm>
          <a:prstGeom prst="rect">
            <a:avLst/>
          </a:prstGeom>
          <a:noFill/>
          <a:ln/>
        </p:spPr>
        <p:txBody>
          <a:bodyPr wrap="square" rtlCol="0" anchor="ctr"/>
          <a:lstStyle/>
          <a:p>
            <a:pPr indent="0" marL="0">
              <a:buNone/>
            </a:pPr>
            <a:r>
              <a:rPr lang="en-US" sz="2800" i="1" dirty="0">
                <a:solidFill>
                  <a:srgbClr val="8A8280"/>
                </a:solidFill>
                <a:latin typeface="Playfair Display" pitchFamily="34" charset="0"/>
                <a:ea typeface="Playfair Display" pitchFamily="34" charset="-122"/>
                <a:cs typeface="Playfair Display" pitchFamily="34" charset="-120"/>
              </a:rPr>
              <a:t>Two disruption types. One arc.</a:t>
            </a:r>
            <a:endParaRPr lang="en-US" sz="2800" dirty="0"/>
          </a:p>
        </p:txBody>
      </p:sp>
      <p:sp>
        <p:nvSpPr>
          <p:cNvPr id="26" name="Shape 24"/>
          <p:cNvSpPr/>
          <p:nvPr/>
        </p:nvSpPr>
        <p:spPr>
          <a:xfrm>
            <a:off x="762000" y="4114800"/>
            <a:ext cx="4937760" cy="4114800"/>
          </a:xfrm>
          <a:prstGeom prst="rect">
            <a:avLst/>
          </a:prstGeom>
          <a:solidFill>
            <a:srgbClr val="D6CEBF"/>
          </a:solidFill>
          <a:ln w="12700">
            <a:solidFill>
              <a:srgbClr val="D6CEBF"/>
            </a:solidFill>
            <a:prstDash val="solid"/>
          </a:ln>
        </p:spPr>
      </p:sp>
      <p:sp>
        <p:nvSpPr>
          <p:cNvPr id="27" name="Shape 25"/>
          <p:cNvSpPr/>
          <p:nvPr/>
        </p:nvSpPr>
        <p:spPr>
          <a:xfrm>
            <a:off x="762000" y="4114800"/>
            <a:ext cx="914400" cy="36576"/>
          </a:xfrm>
          <a:prstGeom prst="rect">
            <a:avLst/>
          </a:prstGeom>
          <a:solidFill>
            <a:srgbClr val="F7F471"/>
          </a:solidFill>
          <a:ln w="12700">
            <a:solidFill>
              <a:srgbClr val="F7F471"/>
            </a:solidFill>
            <a:prstDash val="solid"/>
          </a:ln>
        </p:spPr>
      </p:sp>
      <p:sp>
        <p:nvSpPr>
          <p:cNvPr id="28" name="Text 26"/>
          <p:cNvSpPr/>
          <p:nvPr/>
        </p:nvSpPr>
        <p:spPr>
          <a:xfrm>
            <a:off x="1127760" y="4389120"/>
            <a:ext cx="420624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01  ·  LOW-END DISRUPTION</a:t>
            </a:r>
            <a:endParaRPr lang="en-US" sz="1100" dirty="0"/>
          </a:p>
        </p:txBody>
      </p:sp>
      <p:sp>
        <p:nvSpPr>
          <p:cNvPr id="29" name="Text 27"/>
          <p:cNvSpPr/>
          <p:nvPr/>
        </p:nvSpPr>
        <p:spPr>
          <a:xfrm>
            <a:off x="1127760" y="4754880"/>
            <a:ext cx="4206240" cy="731520"/>
          </a:xfrm>
          <a:prstGeom prst="rect">
            <a:avLst/>
          </a:prstGeom>
          <a:noFill/>
          <a:ln/>
        </p:spPr>
        <p:txBody>
          <a:bodyPr wrap="square" rtlCol="0" anchor="ctr"/>
          <a:lstStyle/>
          <a:p>
            <a:pPr indent="0" marL="0">
              <a:lnSpc>
                <a:spcPct val="110000"/>
              </a:lnSpc>
              <a:buNone/>
            </a:pPr>
            <a:r>
              <a:rPr lang="en-US" sz="2600" dirty="0">
                <a:solidFill>
                  <a:srgbClr val="18160F"/>
                </a:solidFill>
                <a:latin typeface="Playfair Display" pitchFamily="34" charset="0"/>
                <a:ea typeface="Playfair Display" pitchFamily="34" charset="-122"/>
                <a:cs typeface="Playfair Display" pitchFamily="34" charset="-120"/>
              </a:rPr>
              <a:t>Attacks over-served customers.</a:t>
            </a:r>
            <a:endParaRPr lang="en-US" sz="2600" dirty="0"/>
          </a:p>
        </p:txBody>
      </p:sp>
      <p:sp>
        <p:nvSpPr>
          <p:cNvPr id="30" name="Text 28"/>
          <p:cNvSpPr/>
          <p:nvPr/>
        </p:nvSpPr>
        <p:spPr>
          <a:xfrm>
            <a:off x="1127760" y="6126480"/>
            <a:ext cx="4206240" cy="1920240"/>
          </a:xfrm>
          <a:prstGeom prst="rect">
            <a:avLst/>
          </a:prstGeom>
          <a:noFill/>
          <a:ln/>
        </p:spPr>
        <p:txBody>
          <a:bodyPr wrap="square" rtlCol="0" anchor="ctr"/>
          <a:lstStyle/>
          <a:p>
            <a:pPr indent="0" marL="0">
              <a:lnSpc>
                <a:spcPct val="150000"/>
              </a:lnSpc>
              <a:buNone/>
            </a:pPr>
            <a:r>
              <a:rPr lang="en-US" sz="1600" dirty="0">
                <a:solidFill>
                  <a:srgbClr val="18160F"/>
                </a:solidFill>
                <a:latin typeface="Inter" pitchFamily="34" charset="0"/>
                <a:ea typeface="Inter" pitchFamily="34" charset="-122"/>
                <a:cs typeface="Inter" pitchFamily="34" charset="-120"/>
              </a:rPr>
              <a:t>A cheaper, simpler version of the work. The customer who never used half the features of the incumbent's product. The entrant arrives with the half they did use.</a:t>
            </a:r>
            <a:endParaRPr lang="en-US" sz="1600" dirty="0"/>
          </a:p>
        </p:txBody>
      </p:sp>
      <p:sp>
        <p:nvSpPr>
          <p:cNvPr id="31" name="Shape 29"/>
          <p:cNvSpPr/>
          <p:nvPr/>
        </p:nvSpPr>
        <p:spPr>
          <a:xfrm>
            <a:off x="6126480" y="4114800"/>
            <a:ext cx="4937760" cy="4114800"/>
          </a:xfrm>
          <a:prstGeom prst="rect">
            <a:avLst/>
          </a:prstGeom>
          <a:solidFill>
            <a:srgbClr val="D6CEBF"/>
          </a:solidFill>
          <a:ln w="12700">
            <a:solidFill>
              <a:srgbClr val="D6CEBF"/>
            </a:solidFill>
            <a:prstDash val="solid"/>
          </a:ln>
        </p:spPr>
      </p:sp>
      <p:sp>
        <p:nvSpPr>
          <p:cNvPr id="32" name="Shape 30"/>
          <p:cNvSpPr/>
          <p:nvPr/>
        </p:nvSpPr>
        <p:spPr>
          <a:xfrm>
            <a:off x="6126480" y="4114800"/>
            <a:ext cx="914400" cy="36576"/>
          </a:xfrm>
          <a:prstGeom prst="rect">
            <a:avLst/>
          </a:prstGeom>
          <a:solidFill>
            <a:srgbClr val="F7F471"/>
          </a:solidFill>
          <a:ln w="12700">
            <a:solidFill>
              <a:srgbClr val="F7F471"/>
            </a:solidFill>
            <a:prstDash val="solid"/>
          </a:ln>
        </p:spPr>
      </p:sp>
      <p:sp>
        <p:nvSpPr>
          <p:cNvPr id="33" name="Text 31"/>
          <p:cNvSpPr/>
          <p:nvPr/>
        </p:nvSpPr>
        <p:spPr>
          <a:xfrm>
            <a:off x="6492240" y="4389120"/>
            <a:ext cx="420624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02  ·  NEW-MARKET DISRUPTION</a:t>
            </a:r>
            <a:endParaRPr lang="en-US" sz="1100" dirty="0"/>
          </a:p>
        </p:txBody>
      </p:sp>
      <p:sp>
        <p:nvSpPr>
          <p:cNvPr id="34" name="Text 32"/>
          <p:cNvSpPr/>
          <p:nvPr/>
        </p:nvSpPr>
        <p:spPr>
          <a:xfrm>
            <a:off x="6492240" y="4754880"/>
            <a:ext cx="4206240" cy="731520"/>
          </a:xfrm>
          <a:prstGeom prst="rect">
            <a:avLst/>
          </a:prstGeom>
          <a:noFill/>
          <a:ln/>
        </p:spPr>
        <p:txBody>
          <a:bodyPr wrap="square" rtlCol="0" anchor="ctr"/>
          <a:lstStyle/>
          <a:p>
            <a:pPr indent="0" marL="0">
              <a:lnSpc>
                <a:spcPct val="110000"/>
              </a:lnSpc>
              <a:buNone/>
            </a:pPr>
            <a:r>
              <a:rPr lang="en-US" sz="2600" dirty="0">
                <a:solidFill>
                  <a:srgbClr val="18160F"/>
                </a:solidFill>
                <a:latin typeface="Playfair Display" pitchFamily="34" charset="0"/>
                <a:ea typeface="Playfair Display" pitchFamily="34" charset="-122"/>
                <a:cs typeface="Playfair Display" pitchFamily="34" charset="-120"/>
              </a:rPr>
              <a:t>Finds non-consumers.</a:t>
            </a:r>
            <a:endParaRPr lang="en-US" sz="2600" dirty="0"/>
          </a:p>
        </p:txBody>
      </p:sp>
      <p:sp>
        <p:nvSpPr>
          <p:cNvPr id="35" name="Text 33"/>
          <p:cNvSpPr/>
          <p:nvPr/>
        </p:nvSpPr>
        <p:spPr>
          <a:xfrm>
            <a:off x="6492240" y="6126480"/>
            <a:ext cx="4206240" cy="1920240"/>
          </a:xfrm>
          <a:prstGeom prst="rect">
            <a:avLst/>
          </a:prstGeom>
          <a:noFill/>
          <a:ln/>
        </p:spPr>
        <p:txBody>
          <a:bodyPr wrap="square" rtlCol="0" anchor="ctr"/>
          <a:lstStyle/>
          <a:p>
            <a:pPr indent="0" marL="0">
              <a:lnSpc>
                <a:spcPct val="150000"/>
              </a:lnSpc>
              <a:buNone/>
            </a:pPr>
            <a:r>
              <a:rPr lang="en-US" sz="1600" dirty="0">
                <a:solidFill>
                  <a:srgbClr val="18160F"/>
                </a:solidFill>
                <a:latin typeface="Inter" pitchFamily="34" charset="0"/>
                <a:ea typeface="Inter" pitchFamily="34" charset="-122"/>
                <a:cs typeface="Inter" pitchFamily="34" charset="-120"/>
              </a:rPr>
              <a:t>The customer who could not afford or use the incumbent's product at all. The entrant turns no-purchase into a purchase. The market expands. The incumbent never sees it.</a:t>
            </a:r>
            <a:endParaRPr lang="en-US" sz="1600" dirty="0"/>
          </a:p>
        </p:txBody>
      </p:sp>
      <p:sp>
        <p:nvSpPr>
          <p:cNvPr id="36" name="Text 34"/>
          <p:cNvSpPr/>
          <p:nvPr/>
        </p:nvSpPr>
        <p:spPr>
          <a:xfrm>
            <a:off x="762000" y="8595360"/>
            <a:ext cx="9906000" cy="548640"/>
          </a:xfrm>
          <a:prstGeom prst="rect">
            <a:avLst/>
          </a:prstGeom>
          <a:noFill/>
          <a:ln/>
        </p:spPr>
        <p:txBody>
          <a:bodyPr wrap="square" rtlCol="0" anchor="ctr"/>
          <a:lstStyle/>
          <a:p>
            <a:pPr indent="0" marL="0">
              <a:buNone/>
            </a:pPr>
            <a:r>
              <a:rPr lang="en-US" sz="2200" i="1" dirty="0">
                <a:solidFill>
                  <a:srgbClr val="18160F"/>
                </a:solidFill>
                <a:latin typeface="Playfair Display" pitchFamily="34" charset="0"/>
                <a:ea typeface="Playfair Display" pitchFamily="34" charset="-122"/>
                <a:cs typeface="Playfair Display" pitchFamily="34" charset="-120"/>
              </a:rPr>
              <a:t>Both arcs end the same way. The entrant climbs into the incumbent's core.</a:t>
            </a:r>
            <a:endParaRPr lang="en-US" sz="2200" dirty="0"/>
          </a:p>
        </p:txBody>
      </p:sp>
      <p:sp>
        <p:nvSpPr>
          <p:cNvPr id="37" name="Shape 35"/>
          <p:cNvSpPr/>
          <p:nvPr/>
        </p:nvSpPr>
        <p:spPr>
          <a:xfrm>
            <a:off x="1371600" y="10515600"/>
            <a:ext cx="3657600" cy="1371600"/>
          </a:xfrm>
          <a:prstGeom prst="line">
            <a:avLst/>
          </a:prstGeom>
          <a:noFill/>
          <a:ln w="17780">
            <a:solidFill>
              <a:srgbClr val="18160F"/>
            </a:solidFill>
            <a:prstDash val="solid"/>
          </a:ln>
        </p:spPr>
      </p:sp>
      <p:sp>
        <p:nvSpPr>
          <p:cNvPr id="38" name="Shape 36"/>
          <p:cNvSpPr/>
          <p:nvPr/>
        </p:nvSpPr>
        <p:spPr>
          <a:xfrm>
            <a:off x="10058400" y="10515600"/>
            <a:ext cx="-3657600" cy="1371600"/>
          </a:xfrm>
          <a:prstGeom prst="line">
            <a:avLst/>
          </a:prstGeom>
          <a:noFill/>
          <a:ln w="17780">
            <a:solidFill>
              <a:srgbClr val="18160F"/>
            </a:solidFill>
            <a:prstDash val="solid"/>
          </a:ln>
        </p:spPr>
      </p:sp>
      <p:sp>
        <p:nvSpPr>
          <p:cNvPr id="39" name="Shape 37"/>
          <p:cNvSpPr/>
          <p:nvPr/>
        </p:nvSpPr>
        <p:spPr>
          <a:xfrm>
            <a:off x="5623560" y="11750040"/>
            <a:ext cx="182880" cy="182880"/>
          </a:xfrm>
          <a:prstGeom prst="rect">
            <a:avLst/>
          </a:prstGeom>
          <a:solidFill>
            <a:srgbClr val="F7F471"/>
          </a:solidFill>
          <a:ln w="10160">
            <a:solidFill>
              <a:srgbClr val="18160F"/>
            </a:solidFill>
            <a:prstDash val="solid"/>
          </a:ln>
        </p:spPr>
      </p:sp>
      <p:sp>
        <p:nvSpPr>
          <p:cNvPr id="40" name="Text 38"/>
          <p:cNvSpPr/>
          <p:nvPr/>
        </p:nvSpPr>
        <p:spPr>
          <a:xfrm>
            <a:off x="4572000" y="12070080"/>
            <a:ext cx="2286000" cy="274320"/>
          </a:xfrm>
          <a:prstGeom prst="rect">
            <a:avLst/>
          </a:prstGeom>
          <a:noFill/>
          <a:ln/>
        </p:spPr>
        <p:txBody>
          <a:bodyPr wrap="square" rtlCol="0" anchor="ctr"/>
          <a:lstStyle/>
          <a:p>
            <a:pPr algn="ctr" indent="0" marL="0">
              <a:buNone/>
            </a:pPr>
            <a:r>
              <a:rPr lang="en-US" sz="1100" b="1" spc="300" kern="0" dirty="0">
                <a:solidFill>
                  <a:srgbClr val="18160F"/>
                </a:solidFill>
                <a:latin typeface="Inter" pitchFamily="34" charset="0"/>
                <a:ea typeface="Inter" pitchFamily="34" charset="-122"/>
                <a:cs typeface="Inter" pitchFamily="34" charset="-120"/>
              </a:rPr>
              <a:t>THE CORE</a:t>
            </a:r>
            <a:endParaRPr lang="en-US" sz="1100" dirty="0"/>
          </a:p>
        </p:txBody>
      </p:sp>
      <p:sp>
        <p:nvSpPr>
          <p:cNvPr id="41" name="Text 39"/>
          <p:cNvSpPr/>
          <p:nvPr/>
        </p:nvSpPr>
        <p:spPr>
          <a:xfrm>
            <a:off x="914400" y="10058400"/>
            <a:ext cx="22860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LOW-END</a:t>
            </a:r>
            <a:endParaRPr lang="en-US" sz="1100" dirty="0"/>
          </a:p>
        </p:txBody>
      </p:sp>
      <p:sp>
        <p:nvSpPr>
          <p:cNvPr id="42" name="Text 40"/>
          <p:cNvSpPr/>
          <p:nvPr/>
        </p:nvSpPr>
        <p:spPr>
          <a:xfrm>
            <a:off x="8229600" y="10058400"/>
            <a:ext cx="2286000" cy="274320"/>
          </a:xfrm>
          <a:prstGeom prst="rect">
            <a:avLst/>
          </a:prstGeom>
          <a:noFill/>
          <a:ln/>
        </p:spPr>
        <p:txBody>
          <a:bodyPr wrap="square" rtlCol="0" anchor="ctr"/>
          <a:lstStyle/>
          <a:p>
            <a:pPr algn="r" indent="0" marL="0">
              <a:buNone/>
            </a:pPr>
            <a:r>
              <a:rPr lang="en-US" sz="1100" b="1" spc="300" kern="0" dirty="0">
                <a:solidFill>
                  <a:srgbClr val="8A8280"/>
                </a:solidFill>
                <a:latin typeface="Inter" pitchFamily="34" charset="0"/>
                <a:ea typeface="Inter" pitchFamily="34" charset="-122"/>
                <a:cs typeface="Inter" pitchFamily="34" charset="-120"/>
              </a:rPr>
              <a:t>NEW-MARKET</a:t>
            </a:r>
            <a:endParaRPr lang="en-US" sz="1100" dirty="0"/>
          </a:p>
        </p:txBody>
      </p:sp>
      <p:sp>
        <p:nvSpPr>
          <p:cNvPr id="43" name="Text 41"/>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18160F"/>
                </a:solidFill>
                <a:latin typeface="Playfair Display" pitchFamily="34" charset="0"/>
                <a:ea typeface="Playfair Display" pitchFamily="34" charset="-122"/>
                <a:cs typeface="Playfair Display" pitchFamily="34" charset="-120"/>
              </a:rPr>
              <a:t>JB</a:t>
            </a:r>
            <a:endParaRPr lang="en-US" sz="2800" dirty="0"/>
          </a:p>
        </p:txBody>
      </p:sp>
      <p:sp>
        <p:nvSpPr>
          <p:cNvPr id="44" name="Shape 42"/>
          <p:cNvSpPr/>
          <p:nvPr/>
        </p:nvSpPr>
        <p:spPr>
          <a:xfrm>
            <a:off x="10210800" y="13479780"/>
            <a:ext cx="457200" cy="18288"/>
          </a:xfrm>
          <a:prstGeom prst="rect">
            <a:avLst/>
          </a:prstGeom>
          <a:solidFill>
            <a:srgbClr val="F7F471"/>
          </a:solidFill>
          <a:ln w="12700">
            <a:solidFill>
              <a:srgbClr val="F7F471"/>
            </a:solidFill>
            <a:prstDash val="solid"/>
          </a:ln>
        </p:spPr>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5080">
            <a:solidFill>
              <a:srgbClr val="C4B9AE">
                <a:alpha val="20000"/>
              </a:srgbClr>
            </a:solidFill>
            <a:prstDash val="solid"/>
          </a:ln>
        </p:spPr>
      </p:sp>
      <p:sp>
        <p:nvSpPr>
          <p:cNvPr id="3" name="Shape 1"/>
          <p:cNvSpPr/>
          <p:nvPr/>
        </p:nvSpPr>
        <p:spPr>
          <a:xfrm>
            <a:off x="2413000" y="762000"/>
            <a:ext cx="0" cy="12763500"/>
          </a:xfrm>
          <a:prstGeom prst="line">
            <a:avLst/>
          </a:prstGeom>
          <a:noFill/>
          <a:ln w="5080">
            <a:solidFill>
              <a:srgbClr val="C4B9AE">
                <a:alpha val="20000"/>
              </a:srgbClr>
            </a:solidFill>
            <a:prstDash val="solid"/>
          </a:ln>
        </p:spPr>
      </p:sp>
      <p:sp>
        <p:nvSpPr>
          <p:cNvPr id="4" name="Shape 2"/>
          <p:cNvSpPr/>
          <p:nvPr/>
        </p:nvSpPr>
        <p:spPr>
          <a:xfrm>
            <a:off x="3238500" y="762000"/>
            <a:ext cx="0" cy="12763500"/>
          </a:xfrm>
          <a:prstGeom prst="line">
            <a:avLst/>
          </a:prstGeom>
          <a:noFill/>
          <a:ln w="5080">
            <a:solidFill>
              <a:srgbClr val="C4B9AE">
                <a:alpha val="20000"/>
              </a:srgbClr>
            </a:solidFill>
            <a:prstDash val="solid"/>
          </a:ln>
        </p:spPr>
      </p:sp>
      <p:sp>
        <p:nvSpPr>
          <p:cNvPr id="5" name="Shape 3"/>
          <p:cNvSpPr/>
          <p:nvPr/>
        </p:nvSpPr>
        <p:spPr>
          <a:xfrm>
            <a:off x="4064000" y="762000"/>
            <a:ext cx="0" cy="12763500"/>
          </a:xfrm>
          <a:prstGeom prst="line">
            <a:avLst/>
          </a:prstGeom>
          <a:noFill/>
          <a:ln w="5080">
            <a:solidFill>
              <a:srgbClr val="C4B9AE">
                <a:alpha val="20000"/>
              </a:srgbClr>
            </a:solidFill>
            <a:prstDash val="solid"/>
          </a:ln>
        </p:spPr>
      </p:sp>
      <p:sp>
        <p:nvSpPr>
          <p:cNvPr id="6" name="Shape 4"/>
          <p:cNvSpPr/>
          <p:nvPr/>
        </p:nvSpPr>
        <p:spPr>
          <a:xfrm>
            <a:off x="4889500" y="762000"/>
            <a:ext cx="0" cy="12763500"/>
          </a:xfrm>
          <a:prstGeom prst="line">
            <a:avLst/>
          </a:prstGeom>
          <a:noFill/>
          <a:ln w="5080">
            <a:solidFill>
              <a:srgbClr val="C4B9AE">
                <a:alpha val="20000"/>
              </a:srgbClr>
            </a:solidFill>
            <a:prstDash val="solid"/>
          </a:ln>
        </p:spPr>
      </p:sp>
      <p:sp>
        <p:nvSpPr>
          <p:cNvPr id="7" name="Shape 5"/>
          <p:cNvSpPr/>
          <p:nvPr/>
        </p:nvSpPr>
        <p:spPr>
          <a:xfrm>
            <a:off x="5715000" y="762000"/>
            <a:ext cx="0" cy="12763500"/>
          </a:xfrm>
          <a:prstGeom prst="line">
            <a:avLst/>
          </a:prstGeom>
          <a:noFill/>
          <a:ln w="5080">
            <a:solidFill>
              <a:srgbClr val="C4B9AE">
                <a:alpha val="20000"/>
              </a:srgbClr>
            </a:solidFill>
            <a:prstDash val="solid"/>
          </a:ln>
        </p:spPr>
      </p:sp>
      <p:sp>
        <p:nvSpPr>
          <p:cNvPr id="8" name="Shape 6"/>
          <p:cNvSpPr/>
          <p:nvPr/>
        </p:nvSpPr>
        <p:spPr>
          <a:xfrm>
            <a:off x="6540500" y="762000"/>
            <a:ext cx="0" cy="12763500"/>
          </a:xfrm>
          <a:prstGeom prst="line">
            <a:avLst/>
          </a:prstGeom>
          <a:noFill/>
          <a:ln w="5080">
            <a:solidFill>
              <a:srgbClr val="C4B9AE">
                <a:alpha val="20000"/>
              </a:srgbClr>
            </a:solidFill>
            <a:prstDash val="solid"/>
          </a:ln>
        </p:spPr>
      </p:sp>
      <p:sp>
        <p:nvSpPr>
          <p:cNvPr id="9" name="Shape 7"/>
          <p:cNvSpPr/>
          <p:nvPr/>
        </p:nvSpPr>
        <p:spPr>
          <a:xfrm>
            <a:off x="7366000" y="762000"/>
            <a:ext cx="0" cy="12763500"/>
          </a:xfrm>
          <a:prstGeom prst="line">
            <a:avLst/>
          </a:prstGeom>
          <a:noFill/>
          <a:ln w="5080">
            <a:solidFill>
              <a:srgbClr val="C4B9AE">
                <a:alpha val="20000"/>
              </a:srgbClr>
            </a:solidFill>
            <a:prstDash val="solid"/>
          </a:ln>
        </p:spPr>
      </p:sp>
      <p:sp>
        <p:nvSpPr>
          <p:cNvPr id="10" name="Shape 8"/>
          <p:cNvSpPr/>
          <p:nvPr/>
        </p:nvSpPr>
        <p:spPr>
          <a:xfrm>
            <a:off x="8191500" y="762000"/>
            <a:ext cx="0" cy="12763500"/>
          </a:xfrm>
          <a:prstGeom prst="line">
            <a:avLst/>
          </a:prstGeom>
          <a:noFill/>
          <a:ln w="5080">
            <a:solidFill>
              <a:srgbClr val="C4B9AE">
                <a:alpha val="20000"/>
              </a:srgbClr>
            </a:solidFill>
            <a:prstDash val="solid"/>
          </a:ln>
        </p:spPr>
      </p:sp>
      <p:sp>
        <p:nvSpPr>
          <p:cNvPr id="11" name="Shape 9"/>
          <p:cNvSpPr/>
          <p:nvPr/>
        </p:nvSpPr>
        <p:spPr>
          <a:xfrm>
            <a:off x="9017000" y="762000"/>
            <a:ext cx="0" cy="12763500"/>
          </a:xfrm>
          <a:prstGeom prst="line">
            <a:avLst/>
          </a:prstGeom>
          <a:noFill/>
          <a:ln w="5080">
            <a:solidFill>
              <a:srgbClr val="C4B9AE">
                <a:alpha val="20000"/>
              </a:srgbClr>
            </a:solidFill>
            <a:prstDash val="solid"/>
          </a:ln>
        </p:spPr>
      </p:sp>
      <p:sp>
        <p:nvSpPr>
          <p:cNvPr id="12" name="Shape 10"/>
          <p:cNvSpPr/>
          <p:nvPr/>
        </p:nvSpPr>
        <p:spPr>
          <a:xfrm>
            <a:off x="9842500" y="762000"/>
            <a:ext cx="0" cy="12763500"/>
          </a:xfrm>
          <a:prstGeom prst="line">
            <a:avLst/>
          </a:prstGeom>
          <a:noFill/>
          <a:ln w="5080">
            <a:solidFill>
              <a:srgbClr val="C4B9AE">
                <a:alpha val="20000"/>
              </a:srgbClr>
            </a:solidFill>
            <a:prstDash val="solid"/>
          </a:ln>
        </p:spPr>
      </p:sp>
      <p:sp>
        <p:nvSpPr>
          <p:cNvPr id="13" name="Shape 11"/>
          <p:cNvSpPr/>
          <p:nvPr/>
        </p:nvSpPr>
        <p:spPr>
          <a:xfrm>
            <a:off x="762000" y="2180167"/>
            <a:ext cx="9906000" cy="0"/>
          </a:xfrm>
          <a:prstGeom prst="line">
            <a:avLst/>
          </a:prstGeom>
          <a:noFill/>
          <a:ln w="5080">
            <a:solidFill>
              <a:srgbClr val="C4B9AE">
                <a:alpha val="20000"/>
              </a:srgbClr>
            </a:solidFill>
            <a:prstDash val="solid"/>
          </a:ln>
        </p:spPr>
      </p:sp>
      <p:sp>
        <p:nvSpPr>
          <p:cNvPr id="14" name="Shape 12"/>
          <p:cNvSpPr/>
          <p:nvPr/>
        </p:nvSpPr>
        <p:spPr>
          <a:xfrm>
            <a:off x="762000" y="3598333"/>
            <a:ext cx="9906000" cy="0"/>
          </a:xfrm>
          <a:prstGeom prst="line">
            <a:avLst/>
          </a:prstGeom>
          <a:noFill/>
          <a:ln w="5080">
            <a:solidFill>
              <a:srgbClr val="C4B9AE">
                <a:alpha val="20000"/>
              </a:srgbClr>
            </a:solidFill>
            <a:prstDash val="solid"/>
          </a:ln>
        </p:spPr>
      </p:sp>
      <p:sp>
        <p:nvSpPr>
          <p:cNvPr id="15" name="Shape 13"/>
          <p:cNvSpPr/>
          <p:nvPr/>
        </p:nvSpPr>
        <p:spPr>
          <a:xfrm>
            <a:off x="762000" y="5016500"/>
            <a:ext cx="9906000" cy="0"/>
          </a:xfrm>
          <a:prstGeom prst="line">
            <a:avLst/>
          </a:prstGeom>
          <a:noFill/>
          <a:ln w="5080">
            <a:solidFill>
              <a:srgbClr val="C4B9AE">
                <a:alpha val="20000"/>
              </a:srgbClr>
            </a:solidFill>
            <a:prstDash val="solid"/>
          </a:ln>
        </p:spPr>
      </p:sp>
      <p:sp>
        <p:nvSpPr>
          <p:cNvPr id="16" name="Shape 14"/>
          <p:cNvSpPr/>
          <p:nvPr/>
        </p:nvSpPr>
        <p:spPr>
          <a:xfrm>
            <a:off x="762000" y="6434667"/>
            <a:ext cx="9906000" cy="0"/>
          </a:xfrm>
          <a:prstGeom prst="line">
            <a:avLst/>
          </a:prstGeom>
          <a:noFill/>
          <a:ln w="5080">
            <a:solidFill>
              <a:srgbClr val="C4B9AE">
                <a:alpha val="20000"/>
              </a:srgbClr>
            </a:solidFill>
            <a:prstDash val="solid"/>
          </a:ln>
        </p:spPr>
      </p:sp>
      <p:sp>
        <p:nvSpPr>
          <p:cNvPr id="17" name="Shape 15"/>
          <p:cNvSpPr/>
          <p:nvPr/>
        </p:nvSpPr>
        <p:spPr>
          <a:xfrm>
            <a:off x="762000" y="7852833"/>
            <a:ext cx="9906000" cy="0"/>
          </a:xfrm>
          <a:prstGeom prst="line">
            <a:avLst/>
          </a:prstGeom>
          <a:noFill/>
          <a:ln w="5080">
            <a:solidFill>
              <a:srgbClr val="C4B9AE">
                <a:alpha val="20000"/>
              </a:srgbClr>
            </a:solidFill>
            <a:prstDash val="solid"/>
          </a:ln>
        </p:spPr>
      </p:sp>
      <p:sp>
        <p:nvSpPr>
          <p:cNvPr id="18" name="Shape 16"/>
          <p:cNvSpPr/>
          <p:nvPr/>
        </p:nvSpPr>
        <p:spPr>
          <a:xfrm>
            <a:off x="762000" y="9271000"/>
            <a:ext cx="9906000" cy="0"/>
          </a:xfrm>
          <a:prstGeom prst="line">
            <a:avLst/>
          </a:prstGeom>
          <a:noFill/>
          <a:ln w="5080">
            <a:solidFill>
              <a:srgbClr val="C4B9AE">
                <a:alpha val="20000"/>
              </a:srgbClr>
            </a:solidFill>
            <a:prstDash val="solid"/>
          </a:ln>
        </p:spPr>
      </p:sp>
      <p:sp>
        <p:nvSpPr>
          <p:cNvPr id="19" name="Shape 17"/>
          <p:cNvSpPr/>
          <p:nvPr/>
        </p:nvSpPr>
        <p:spPr>
          <a:xfrm>
            <a:off x="762000" y="10689167"/>
            <a:ext cx="9906000" cy="0"/>
          </a:xfrm>
          <a:prstGeom prst="line">
            <a:avLst/>
          </a:prstGeom>
          <a:noFill/>
          <a:ln w="5080">
            <a:solidFill>
              <a:srgbClr val="C4B9AE">
                <a:alpha val="20000"/>
              </a:srgbClr>
            </a:solidFill>
            <a:prstDash val="solid"/>
          </a:ln>
        </p:spPr>
      </p:sp>
      <p:sp>
        <p:nvSpPr>
          <p:cNvPr id="20" name="Shape 18"/>
          <p:cNvSpPr/>
          <p:nvPr/>
        </p:nvSpPr>
        <p:spPr>
          <a:xfrm>
            <a:off x="762000" y="12107333"/>
            <a:ext cx="9906000" cy="0"/>
          </a:xfrm>
          <a:prstGeom prst="line">
            <a:avLst/>
          </a:prstGeom>
          <a:noFill/>
          <a:ln w="5080">
            <a:solidFill>
              <a:srgbClr val="C4B9AE">
                <a:alpha val="20000"/>
              </a:srgbClr>
            </a:solidFill>
            <a:prstDash val="solid"/>
          </a:ln>
        </p:spPr>
      </p:sp>
      <p:sp>
        <p:nvSpPr>
          <p:cNvPr id="21" name="Shape 19"/>
          <p:cNvSpPr/>
          <p:nvPr/>
        </p:nvSpPr>
        <p:spPr>
          <a:xfrm>
            <a:off x="762000" y="762000"/>
            <a:ext cx="381000" cy="28575"/>
          </a:xfrm>
          <a:prstGeom prst="rect">
            <a:avLst/>
          </a:prstGeom>
          <a:solidFill>
            <a:srgbClr val="F7F471"/>
          </a:solidFill>
          <a:ln w="12700">
            <a:solidFill>
              <a:srgbClr val="F7F471"/>
            </a:solidFill>
            <a:prstDash val="solid"/>
          </a:ln>
        </p:spPr>
      </p:sp>
      <p:sp>
        <p:nvSpPr>
          <p:cNvPr id="22" name="Text 20"/>
          <p:cNvSpPr/>
          <p:nvPr/>
        </p:nvSpPr>
        <p:spPr>
          <a:xfrm>
            <a:off x="762000" y="876300"/>
            <a:ext cx="5486400" cy="266700"/>
          </a:xfrm>
          <a:prstGeom prst="rect">
            <a:avLst/>
          </a:prstGeom>
          <a:noFill/>
          <a:ln/>
        </p:spPr>
        <p:txBody>
          <a:bodyPr wrap="square" rtlCol="0" anchor="ctr"/>
          <a:lstStyle/>
          <a:p>
            <a:pPr algn="l" indent="0" marL="0">
              <a:buNone/>
            </a:pPr>
            <a:r>
              <a:rPr lang="en-US" sz="1400" b="1" spc="200" kern="0" dirty="0">
                <a:solidFill>
                  <a:srgbClr val="18160F"/>
                </a:solidFill>
                <a:latin typeface="Inter" pitchFamily="34" charset="0"/>
                <a:ea typeface="Inter" pitchFamily="34" charset="-122"/>
                <a:cs typeface="Inter" pitchFamily="34" charset="-120"/>
              </a:rPr>
              <a:t>THE FRAMEWORK</a:t>
            </a:r>
            <a:endParaRPr lang="en-US" sz="1400" dirty="0"/>
          </a:p>
        </p:txBody>
      </p:sp>
      <p:sp>
        <p:nvSpPr>
          <p:cNvPr id="23" name="Text 21"/>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5 / 14</a:t>
            </a:r>
            <a:endParaRPr lang="en-US" sz="1100" dirty="0"/>
          </a:p>
        </p:txBody>
      </p:sp>
      <p:sp>
        <p:nvSpPr>
          <p:cNvPr id="24" name="Text 22"/>
          <p:cNvSpPr/>
          <p:nvPr/>
        </p:nvSpPr>
        <p:spPr>
          <a:xfrm>
            <a:off x="762000" y="1463040"/>
            <a:ext cx="9906000" cy="1280160"/>
          </a:xfrm>
          <a:prstGeom prst="rect">
            <a:avLst/>
          </a:prstGeom>
          <a:noFill/>
          <a:ln/>
        </p:spPr>
        <p:txBody>
          <a:bodyPr wrap="square" rtlCol="0" anchor="ctr"/>
          <a:lstStyle/>
          <a:p>
            <a:pPr indent="0" marL="0">
              <a:buNone/>
            </a:pPr>
            <a:r>
              <a:rPr lang="en-US" sz="4400" dirty="0">
                <a:solidFill>
                  <a:srgbClr val="18160F"/>
                </a:solidFill>
                <a:latin typeface="Playfair Display" pitchFamily="34" charset="0"/>
                <a:ea typeface="Playfair Display" pitchFamily="34" charset="-122"/>
                <a:cs typeface="Playfair Display" pitchFamily="34" charset="-120"/>
              </a:rPr>
              <a:t>The trajectory overshoots.</a:t>
            </a:r>
            <a:endParaRPr lang="en-US" sz="4400" dirty="0"/>
          </a:p>
        </p:txBody>
      </p:sp>
      <p:sp>
        <p:nvSpPr>
          <p:cNvPr id="25" name="Text 23"/>
          <p:cNvSpPr/>
          <p:nvPr/>
        </p:nvSpPr>
        <p:spPr>
          <a:xfrm>
            <a:off x="762000" y="3108960"/>
            <a:ext cx="5852160" cy="4937760"/>
          </a:xfrm>
          <a:prstGeom prst="rect">
            <a:avLst/>
          </a:prstGeom>
          <a:noFill/>
          <a:ln/>
        </p:spPr>
        <p:txBody>
          <a:bodyPr wrap="square" rtlCol="0" anchor="ctr"/>
          <a:lstStyle/>
          <a:p>
            <a:pPr indent="0" marL="0">
              <a:lnSpc>
                <a:spcPct val="160000"/>
              </a:lnSpc>
              <a:buNone/>
            </a:pPr>
            <a:r>
              <a:rPr lang="en-US" sz="1800" dirty="0">
                <a:solidFill>
                  <a:srgbClr val="18160F"/>
                </a:solidFill>
                <a:latin typeface="Inter" pitchFamily="34" charset="0"/>
                <a:ea typeface="Inter" pitchFamily="34" charset="-122"/>
                <a:cs typeface="Inter" pitchFamily="34" charset="-120"/>
              </a:rPr>
              <a:t>Every industry's incumbents improve their product faster than their customers' needs grow. The improvement curve eventually rises above what the median customer can use. That overshoot opens the bottom of the market. The disruptor enters there.</a:t>
            </a:r>
            <a:endParaRPr lang="en-US" sz="1800" dirty="0"/>
          </a:p>
        </p:txBody>
      </p:sp>
      <p:sp>
        <p:nvSpPr>
          <p:cNvPr id="26" name="Shape 24"/>
          <p:cNvSpPr/>
          <p:nvPr/>
        </p:nvSpPr>
        <p:spPr>
          <a:xfrm>
            <a:off x="6583680" y="9509760"/>
            <a:ext cx="4114800" cy="0"/>
          </a:xfrm>
          <a:prstGeom prst="line">
            <a:avLst/>
          </a:prstGeom>
          <a:noFill/>
          <a:ln w="12700">
            <a:solidFill>
              <a:srgbClr val="18160F"/>
            </a:solidFill>
            <a:prstDash val="solid"/>
          </a:ln>
        </p:spPr>
      </p:sp>
      <p:sp>
        <p:nvSpPr>
          <p:cNvPr id="27" name="Shape 25"/>
          <p:cNvSpPr/>
          <p:nvPr/>
        </p:nvSpPr>
        <p:spPr>
          <a:xfrm>
            <a:off x="6583680" y="3108960"/>
            <a:ext cx="0" cy="6400800"/>
          </a:xfrm>
          <a:prstGeom prst="line">
            <a:avLst/>
          </a:prstGeom>
          <a:noFill/>
          <a:ln w="12700">
            <a:solidFill>
              <a:srgbClr val="18160F"/>
            </a:solidFill>
            <a:prstDash val="solid"/>
          </a:ln>
        </p:spPr>
      </p:sp>
      <p:sp>
        <p:nvSpPr>
          <p:cNvPr id="28" name="Shape 26"/>
          <p:cNvSpPr/>
          <p:nvPr/>
        </p:nvSpPr>
        <p:spPr>
          <a:xfrm>
            <a:off x="6583680" y="5669280"/>
            <a:ext cx="4114800" cy="0"/>
          </a:xfrm>
          <a:prstGeom prst="line">
            <a:avLst/>
          </a:prstGeom>
          <a:noFill/>
          <a:ln w="7620">
            <a:solidFill>
              <a:srgbClr val="8A8280"/>
            </a:solidFill>
            <a:prstDash val="dash"/>
          </a:ln>
        </p:spPr>
      </p:sp>
      <p:sp>
        <p:nvSpPr>
          <p:cNvPr id="29" name="Shape 27"/>
          <p:cNvSpPr/>
          <p:nvPr/>
        </p:nvSpPr>
        <p:spPr>
          <a:xfrm>
            <a:off x="6583680" y="7589520"/>
            <a:ext cx="4114800" cy="0"/>
          </a:xfrm>
          <a:prstGeom prst="line">
            <a:avLst/>
          </a:prstGeom>
          <a:noFill/>
          <a:ln w="7620">
            <a:solidFill>
              <a:srgbClr val="8A8280"/>
            </a:solidFill>
            <a:prstDash val="dash"/>
          </a:ln>
        </p:spPr>
      </p:sp>
      <p:sp>
        <p:nvSpPr>
          <p:cNvPr id="30" name="Text 28"/>
          <p:cNvSpPr/>
          <p:nvPr/>
        </p:nvSpPr>
        <p:spPr>
          <a:xfrm>
            <a:off x="8503920" y="5440680"/>
            <a:ext cx="2194560" cy="201168"/>
          </a:xfrm>
          <a:prstGeom prst="rect">
            <a:avLst/>
          </a:prstGeom>
          <a:noFill/>
          <a:ln/>
        </p:spPr>
        <p:txBody>
          <a:bodyPr wrap="square" rtlCol="0" anchor="ctr"/>
          <a:lstStyle/>
          <a:p>
            <a:pPr algn="r" indent="0" marL="0">
              <a:buNone/>
            </a:pPr>
            <a:r>
              <a:rPr lang="en-US" sz="900" spc="100" kern="0" dirty="0">
                <a:solidFill>
                  <a:srgbClr val="8A8280"/>
                </a:solidFill>
                <a:latin typeface="Inter" pitchFamily="34" charset="0"/>
                <a:ea typeface="Inter" pitchFamily="34" charset="-122"/>
                <a:cs typeface="Inter" pitchFamily="34" charset="-120"/>
              </a:rPr>
              <a:t>HIGH-END DEMAND</a:t>
            </a:r>
            <a:endParaRPr lang="en-US" sz="900" dirty="0"/>
          </a:p>
        </p:txBody>
      </p:sp>
      <p:sp>
        <p:nvSpPr>
          <p:cNvPr id="31" name="Text 29"/>
          <p:cNvSpPr/>
          <p:nvPr/>
        </p:nvSpPr>
        <p:spPr>
          <a:xfrm>
            <a:off x="8503920" y="7360920"/>
            <a:ext cx="2194560" cy="201168"/>
          </a:xfrm>
          <a:prstGeom prst="rect">
            <a:avLst/>
          </a:prstGeom>
          <a:noFill/>
          <a:ln/>
        </p:spPr>
        <p:txBody>
          <a:bodyPr wrap="square" rtlCol="0" anchor="ctr"/>
          <a:lstStyle/>
          <a:p>
            <a:pPr algn="r" indent="0" marL="0">
              <a:buNone/>
            </a:pPr>
            <a:r>
              <a:rPr lang="en-US" sz="900" spc="100" kern="0" dirty="0">
                <a:solidFill>
                  <a:srgbClr val="8A8280"/>
                </a:solidFill>
                <a:latin typeface="Inter" pitchFamily="34" charset="0"/>
                <a:ea typeface="Inter" pitchFamily="34" charset="-122"/>
                <a:cs typeface="Inter" pitchFamily="34" charset="-120"/>
              </a:rPr>
              <a:t>LOW-END DEMAND</a:t>
            </a:r>
            <a:endParaRPr lang="en-US" sz="900" dirty="0"/>
          </a:p>
        </p:txBody>
      </p:sp>
      <p:sp>
        <p:nvSpPr>
          <p:cNvPr id="32" name="Shape 30"/>
          <p:cNvSpPr/>
          <p:nvPr/>
        </p:nvSpPr>
        <p:spPr>
          <a:xfrm>
            <a:off x="6583680" y="6949440"/>
            <a:ext cx="1645920" cy="-1600200"/>
          </a:xfrm>
          <a:prstGeom prst="line">
            <a:avLst/>
          </a:prstGeom>
          <a:noFill/>
          <a:ln w="30480">
            <a:solidFill>
              <a:srgbClr val="F7F471"/>
            </a:solidFill>
            <a:prstDash val="solid"/>
          </a:ln>
        </p:spPr>
      </p:sp>
      <p:sp>
        <p:nvSpPr>
          <p:cNvPr id="33" name="Shape 31"/>
          <p:cNvSpPr/>
          <p:nvPr/>
        </p:nvSpPr>
        <p:spPr>
          <a:xfrm>
            <a:off x="8229600" y="5349240"/>
            <a:ext cx="2468880" cy="-1920240"/>
          </a:xfrm>
          <a:prstGeom prst="line">
            <a:avLst/>
          </a:prstGeom>
          <a:noFill/>
          <a:ln w="30480">
            <a:solidFill>
              <a:srgbClr val="F7F471"/>
            </a:solidFill>
            <a:prstDash val="solid"/>
          </a:ln>
        </p:spPr>
      </p:sp>
      <p:sp>
        <p:nvSpPr>
          <p:cNvPr id="34" name="Shape 32"/>
          <p:cNvSpPr/>
          <p:nvPr/>
        </p:nvSpPr>
        <p:spPr>
          <a:xfrm>
            <a:off x="8156448" y="5596128"/>
            <a:ext cx="146304" cy="146304"/>
          </a:xfrm>
          <a:prstGeom prst="rect">
            <a:avLst/>
          </a:prstGeom>
          <a:solidFill>
            <a:srgbClr val="F7F471"/>
          </a:solidFill>
          <a:ln w="10160">
            <a:solidFill>
              <a:srgbClr val="18160F"/>
            </a:solidFill>
            <a:prstDash val="solid"/>
          </a:ln>
        </p:spPr>
      </p:sp>
      <p:sp>
        <p:nvSpPr>
          <p:cNvPr id="35" name="Text 33"/>
          <p:cNvSpPr/>
          <p:nvPr/>
        </p:nvSpPr>
        <p:spPr>
          <a:xfrm>
            <a:off x="8412480" y="5577840"/>
            <a:ext cx="1463040" cy="274320"/>
          </a:xfrm>
          <a:prstGeom prst="rect">
            <a:avLst/>
          </a:prstGeom>
          <a:noFill/>
          <a:ln/>
        </p:spPr>
        <p:txBody>
          <a:bodyPr wrap="square" rtlCol="0" anchor="ctr"/>
          <a:lstStyle/>
          <a:p>
            <a:pPr indent="0" marL="0">
              <a:buNone/>
            </a:pPr>
            <a:r>
              <a:rPr lang="en-US" sz="1400" i="1" dirty="0">
                <a:solidFill>
                  <a:srgbClr val="18160F"/>
                </a:solidFill>
                <a:latin typeface="Playfair Display" pitchFamily="34" charset="0"/>
                <a:ea typeface="Playfair Display" pitchFamily="34" charset="-122"/>
                <a:cs typeface="Playfair Display" pitchFamily="34" charset="-120"/>
              </a:rPr>
              <a:t>Overshoot.</a:t>
            </a:r>
            <a:endParaRPr lang="en-US" sz="1400" dirty="0"/>
          </a:p>
        </p:txBody>
      </p:sp>
      <p:sp>
        <p:nvSpPr>
          <p:cNvPr id="36" name="Shape 34"/>
          <p:cNvSpPr/>
          <p:nvPr/>
        </p:nvSpPr>
        <p:spPr>
          <a:xfrm>
            <a:off x="8641080" y="8997696"/>
            <a:ext cx="2057400" cy="-2560320"/>
          </a:xfrm>
          <a:prstGeom prst="line">
            <a:avLst/>
          </a:prstGeom>
          <a:noFill/>
          <a:ln w="20320">
            <a:solidFill>
              <a:srgbClr val="18160F"/>
            </a:solidFill>
            <a:prstDash val="solid"/>
          </a:ln>
        </p:spPr>
      </p:sp>
      <p:sp>
        <p:nvSpPr>
          <p:cNvPr id="37" name="Text 35"/>
          <p:cNvSpPr/>
          <p:nvPr/>
        </p:nvSpPr>
        <p:spPr>
          <a:xfrm>
            <a:off x="8823960" y="8549640"/>
            <a:ext cx="1828800" cy="274320"/>
          </a:xfrm>
          <a:prstGeom prst="rect">
            <a:avLst/>
          </a:prstGeom>
          <a:noFill/>
          <a:ln/>
        </p:spPr>
        <p:txBody>
          <a:bodyPr wrap="square" rtlCol="0" anchor="ctr"/>
          <a:lstStyle/>
          <a:p>
            <a:pPr indent="0" marL="0">
              <a:buNone/>
            </a:pPr>
            <a:r>
              <a:rPr lang="en-US" sz="1400" i="1" dirty="0">
                <a:solidFill>
                  <a:srgbClr val="18160F"/>
                </a:solidFill>
                <a:latin typeface="Playfair Display" pitchFamily="34" charset="0"/>
                <a:ea typeface="Playfair Display" pitchFamily="34" charset="-122"/>
                <a:cs typeface="Playfair Display" pitchFamily="34" charset="-120"/>
              </a:rPr>
              <a:t>Disruptor enters.</a:t>
            </a:r>
            <a:endParaRPr lang="en-US" sz="1400" dirty="0"/>
          </a:p>
        </p:txBody>
      </p:sp>
      <p:sp>
        <p:nvSpPr>
          <p:cNvPr id="38" name="Text 36"/>
          <p:cNvSpPr/>
          <p:nvPr/>
        </p:nvSpPr>
        <p:spPr>
          <a:xfrm>
            <a:off x="6217920" y="2816352"/>
            <a:ext cx="2194560" cy="274320"/>
          </a:xfrm>
          <a:prstGeom prst="rect">
            <a:avLst/>
          </a:prstGeom>
          <a:noFill/>
          <a:ln/>
        </p:spPr>
        <p:txBody>
          <a:bodyPr wrap="square" rtlCol="0" anchor="ctr"/>
          <a:lstStyle/>
          <a:p>
            <a:pPr indent="0" marL="0">
              <a:buNone/>
            </a:pPr>
            <a:r>
              <a:rPr lang="en-US" sz="900" b="1" spc="100" kern="0" dirty="0">
                <a:solidFill>
                  <a:srgbClr val="8A8280"/>
                </a:solidFill>
                <a:latin typeface="Inter" pitchFamily="34" charset="0"/>
                <a:ea typeface="Inter" pitchFamily="34" charset="-122"/>
                <a:cs typeface="Inter" pitchFamily="34" charset="-120"/>
              </a:rPr>
              <a:t>PERFORMANCE</a:t>
            </a:r>
            <a:endParaRPr lang="en-US" sz="900" dirty="0"/>
          </a:p>
        </p:txBody>
      </p:sp>
      <p:sp>
        <p:nvSpPr>
          <p:cNvPr id="39" name="Text 37"/>
          <p:cNvSpPr/>
          <p:nvPr/>
        </p:nvSpPr>
        <p:spPr>
          <a:xfrm>
            <a:off x="9966960" y="9601200"/>
            <a:ext cx="731520" cy="182880"/>
          </a:xfrm>
          <a:prstGeom prst="rect">
            <a:avLst/>
          </a:prstGeom>
          <a:noFill/>
          <a:ln/>
        </p:spPr>
        <p:txBody>
          <a:bodyPr wrap="square" rtlCol="0" anchor="ctr"/>
          <a:lstStyle/>
          <a:p>
            <a:pPr algn="r" indent="0" marL="0">
              <a:buNone/>
            </a:pPr>
            <a:r>
              <a:rPr lang="en-US" sz="900" b="1" spc="300" kern="0" dirty="0">
                <a:solidFill>
                  <a:srgbClr val="8A8280"/>
                </a:solidFill>
                <a:latin typeface="Inter" pitchFamily="34" charset="0"/>
                <a:ea typeface="Inter" pitchFamily="34" charset="-122"/>
                <a:cs typeface="Inter" pitchFamily="34" charset="-120"/>
              </a:rPr>
              <a:t>TIME</a:t>
            </a:r>
            <a:endParaRPr lang="en-US" sz="900" dirty="0"/>
          </a:p>
        </p:txBody>
      </p:sp>
      <p:sp>
        <p:nvSpPr>
          <p:cNvPr id="40" name="Text 38"/>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18160F"/>
                </a:solidFill>
                <a:latin typeface="Playfair Display" pitchFamily="34" charset="0"/>
                <a:ea typeface="Playfair Display" pitchFamily="34" charset="-122"/>
                <a:cs typeface="Playfair Display" pitchFamily="34" charset="-120"/>
              </a:rPr>
              <a:t>JB</a:t>
            </a:r>
            <a:endParaRPr lang="en-US" sz="2800" dirty="0"/>
          </a:p>
        </p:txBody>
      </p:sp>
      <p:sp>
        <p:nvSpPr>
          <p:cNvPr id="41" name="Shape 39"/>
          <p:cNvSpPr/>
          <p:nvPr/>
        </p:nvSpPr>
        <p:spPr>
          <a:xfrm>
            <a:off x="10210800" y="13479780"/>
            <a:ext cx="457200" cy="18288"/>
          </a:xfrm>
          <a:prstGeom prst="rect">
            <a:avLst/>
          </a:prstGeom>
          <a:solidFill>
            <a:srgbClr val="F7F471"/>
          </a:solidFill>
          <a:ln w="12700">
            <a:solidFill>
              <a:srgbClr val="F7F471"/>
            </a:solidFill>
            <a:prstDash val="solid"/>
          </a:ln>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5760720"/>
            <a:ext cx="11430000" cy="8526780"/>
          </a:xfrm>
          <a:prstGeom prst="rect">
            <a:avLst/>
          </a:prstGeom>
          <a:solidFill>
            <a:srgbClr val="38302A"/>
          </a:solidFill>
          <a:ln w="12700">
            <a:solidFill>
              <a:srgbClr val="38302A"/>
            </a:solidFill>
            <a:prstDash val="solid"/>
          </a:ln>
        </p:spPr>
      </p:sp>
      <p:sp>
        <p:nvSpPr>
          <p:cNvPr id="3" name="Shape 1"/>
          <p:cNvSpPr/>
          <p:nvPr/>
        </p:nvSpPr>
        <p:spPr>
          <a:xfrm>
            <a:off x="762000" y="762000"/>
            <a:ext cx="381000" cy="28575"/>
          </a:xfrm>
          <a:prstGeom prst="rect">
            <a:avLst/>
          </a:prstGeom>
          <a:solidFill>
            <a:srgbClr val="F7F471"/>
          </a:solidFill>
          <a:ln w="12700">
            <a:solidFill>
              <a:srgbClr val="F7F471"/>
            </a:solidFill>
            <a:prstDash val="solid"/>
          </a:ln>
        </p:spPr>
      </p:sp>
      <p:sp>
        <p:nvSpPr>
          <p:cNvPr id="4" name="Text 2"/>
          <p:cNvSpPr/>
          <p:nvPr/>
        </p:nvSpPr>
        <p:spPr>
          <a:xfrm>
            <a:off x="762000" y="876300"/>
            <a:ext cx="5486400" cy="266700"/>
          </a:xfrm>
          <a:prstGeom prst="rect">
            <a:avLst/>
          </a:prstGeom>
          <a:noFill/>
          <a:ln/>
        </p:spPr>
        <p:txBody>
          <a:bodyPr wrap="square" rtlCol="0" anchor="ctr"/>
          <a:lstStyle/>
          <a:p>
            <a:pPr algn="l" indent="0" marL="0">
              <a:buNone/>
            </a:pPr>
            <a:r>
              <a:rPr lang="en-US" sz="1400" b="1" spc="200" kern="0" dirty="0">
                <a:solidFill>
                  <a:srgbClr val="18160F"/>
                </a:solidFill>
                <a:latin typeface="Inter" pitchFamily="34" charset="0"/>
                <a:ea typeface="Inter" pitchFamily="34" charset="-122"/>
                <a:cs typeface="Inter" pitchFamily="34" charset="-120"/>
              </a:rPr>
              <a:t>THE ASSUMPTION</a:t>
            </a:r>
            <a:endParaRPr lang="en-US" sz="1400" dirty="0"/>
          </a:p>
        </p:txBody>
      </p:sp>
      <p:sp>
        <p:nvSpPr>
          <p:cNvPr id="5" name="Text 3"/>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6 / 14</a:t>
            </a:r>
            <a:endParaRPr lang="en-US" sz="1100" dirty="0"/>
          </a:p>
        </p:txBody>
      </p:sp>
      <p:sp>
        <p:nvSpPr>
          <p:cNvPr id="6" name="Text 4"/>
          <p:cNvSpPr/>
          <p:nvPr/>
        </p:nvSpPr>
        <p:spPr>
          <a:xfrm>
            <a:off x="762000" y="1463040"/>
            <a:ext cx="9906000" cy="2743200"/>
          </a:xfrm>
          <a:prstGeom prst="rect">
            <a:avLst/>
          </a:prstGeom>
          <a:noFill/>
          <a:ln/>
        </p:spPr>
        <p:txBody>
          <a:bodyPr wrap="square" rtlCol="0" anchor="ctr"/>
          <a:lstStyle/>
          <a:p>
            <a:pPr indent="0" marL="0">
              <a:lnSpc>
                <a:spcPct val="110000"/>
              </a:lnSpc>
              <a:buNone/>
            </a:pPr>
            <a:r>
              <a:rPr lang="en-US" sz="4400" dirty="0">
                <a:solidFill>
                  <a:srgbClr val="18160F"/>
                </a:solidFill>
                <a:latin typeface="Playfair Display" pitchFamily="34" charset="0"/>
                <a:ea typeface="Playfair Display" pitchFamily="34" charset="-122"/>
                <a:cs typeface="Playfair Display" pitchFamily="34" charset="-120"/>
              </a:rPr>
              <a:t>The dilemma assumed disruption took a decade.</a:t>
            </a:r>
            <a:endParaRPr lang="en-US" sz="4400" dirty="0"/>
          </a:p>
        </p:txBody>
      </p:sp>
      <p:sp>
        <p:nvSpPr>
          <p:cNvPr id="7" name="Text 5"/>
          <p:cNvSpPr/>
          <p:nvPr/>
        </p:nvSpPr>
        <p:spPr>
          <a:xfrm>
            <a:off x="762000" y="6675120"/>
            <a:ext cx="6035040" cy="5029200"/>
          </a:xfrm>
          <a:prstGeom prst="rect">
            <a:avLst/>
          </a:prstGeom>
          <a:noFill/>
          <a:ln/>
        </p:spPr>
        <p:txBody>
          <a:bodyPr wrap="square" rtlCol="0" anchor="ctr"/>
          <a:lstStyle/>
          <a:p>
            <a:pPr indent="0" marL="0">
              <a:lnSpc>
                <a:spcPct val="150000"/>
              </a:lnSpc>
              <a:buNone/>
            </a:pPr>
            <a:r>
              <a:rPr lang="en-US" sz="2000" dirty="0">
                <a:solidFill>
                  <a:srgbClr val="EDE8DF"/>
                </a:solidFill>
                <a:latin typeface="Inter" pitchFamily="34" charset="0"/>
                <a:ea typeface="Inter" pitchFamily="34" charset="-122"/>
                <a:cs typeface="Inter" pitchFamily="34" charset="-120"/>
              </a:rPr>
              <a:t>Christensen wrote in 1997. Disruption arcs in disk drives took fifteen years. Mini-mills took twenty. The framework assumed the incumbent had time to see the disruptor coming. The recommendation was a separate organizational unit with its own capital, talent, and clock. The clock allowed for response.</a:t>
            </a:r>
            <a:endParaRPr lang="en-US" sz="2000" dirty="0"/>
          </a:p>
        </p:txBody>
      </p:sp>
      <p:sp>
        <p:nvSpPr>
          <p:cNvPr id="8" name="Shape 6"/>
          <p:cNvSpPr/>
          <p:nvPr/>
        </p:nvSpPr>
        <p:spPr>
          <a:xfrm>
            <a:off x="7068312" y="5760720"/>
            <a:ext cx="54864" cy="8526780"/>
          </a:xfrm>
          <a:prstGeom prst="rect">
            <a:avLst/>
          </a:prstGeom>
          <a:solidFill>
            <a:srgbClr val="F7F471"/>
          </a:solidFill>
          <a:ln w="12700">
            <a:solidFill>
              <a:srgbClr val="F7F471"/>
            </a:solidFill>
            <a:prstDash val="solid"/>
          </a:ln>
        </p:spPr>
      </p:sp>
      <p:sp>
        <p:nvSpPr>
          <p:cNvPr id="9" name="Shape 7"/>
          <p:cNvSpPr/>
          <p:nvPr/>
        </p:nvSpPr>
        <p:spPr>
          <a:xfrm>
            <a:off x="8878824" y="7589520"/>
            <a:ext cx="164592" cy="0"/>
          </a:xfrm>
          <a:prstGeom prst="line">
            <a:avLst/>
          </a:prstGeom>
          <a:noFill/>
          <a:ln w="7620">
            <a:solidFill>
              <a:srgbClr val="C4B9AE"/>
            </a:solidFill>
            <a:prstDash val="solid"/>
          </a:ln>
        </p:spPr>
      </p:sp>
      <p:sp>
        <p:nvSpPr>
          <p:cNvPr id="10" name="Shape 8"/>
          <p:cNvSpPr/>
          <p:nvPr/>
        </p:nvSpPr>
        <p:spPr>
          <a:xfrm>
            <a:off x="8961120" y="7507224"/>
            <a:ext cx="0" cy="164592"/>
          </a:xfrm>
          <a:prstGeom prst="line">
            <a:avLst/>
          </a:prstGeom>
          <a:noFill/>
          <a:ln w="7620">
            <a:solidFill>
              <a:srgbClr val="C4B9AE"/>
            </a:solidFill>
            <a:prstDash val="solid"/>
          </a:ln>
        </p:spPr>
      </p:sp>
      <p:sp>
        <p:nvSpPr>
          <p:cNvPr id="11" name="Shape 9"/>
          <p:cNvSpPr/>
          <p:nvPr/>
        </p:nvSpPr>
        <p:spPr>
          <a:xfrm>
            <a:off x="10158984" y="11338560"/>
            <a:ext cx="164592" cy="0"/>
          </a:xfrm>
          <a:prstGeom prst="line">
            <a:avLst/>
          </a:prstGeom>
          <a:noFill/>
          <a:ln w="7620">
            <a:solidFill>
              <a:srgbClr val="C4B9AE"/>
            </a:solidFill>
            <a:prstDash val="solid"/>
          </a:ln>
        </p:spPr>
      </p:sp>
      <p:sp>
        <p:nvSpPr>
          <p:cNvPr id="12" name="Shape 10"/>
          <p:cNvSpPr/>
          <p:nvPr/>
        </p:nvSpPr>
        <p:spPr>
          <a:xfrm>
            <a:off x="10241280" y="11256264"/>
            <a:ext cx="0" cy="164592"/>
          </a:xfrm>
          <a:prstGeom prst="line">
            <a:avLst/>
          </a:prstGeom>
          <a:noFill/>
          <a:ln w="7620">
            <a:solidFill>
              <a:srgbClr val="C4B9AE"/>
            </a:solidFill>
            <a:prstDash val="solid"/>
          </a:ln>
        </p:spPr>
      </p:sp>
      <p:sp>
        <p:nvSpPr>
          <p:cNvPr id="13" name="Shape 11"/>
          <p:cNvSpPr/>
          <p:nvPr/>
        </p:nvSpPr>
        <p:spPr>
          <a:xfrm>
            <a:off x="7781544" y="12618720"/>
            <a:ext cx="164592" cy="0"/>
          </a:xfrm>
          <a:prstGeom prst="line">
            <a:avLst/>
          </a:prstGeom>
          <a:noFill/>
          <a:ln w="7620">
            <a:solidFill>
              <a:srgbClr val="C4B9AE"/>
            </a:solidFill>
            <a:prstDash val="solid"/>
          </a:ln>
        </p:spPr>
      </p:sp>
      <p:sp>
        <p:nvSpPr>
          <p:cNvPr id="14" name="Shape 12"/>
          <p:cNvSpPr/>
          <p:nvPr/>
        </p:nvSpPr>
        <p:spPr>
          <a:xfrm>
            <a:off x="7863840" y="12536424"/>
            <a:ext cx="0" cy="164592"/>
          </a:xfrm>
          <a:prstGeom prst="line">
            <a:avLst/>
          </a:prstGeom>
          <a:noFill/>
          <a:ln w="7620">
            <a:solidFill>
              <a:srgbClr val="C4B9AE"/>
            </a:solidFill>
            <a:prstDash val="solid"/>
          </a:ln>
        </p:spPr>
      </p:sp>
      <p:sp>
        <p:nvSpPr>
          <p:cNvPr id="15" name="Text 13"/>
          <p:cNvSpPr/>
          <p:nvPr/>
        </p:nvSpPr>
        <p:spPr>
          <a:xfrm>
            <a:off x="762000" y="12801600"/>
            <a:ext cx="3657600" cy="640080"/>
          </a:xfrm>
          <a:prstGeom prst="rect">
            <a:avLst/>
          </a:prstGeom>
          <a:noFill/>
          <a:ln/>
        </p:spPr>
        <p:txBody>
          <a:bodyPr wrap="square" rtlCol="0" anchor="ctr"/>
          <a:lstStyle/>
          <a:p>
            <a:pPr indent="0" marL="0">
              <a:buNone/>
            </a:pPr>
            <a:r>
              <a:rPr lang="en-US" sz="5600" b="1" dirty="0">
                <a:solidFill>
                  <a:srgbClr val="EDE8DF"/>
                </a:solidFill>
                <a:latin typeface="Playfair Display" pitchFamily="34" charset="0"/>
                <a:ea typeface="Playfair Display" pitchFamily="34" charset="-122"/>
                <a:cs typeface="Playfair Display" pitchFamily="34" charset="-120"/>
              </a:rPr>
              <a:t>1997</a:t>
            </a:r>
            <a:endParaRPr lang="en-US" sz="5600" dirty="0"/>
          </a:p>
        </p:txBody>
      </p:sp>
      <p:sp>
        <p:nvSpPr>
          <p:cNvPr id="16" name="Text 14"/>
          <p:cNvSpPr/>
          <p:nvPr/>
        </p:nvSpPr>
        <p:spPr>
          <a:xfrm>
            <a:off x="762000" y="13441680"/>
            <a:ext cx="4572000" cy="274320"/>
          </a:xfrm>
          <a:prstGeom prst="rect">
            <a:avLst/>
          </a:prstGeom>
          <a:noFill/>
          <a:ln/>
        </p:spPr>
        <p:txBody>
          <a:bodyPr wrap="square"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THE YEAR THE CLOCK STARTED</a:t>
            </a:r>
            <a:endParaRPr lang="en-US" sz="1100" dirty="0"/>
          </a:p>
        </p:txBody>
      </p:sp>
      <p:sp>
        <p:nvSpPr>
          <p:cNvPr id="17" name="Text 15"/>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3810">
            <a:solidFill>
              <a:srgbClr val="EDE8DF">
                <a:alpha val="12000"/>
              </a:srgbClr>
            </a:solidFill>
            <a:prstDash val="solid"/>
          </a:ln>
        </p:spPr>
      </p:sp>
      <p:sp>
        <p:nvSpPr>
          <p:cNvPr id="3" name="Shape 1"/>
          <p:cNvSpPr/>
          <p:nvPr/>
        </p:nvSpPr>
        <p:spPr>
          <a:xfrm>
            <a:off x="2413000" y="762000"/>
            <a:ext cx="0" cy="12763500"/>
          </a:xfrm>
          <a:prstGeom prst="line">
            <a:avLst/>
          </a:prstGeom>
          <a:noFill/>
          <a:ln w="3810">
            <a:solidFill>
              <a:srgbClr val="EDE8DF">
                <a:alpha val="12000"/>
              </a:srgbClr>
            </a:solidFill>
            <a:prstDash val="solid"/>
          </a:ln>
        </p:spPr>
      </p:sp>
      <p:sp>
        <p:nvSpPr>
          <p:cNvPr id="4" name="Shape 2"/>
          <p:cNvSpPr/>
          <p:nvPr/>
        </p:nvSpPr>
        <p:spPr>
          <a:xfrm>
            <a:off x="3238500" y="762000"/>
            <a:ext cx="0" cy="12763500"/>
          </a:xfrm>
          <a:prstGeom prst="line">
            <a:avLst/>
          </a:prstGeom>
          <a:noFill/>
          <a:ln w="3810">
            <a:solidFill>
              <a:srgbClr val="EDE8DF">
                <a:alpha val="12000"/>
              </a:srgbClr>
            </a:solidFill>
            <a:prstDash val="solid"/>
          </a:ln>
        </p:spPr>
      </p:sp>
      <p:sp>
        <p:nvSpPr>
          <p:cNvPr id="5" name="Shape 3"/>
          <p:cNvSpPr/>
          <p:nvPr/>
        </p:nvSpPr>
        <p:spPr>
          <a:xfrm>
            <a:off x="4064000" y="762000"/>
            <a:ext cx="0" cy="12763500"/>
          </a:xfrm>
          <a:prstGeom prst="line">
            <a:avLst/>
          </a:prstGeom>
          <a:noFill/>
          <a:ln w="3810">
            <a:solidFill>
              <a:srgbClr val="EDE8DF">
                <a:alpha val="12000"/>
              </a:srgbClr>
            </a:solidFill>
            <a:prstDash val="solid"/>
          </a:ln>
        </p:spPr>
      </p:sp>
      <p:sp>
        <p:nvSpPr>
          <p:cNvPr id="6" name="Shape 4"/>
          <p:cNvSpPr/>
          <p:nvPr/>
        </p:nvSpPr>
        <p:spPr>
          <a:xfrm>
            <a:off x="4889500" y="762000"/>
            <a:ext cx="0" cy="12763500"/>
          </a:xfrm>
          <a:prstGeom prst="line">
            <a:avLst/>
          </a:prstGeom>
          <a:noFill/>
          <a:ln w="3810">
            <a:solidFill>
              <a:srgbClr val="EDE8DF">
                <a:alpha val="12000"/>
              </a:srgbClr>
            </a:solidFill>
            <a:prstDash val="solid"/>
          </a:ln>
        </p:spPr>
      </p:sp>
      <p:sp>
        <p:nvSpPr>
          <p:cNvPr id="7" name="Shape 5"/>
          <p:cNvSpPr/>
          <p:nvPr/>
        </p:nvSpPr>
        <p:spPr>
          <a:xfrm>
            <a:off x="5715000" y="762000"/>
            <a:ext cx="0" cy="12763500"/>
          </a:xfrm>
          <a:prstGeom prst="line">
            <a:avLst/>
          </a:prstGeom>
          <a:noFill/>
          <a:ln w="3810">
            <a:solidFill>
              <a:srgbClr val="EDE8DF">
                <a:alpha val="12000"/>
              </a:srgbClr>
            </a:solidFill>
            <a:prstDash val="solid"/>
          </a:ln>
        </p:spPr>
      </p:sp>
      <p:sp>
        <p:nvSpPr>
          <p:cNvPr id="8" name="Shape 6"/>
          <p:cNvSpPr/>
          <p:nvPr/>
        </p:nvSpPr>
        <p:spPr>
          <a:xfrm>
            <a:off x="6540500" y="762000"/>
            <a:ext cx="0" cy="12763500"/>
          </a:xfrm>
          <a:prstGeom prst="line">
            <a:avLst/>
          </a:prstGeom>
          <a:noFill/>
          <a:ln w="3810">
            <a:solidFill>
              <a:srgbClr val="EDE8DF">
                <a:alpha val="12000"/>
              </a:srgbClr>
            </a:solidFill>
            <a:prstDash val="solid"/>
          </a:ln>
        </p:spPr>
      </p:sp>
      <p:sp>
        <p:nvSpPr>
          <p:cNvPr id="9" name="Shape 7"/>
          <p:cNvSpPr/>
          <p:nvPr/>
        </p:nvSpPr>
        <p:spPr>
          <a:xfrm>
            <a:off x="7366000" y="762000"/>
            <a:ext cx="0" cy="12763500"/>
          </a:xfrm>
          <a:prstGeom prst="line">
            <a:avLst/>
          </a:prstGeom>
          <a:noFill/>
          <a:ln w="3810">
            <a:solidFill>
              <a:srgbClr val="EDE8DF">
                <a:alpha val="12000"/>
              </a:srgbClr>
            </a:solidFill>
            <a:prstDash val="solid"/>
          </a:ln>
        </p:spPr>
      </p:sp>
      <p:sp>
        <p:nvSpPr>
          <p:cNvPr id="10" name="Shape 8"/>
          <p:cNvSpPr/>
          <p:nvPr/>
        </p:nvSpPr>
        <p:spPr>
          <a:xfrm>
            <a:off x="8191500" y="762000"/>
            <a:ext cx="0" cy="12763500"/>
          </a:xfrm>
          <a:prstGeom prst="line">
            <a:avLst/>
          </a:prstGeom>
          <a:noFill/>
          <a:ln w="3810">
            <a:solidFill>
              <a:srgbClr val="EDE8DF">
                <a:alpha val="12000"/>
              </a:srgbClr>
            </a:solidFill>
            <a:prstDash val="solid"/>
          </a:ln>
        </p:spPr>
      </p:sp>
      <p:sp>
        <p:nvSpPr>
          <p:cNvPr id="11" name="Shape 9"/>
          <p:cNvSpPr/>
          <p:nvPr/>
        </p:nvSpPr>
        <p:spPr>
          <a:xfrm>
            <a:off x="9017000" y="762000"/>
            <a:ext cx="0" cy="12763500"/>
          </a:xfrm>
          <a:prstGeom prst="line">
            <a:avLst/>
          </a:prstGeom>
          <a:noFill/>
          <a:ln w="3810">
            <a:solidFill>
              <a:srgbClr val="EDE8DF">
                <a:alpha val="12000"/>
              </a:srgbClr>
            </a:solidFill>
            <a:prstDash val="solid"/>
          </a:ln>
        </p:spPr>
      </p:sp>
      <p:sp>
        <p:nvSpPr>
          <p:cNvPr id="12" name="Shape 10"/>
          <p:cNvSpPr/>
          <p:nvPr/>
        </p:nvSpPr>
        <p:spPr>
          <a:xfrm>
            <a:off x="9842500" y="762000"/>
            <a:ext cx="0" cy="12763500"/>
          </a:xfrm>
          <a:prstGeom prst="line">
            <a:avLst/>
          </a:prstGeom>
          <a:noFill/>
          <a:ln w="3810">
            <a:solidFill>
              <a:srgbClr val="EDE8DF">
                <a:alpha val="12000"/>
              </a:srgbClr>
            </a:solidFill>
            <a:prstDash val="solid"/>
          </a:ln>
        </p:spPr>
      </p:sp>
      <p:sp>
        <p:nvSpPr>
          <p:cNvPr id="13" name="Shape 11"/>
          <p:cNvSpPr/>
          <p:nvPr/>
        </p:nvSpPr>
        <p:spPr>
          <a:xfrm>
            <a:off x="762000" y="2180167"/>
            <a:ext cx="9906000" cy="0"/>
          </a:xfrm>
          <a:prstGeom prst="line">
            <a:avLst/>
          </a:prstGeom>
          <a:noFill/>
          <a:ln w="3810">
            <a:solidFill>
              <a:srgbClr val="EDE8DF">
                <a:alpha val="12000"/>
              </a:srgbClr>
            </a:solidFill>
            <a:prstDash val="solid"/>
          </a:ln>
        </p:spPr>
      </p:sp>
      <p:sp>
        <p:nvSpPr>
          <p:cNvPr id="14" name="Shape 12"/>
          <p:cNvSpPr/>
          <p:nvPr/>
        </p:nvSpPr>
        <p:spPr>
          <a:xfrm>
            <a:off x="762000" y="3598333"/>
            <a:ext cx="9906000" cy="0"/>
          </a:xfrm>
          <a:prstGeom prst="line">
            <a:avLst/>
          </a:prstGeom>
          <a:noFill/>
          <a:ln w="3810">
            <a:solidFill>
              <a:srgbClr val="EDE8DF">
                <a:alpha val="12000"/>
              </a:srgbClr>
            </a:solidFill>
            <a:prstDash val="solid"/>
          </a:ln>
        </p:spPr>
      </p:sp>
      <p:sp>
        <p:nvSpPr>
          <p:cNvPr id="15" name="Shape 13"/>
          <p:cNvSpPr/>
          <p:nvPr/>
        </p:nvSpPr>
        <p:spPr>
          <a:xfrm>
            <a:off x="762000" y="5016500"/>
            <a:ext cx="9906000" cy="0"/>
          </a:xfrm>
          <a:prstGeom prst="line">
            <a:avLst/>
          </a:prstGeom>
          <a:noFill/>
          <a:ln w="3810">
            <a:solidFill>
              <a:srgbClr val="EDE8DF">
                <a:alpha val="12000"/>
              </a:srgbClr>
            </a:solidFill>
            <a:prstDash val="solid"/>
          </a:ln>
        </p:spPr>
      </p:sp>
      <p:sp>
        <p:nvSpPr>
          <p:cNvPr id="16" name="Shape 14"/>
          <p:cNvSpPr/>
          <p:nvPr/>
        </p:nvSpPr>
        <p:spPr>
          <a:xfrm>
            <a:off x="762000" y="6434667"/>
            <a:ext cx="9906000" cy="0"/>
          </a:xfrm>
          <a:prstGeom prst="line">
            <a:avLst/>
          </a:prstGeom>
          <a:noFill/>
          <a:ln w="3810">
            <a:solidFill>
              <a:srgbClr val="EDE8DF">
                <a:alpha val="12000"/>
              </a:srgbClr>
            </a:solidFill>
            <a:prstDash val="solid"/>
          </a:ln>
        </p:spPr>
      </p:sp>
      <p:sp>
        <p:nvSpPr>
          <p:cNvPr id="17" name="Shape 15"/>
          <p:cNvSpPr/>
          <p:nvPr/>
        </p:nvSpPr>
        <p:spPr>
          <a:xfrm>
            <a:off x="762000" y="7852833"/>
            <a:ext cx="9906000" cy="0"/>
          </a:xfrm>
          <a:prstGeom prst="line">
            <a:avLst/>
          </a:prstGeom>
          <a:noFill/>
          <a:ln w="3810">
            <a:solidFill>
              <a:srgbClr val="EDE8DF">
                <a:alpha val="12000"/>
              </a:srgbClr>
            </a:solidFill>
            <a:prstDash val="solid"/>
          </a:ln>
        </p:spPr>
      </p:sp>
      <p:sp>
        <p:nvSpPr>
          <p:cNvPr id="18" name="Shape 16"/>
          <p:cNvSpPr/>
          <p:nvPr/>
        </p:nvSpPr>
        <p:spPr>
          <a:xfrm>
            <a:off x="762000" y="9271000"/>
            <a:ext cx="9906000" cy="0"/>
          </a:xfrm>
          <a:prstGeom prst="line">
            <a:avLst/>
          </a:prstGeom>
          <a:noFill/>
          <a:ln w="3810">
            <a:solidFill>
              <a:srgbClr val="EDE8DF">
                <a:alpha val="12000"/>
              </a:srgbClr>
            </a:solidFill>
            <a:prstDash val="solid"/>
          </a:ln>
        </p:spPr>
      </p:sp>
      <p:sp>
        <p:nvSpPr>
          <p:cNvPr id="19" name="Shape 17"/>
          <p:cNvSpPr/>
          <p:nvPr/>
        </p:nvSpPr>
        <p:spPr>
          <a:xfrm>
            <a:off x="762000" y="10689167"/>
            <a:ext cx="9906000" cy="0"/>
          </a:xfrm>
          <a:prstGeom prst="line">
            <a:avLst/>
          </a:prstGeom>
          <a:noFill/>
          <a:ln w="3810">
            <a:solidFill>
              <a:srgbClr val="EDE8DF">
                <a:alpha val="12000"/>
              </a:srgbClr>
            </a:solidFill>
            <a:prstDash val="solid"/>
          </a:ln>
        </p:spPr>
      </p:sp>
      <p:sp>
        <p:nvSpPr>
          <p:cNvPr id="20" name="Shape 18"/>
          <p:cNvSpPr/>
          <p:nvPr/>
        </p:nvSpPr>
        <p:spPr>
          <a:xfrm>
            <a:off x="762000" y="12107333"/>
            <a:ext cx="9906000" cy="0"/>
          </a:xfrm>
          <a:prstGeom prst="line">
            <a:avLst/>
          </a:prstGeom>
          <a:noFill/>
          <a:ln w="3810">
            <a:solidFill>
              <a:srgbClr val="EDE8DF">
                <a:alpha val="12000"/>
              </a:srgbClr>
            </a:solidFill>
            <a:prstDash val="solid"/>
          </a:ln>
        </p:spPr>
      </p:sp>
      <p:sp>
        <p:nvSpPr>
          <p:cNvPr id="21" name="Shape 19"/>
          <p:cNvSpPr/>
          <p:nvPr/>
        </p:nvSpPr>
        <p:spPr>
          <a:xfrm>
            <a:off x="762000" y="762000"/>
            <a:ext cx="381000" cy="28575"/>
          </a:xfrm>
          <a:prstGeom prst="rect">
            <a:avLst/>
          </a:prstGeom>
          <a:solidFill>
            <a:srgbClr val="F7F471"/>
          </a:solidFill>
          <a:ln w="12700">
            <a:solidFill>
              <a:srgbClr val="F7F471"/>
            </a:solidFill>
            <a:prstDash val="solid"/>
          </a:ln>
        </p:spPr>
      </p:sp>
      <p:sp>
        <p:nvSpPr>
          <p:cNvPr id="22" name="Text 20"/>
          <p:cNvSpPr/>
          <p:nvPr/>
        </p:nvSpPr>
        <p:spPr>
          <a:xfrm>
            <a:off x="762000" y="876300"/>
            <a:ext cx="5486400" cy="266700"/>
          </a:xfrm>
          <a:prstGeom prst="rect">
            <a:avLst/>
          </a:prstGeom>
          <a:noFill/>
          <a:ln/>
        </p:spPr>
        <p:txBody>
          <a:bodyPr wrap="square" rtlCol="0" anchor="ctr"/>
          <a:lstStyle/>
          <a:p>
            <a:pPr indent="0" marL="0">
              <a:buNone/>
            </a:pPr>
            <a:r>
              <a:rPr lang="en-US" sz="1400" b="1" spc="200" kern="0" dirty="0">
                <a:solidFill>
                  <a:srgbClr val="EDE8DF"/>
                </a:solidFill>
                <a:latin typeface="Inter" pitchFamily="34" charset="0"/>
                <a:ea typeface="Inter" pitchFamily="34" charset="-122"/>
                <a:cs typeface="Inter" pitchFamily="34" charset="-120"/>
              </a:rPr>
              <a:t>THE INVERSION</a:t>
            </a:r>
            <a:endParaRPr lang="en-US" sz="1400" dirty="0"/>
          </a:p>
        </p:txBody>
      </p:sp>
      <p:sp>
        <p:nvSpPr>
          <p:cNvPr id="23" name="Text 21"/>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C4B9AE"/>
                </a:solidFill>
                <a:latin typeface="Inter" pitchFamily="34" charset="0"/>
                <a:ea typeface="Inter" pitchFamily="34" charset="-122"/>
                <a:cs typeface="Inter" pitchFamily="34" charset="-120"/>
              </a:rPr>
              <a:t>7 / 14</a:t>
            </a:r>
            <a:endParaRPr lang="en-US" sz="1100" dirty="0"/>
          </a:p>
        </p:txBody>
      </p:sp>
      <p:sp>
        <p:nvSpPr>
          <p:cNvPr id="24" name="Text 22"/>
          <p:cNvSpPr/>
          <p:nvPr/>
        </p:nvSpPr>
        <p:spPr>
          <a:xfrm>
            <a:off x="762000" y="1463040"/>
            <a:ext cx="9906000" cy="1280160"/>
          </a:xfrm>
          <a:prstGeom prst="rect">
            <a:avLst/>
          </a:prstGeom>
          <a:noFill/>
          <a:ln/>
        </p:spPr>
        <p:txBody>
          <a:bodyPr wrap="square" rtlCol="0" anchor="ctr"/>
          <a:lstStyle/>
          <a:p>
            <a:pPr indent="0" marL="0">
              <a:lnSpc>
                <a:spcPct val="110000"/>
              </a:lnSpc>
              <a:buNone/>
            </a:pPr>
            <a:r>
              <a:rPr lang="en-US" sz="4400" dirty="0">
                <a:solidFill>
                  <a:srgbClr val="EDE8DF"/>
                </a:solidFill>
                <a:latin typeface="Playfair Display" pitchFamily="34" charset="0"/>
                <a:ea typeface="Playfair Display" pitchFamily="34" charset="-122"/>
                <a:cs typeface="Playfair Display" pitchFamily="34" charset="-120"/>
              </a:rPr>
              <a:t>Disruption used to take a decade.</a:t>
            </a:r>
            <a:endParaRPr lang="en-US" sz="4400" dirty="0"/>
          </a:p>
        </p:txBody>
      </p:sp>
      <p:sp>
        <p:nvSpPr>
          <p:cNvPr id="25" name="Text 23"/>
          <p:cNvSpPr/>
          <p:nvPr/>
        </p:nvSpPr>
        <p:spPr>
          <a:xfrm>
            <a:off x="762000" y="2743200"/>
            <a:ext cx="9906000" cy="1280160"/>
          </a:xfrm>
          <a:prstGeom prst="rect">
            <a:avLst/>
          </a:prstGeom>
          <a:noFill/>
          <a:ln/>
        </p:spPr>
        <p:txBody>
          <a:bodyPr wrap="square" rtlCol="0" anchor="ctr"/>
          <a:lstStyle/>
          <a:p>
            <a:pPr indent="0" marL="0">
              <a:lnSpc>
                <a:spcPct val="110000"/>
              </a:lnSpc>
              <a:buNone/>
            </a:pPr>
            <a:r>
              <a:rPr lang="en-US" sz="4400" dirty="0">
                <a:solidFill>
                  <a:srgbClr val="F7F471"/>
                </a:solidFill>
                <a:latin typeface="Playfair Display" pitchFamily="34" charset="0"/>
                <a:ea typeface="Playfair Display" pitchFamily="34" charset="-122"/>
                <a:cs typeface="Playfair Display" pitchFamily="34" charset="-120"/>
              </a:rPr>
              <a:t>Now it takes a year.</a:t>
            </a:r>
            <a:endParaRPr lang="en-US" sz="4400" dirty="0"/>
          </a:p>
        </p:txBody>
      </p:sp>
      <p:sp>
        <p:nvSpPr>
          <p:cNvPr id="26" name="Text 24"/>
          <p:cNvSpPr/>
          <p:nvPr/>
        </p:nvSpPr>
        <p:spPr>
          <a:xfrm>
            <a:off x="762000" y="4389120"/>
            <a:ext cx="8686800" cy="3291840"/>
          </a:xfrm>
          <a:prstGeom prst="rect">
            <a:avLst/>
          </a:prstGeom>
          <a:noFill/>
          <a:ln/>
        </p:spPr>
        <p:txBody>
          <a:bodyPr wrap="square" rtlCol="0" anchor="ctr"/>
          <a:lstStyle/>
          <a:p>
            <a:pPr indent="0" marL="0">
              <a:lnSpc>
                <a:spcPct val="160000"/>
              </a:lnSpc>
              <a:buNone/>
            </a:pPr>
            <a:r>
              <a:rPr lang="en-US" sz="2000" dirty="0">
                <a:solidFill>
                  <a:srgbClr val="EDE8DF"/>
                </a:solidFill>
                <a:latin typeface="Inter" pitchFamily="34" charset="0"/>
                <a:ea typeface="Inter" pitchFamily="34" charset="-122"/>
                <a:cs typeface="Inter" pitchFamily="34" charset="-120"/>
              </a:rPr>
              <a:t>AI-mediated production collapses the entrant's cost curve to days. A junior with copilots ships in two hours what a partner shipped in two days. Non-consumers reach the entrant through autonomous discovery. The decade Christensen documented is the year you are living through.</a:t>
            </a:r>
            <a:endParaRPr lang="en-US" sz="2000" dirty="0"/>
          </a:p>
        </p:txBody>
      </p:sp>
      <p:sp>
        <p:nvSpPr>
          <p:cNvPr id="27" name="Shape 25"/>
          <p:cNvSpPr/>
          <p:nvPr/>
        </p:nvSpPr>
        <p:spPr>
          <a:xfrm>
            <a:off x="914400" y="13075920"/>
            <a:ext cx="9601200" cy="0"/>
          </a:xfrm>
          <a:prstGeom prst="line">
            <a:avLst/>
          </a:prstGeom>
          <a:noFill/>
          <a:ln w="7620">
            <a:solidFill>
              <a:srgbClr val="C4B9AE"/>
            </a:solidFill>
            <a:prstDash val="solid"/>
          </a:ln>
        </p:spPr>
      </p:sp>
      <p:sp>
        <p:nvSpPr>
          <p:cNvPr id="28" name="Shape 26"/>
          <p:cNvSpPr/>
          <p:nvPr/>
        </p:nvSpPr>
        <p:spPr>
          <a:xfrm>
            <a:off x="914400" y="8229600"/>
            <a:ext cx="0" cy="4846320"/>
          </a:xfrm>
          <a:prstGeom prst="line">
            <a:avLst/>
          </a:prstGeom>
          <a:noFill/>
          <a:ln w="7620">
            <a:solidFill>
              <a:srgbClr val="C4B9AE"/>
            </a:solidFill>
            <a:prstDash val="solid"/>
          </a:ln>
        </p:spPr>
      </p:sp>
      <p:sp>
        <p:nvSpPr>
          <p:cNvPr id="29" name="Shape 27"/>
          <p:cNvSpPr/>
          <p:nvPr/>
        </p:nvSpPr>
        <p:spPr>
          <a:xfrm>
            <a:off x="914400" y="12348972"/>
            <a:ext cx="3360420" cy="-872338"/>
          </a:xfrm>
          <a:prstGeom prst="line">
            <a:avLst/>
          </a:prstGeom>
          <a:noFill/>
          <a:ln w="12700">
            <a:solidFill>
              <a:srgbClr val="8A8280"/>
            </a:solidFill>
            <a:prstDash val="dash"/>
          </a:ln>
        </p:spPr>
      </p:sp>
      <p:sp>
        <p:nvSpPr>
          <p:cNvPr id="30" name="Shape 28"/>
          <p:cNvSpPr/>
          <p:nvPr/>
        </p:nvSpPr>
        <p:spPr>
          <a:xfrm>
            <a:off x="4274820" y="11476634"/>
            <a:ext cx="2880360" cy="-969264"/>
          </a:xfrm>
          <a:prstGeom prst="line">
            <a:avLst/>
          </a:prstGeom>
          <a:noFill/>
          <a:ln w="12700">
            <a:solidFill>
              <a:srgbClr val="8A8280"/>
            </a:solidFill>
            <a:prstDash val="dash"/>
          </a:ln>
        </p:spPr>
      </p:sp>
      <p:sp>
        <p:nvSpPr>
          <p:cNvPr id="31" name="Shape 29"/>
          <p:cNvSpPr/>
          <p:nvPr/>
        </p:nvSpPr>
        <p:spPr>
          <a:xfrm>
            <a:off x="7155180" y="10141610"/>
            <a:ext cx="0" cy="731520"/>
          </a:xfrm>
          <a:prstGeom prst="line">
            <a:avLst/>
          </a:prstGeom>
          <a:noFill/>
          <a:ln w="30480">
            <a:solidFill>
              <a:srgbClr val="EDE8DF"/>
            </a:solidFill>
            <a:prstDash val="solid"/>
          </a:ln>
        </p:spPr>
      </p:sp>
      <p:sp>
        <p:nvSpPr>
          <p:cNvPr id="32" name="Shape 30"/>
          <p:cNvSpPr/>
          <p:nvPr/>
        </p:nvSpPr>
        <p:spPr>
          <a:xfrm>
            <a:off x="7082028" y="10434218"/>
            <a:ext cx="146304" cy="146304"/>
          </a:xfrm>
          <a:prstGeom prst="rect">
            <a:avLst/>
          </a:prstGeom>
          <a:solidFill>
            <a:srgbClr val="EDE8DF"/>
          </a:solidFill>
          <a:ln w="7620">
            <a:solidFill>
              <a:srgbClr val="EDE8DF"/>
            </a:solidFill>
            <a:prstDash val="solid"/>
          </a:ln>
        </p:spPr>
      </p:sp>
      <p:sp>
        <p:nvSpPr>
          <p:cNvPr id="33" name="Text 31"/>
          <p:cNvSpPr/>
          <p:nvPr/>
        </p:nvSpPr>
        <p:spPr>
          <a:xfrm>
            <a:off x="4777740" y="9958730"/>
            <a:ext cx="2377440" cy="274320"/>
          </a:xfrm>
          <a:prstGeom prst="rect">
            <a:avLst/>
          </a:prstGeom>
          <a:noFill/>
          <a:ln/>
        </p:spPr>
        <p:txBody>
          <a:bodyPr wrap="square" rtlCol="0" anchor="ctr"/>
          <a:lstStyle/>
          <a:p>
            <a:pPr algn="r" indent="0" marL="0">
              <a:buNone/>
            </a:pPr>
            <a:r>
              <a:rPr lang="en-US" sz="1400" i="1" dirty="0">
                <a:solidFill>
                  <a:srgbClr val="EDE8DF"/>
                </a:solidFill>
                <a:latin typeface="Playfair Display" pitchFamily="34" charset="0"/>
                <a:ea typeface="Playfair Display" pitchFamily="34" charset="-122"/>
                <a:cs typeface="Playfair Display" pitchFamily="34" charset="-120"/>
              </a:rPr>
              <a:t>Discontinuity  ·  2023</a:t>
            </a:r>
            <a:endParaRPr lang="en-US" sz="1400" dirty="0"/>
          </a:p>
        </p:txBody>
      </p:sp>
      <p:sp>
        <p:nvSpPr>
          <p:cNvPr id="34" name="Shape 32"/>
          <p:cNvSpPr/>
          <p:nvPr/>
        </p:nvSpPr>
        <p:spPr>
          <a:xfrm>
            <a:off x="7155180" y="10507370"/>
            <a:ext cx="1728216" cy="-1453896"/>
          </a:xfrm>
          <a:prstGeom prst="line">
            <a:avLst/>
          </a:prstGeom>
          <a:noFill/>
          <a:ln w="33020">
            <a:solidFill>
              <a:srgbClr val="F7F471"/>
            </a:solidFill>
            <a:prstDash val="solid"/>
          </a:ln>
        </p:spPr>
      </p:sp>
      <p:sp>
        <p:nvSpPr>
          <p:cNvPr id="35" name="Shape 33"/>
          <p:cNvSpPr/>
          <p:nvPr/>
        </p:nvSpPr>
        <p:spPr>
          <a:xfrm>
            <a:off x="8883396" y="9053474"/>
            <a:ext cx="1632204" cy="-484632"/>
          </a:xfrm>
          <a:prstGeom prst="line">
            <a:avLst/>
          </a:prstGeom>
          <a:noFill/>
          <a:ln w="33020">
            <a:solidFill>
              <a:srgbClr val="F7F471"/>
            </a:solidFill>
            <a:prstDash val="solid"/>
          </a:ln>
        </p:spPr>
      </p:sp>
      <p:sp>
        <p:nvSpPr>
          <p:cNvPr id="36" name="Shape 34"/>
          <p:cNvSpPr/>
          <p:nvPr/>
        </p:nvSpPr>
        <p:spPr>
          <a:xfrm>
            <a:off x="8810244" y="8980322"/>
            <a:ext cx="146304" cy="146304"/>
          </a:xfrm>
          <a:prstGeom prst="rect">
            <a:avLst/>
          </a:prstGeom>
          <a:solidFill>
            <a:srgbClr val="F7F471"/>
          </a:solidFill>
          <a:ln w="7620">
            <a:solidFill>
              <a:srgbClr val="EDE8DF"/>
            </a:solidFill>
            <a:prstDash val="solid"/>
          </a:ln>
        </p:spPr>
      </p:sp>
      <p:sp>
        <p:nvSpPr>
          <p:cNvPr id="37" name="Shape 35"/>
          <p:cNvSpPr/>
          <p:nvPr/>
        </p:nvSpPr>
        <p:spPr>
          <a:xfrm>
            <a:off x="10442448" y="8495690"/>
            <a:ext cx="146304" cy="146304"/>
          </a:xfrm>
          <a:prstGeom prst="rect">
            <a:avLst/>
          </a:prstGeom>
          <a:solidFill>
            <a:srgbClr val="F7F471"/>
          </a:solidFill>
          <a:ln w="7620">
            <a:solidFill>
              <a:srgbClr val="EDE8DF"/>
            </a:solidFill>
            <a:prstDash val="solid"/>
          </a:ln>
        </p:spPr>
      </p:sp>
      <p:sp>
        <p:nvSpPr>
          <p:cNvPr id="38" name="Text 36"/>
          <p:cNvSpPr/>
          <p:nvPr/>
        </p:nvSpPr>
        <p:spPr>
          <a:xfrm>
            <a:off x="1097280" y="11983212"/>
            <a:ext cx="1828800" cy="228600"/>
          </a:xfrm>
          <a:prstGeom prst="rect">
            <a:avLst/>
          </a:prstGeom>
          <a:noFill/>
          <a:ln/>
        </p:spPr>
        <p:txBody>
          <a:bodyPr wrap="square" rtlCol="0" anchor="ctr"/>
          <a:lstStyle/>
          <a:p>
            <a:pPr indent="0" marL="0">
              <a:buNone/>
            </a:pPr>
            <a:r>
              <a:rPr lang="en-US" sz="1100" spc="200" kern="0" dirty="0">
                <a:solidFill>
                  <a:srgbClr val="8A8280"/>
                </a:solidFill>
                <a:latin typeface="Inter" pitchFamily="34" charset="0"/>
                <a:ea typeface="Inter" pitchFamily="34" charset="-122"/>
                <a:cs typeface="Inter" pitchFamily="34" charset="-120"/>
              </a:rPr>
              <a:t>Human-era arc</a:t>
            </a:r>
            <a:endParaRPr lang="en-US" sz="1100" dirty="0"/>
          </a:p>
        </p:txBody>
      </p:sp>
      <p:sp>
        <p:nvSpPr>
          <p:cNvPr id="39" name="Text 37"/>
          <p:cNvSpPr/>
          <p:nvPr/>
        </p:nvSpPr>
        <p:spPr>
          <a:xfrm>
            <a:off x="8435340" y="8596274"/>
            <a:ext cx="1828800" cy="228600"/>
          </a:xfrm>
          <a:prstGeom prst="rect">
            <a:avLst/>
          </a:prstGeom>
          <a:noFill/>
          <a:ln/>
        </p:spPr>
        <p:txBody>
          <a:bodyPr wrap="square" rtlCol="0" anchor="ctr"/>
          <a:lstStyle/>
          <a:p>
            <a:pPr indent="0" marL="0">
              <a:buNone/>
            </a:pPr>
            <a:r>
              <a:rPr lang="en-US" sz="1100" b="1" spc="200" kern="0" dirty="0">
                <a:solidFill>
                  <a:srgbClr val="F7F471"/>
                </a:solidFill>
                <a:latin typeface="Inter" pitchFamily="34" charset="0"/>
                <a:ea typeface="Inter" pitchFamily="34" charset="-122"/>
                <a:cs typeface="Inter" pitchFamily="34" charset="-120"/>
              </a:rPr>
              <a:t>AI-era arc</a:t>
            </a:r>
            <a:endParaRPr lang="en-US" sz="1100" dirty="0"/>
          </a:p>
        </p:txBody>
      </p:sp>
      <p:sp>
        <p:nvSpPr>
          <p:cNvPr id="40" name="Text 38"/>
          <p:cNvSpPr/>
          <p:nvPr/>
        </p:nvSpPr>
        <p:spPr>
          <a:xfrm>
            <a:off x="1280160" y="13121640"/>
            <a:ext cx="1280160" cy="182880"/>
          </a:xfrm>
          <a:prstGeom prst="rect">
            <a:avLst/>
          </a:prstGeom>
          <a:noFill/>
          <a:ln/>
        </p:spPr>
        <p:txBody>
          <a:bodyPr wrap="square" rtlCol="0" anchor="ctr"/>
          <a:lstStyle/>
          <a:p>
            <a:pPr indent="0" marL="0">
              <a:buNone/>
            </a:pPr>
            <a:r>
              <a:rPr lang="en-US" sz="1000" b="1" spc="200" kern="0" dirty="0">
                <a:solidFill>
                  <a:srgbClr val="C4B9AE"/>
                </a:solidFill>
                <a:latin typeface="Inter" pitchFamily="34" charset="0"/>
                <a:ea typeface="Inter" pitchFamily="34" charset="-122"/>
                <a:cs typeface="Inter" pitchFamily="34" charset="-120"/>
              </a:rPr>
              <a:t>15 YEARS</a:t>
            </a:r>
            <a:endParaRPr lang="en-US" sz="1000" dirty="0"/>
          </a:p>
        </p:txBody>
      </p:sp>
      <p:sp>
        <p:nvSpPr>
          <p:cNvPr id="41" name="Text 39"/>
          <p:cNvSpPr/>
          <p:nvPr/>
        </p:nvSpPr>
        <p:spPr>
          <a:xfrm>
            <a:off x="7338060" y="13121640"/>
            <a:ext cx="1280160" cy="182880"/>
          </a:xfrm>
          <a:prstGeom prst="rect">
            <a:avLst/>
          </a:prstGeom>
          <a:noFill/>
          <a:ln/>
        </p:spPr>
        <p:txBody>
          <a:bodyPr wrap="square" rtlCol="0" anchor="ctr"/>
          <a:lstStyle/>
          <a:p>
            <a:pPr indent="0" marL="0">
              <a:buNone/>
            </a:pPr>
            <a:r>
              <a:rPr lang="en-US" sz="1000" b="1" spc="200" kern="0" dirty="0">
                <a:solidFill>
                  <a:srgbClr val="F7F471"/>
                </a:solidFill>
                <a:latin typeface="Inter" pitchFamily="34" charset="0"/>
                <a:ea typeface="Inter" pitchFamily="34" charset="-122"/>
                <a:cs typeface="Inter" pitchFamily="34" charset="-120"/>
              </a:rPr>
              <a:t>12 MONTHS</a:t>
            </a:r>
            <a:endParaRPr lang="en-US" sz="1000" dirty="0"/>
          </a:p>
        </p:txBody>
      </p:sp>
      <p:sp>
        <p:nvSpPr>
          <p:cNvPr id="42" name="Text 40"/>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3810">
            <a:solidFill>
              <a:srgbClr val="EDE8DF">
                <a:alpha val="12000"/>
              </a:srgbClr>
            </a:solidFill>
            <a:prstDash val="solid"/>
          </a:ln>
        </p:spPr>
      </p:sp>
      <p:sp>
        <p:nvSpPr>
          <p:cNvPr id="3" name="Shape 1"/>
          <p:cNvSpPr/>
          <p:nvPr/>
        </p:nvSpPr>
        <p:spPr>
          <a:xfrm>
            <a:off x="2413000" y="762000"/>
            <a:ext cx="0" cy="12763500"/>
          </a:xfrm>
          <a:prstGeom prst="line">
            <a:avLst/>
          </a:prstGeom>
          <a:noFill/>
          <a:ln w="3810">
            <a:solidFill>
              <a:srgbClr val="EDE8DF">
                <a:alpha val="12000"/>
              </a:srgbClr>
            </a:solidFill>
            <a:prstDash val="solid"/>
          </a:ln>
        </p:spPr>
      </p:sp>
      <p:sp>
        <p:nvSpPr>
          <p:cNvPr id="4" name="Shape 2"/>
          <p:cNvSpPr/>
          <p:nvPr/>
        </p:nvSpPr>
        <p:spPr>
          <a:xfrm>
            <a:off x="3238500" y="762000"/>
            <a:ext cx="0" cy="12763500"/>
          </a:xfrm>
          <a:prstGeom prst="line">
            <a:avLst/>
          </a:prstGeom>
          <a:noFill/>
          <a:ln w="3810">
            <a:solidFill>
              <a:srgbClr val="EDE8DF">
                <a:alpha val="12000"/>
              </a:srgbClr>
            </a:solidFill>
            <a:prstDash val="solid"/>
          </a:ln>
        </p:spPr>
      </p:sp>
      <p:sp>
        <p:nvSpPr>
          <p:cNvPr id="5" name="Shape 3"/>
          <p:cNvSpPr/>
          <p:nvPr/>
        </p:nvSpPr>
        <p:spPr>
          <a:xfrm>
            <a:off x="4064000" y="762000"/>
            <a:ext cx="0" cy="12763500"/>
          </a:xfrm>
          <a:prstGeom prst="line">
            <a:avLst/>
          </a:prstGeom>
          <a:noFill/>
          <a:ln w="3810">
            <a:solidFill>
              <a:srgbClr val="EDE8DF">
                <a:alpha val="12000"/>
              </a:srgbClr>
            </a:solidFill>
            <a:prstDash val="solid"/>
          </a:ln>
        </p:spPr>
      </p:sp>
      <p:sp>
        <p:nvSpPr>
          <p:cNvPr id="6" name="Shape 4"/>
          <p:cNvSpPr/>
          <p:nvPr/>
        </p:nvSpPr>
        <p:spPr>
          <a:xfrm>
            <a:off x="4889500" y="762000"/>
            <a:ext cx="0" cy="12763500"/>
          </a:xfrm>
          <a:prstGeom prst="line">
            <a:avLst/>
          </a:prstGeom>
          <a:noFill/>
          <a:ln w="3810">
            <a:solidFill>
              <a:srgbClr val="EDE8DF">
                <a:alpha val="12000"/>
              </a:srgbClr>
            </a:solidFill>
            <a:prstDash val="solid"/>
          </a:ln>
        </p:spPr>
      </p:sp>
      <p:sp>
        <p:nvSpPr>
          <p:cNvPr id="7" name="Shape 5"/>
          <p:cNvSpPr/>
          <p:nvPr/>
        </p:nvSpPr>
        <p:spPr>
          <a:xfrm>
            <a:off x="5715000" y="762000"/>
            <a:ext cx="0" cy="12763500"/>
          </a:xfrm>
          <a:prstGeom prst="line">
            <a:avLst/>
          </a:prstGeom>
          <a:noFill/>
          <a:ln w="3810">
            <a:solidFill>
              <a:srgbClr val="EDE8DF">
                <a:alpha val="12000"/>
              </a:srgbClr>
            </a:solidFill>
            <a:prstDash val="solid"/>
          </a:ln>
        </p:spPr>
      </p:sp>
      <p:sp>
        <p:nvSpPr>
          <p:cNvPr id="8" name="Shape 6"/>
          <p:cNvSpPr/>
          <p:nvPr/>
        </p:nvSpPr>
        <p:spPr>
          <a:xfrm>
            <a:off x="6540500" y="762000"/>
            <a:ext cx="0" cy="12763500"/>
          </a:xfrm>
          <a:prstGeom prst="line">
            <a:avLst/>
          </a:prstGeom>
          <a:noFill/>
          <a:ln w="3810">
            <a:solidFill>
              <a:srgbClr val="EDE8DF">
                <a:alpha val="12000"/>
              </a:srgbClr>
            </a:solidFill>
            <a:prstDash val="solid"/>
          </a:ln>
        </p:spPr>
      </p:sp>
      <p:sp>
        <p:nvSpPr>
          <p:cNvPr id="9" name="Shape 7"/>
          <p:cNvSpPr/>
          <p:nvPr/>
        </p:nvSpPr>
        <p:spPr>
          <a:xfrm>
            <a:off x="7366000" y="762000"/>
            <a:ext cx="0" cy="12763500"/>
          </a:xfrm>
          <a:prstGeom prst="line">
            <a:avLst/>
          </a:prstGeom>
          <a:noFill/>
          <a:ln w="3810">
            <a:solidFill>
              <a:srgbClr val="EDE8DF">
                <a:alpha val="12000"/>
              </a:srgbClr>
            </a:solidFill>
            <a:prstDash val="solid"/>
          </a:ln>
        </p:spPr>
      </p:sp>
      <p:sp>
        <p:nvSpPr>
          <p:cNvPr id="10" name="Shape 8"/>
          <p:cNvSpPr/>
          <p:nvPr/>
        </p:nvSpPr>
        <p:spPr>
          <a:xfrm>
            <a:off x="8191500" y="762000"/>
            <a:ext cx="0" cy="12763500"/>
          </a:xfrm>
          <a:prstGeom prst="line">
            <a:avLst/>
          </a:prstGeom>
          <a:noFill/>
          <a:ln w="3810">
            <a:solidFill>
              <a:srgbClr val="EDE8DF">
                <a:alpha val="12000"/>
              </a:srgbClr>
            </a:solidFill>
            <a:prstDash val="solid"/>
          </a:ln>
        </p:spPr>
      </p:sp>
      <p:sp>
        <p:nvSpPr>
          <p:cNvPr id="11" name="Shape 9"/>
          <p:cNvSpPr/>
          <p:nvPr/>
        </p:nvSpPr>
        <p:spPr>
          <a:xfrm>
            <a:off x="9017000" y="762000"/>
            <a:ext cx="0" cy="12763500"/>
          </a:xfrm>
          <a:prstGeom prst="line">
            <a:avLst/>
          </a:prstGeom>
          <a:noFill/>
          <a:ln w="3810">
            <a:solidFill>
              <a:srgbClr val="EDE8DF">
                <a:alpha val="12000"/>
              </a:srgbClr>
            </a:solidFill>
            <a:prstDash val="solid"/>
          </a:ln>
        </p:spPr>
      </p:sp>
      <p:sp>
        <p:nvSpPr>
          <p:cNvPr id="12" name="Shape 10"/>
          <p:cNvSpPr/>
          <p:nvPr/>
        </p:nvSpPr>
        <p:spPr>
          <a:xfrm>
            <a:off x="9842500" y="762000"/>
            <a:ext cx="0" cy="12763500"/>
          </a:xfrm>
          <a:prstGeom prst="line">
            <a:avLst/>
          </a:prstGeom>
          <a:noFill/>
          <a:ln w="3810">
            <a:solidFill>
              <a:srgbClr val="EDE8DF">
                <a:alpha val="12000"/>
              </a:srgbClr>
            </a:solidFill>
            <a:prstDash val="solid"/>
          </a:ln>
        </p:spPr>
      </p:sp>
      <p:sp>
        <p:nvSpPr>
          <p:cNvPr id="13" name="Shape 11"/>
          <p:cNvSpPr/>
          <p:nvPr/>
        </p:nvSpPr>
        <p:spPr>
          <a:xfrm>
            <a:off x="762000" y="762000"/>
            <a:ext cx="381000" cy="28575"/>
          </a:xfrm>
          <a:prstGeom prst="rect">
            <a:avLst/>
          </a:prstGeom>
          <a:solidFill>
            <a:srgbClr val="F7F471"/>
          </a:solidFill>
          <a:ln w="12700">
            <a:solidFill>
              <a:srgbClr val="F7F471"/>
            </a:solidFill>
            <a:prstDash val="solid"/>
          </a:ln>
        </p:spPr>
      </p:sp>
      <p:sp>
        <p:nvSpPr>
          <p:cNvPr id="14" name="Text 12"/>
          <p:cNvSpPr/>
          <p:nvPr/>
        </p:nvSpPr>
        <p:spPr>
          <a:xfrm>
            <a:off x="762000" y="876300"/>
            <a:ext cx="5486400" cy="266700"/>
          </a:xfrm>
          <a:prstGeom prst="rect">
            <a:avLst/>
          </a:prstGeom>
          <a:noFill/>
          <a:ln/>
        </p:spPr>
        <p:txBody>
          <a:bodyPr wrap="square" rtlCol="0" anchor="ctr"/>
          <a:lstStyle/>
          <a:p>
            <a:pPr indent="0" marL="0">
              <a:buNone/>
            </a:pPr>
            <a:r>
              <a:rPr lang="en-US" sz="1400" b="1" spc="200" kern="0" dirty="0">
                <a:solidFill>
                  <a:srgbClr val="EDE8DF"/>
                </a:solidFill>
                <a:latin typeface="Inter" pitchFamily="34" charset="0"/>
                <a:ea typeface="Inter" pitchFamily="34" charset="-122"/>
                <a:cs typeface="Inter" pitchFamily="34" charset="-120"/>
              </a:rPr>
              <a:t>THE CONSEQUENCE</a:t>
            </a:r>
            <a:endParaRPr lang="en-US" sz="1400" dirty="0"/>
          </a:p>
        </p:txBody>
      </p:sp>
      <p:sp>
        <p:nvSpPr>
          <p:cNvPr id="15" name="Text 13"/>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C4B9AE"/>
                </a:solidFill>
                <a:latin typeface="Inter" pitchFamily="34" charset="0"/>
                <a:ea typeface="Inter" pitchFamily="34" charset="-122"/>
                <a:cs typeface="Inter" pitchFamily="34" charset="-120"/>
              </a:rPr>
              <a:t>8 / 14</a:t>
            </a:r>
            <a:endParaRPr lang="en-US" sz="1100" dirty="0"/>
          </a:p>
        </p:txBody>
      </p:sp>
      <p:sp>
        <p:nvSpPr>
          <p:cNvPr id="16" name="Text 14"/>
          <p:cNvSpPr/>
          <p:nvPr/>
        </p:nvSpPr>
        <p:spPr>
          <a:xfrm>
            <a:off x="762000" y="1463040"/>
            <a:ext cx="9906000" cy="1280160"/>
          </a:xfrm>
          <a:prstGeom prst="rect">
            <a:avLst/>
          </a:prstGeom>
          <a:noFill/>
          <a:ln/>
        </p:spPr>
        <p:txBody>
          <a:bodyPr wrap="square" rtlCol="0" anchor="ctr"/>
          <a:lstStyle/>
          <a:p>
            <a:pPr indent="0" marL="0">
              <a:lnSpc>
                <a:spcPct val="110000"/>
              </a:lnSpc>
              <a:buNone/>
            </a:pPr>
            <a:r>
              <a:rPr lang="en-US" sz="4400" dirty="0">
                <a:solidFill>
                  <a:srgbClr val="EDE8DF"/>
                </a:solidFill>
                <a:latin typeface="Playfair Display" pitchFamily="34" charset="0"/>
                <a:ea typeface="Playfair Display" pitchFamily="34" charset="-122"/>
                <a:cs typeface="Playfair Display" pitchFamily="34" charset="-120"/>
              </a:rPr>
              <a:t>The framework now applies to careers.</a:t>
            </a:r>
            <a:endParaRPr lang="en-US" sz="4400" dirty="0"/>
          </a:p>
        </p:txBody>
      </p:sp>
      <p:sp>
        <p:nvSpPr>
          <p:cNvPr id="17" name="Text 15"/>
          <p:cNvSpPr/>
          <p:nvPr/>
        </p:nvSpPr>
        <p:spPr>
          <a:xfrm>
            <a:off x="762000" y="2743200"/>
            <a:ext cx="9906000" cy="914400"/>
          </a:xfrm>
          <a:prstGeom prst="rect">
            <a:avLst/>
          </a:prstGeom>
          <a:noFill/>
          <a:ln/>
        </p:spPr>
        <p:txBody>
          <a:bodyPr wrap="square" rtlCol="0" anchor="ctr"/>
          <a:lstStyle/>
          <a:p>
            <a:pPr indent="0" marL="0">
              <a:lnSpc>
                <a:spcPct val="110000"/>
              </a:lnSpc>
              <a:buNone/>
            </a:pPr>
            <a:r>
              <a:rPr lang="en-US" sz="4400" dirty="0">
                <a:solidFill>
                  <a:srgbClr val="F7F471"/>
                </a:solidFill>
                <a:latin typeface="Playfair Display" pitchFamily="34" charset="0"/>
                <a:ea typeface="Playfair Display" pitchFamily="34" charset="-122"/>
                <a:cs typeface="Playfair Display" pitchFamily="34" charset="-120"/>
              </a:rPr>
              <a:t>Not just companies.</a:t>
            </a:r>
            <a:endParaRPr lang="en-US" sz="4400" dirty="0"/>
          </a:p>
        </p:txBody>
      </p:sp>
      <p:sp>
        <p:nvSpPr>
          <p:cNvPr id="18" name="Text 16"/>
          <p:cNvSpPr/>
          <p:nvPr/>
        </p:nvSpPr>
        <p:spPr>
          <a:xfrm>
            <a:off x="762000" y="4114800"/>
            <a:ext cx="8686800" cy="3200400"/>
          </a:xfrm>
          <a:prstGeom prst="rect">
            <a:avLst/>
          </a:prstGeom>
          <a:noFill/>
          <a:ln/>
        </p:spPr>
        <p:txBody>
          <a:bodyPr wrap="square" rtlCol="0" anchor="ctr"/>
          <a:lstStyle/>
          <a:p>
            <a:pPr indent="0" marL="0">
              <a:lnSpc>
                <a:spcPct val="160000"/>
              </a:lnSpc>
              <a:buNone/>
            </a:pPr>
            <a:r>
              <a:rPr lang="en-US" sz="2000" dirty="0">
                <a:solidFill>
                  <a:srgbClr val="EDE8DF"/>
                </a:solidFill>
                <a:latin typeface="Inter" pitchFamily="34" charset="0"/>
                <a:ea typeface="Inter" pitchFamily="34" charset="-122"/>
                <a:cs typeface="Inter" pitchFamily="34" charset="-120"/>
              </a:rPr>
              <a:t>If your role exists because clients valued capability an entrant can deliver at one tenth the cost, you are the incumbent. Your sustaining metrics are your annual reviews. Your best customers are the bosses who reward the work that no longer earns its premium. The dilemma is identical at the personal scale.</a:t>
            </a:r>
            <a:endParaRPr lang="en-US" sz="2000" dirty="0"/>
          </a:p>
        </p:txBody>
      </p:sp>
      <p:sp>
        <p:nvSpPr>
          <p:cNvPr id="19" name="Text 17"/>
          <p:cNvSpPr/>
          <p:nvPr/>
        </p:nvSpPr>
        <p:spPr>
          <a:xfrm>
            <a:off x="762000" y="8229600"/>
            <a:ext cx="3657600" cy="274320"/>
          </a:xfrm>
          <a:prstGeom prst="rect">
            <a:avLst/>
          </a:prstGeom>
          <a:noFill/>
          <a:ln/>
        </p:spPr>
        <p:txBody>
          <a:bodyPr wrap="square"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COMPANY SCALE</a:t>
            </a:r>
            <a:endParaRPr lang="en-US" sz="1100" dirty="0"/>
          </a:p>
        </p:txBody>
      </p:sp>
      <p:sp>
        <p:nvSpPr>
          <p:cNvPr id="20" name="Shape 18"/>
          <p:cNvSpPr/>
          <p:nvPr/>
        </p:nvSpPr>
        <p:spPr>
          <a:xfrm>
            <a:off x="762000" y="8686800"/>
            <a:ext cx="9601200" cy="0"/>
          </a:xfrm>
          <a:prstGeom prst="line">
            <a:avLst/>
          </a:prstGeom>
          <a:noFill/>
          <a:ln w="12700">
            <a:solidFill>
              <a:srgbClr val="EDE8DF"/>
            </a:solidFill>
            <a:prstDash val="solid"/>
          </a:ln>
        </p:spPr>
      </p:sp>
      <p:sp>
        <p:nvSpPr>
          <p:cNvPr id="21" name="Shape 19"/>
          <p:cNvSpPr/>
          <p:nvPr/>
        </p:nvSpPr>
        <p:spPr>
          <a:xfrm>
            <a:off x="1648968" y="8613648"/>
            <a:ext cx="146304" cy="146304"/>
          </a:xfrm>
          <a:prstGeom prst="rect">
            <a:avLst/>
          </a:prstGeom>
          <a:solidFill>
            <a:srgbClr val="EDE8DF"/>
          </a:solidFill>
          <a:ln w="12700">
            <a:solidFill>
              <a:srgbClr val="EDE8DF"/>
            </a:solidFill>
            <a:prstDash val="solid"/>
          </a:ln>
        </p:spPr>
      </p:sp>
      <p:sp>
        <p:nvSpPr>
          <p:cNvPr id="22" name="Shape 20"/>
          <p:cNvSpPr/>
          <p:nvPr/>
        </p:nvSpPr>
        <p:spPr>
          <a:xfrm>
            <a:off x="4049268" y="8613648"/>
            <a:ext cx="146304" cy="146304"/>
          </a:xfrm>
          <a:prstGeom prst="rect">
            <a:avLst/>
          </a:prstGeom>
          <a:solidFill>
            <a:srgbClr val="EDE8DF"/>
          </a:solidFill>
          <a:ln w="12700">
            <a:solidFill>
              <a:srgbClr val="EDE8DF"/>
            </a:solidFill>
            <a:prstDash val="solid"/>
          </a:ln>
        </p:spPr>
      </p:sp>
      <p:sp>
        <p:nvSpPr>
          <p:cNvPr id="23" name="Shape 21"/>
          <p:cNvSpPr/>
          <p:nvPr/>
        </p:nvSpPr>
        <p:spPr>
          <a:xfrm>
            <a:off x="6929628" y="8613648"/>
            <a:ext cx="146304" cy="146304"/>
          </a:xfrm>
          <a:prstGeom prst="rect">
            <a:avLst/>
          </a:prstGeom>
          <a:solidFill>
            <a:srgbClr val="EDE8DF"/>
          </a:solidFill>
          <a:ln w="12700">
            <a:solidFill>
              <a:srgbClr val="EDE8DF"/>
            </a:solidFill>
            <a:prstDash val="solid"/>
          </a:ln>
        </p:spPr>
      </p:sp>
      <p:sp>
        <p:nvSpPr>
          <p:cNvPr id="24" name="Shape 22"/>
          <p:cNvSpPr/>
          <p:nvPr/>
        </p:nvSpPr>
        <p:spPr>
          <a:xfrm>
            <a:off x="9521952" y="8613648"/>
            <a:ext cx="146304" cy="146304"/>
          </a:xfrm>
          <a:prstGeom prst="rect">
            <a:avLst/>
          </a:prstGeom>
          <a:solidFill>
            <a:srgbClr val="F7F471"/>
          </a:solidFill>
          <a:ln w="12700">
            <a:solidFill>
              <a:srgbClr val="F7F471"/>
            </a:solidFill>
            <a:prstDash val="solid"/>
          </a:ln>
        </p:spPr>
      </p:sp>
      <p:sp>
        <p:nvSpPr>
          <p:cNvPr id="25" name="Text 23"/>
          <p:cNvSpPr/>
          <p:nvPr/>
        </p:nvSpPr>
        <p:spPr>
          <a:xfrm>
            <a:off x="1173480" y="8869680"/>
            <a:ext cx="1280160" cy="274320"/>
          </a:xfrm>
          <a:prstGeom prst="rect">
            <a:avLst/>
          </a:prstGeom>
          <a:noFill/>
          <a:ln/>
        </p:spPr>
        <p:txBody>
          <a:bodyPr wrap="square" rtlCol="0" anchor="ctr"/>
          <a:lstStyle/>
          <a:p>
            <a:pPr algn="ctr" indent="0" marL="0">
              <a:buNone/>
            </a:pPr>
            <a:r>
              <a:rPr lang="en-US" sz="1100" dirty="0">
                <a:solidFill>
                  <a:srgbClr val="EDE8DF"/>
                </a:solidFill>
                <a:latin typeface="Inter" pitchFamily="34" charset="0"/>
                <a:ea typeface="Inter" pitchFamily="34" charset="-122"/>
                <a:cs typeface="Inter" pitchFamily="34" charset="-120"/>
              </a:rPr>
              <a:t>Incumbent</a:t>
            </a:r>
            <a:endParaRPr lang="en-US" sz="1100" dirty="0"/>
          </a:p>
        </p:txBody>
      </p:sp>
      <p:sp>
        <p:nvSpPr>
          <p:cNvPr id="26" name="Text 24"/>
          <p:cNvSpPr/>
          <p:nvPr/>
        </p:nvSpPr>
        <p:spPr>
          <a:xfrm>
            <a:off x="3482340" y="8869680"/>
            <a:ext cx="1280160" cy="274320"/>
          </a:xfrm>
          <a:prstGeom prst="rect">
            <a:avLst/>
          </a:prstGeom>
          <a:noFill/>
          <a:ln/>
        </p:spPr>
        <p:txBody>
          <a:bodyPr wrap="square" rtlCol="0" anchor="ctr"/>
          <a:lstStyle/>
          <a:p>
            <a:pPr algn="ctr" indent="0" marL="0">
              <a:buNone/>
            </a:pPr>
            <a:r>
              <a:rPr lang="en-US" sz="1100" dirty="0">
                <a:solidFill>
                  <a:srgbClr val="EDE8DF"/>
                </a:solidFill>
                <a:latin typeface="Inter" pitchFamily="34" charset="0"/>
                <a:ea typeface="Inter" pitchFamily="34" charset="-122"/>
                <a:cs typeface="Inter" pitchFamily="34" charset="-120"/>
              </a:rPr>
              <a:t>Sustaining</a:t>
            </a:r>
            <a:endParaRPr lang="en-US" sz="1100" dirty="0"/>
          </a:p>
        </p:txBody>
      </p:sp>
      <p:sp>
        <p:nvSpPr>
          <p:cNvPr id="27" name="Text 25"/>
          <p:cNvSpPr/>
          <p:nvPr/>
        </p:nvSpPr>
        <p:spPr>
          <a:xfrm>
            <a:off x="6179820" y="8869680"/>
            <a:ext cx="1645920" cy="274320"/>
          </a:xfrm>
          <a:prstGeom prst="rect">
            <a:avLst/>
          </a:prstGeom>
          <a:noFill/>
          <a:ln/>
        </p:spPr>
        <p:txBody>
          <a:bodyPr wrap="square" rtlCol="0" anchor="ctr"/>
          <a:lstStyle/>
          <a:p>
            <a:pPr algn="ctr" indent="0" marL="0">
              <a:buNone/>
            </a:pPr>
            <a:r>
              <a:rPr lang="en-US" sz="1100" dirty="0">
                <a:solidFill>
                  <a:srgbClr val="EDE8DF"/>
                </a:solidFill>
                <a:latin typeface="Inter" pitchFamily="34" charset="0"/>
                <a:ea typeface="Inter" pitchFamily="34" charset="-122"/>
                <a:cs typeface="Inter" pitchFamily="34" charset="-120"/>
              </a:rPr>
              <a:t>Entrant climbs</a:t>
            </a:r>
            <a:endParaRPr lang="en-US" sz="1100" dirty="0"/>
          </a:p>
        </p:txBody>
      </p:sp>
      <p:sp>
        <p:nvSpPr>
          <p:cNvPr id="28" name="Text 26"/>
          <p:cNvSpPr/>
          <p:nvPr/>
        </p:nvSpPr>
        <p:spPr>
          <a:xfrm>
            <a:off x="8955024" y="8869680"/>
            <a:ext cx="1280160" cy="274320"/>
          </a:xfrm>
          <a:prstGeom prst="rect">
            <a:avLst/>
          </a:prstGeom>
          <a:noFill/>
          <a:ln/>
        </p:spPr>
        <p:txBody>
          <a:bodyPr wrap="square" rtlCol="0" anchor="ctr"/>
          <a:lstStyle/>
          <a:p>
            <a:pPr algn="ctr" indent="0" marL="0">
              <a:buNone/>
            </a:pPr>
            <a:r>
              <a:rPr lang="en-US" sz="1100" b="1" dirty="0">
                <a:solidFill>
                  <a:srgbClr val="F7F471"/>
                </a:solidFill>
                <a:latin typeface="Inter" pitchFamily="34" charset="0"/>
                <a:ea typeface="Inter" pitchFamily="34" charset="-122"/>
                <a:cs typeface="Inter" pitchFamily="34" charset="-120"/>
              </a:rPr>
              <a:t>Core taken</a:t>
            </a:r>
            <a:endParaRPr lang="en-US" sz="1100" dirty="0"/>
          </a:p>
        </p:txBody>
      </p:sp>
      <p:sp>
        <p:nvSpPr>
          <p:cNvPr id="29" name="Text 27"/>
          <p:cNvSpPr/>
          <p:nvPr/>
        </p:nvSpPr>
        <p:spPr>
          <a:xfrm>
            <a:off x="762000" y="9875520"/>
            <a:ext cx="3657600" cy="274320"/>
          </a:xfrm>
          <a:prstGeom prst="rect">
            <a:avLst/>
          </a:prstGeom>
          <a:noFill/>
          <a:ln/>
        </p:spPr>
        <p:txBody>
          <a:bodyPr wrap="square"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CAREER SCALE</a:t>
            </a:r>
            <a:endParaRPr lang="en-US" sz="1100" dirty="0"/>
          </a:p>
        </p:txBody>
      </p:sp>
      <p:sp>
        <p:nvSpPr>
          <p:cNvPr id="30" name="Shape 28"/>
          <p:cNvSpPr/>
          <p:nvPr/>
        </p:nvSpPr>
        <p:spPr>
          <a:xfrm>
            <a:off x="762000" y="10332720"/>
            <a:ext cx="9601200" cy="0"/>
          </a:xfrm>
          <a:prstGeom prst="line">
            <a:avLst/>
          </a:prstGeom>
          <a:noFill/>
          <a:ln w="12700">
            <a:solidFill>
              <a:srgbClr val="EDE8DF"/>
            </a:solidFill>
            <a:prstDash val="solid"/>
          </a:ln>
        </p:spPr>
      </p:sp>
      <p:sp>
        <p:nvSpPr>
          <p:cNvPr id="31" name="Shape 29"/>
          <p:cNvSpPr/>
          <p:nvPr/>
        </p:nvSpPr>
        <p:spPr>
          <a:xfrm>
            <a:off x="1648968" y="10259568"/>
            <a:ext cx="146304" cy="146304"/>
          </a:xfrm>
          <a:prstGeom prst="rect">
            <a:avLst/>
          </a:prstGeom>
          <a:solidFill>
            <a:srgbClr val="EDE8DF"/>
          </a:solidFill>
          <a:ln w="12700">
            <a:solidFill>
              <a:srgbClr val="EDE8DF"/>
            </a:solidFill>
            <a:prstDash val="solid"/>
          </a:ln>
        </p:spPr>
      </p:sp>
      <p:sp>
        <p:nvSpPr>
          <p:cNvPr id="32" name="Shape 30"/>
          <p:cNvSpPr/>
          <p:nvPr/>
        </p:nvSpPr>
        <p:spPr>
          <a:xfrm>
            <a:off x="4049268" y="10259568"/>
            <a:ext cx="146304" cy="146304"/>
          </a:xfrm>
          <a:prstGeom prst="rect">
            <a:avLst/>
          </a:prstGeom>
          <a:solidFill>
            <a:srgbClr val="EDE8DF"/>
          </a:solidFill>
          <a:ln w="12700">
            <a:solidFill>
              <a:srgbClr val="EDE8DF"/>
            </a:solidFill>
            <a:prstDash val="solid"/>
          </a:ln>
        </p:spPr>
      </p:sp>
      <p:sp>
        <p:nvSpPr>
          <p:cNvPr id="33" name="Shape 31"/>
          <p:cNvSpPr/>
          <p:nvPr/>
        </p:nvSpPr>
        <p:spPr>
          <a:xfrm>
            <a:off x="6929628" y="10259568"/>
            <a:ext cx="146304" cy="146304"/>
          </a:xfrm>
          <a:prstGeom prst="rect">
            <a:avLst/>
          </a:prstGeom>
          <a:solidFill>
            <a:srgbClr val="EDE8DF"/>
          </a:solidFill>
          <a:ln w="12700">
            <a:solidFill>
              <a:srgbClr val="EDE8DF"/>
            </a:solidFill>
            <a:prstDash val="solid"/>
          </a:ln>
        </p:spPr>
      </p:sp>
      <p:sp>
        <p:nvSpPr>
          <p:cNvPr id="34" name="Shape 32"/>
          <p:cNvSpPr/>
          <p:nvPr/>
        </p:nvSpPr>
        <p:spPr>
          <a:xfrm>
            <a:off x="9521952" y="10259568"/>
            <a:ext cx="146304" cy="146304"/>
          </a:xfrm>
          <a:prstGeom prst="rect">
            <a:avLst/>
          </a:prstGeom>
          <a:solidFill>
            <a:srgbClr val="F7F471"/>
          </a:solidFill>
          <a:ln w="12700">
            <a:solidFill>
              <a:srgbClr val="F7F471"/>
            </a:solidFill>
            <a:prstDash val="solid"/>
          </a:ln>
        </p:spPr>
      </p:sp>
      <p:sp>
        <p:nvSpPr>
          <p:cNvPr id="35" name="Text 33"/>
          <p:cNvSpPr/>
          <p:nvPr/>
        </p:nvSpPr>
        <p:spPr>
          <a:xfrm>
            <a:off x="1173480" y="10515600"/>
            <a:ext cx="1280160" cy="274320"/>
          </a:xfrm>
          <a:prstGeom prst="rect">
            <a:avLst/>
          </a:prstGeom>
          <a:noFill/>
          <a:ln/>
        </p:spPr>
        <p:txBody>
          <a:bodyPr wrap="square" rtlCol="0" anchor="ctr"/>
          <a:lstStyle/>
          <a:p>
            <a:pPr algn="ctr" indent="0" marL="0">
              <a:buNone/>
            </a:pPr>
            <a:r>
              <a:rPr lang="en-US" sz="1100" dirty="0">
                <a:solidFill>
                  <a:srgbClr val="EDE8DF"/>
                </a:solidFill>
                <a:latin typeface="Inter" pitchFamily="34" charset="0"/>
                <a:ea typeface="Inter" pitchFamily="34" charset="-122"/>
                <a:cs typeface="Inter" pitchFamily="34" charset="-120"/>
              </a:rPr>
              <a:t>You</a:t>
            </a:r>
            <a:endParaRPr lang="en-US" sz="1100" dirty="0"/>
          </a:p>
        </p:txBody>
      </p:sp>
      <p:sp>
        <p:nvSpPr>
          <p:cNvPr id="36" name="Text 34"/>
          <p:cNvSpPr/>
          <p:nvPr/>
        </p:nvSpPr>
        <p:spPr>
          <a:xfrm>
            <a:off x="3299460" y="10515600"/>
            <a:ext cx="1645920" cy="274320"/>
          </a:xfrm>
          <a:prstGeom prst="rect">
            <a:avLst/>
          </a:prstGeom>
          <a:noFill/>
          <a:ln/>
        </p:spPr>
        <p:txBody>
          <a:bodyPr wrap="square" rtlCol="0" anchor="ctr"/>
          <a:lstStyle/>
          <a:p>
            <a:pPr algn="ctr" indent="0" marL="0">
              <a:buNone/>
            </a:pPr>
            <a:r>
              <a:rPr lang="en-US" sz="1100" dirty="0">
                <a:solidFill>
                  <a:srgbClr val="EDE8DF"/>
                </a:solidFill>
                <a:latin typeface="Inter" pitchFamily="34" charset="0"/>
                <a:ea typeface="Inter" pitchFamily="34" charset="-122"/>
                <a:cs typeface="Inter" pitchFamily="34" charset="-120"/>
              </a:rPr>
              <a:t>Annual review</a:t>
            </a:r>
            <a:endParaRPr lang="en-US" sz="1100" dirty="0"/>
          </a:p>
        </p:txBody>
      </p:sp>
      <p:sp>
        <p:nvSpPr>
          <p:cNvPr id="37" name="Text 35"/>
          <p:cNvSpPr/>
          <p:nvPr/>
        </p:nvSpPr>
        <p:spPr>
          <a:xfrm>
            <a:off x="6362700" y="10515600"/>
            <a:ext cx="1280160" cy="274320"/>
          </a:xfrm>
          <a:prstGeom prst="rect">
            <a:avLst/>
          </a:prstGeom>
          <a:noFill/>
          <a:ln/>
        </p:spPr>
        <p:txBody>
          <a:bodyPr wrap="square" rtlCol="0" anchor="ctr"/>
          <a:lstStyle/>
          <a:p>
            <a:pPr algn="ctr" indent="0" marL="0">
              <a:buNone/>
            </a:pPr>
            <a:r>
              <a:rPr lang="en-US" sz="1100" dirty="0">
                <a:solidFill>
                  <a:srgbClr val="EDE8DF"/>
                </a:solidFill>
                <a:latin typeface="Inter" pitchFamily="34" charset="0"/>
                <a:ea typeface="Inter" pitchFamily="34" charset="-122"/>
                <a:cs typeface="Inter" pitchFamily="34" charset="-120"/>
              </a:rPr>
              <a:t>Junior + AI</a:t>
            </a:r>
            <a:endParaRPr lang="en-US" sz="1100" dirty="0"/>
          </a:p>
        </p:txBody>
      </p:sp>
      <p:sp>
        <p:nvSpPr>
          <p:cNvPr id="38" name="Text 36"/>
          <p:cNvSpPr/>
          <p:nvPr/>
        </p:nvSpPr>
        <p:spPr>
          <a:xfrm>
            <a:off x="8955024" y="10515600"/>
            <a:ext cx="1280160" cy="274320"/>
          </a:xfrm>
          <a:prstGeom prst="rect">
            <a:avLst/>
          </a:prstGeom>
          <a:noFill/>
          <a:ln/>
        </p:spPr>
        <p:txBody>
          <a:bodyPr wrap="square" rtlCol="0" anchor="ctr"/>
          <a:lstStyle/>
          <a:p>
            <a:pPr algn="ctr" indent="0" marL="0">
              <a:buNone/>
            </a:pPr>
            <a:r>
              <a:rPr lang="en-US" sz="1100" b="1" dirty="0">
                <a:solidFill>
                  <a:srgbClr val="F7F471"/>
                </a:solidFill>
                <a:latin typeface="Inter" pitchFamily="34" charset="0"/>
                <a:ea typeface="Inter" pitchFamily="34" charset="-122"/>
                <a:cs typeface="Inter" pitchFamily="34" charset="-120"/>
              </a:rPr>
              <a:t>Role taken</a:t>
            </a:r>
            <a:endParaRPr lang="en-US" sz="1100" dirty="0"/>
          </a:p>
        </p:txBody>
      </p:sp>
      <p:sp>
        <p:nvSpPr>
          <p:cNvPr id="39" name="Text 37"/>
          <p:cNvSpPr/>
          <p:nvPr/>
        </p:nvSpPr>
        <p:spPr>
          <a:xfrm>
            <a:off x="762000" y="12435840"/>
            <a:ext cx="9906000" cy="548640"/>
          </a:xfrm>
          <a:prstGeom prst="rect">
            <a:avLst/>
          </a:prstGeom>
          <a:noFill/>
          <a:ln/>
        </p:spPr>
        <p:txBody>
          <a:bodyPr wrap="square" rtlCol="0" anchor="ctr"/>
          <a:lstStyle/>
          <a:p>
            <a:pPr algn="l" indent="0" marL="0">
              <a:buNone/>
            </a:pPr>
            <a:r>
              <a:rPr lang="en-US" sz="2800" i="1" dirty="0">
                <a:solidFill>
                  <a:srgbClr val="F7F471"/>
                </a:solidFill>
                <a:latin typeface="Playfair Display" pitchFamily="34" charset="0"/>
                <a:ea typeface="Playfair Display" pitchFamily="34" charset="-122"/>
                <a:cs typeface="Playfair Display" pitchFamily="34" charset="-120"/>
              </a:rPr>
              <a:t>The disruption is in the room.</a:t>
            </a:r>
            <a:endParaRPr lang="en-US" sz="2800" dirty="0"/>
          </a:p>
        </p:txBody>
      </p:sp>
      <p:sp>
        <p:nvSpPr>
          <p:cNvPr id="40" name="Text 38"/>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1587500" y="762000"/>
            <a:ext cx="0" cy="12763500"/>
          </a:xfrm>
          <a:prstGeom prst="line">
            <a:avLst/>
          </a:prstGeom>
          <a:noFill/>
          <a:ln w="5080">
            <a:solidFill>
              <a:srgbClr val="C4B9AE">
                <a:alpha val="20000"/>
              </a:srgbClr>
            </a:solidFill>
            <a:prstDash val="solid"/>
          </a:ln>
        </p:spPr>
      </p:sp>
      <p:sp>
        <p:nvSpPr>
          <p:cNvPr id="3" name="Shape 1"/>
          <p:cNvSpPr/>
          <p:nvPr/>
        </p:nvSpPr>
        <p:spPr>
          <a:xfrm>
            <a:off x="2413000" y="762000"/>
            <a:ext cx="0" cy="12763500"/>
          </a:xfrm>
          <a:prstGeom prst="line">
            <a:avLst/>
          </a:prstGeom>
          <a:noFill/>
          <a:ln w="5080">
            <a:solidFill>
              <a:srgbClr val="C4B9AE">
                <a:alpha val="20000"/>
              </a:srgbClr>
            </a:solidFill>
            <a:prstDash val="solid"/>
          </a:ln>
        </p:spPr>
      </p:sp>
      <p:sp>
        <p:nvSpPr>
          <p:cNvPr id="4" name="Shape 2"/>
          <p:cNvSpPr/>
          <p:nvPr/>
        </p:nvSpPr>
        <p:spPr>
          <a:xfrm>
            <a:off x="3238500" y="762000"/>
            <a:ext cx="0" cy="12763500"/>
          </a:xfrm>
          <a:prstGeom prst="line">
            <a:avLst/>
          </a:prstGeom>
          <a:noFill/>
          <a:ln w="5080">
            <a:solidFill>
              <a:srgbClr val="C4B9AE">
                <a:alpha val="20000"/>
              </a:srgbClr>
            </a:solidFill>
            <a:prstDash val="solid"/>
          </a:ln>
        </p:spPr>
      </p:sp>
      <p:sp>
        <p:nvSpPr>
          <p:cNvPr id="5" name="Shape 3"/>
          <p:cNvSpPr/>
          <p:nvPr/>
        </p:nvSpPr>
        <p:spPr>
          <a:xfrm>
            <a:off x="4064000" y="762000"/>
            <a:ext cx="0" cy="12763500"/>
          </a:xfrm>
          <a:prstGeom prst="line">
            <a:avLst/>
          </a:prstGeom>
          <a:noFill/>
          <a:ln w="5080">
            <a:solidFill>
              <a:srgbClr val="C4B9AE">
                <a:alpha val="20000"/>
              </a:srgbClr>
            </a:solidFill>
            <a:prstDash val="solid"/>
          </a:ln>
        </p:spPr>
      </p:sp>
      <p:sp>
        <p:nvSpPr>
          <p:cNvPr id="6" name="Shape 4"/>
          <p:cNvSpPr/>
          <p:nvPr/>
        </p:nvSpPr>
        <p:spPr>
          <a:xfrm>
            <a:off x="4889500" y="762000"/>
            <a:ext cx="0" cy="12763500"/>
          </a:xfrm>
          <a:prstGeom prst="line">
            <a:avLst/>
          </a:prstGeom>
          <a:noFill/>
          <a:ln w="5080">
            <a:solidFill>
              <a:srgbClr val="C4B9AE">
                <a:alpha val="20000"/>
              </a:srgbClr>
            </a:solidFill>
            <a:prstDash val="solid"/>
          </a:ln>
        </p:spPr>
      </p:sp>
      <p:sp>
        <p:nvSpPr>
          <p:cNvPr id="7" name="Shape 5"/>
          <p:cNvSpPr/>
          <p:nvPr/>
        </p:nvSpPr>
        <p:spPr>
          <a:xfrm>
            <a:off x="5715000" y="762000"/>
            <a:ext cx="0" cy="12763500"/>
          </a:xfrm>
          <a:prstGeom prst="line">
            <a:avLst/>
          </a:prstGeom>
          <a:noFill/>
          <a:ln w="5080">
            <a:solidFill>
              <a:srgbClr val="C4B9AE">
                <a:alpha val="20000"/>
              </a:srgbClr>
            </a:solidFill>
            <a:prstDash val="solid"/>
          </a:ln>
        </p:spPr>
      </p:sp>
      <p:sp>
        <p:nvSpPr>
          <p:cNvPr id="8" name="Shape 6"/>
          <p:cNvSpPr/>
          <p:nvPr/>
        </p:nvSpPr>
        <p:spPr>
          <a:xfrm>
            <a:off x="6540500" y="762000"/>
            <a:ext cx="0" cy="12763500"/>
          </a:xfrm>
          <a:prstGeom prst="line">
            <a:avLst/>
          </a:prstGeom>
          <a:noFill/>
          <a:ln w="5080">
            <a:solidFill>
              <a:srgbClr val="C4B9AE">
                <a:alpha val="20000"/>
              </a:srgbClr>
            </a:solidFill>
            <a:prstDash val="solid"/>
          </a:ln>
        </p:spPr>
      </p:sp>
      <p:sp>
        <p:nvSpPr>
          <p:cNvPr id="9" name="Shape 7"/>
          <p:cNvSpPr/>
          <p:nvPr/>
        </p:nvSpPr>
        <p:spPr>
          <a:xfrm>
            <a:off x="7366000" y="762000"/>
            <a:ext cx="0" cy="12763500"/>
          </a:xfrm>
          <a:prstGeom prst="line">
            <a:avLst/>
          </a:prstGeom>
          <a:noFill/>
          <a:ln w="5080">
            <a:solidFill>
              <a:srgbClr val="C4B9AE">
                <a:alpha val="20000"/>
              </a:srgbClr>
            </a:solidFill>
            <a:prstDash val="solid"/>
          </a:ln>
        </p:spPr>
      </p:sp>
      <p:sp>
        <p:nvSpPr>
          <p:cNvPr id="10" name="Shape 8"/>
          <p:cNvSpPr/>
          <p:nvPr/>
        </p:nvSpPr>
        <p:spPr>
          <a:xfrm>
            <a:off x="8191500" y="762000"/>
            <a:ext cx="0" cy="12763500"/>
          </a:xfrm>
          <a:prstGeom prst="line">
            <a:avLst/>
          </a:prstGeom>
          <a:noFill/>
          <a:ln w="5080">
            <a:solidFill>
              <a:srgbClr val="C4B9AE">
                <a:alpha val="20000"/>
              </a:srgbClr>
            </a:solidFill>
            <a:prstDash val="solid"/>
          </a:ln>
        </p:spPr>
      </p:sp>
      <p:sp>
        <p:nvSpPr>
          <p:cNvPr id="11" name="Shape 9"/>
          <p:cNvSpPr/>
          <p:nvPr/>
        </p:nvSpPr>
        <p:spPr>
          <a:xfrm>
            <a:off x="9017000" y="762000"/>
            <a:ext cx="0" cy="12763500"/>
          </a:xfrm>
          <a:prstGeom prst="line">
            <a:avLst/>
          </a:prstGeom>
          <a:noFill/>
          <a:ln w="5080">
            <a:solidFill>
              <a:srgbClr val="C4B9AE">
                <a:alpha val="20000"/>
              </a:srgbClr>
            </a:solidFill>
            <a:prstDash val="solid"/>
          </a:ln>
        </p:spPr>
      </p:sp>
      <p:sp>
        <p:nvSpPr>
          <p:cNvPr id="12" name="Shape 10"/>
          <p:cNvSpPr/>
          <p:nvPr/>
        </p:nvSpPr>
        <p:spPr>
          <a:xfrm>
            <a:off x="9842500" y="762000"/>
            <a:ext cx="0" cy="12763500"/>
          </a:xfrm>
          <a:prstGeom prst="line">
            <a:avLst/>
          </a:prstGeom>
          <a:noFill/>
          <a:ln w="5080">
            <a:solidFill>
              <a:srgbClr val="C4B9AE">
                <a:alpha val="20000"/>
              </a:srgbClr>
            </a:solidFill>
            <a:prstDash val="solid"/>
          </a:ln>
        </p:spPr>
      </p:sp>
      <p:sp>
        <p:nvSpPr>
          <p:cNvPr id="13" name="Shape 11"/>
          <p:cNvSpPr/>
          <p:nvPr/>
        </p:nvSpPr>
        <p:spPr>
          <a:xfrm>
            <a:off x="762000" y="2180167"/>
            <a:ext cx="9906000" cy="0"/>
          </a:xfrm>
          <a:prstGeom prst="line">
            <a:avLst/>
          </a:prstGeom>
          <a:noFill/>
          <a:ln w="5080">
            <a:solidFill>
              <a:srgbClr val="C4B9AE">
                <a:alpha val="20000"/>
              </a:srgbClr>
            </a:solidFill>
            <a:prstDash val="solid"/>
          </a:ln>
        </p:spPr>
      </p:sp>
      <p:sp>
        <p:nvSpPr>
          <p:cNvPr id="14" name="Shape 12"/>
          <p:cNvSpPr/>
          <p:nvPr/>
        </p:nvSpPr>
        <p:spPr>
          <a:xfrm>
            <a:off x="762000" y="3598333"/>
            <a:ext cx="9906000" cy="0"/>
          </a:xfrm>
          <a:prstGeom prst="line">
            <a:avLst/>
          </a:prstGeom>
          <a:noFill/>
          <a:ln w="5080">
            <a:solidFill>
              <a:srgbClr val="C4B9AE">
                <a:alpha val="20000"/>
              </a:srgbClr>
            </a:solidFill>
            <a:prstDash val="solid"/>
          </a:ln>
        </p:spPr>
      </p:sp>
      <p:sp>
        <p:nvSpPr>
          <p:cNvPr id="15" name="Shape 13"/>
          <p:cNvSpPr/>
          <p:nvPr/>
        </p:nvSpPr>
        <p:spPr>
          <a:xfrm>
            <a:off x="762000" y="5016500"/>
            <a:ext cx="9906000" cy="0"/>
          </a:xfrm>
          <a:prstGeom prst="line">
            <a:avLst/>
          </a:prstGeom>
          <a:noFill/>
          <a:ln w="5080">
            <a:solidFill>
              <a:srgbClr val="C4B9AE">
                <a:alpha val="20000"/>
              </a:srgbClr>
            </a:solidFill>
            <a:prstDash val="solid"/>
          </a:ln>
        </p:spPr>
      </p:sp>
      <p:sp>
        <p:nvSpPr>
          <p:cNvPr id="16" name="Shape 14"/>
          <p:cNvSpPr/>
          <p:nvPr/>
        </p:nvSpPr>
        <p:spPr>
          <a:xfrm>
            <a:off x="762000" y="6434667"/>
            <a:ext cx="9906000" cy="0"/>
          </a:xfrm>
          <a:prstGeom prst="line">
            <a:avLst/>
          </a:prstGeom>
          <a:noFill/>
          <a:ln w="5080">
            <a:solidFill>
              <a:srgbClr val="C4B9AE">
                <a:alpha val="20000"/>
              </a:srgbClr>
            </a:solidFill>
            <a:prstDash val="solid"/>
          </a:ln>
        </p:spPr>
      </p:sp>
      <p:sp>
        <p:nvSpPr>
          <p:cNvPr id="17" name="Shape 15"/>
          <p:cNvSpPr/>
          <p:nvPr/>
        </p:nvSpPr>
        <p:spPr>
          <a:xfrm>
            <a:off x="762000" y="7852833"/>
            <a:ext cx="9906000" cy="0"/>
          </a:xfrm>
          <a:prstGeom prst="line">
            <a:avLst/>
          </a:prstGeom>
          <a:noFill/>
          <a:ln w="5080">
            <a:solidFill>
              <a:srgbClr val="C4B9AE">
                <a:alpha val="20000"/>
              </a:srgbClr>
            </a:solidFill>
            <a:prstDash val="solid"/>
          </a:ln>
        </p:spPr>
      </p:sp>
      <p:sp>
        <p:nvSpPr>
          <p:cNvPr id="18" name="Shape 16"/>
          <p:cNvSpPr/>
          <p:nvPr/>
        </p:nvSpPr>
        <p:spPr>
          <a:xfrm>
            <a:off x="762000" y="9271000"/>
            <a:ext cx="9906000" cy="0"/>
          </a:xfrm>
          <a:prstGeom prst="line">
            <a:avLst/>
          </a:prstGeom>
          <a:noFill/>
          <a:ln w="5080">
            <a:solidFill>
              <a:srgbClr val="C4B9AE">
                <a:alpha val="20000"/>
              </a:srgbClr>
            </a:solidFill>
            <a:prstDash val="solid"/>
          </a:ln>
        </p:spPr>
      </p:sp>
      <p:sp>
        <p:nvSpPr>
          <p:cNvPr id="19" name="Shape 17"/>
          <p:cNvSpPr/>
          <p:nvPr/>
        </p:nvSpPr>
        <p:spPr>
          <a:xfrm>
            <a:off x="762000" y="10689167"/>
            <a:ext cx="9906000" cy="0"/>
          </a:xfrm>
          <a:prstGeom prst="line">
            <a:avLst/>
          </a:prstGeom>
          <a:noFill/>
          <a:ln w="5080">
            <a:solidFill>
              <a:srgbClr val="C4B9AE">
                <a:alpha val="20000"/>
              </a:srgbClr>
            </a:solidFill>
            <a:prstDash val="solid"/>
          </a:ln>
        </p:spPr>
      </p:sp>
      <p:sp>
        <p:nvSpPr>
          <p:cNvPr id="20" name="Shape 18"/>
          <p:cNvSpPr/>
          <p:nvPr/>
        </p:nvSpPr>
        <p:spPr>
          <a:xfrm>
            <a:off x="762000" y="12107333"/>
            <a:ext cx="9906000" cy="0"/>
          </a:xfrm>
          <a:prstGeom prst="line">
            <a:avLst/>
          </a:prstGeom>
          <a:noFill/>
          <a:ln w="5080">
            <a:solidFill>
              <a:srgbClr val="C4B9AE">
                <a:alpha val="20000"/>
              </a:srgbClr>
            </a:solidFill>
            <a:prstDash val="solid"/>
          </a:ln>
        </p:spPr>
      </p:sp>
      <p:sp>
        <p:nvSpPr>
          <p:cNvPr id="21" name="Shape 19"/>
          <p:cNvSpPr/>
          <p:nvPr/>
        </p:nvSpPr>
        <p:spPr>
          <a:xfrm>
            <a:off x="762000" y="762000"/>
            <a:ext cx="381000" cy="28575"/>
          </a:xfrm>
          <a:prstGeom prst="rect">
            <a:avLst/>
          </a:prstGeom>
          <a:solidFill>
            <a:srgbClr val="F7F471"/>
          </a:solidFill>
          <a:ln w="12700">
            <a:solidFill>
              <a:srgbClr val="F7F471"/>
            </a:solidFill>
            <a:prstDash val="solid"/>
          </a:ln>
        </p:spPr>
      </p:sp>
      <p:sp>
        <p:nvSpPr>
          <p:cNvPr id="22" name="Text 20"/>
          <p:cNvSpPr/>
          <p:nvPr/>
        </p:nvSpPr>
        <p:spPr>
          <a:xfrm>
            <a:off x="762000" y="876300"/>
            <a:ext cx="5486400" cy="266700"/>
          </a:xfrm>
          <a:prstGeom prst="rect">
            <a:avLst/>
          </a:prstGeom>
          <a:noFill/>
          <a:ln/>
        </p:spPr>
        <p:txBody>
          <a:bodyPr wrap="square" rtlCol="0" anchor="ctr"/>
          <a:lstStyle/>
          <a:p>
            <a:pPr algn="l" indent="0" marL="0">
              <a:buNone/>
            </a:pPr>
            <a:r>
              <a:rPr lang="en-US" sz="1400" b="1" spc="200" kern="0" dirty="0">
                <a:solidFill>
                  <a:srgbClr val="18160F"/>
                </a:solidFill>
                <a:latin typeface="Inter" pitchFamily="34" charset="0"/>
                <a:ea typeface="Inter" pitchFamily="34" charset="-122"/>
                <a:cs typeface="Inter" pitchFamily="34" charset="-120"/>
              </a:rPr>
              <a:t>SOLO OPERATOR</a:t>
            </a:r>
            <a:endParaRPr lang="en-US" sz="1400" dirty="0"/>
          </a:p>
        </p:txBody>
      </p:sp>
      <p:sp>
        <p:nvSpPr>
          <p:cNvPr id="23" name="Text 21"/>
          <p:cNvSpPr/>
          <p:nvPr/>
        </p:nvSpPr>
        <p:spPr>
          <a:xfrm>
            <a:off x="9570720" y="762000"/>
            <a:ext cx="1097280" cy="190500"/>
          </a:xfrm>
          <a:prstGeom prst="rect">
            <a:avLst/>
          </a:prstGeom>
          <a:noFill/>
          <a:ln/>
        </p:spPr>
        <p:txBody>
          <a:bodyPr wrap="square" rtlCol="0" anchor="ctr"/>
          <a:lstStyle/>
          <a:p>
            <a:pPr algn="r" indent="0" marL="0">
              <a:buNone/>
            </a:pPr>
            <a:r>
              <a:rPr lang="en-US" sz="1100" spc="100" kern="0" dirty="0">
                <a:solidFill>
                  <a:srgbClr val="8A8280"/>
                </a:solidFill>
                <a:latin typeface="Inter" pitchFamily="34" charset="0"/>
                <a:ea typeface="Inter" pitchFamily="34" charset="-122"/>
                <a:cs typeface="Inter" pitchFamily="34" charset="-120"/>
              </a:rPr>
              <a:t>9 / 14</a:t>
            </a:r>
            <a:endParaRPr lang="en-US" sz="1100" dirty="0"/>
          </a:p>
        </p:txBody>
      </p:sp>
      <p:sp>
        <p:nvSpPr>
          <p:cNvPr id="24" name="Text 22"/>
          <p:cNvSpPr/>
          <p:nvPr/>
        </p:nvSpPr>
        <p:spPr>
          <a:xfrm>
            <a:off x="762000" y="1463040"/>
            <a:ext cx="9906000" cy="1280160"/>
          </a:xfrm>
          <a:prstGeom prst="rect">
            <a:avLst/>
          </a:prstGeom>
          <a:noFill/>
          <a:ln/>
        </p:spPr>
        <p:txBody>
          <a:bodyPr wrap="square" rtlCol="0" anchor="ctr"/>
          <a:lstStyle/>
          <a:p>
            <a:pPr indent="0" marL="0">
              <a:lnSpc>
                <a:spcPct val="110000"/>
              </a:lnSpc>
              <a:buNone/>
            </a:pPr>
            <a:r>
              <a:rPr lang="en-US" sz="4400" dirty="0">
                <a:solidFill>
                  <a:srgbClr val="18160F"/>
                </a:solidFill>
                <a:latin typeface="Playfair Display" pitchFamily="34" charset="0"/>
                <a:ea typeface="Playfair Display" pitchFamily="34" charset="-122"/>
                <a:cs typeface="Playfair Display" pitchFamily="34" charset="-120"/>
              </a:rPr>
              <a:t>Hunt non-consumption every Friday.</a:t>
            </a:r>
            <a:endParaRPr lang="en-US" sz="4400" dirty="0"/>
          </a:p>
        </p:txBody>
      </p:sp>
      <p:sp>
        <p:nvSpPr>
          <p:cNvPr id="25" name="Text 23"/>
          <p:cNvSpPr/>
          <p:nvPr/>
        </p:nvSpPr>
        <p:spPr>
          <a:xfrm>
            <a:off x="762000" y="3657600"/>
            <a:ext cx="5029200" cy="4572000"/>
          </a:xfrm>
          <a:prstGeom prst="rect">
            <a:avLst/>
          </a:prstGeom>
          <a:noFill/>
          <a:ln/>
        </p:spPr>
        <p:txBody>
          <a:bodyPr wrap="square" rtlCol="0" anchor="ctr"/>
          <a:lstStyle/>
          <a:p>
            <a:pPr indent="0" marL="0">
              <a:lnSpc>
                <a:spcPct val="160000"/>
              </a:lnSpc>
              <a:buNone/>
            </a:pPr>
            <a:r>
              <a:rPr lang="en-US" sz="1800" dirty="0">
                <a:solidFill>
                  <a:srgbClr val="18160F"/>
                </a:solidFill>
                <a:latin typeface="Inter" pitchFamily="34" charset="0"/>
                <a:ea typeface="Inter" pitchFamily="34" charset="-122"/>
                <a:cs typeface="Inter" pitchFamily="34" charset="-120"/>
              </a:rPr>
              <a:t>Run the substitute scan once per week. Find the cheapest, ugliest version of your work that already exists. Read its reviews. Identify the customers choosing it. They are your leading indicator. Build one experiment outside the core every quarter. Track time on it.</a:t>
            </a:r>
            <a:endParaRPr lang="en-US" sz="1800" dirty="0"/>
          </a:p>
        </p:txBody>
      </p:sp>
      <p:sp>
        <p:nvSpPr>
          <p:cNvPr id="26" name="Shape 24"/>
          <p:cNvSpPr/>
          <p:nvPr/>
        </p:nvSpPr>
        <p:spPr>
          <a:xfrm>
            <a:off x="8138160" y="5852160"/>
            <a:ext cx="1097280" cy="1097280"/>
          </a:xfrm>
          <a:prstGeom prst="ellipse">
            <a:avLst/>
          </a:prstGeom>
          <a:ln w="17780">
            <a:solidFill>
              <a:srgbClr val="18160F"/>
            </a:solidFill>
            <a:prstDash val="solid"/>
          </a:ln>
        </p:spPr>
      </p:sp>
      <p:sp>
        <p:nvSpPr>
          <p:cNvPr id="27" name="Text 25"/>
          <p:cNvSpPr/>
          <p:nvPr/>
        </p:nvSpPr>
        <p:spPr>
          <a:xfrm>
            <a:off x="8138160" y="6263640"/>
            <a:ext cx="1097280" cy="274320"/>
          </a:xfrm>
          <a:prstGeom prst="rect">
            <a:avLst/>
          </a:prstGeom>
          <a:noFill/>
          <a:ln/>
        </p:spPr>
        <p:txBody>
          <a:bodyPr wrap="square" rtlCol="0" anchor="ctr"/>
          <a:lstStyle/>
          <a:p>
            <a:pPr algn="ctr" indent="0" marL="0">
              <a:buNone/>
            </a:pPr>
            <a:r>
              <a:rPr lang="en-US" sz="1100" b="1" spc="300" kern="0" dirty="0">
                <a:solidFill>
                  <a:srgbClr val="18160F"/>
                </a:solidFill>
                <a:latin typeface="Inter" pitchFamily="34" charset="0"/>
                <a:ea typeface="Inter" pitchFamily="34" charset="-122"/>
                <a:cs typeface="Inter" pitchFamily="34" charset="-120"/>
              </a:rPr>
              <a:t>CORE</a:t>
            </a:r>
            <a:endParaRPr lang="en-US" sz="1100" dirty="0"/>
          </a:p>
        </p:txBody>
      </p:sp>
      <p:sp>
        <p:nvSpPr>
          <p:cNvPr id="28" name="Shape 26"/>
          <p:cNvSpPr/>
          <p:nvPr/>
        </p:nvSpPr>
        <p:spPr>
          <a:xfrm>
            <a:off x="6492240" y="4206240"/>
            <a:ext cx="4389120" cy="4389120"/>
          </a:xfrm>
          <a:prstGeom prst="ellipse">
            <a:avLst/>
          </a:prstGeom>
          <a:ln w="10160">
            <a:solidFill>
              <a:srgbClr val="8A8280"/>
            </a:solidFill>
            <a:prstDash val="dash"/>
          </a:ln>
        </p:spPr>
      </p:sp>
      <p:sp>
        <p:nvSpPr>
          <p:cNvPr id="29" name="Text 27"/>
          <p:cNvSpPr/>
          <p:nvPr/>
        </p:nvSpPr>
        <p:spPr>
          <a:xfrm>
            <a:off x="6492240" y="3931920"/>
            <a:ext cx="4389120" cy="274320"/>
          </a:xfrm>
          <a:prstGeom prst="rect">
            <a:avLst/>
          </a:prstGeom>
          <a:noFill/>
          <a:ln/>
        </p:spPr>
        <p:txBody>
          <a:bodyPr wrap="square" rtlCol="0" anchor="ctr"/>
          <a:lstStyle/>
          <a:p>
            <a:pPr algn="ctr" indent="0" marL="0">
              <a:buNone/>
            </a:pPr>
            <a:r>
              <a:rPr lang="en-US" sz="1100" b="1" spc="300" kern="0" dirty="0">
                <a:solidFill>
                  <a:srgbClr val="8A8280"/>
                </a:solidFill>
                <a:latin typeface="Inter" pitchFamily="34" charset="0"/>
                <a:ea typeface="Inter" pitchFamily="34" charset="-122"/>
                <a:cs typeface="Inter" pitchFamily="34" charset="-120"/>
              </a:rPr>
              <a:t>NON-CONSUMPTION</a:t>
            </a:r>
            <a:endParaRPr lang="en-US" sz="1100" dirty="0"/>
          </a:p>
        </p:txBody>
      </p:sp>
      <p:sp>
        <p:nvSpPr>
          <p:cNvPr id="30" name="Shape 28"/>
          <p:cNvSpPr/>
          <p:nvPr/>
        </p:nvSpPr>
        <p:spPr>
          <a:xfrm>
            <a:off x="8686800" y="6400800"/>
            <a:ext cx="-1463040" cy="-1463040"/>
          </a:xfrm>
          <a:prstGeom prst="line">
            <a:avLst/>
          </a:prstGeom>
          <a:noFill/>
          <a:ln w="33020">
            <a:solidFill>
              <a:srgbClr val="F7F471"/>
            </a:solidFill>
            <a:prstDash val="solid"/>
          </a:ln>
        </p:spPr>
      </p:sp>
      <p:sp>
        <p:nvSpPr>
          <p:cNvPr id="31" name="Shape 29"/>
          <p:cNvSpPr/>
          <p:nvPr/>
        </p:nvSpPr>
        <p:spPr>
          <a:xfrm>
            <a:off x="7150608" y="4864608"/>
            <a:ext cx="146304" cy="146304"/>
          </a:xfrm>
          <a:prstGeom prst="rect">
            <a:avLst/>
          </a:prstGeom>
          <a:solidFill>
            <a:srgbClr val="F7F471"/>
          </a:solidFill>
          <a:ln w="10160">
            <a:solidFill>
              <a:srgbClr val="18160F"/>
            </a:solidFill>
            <a:prstDash val="solid"/>
          </a:ln>
        </p:spPr>
      </p:sp>
      <p:sp>
        <p:nvSpPr>
          <p:cNvPr id="32" name="Text 30"/>
          <p:cNvSpPr/>
          <p:nvPr/>
        </p:nvSpPr>
        <p:spPr>
          <a:xfrm>
            <a:off x="5760720" y="4709160"/>
            <a:ext cx="1371600" cy="274320"/>
          </a:xfrm>
          <a:prstGeom prst="rect">
            <a:avLst/>
          </a:prstGeom>
          <a:noFill/>
          <a:ln/>
        </p:spPr>
        <p:txBody>
          <a:bodyPr wrap="square" rtlCol="0" anchor="ctr"/>
          <a:lstStyle/>
          <a:p>
            <a:pPr algn="r" indent="0" marL="0">
              <a:buNone/>
            </a:pPr>
            <a:r>
              <a:rPr lang="en-US" sz="1400" i="1" dirty="0">
                <a:solidFill>
                  <a:srgbClr val="18160F"/>
                </a:solidFill>
                <a:latin typeface="Playfair Display" pitchFamily="34" charset="0"/>
                <a:ea typeface="Playfair Display" pitchFamily="34" charset="-122"/>
                <a:cs typeface="Playfair Display" pitchFamily="34" charset="-120"/>
              </a:rPr>
              <a:t>Friday probe</a:t>
            </a:r>
            <a:endParaRPr lang="en-US" sz="1400" dirty="0"/>
          </a:p>
        </p:txBody>
      </p:sp>
      <p:sp>
        <p:nvSpPr>
          <p:cNvPr id="33" name="Shape 31"/>
          <p:cNvSpPr/>
          <p:nvPr/>
        </p:nvSpPr>
        <p:spPr>
          <a:xfrm>
            <a:off x="762000" y="11430000"/>
            <a:ext cx="9906000" cy="1280160"/>
          </a:xfrm>
          <a:prstGeom prst="rect">
            <a:avLst/>
          </a:prstGeom>
          <a:solidFill>
            <a:srgbClr val="D6CEBF"/>
          </a:solidFill>
          <a:ln w="12700">
            <a:solidFill>
              <a:srgbClr val="D6CEBF"/>
            </a:solidFill>
            <a:prstDash val="solid"/>
          </a:ln>
        </p:spPr>
      </p:sp>
      <p:sp>
        <p:nvSpPr>
          <p:cNvPr id="34" name="Shape 32"/>
          <p:cNvSpPr/>
          <p:nvPr/>
        </p:nvSpPr>
        <p:spPr>
          <a:xfrm>
            <a:off x="762000" y="11430000"/>
            <a:ext cx="548640" cy="36576"/>
          </a:xfrm>
          <a:prstGeom prst="rect">
            <a:avLst/>
          </a:prstGeom>
          <a:solidFill>
            <a:srgbClr val="F7F471"/>
          </a:solidFill>
          <a:ln w="12700">
            <a:solidFill>
              <a:srgbClr val="F7F471"/>
            </a:solidFill>
            <a:prstDash val="solid"/>
          </a:ln>
        </p:spPr>
      </p:sp>
      <p:sp>
        <p:nvSpPr>
          <p:cNvPr id="35" name="Text 33"/>
          <p:cNvSpPr/>
          <p:nvPr/>
        </p:nvSpPr>
        <p:spPr>
          <a:xfrm>
            <a:off x="1036320" y="11612880"/>
            <a:ext cx="3657600" cy="274320"/>
          </a:xfrm>
          <a:prstGeom prst="rect">
            <a:avLst/>
          </a:prstGeom>
          <a:noFill/>
          <a:ln/>
        </p:spPr>
        <p:txBody>
          <a:bodyPr wrap="square"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CADENCE  ·  WEEKLY</a:t>
            </a:r>
            <a:endParaRPr lang="en-US" sz="1100" dirty="0"/>
          </a:p>
        </p:txBody>
      </p:sp>
      <p:sp>
        <p:nvSpPr>
          <p:cNvPr id="36" name="Text 34"/>
          <p:cNvSpPr/>
          <p:nvPr/>
        </p:nvSpPr>
        <p:spPr>
          <a:xfrm>
            <a:off x="1036320" y="11932920"/>
            <a:ext cx="9357360" cy="731520"/>
          </a:xfrm>
          <a:prstGeom prst="rect">
            <a:avLst/>
          </a:prstGeom>
          <a:noFill/>
          <a:ln/>
        </p:spPr>
        <p:txBody>
          <a:bodyPr wrap="square" rtlCol="0" anchor="ctr"/>
          <a:lstStyle/>
          <a:p>
            <a:pPr indent="0" marL="0">
              <a:buNone/>
            </a:pPr>
            <a:r>
              <a:rPr lang="en-US" sz="1600" dirty="0">
                <a:solidFill>
                  <a:srgbClr val="18160F"/>
                </a:solidFill>
                <a:latin typeface="Inter" pitchFamily="34" charset="0"/>
                <a:ea typeface="Inter" pitchFamily="34" charset="-122"/>
                <a:cs typeface="Inter" pitchFamily="34" charset="-120"/>
              </a:rPr>
              <a:t>One scan. One reviewer cluster. One leading indicator written down by Friday at 5.</a:t>
            </a:r>
            <a:endParaRPr lang="en-US" sz="1600" dirty="0"/>
          </a:p>
        </p:txBody>
      </p:sp>
      <p:sp>
        <p:nvSpPr>
          <p:cNvPr id="37" name="Text 35"/>
          <p:cNvSpPr/>
          <p:nvPr/>
        </p:nvSpPr>
        <p:spPr>
          <a:xfrm>
            <a:off x="10027920" y="13022580"/>
            <a:ext cx="640080" cy="457200"/>
          </a:xfrm>
          <a:prstGeom prst="rect">
            <a:avLst/>
          </a:prstGeom>
          <a:noFill/>
          <a:ln/>
        </p:spPr>
        <p:txBody>
          <a:bodyPr wrap="square" rtlCol="0" anchor="ctr"/>
          <a:lstStyle/>
          <a:p>
            <a:pPr algn="r" indent="0" marL="0">
              <a:buNone/>
            </a:pPr>
            <a:r>
              <a:rPr lang="en-US" sz="2800" spc="200" kern="0" dirty="0">
                <a:solidFill>
                  <a:srgbClr val="18160F"/>
                </a:solidFill>
                <a:latin typeface="Playfair Display" pitchFamily="34" charset="0"/>
                <a:ea typeface="Playfair Display" pitchFamily="34" charset="-122"/>
                <a:cs typeface="Playfair Display" pitchFamily="34" charset="-120"/>
              </a:rPr>
              <a:t>JB</a:t>
            </a:r>
            <a:endParaRPr lang="en-US" sz="2800" dirty="0"/>
          </a:p>
        </p:txBody>
      </p:sp>
      <p:sp>
        <p:nvSpPr>
          <p:cNvPr id="38" name="Shape 36"/>
          <p:cNvSpPr/>
          <p:nvPr/>
        </p:nvSpPr>
        <p:spPr>
          <a:xfrm>
            <a:off x="10210800" y="13479780"/>
            <a:ext cx="457200" cy="18288"/>
          </a:xfrm>
          <a:prstGeom prst="rect">
            <a:avLst/>
          </a:prstGeom>
          <a:solidFill>
            <a:srgbClr val="F7F471"/>
          </a:solidFill>
          <a:ln w="12700">
            <a:solidFill>
              <a:srgbClr val="F7F471"/>
            </a:solidFill>
            <a:prstDash val="solid"/>
          </a:ln>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6A East Partners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Disruptive Innovation — JB Carousel</dc:title>
  <dc:subject>PptxGenJS Presentation</dc:subject>
  <dc:creator>John Brewton</dc:creator>
  <cp:lastModifiedBy>John Brewton</cp:lastModifiedBy>
  <cp:revision>1</cp:revision>
  <dcterms:created xsi:type="dcterms:W3CDTF">2026-04-27T10:06:21Z</dcterms:created>
  <dcterms:modified xsi:type="dcterms:W3CDTF">2026-04-27T10:06:21Z</dcterms:modified>
</cp:coreProperties>
</file>