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notesMasterIdLst>
    <p:notesMasterId r:id="rId3"/>
  </p:notesMasterIdLst>
  <p:sldSz cx="11430000" cy="14287500"/>
  <p:notesSz cx="14287500" cy="11430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C4B9A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74320" y="274320"/>
            <a:ext cx="6583680" cy="3931920"/>
          </a:xfrm>
          <a:prstGeom prst="rect">
            <a:avLst/>
          </a:prstGeom>
          <a:solidFill>
            <a:srgbClr val="2A3D2E"/>
          </a:solidFill>
          <a:ln w="12700">
            <a:solidFill>
              <a:srgbClr val="2A3D2E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731520" y="685800"/>
            <a:ext cx="457200" cy="36576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804672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spc="3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DISRUPTIVE INNOVATION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143000"/>
            <a:ext cx="56692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500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The Innovator's</a:t>
            </a:r>
            <a:endParaRPr lang="en-US" sz="5000" dirty="0"/>
          </a:p>
        </p:txBody>
      </p:sp>
      <p:sp>
        <p:nvSpPr>
          <p:cNvPr id="6" name="Text 4"/>
          <p:cNvSpPr/>
          <p:nvPr/>
        </p:nvSpPr>
        <p:spPr>
          <a:xfrm>
            <a:off x="731520" y="1901952"/>
            <a:ext cx="56692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500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Dilemma.</a:t>
            </a:r>
            <a:endParaRPr lang="en-US" sz="5000" dirty="0"/>
          </a:p>
        </p:txBody>
      </p:sp>
      <p:sp>
        <p:nvSpPr>
          <p:cNvPr id="7" name="Text 5"/>
          <p:cNvSpPr/>
          <p:nvPr/>
        </p:nvSpPr>
        <p:spPr>
          <a:xfrm>
            <a:off x="731520" y="2651760"/>
            <a:ext cx="56692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50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1997.</a:t>
            </a:r>
            <a:endParaRPr lang="en-US" sz="5000" dirty="0"/>
          </a:p>
        </p:txBody>
      </p:sp>
      <p:sp>
        <p:nvSpPr>
          <p:cNvPr id="8" name="Text 6"/>
          <p:cNvSpPr/>
          <p:nvPr/>
        </p:nvSpPr>
        <p:spPr>
          <a:xfrm>
            <a:off x="731520" y="3429000"/>
            <a:ext cx="5669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Clayton M. Christensen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731520" y="3703320"/>
            <a:ext cx="5669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10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Harvard Business School  ·  Harvard Business School Press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7022592" y="274320"/>
            <a:ext cx="4133088" cy="3931920"/>
          </a:xfrm>
          <a:prstGeom prst="rect">
            <a:avLst/>
          </a:prstGeom>
          <a:solidFill>
            <a:srgbClr val="EDE8DF"/>
          </a:solidFill>
          <a:ln w="12700">
            <a:solidFill>
              <a:srgbClr val="EDE8DF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7296912" y="548640"/>
            <a:ext cx="457200" cy="36576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296912" y="667512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FRAMEWORK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7296912" y="1051560"/>
            <a:ext cx="358444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Two kinds of innovation.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7296912" y="1508760"/>
            <a:ext cx="358444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One climb up-market.</a:t>
            </a:r>
            <a:endParaRPr lang="en-US" sz="2000" dirty="0"/>
          </a:p>
        </p:txBody>
      </p:sp>
      <p:sp>
        <p:nvSpPr>
          <p:cNvPr id="15" name="Shape 13"/>
          <p:cNvSpPr/>
          <p:nvPr/>
        </p:nvSpPr>
        <p:spPr>
          <a:xfrm>
            <a:off x="7342632" y="3383280"/>
            <a:ext cx="1042416" cy="384048"/>
          </a:xfrm>
          <a:prstGeom prst="rect">
            <a:avLst/>
          </a:prstGeom>
          <a:solidFill>
            <a:srgbClr val="D6CEBF"/>
          </a:solidFill>
          <a:ln w="8890">
            <a:solidFill>
              <a:srgbClr val="18160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342632" y="3383280"/>
            <a:ext cx="1042416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LOW-END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8567928" y="2880360"/>
            <a:ext cx="1042416" cy="384048"/>
          </a:xfrm>
          <a:prstGeom prst="rect">
            <a:avLst/>
          </a:prstGeom>
          <a:solidFill>
            <a:srgbClr val="D6CEBF"/>
          </a:solidFill>
          <a:ln w="8890">
            <a:solidFill>
              <a:srgbClr val="18160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567928" y="2880360"/>
            <a:ext cx="1042416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MID-MARKET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9793224" y="2377440"/>
            <a:ext cx="1042416" cy="384048"/>
          </a:xfrm>
          <a:prstGeom prst="rect">
            <a:avLst/>
          </a:prstGeom>
          <a:solidFill>
            <a:srgbClr val="F7F471"/>
          </a:solidFill>
          <a:ln w="8890">
            <a:solidFill>
              <a:srgbClr val="18160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9793224" y="2377440"/>
            <a:ext cx="1042416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UP-MARKET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8430768" y="3575304"/>
            <a:ext cx="91440" cy="-502920"/>
          </a:xfrm>
          <a:prstGeom prst="line">
            <a:avLst/>
          </a:prstGeom>
          <a:noFill/>
          <a:ln w="10160">
            <a:solidFill>
              <a:srgbClr val="18160F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9656064" y="3072384"/>
            <a:ext cx="91440" cy="-502920"/>
          </a:xfrm>
          <a:prstGeom prst="line">
            <a:avLst/>
          </a:prstGeom>
          <a:noFill/>
          <a:ln w="10160">
            <a:solidFill>
              <a:srgbClr val="18160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7296912" y="3703320"/>
            <a:ext cx="35844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i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Disruptors enter low. Improve. Take the segment.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274320" y="4370832"/>
            <a:ext cx="5358384" cy="2743200"/>
          </a:xfrm>
          <a:prstGeom prst="rect">
            <a:avLst/>
          </a:prstGeom>
          <a:solidFill>
            <a:srgbClr val="2A3D2E"/>
          </a:solidFill>
          <a:ln w="12700">
            <a:solidFill>
              <a:srgbClr val="2A3D2E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640080" y="4690872"/>
            <a:ext cx="457200" cy="36576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40080" y="4809744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spc="3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DILEMMA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640080" y="5148072"/>
            <a:ext cx="462686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Why well-managed</a:t>
            </a:r>
            <a:endParaRPr lang="en-US" sz="2400" dirty="0"/>
          </a:p>
        </p:txBody>
      </p:sp>
      <p:sp>
        <p:nvSpPr>
          <p:cNvPr id="28" name="Text 26"/>
          <p:cNvSpPr/>
          <p:nvPr/>
        </p:nvSpPr>
        <p:spPr>
          <a:xfrm>
            <a:off x="640080" y="5605272"/>
            <a:ext cx="462686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companies fail.</a:t>
            </a:r>
            <a:endParaRPr lang="en-US" sz="2400" dirty="0"/>
          </a:p>
        </p:txBody>
      </p:sp>
      <p:sp>
        <p:nvSpPr>
          <p:cNvPr id="29" name="Text 27"/>
          <p:cNvSpPr/>
          <p:nvPr/>
        </p:nvSpPr>
        <p:spPr>
          <a:xfrm>
            <a:off x="640080" y="6199632"/>
            <a:ext cx="462686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Incumbents allocate resources to their best customers. Best customers want sustaining improvements. Disruptive products underperform on those metrics. Rational management points the company away from the disruption.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5797296" y="4370832"/>
            <a:ext cx="5358384" cy="2743200"/>
          </a:xfrm>
          <a:prstGeom prst="rect">
            <a:avLst/>
          </a:prstGeom>
          <a:solidFill>
            <a:srgbClr val="2A3D2E"/>
          </a:solidFill>
          <a:ln w="12700">
            <a:solidFill>
              <a:srgbClr val="2A3D2E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5687568" y="4645152"/>
            <a:ext cx="54864" cy="2194560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6163056" y="4690872"/>
            <a:ext cx="457200" cy="36576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6163056" y="4809744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spc="3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TWO TYPES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6163056" y="5148072"/>
            <a:ext cx="462686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Low-end and</a:t>
            </a:r>
            <a:endParaRPr lang="en-US" sz="2400" dirty="0"/>
          </a:p>
        </p:txBody>
      </p:sp>
      <p:sp>
        <p:nvSpPr>
          <p:cNvPr id="35" name="Text 33"/>
          <p:cNvSpPr/>
          <p:nvPr/>
        </p:nvSpPr>
        <p:spPr>
          <a:xfrm>
            <a:off x="6163056" y="5605272"/>
            <a:ext cx="462686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new-market.</a:t>
            </a:r>
            <a:endParaRPr lang="en-US" sz="2400" dirty="0"/>
          </a:p>
        </p:txBody>
      </p:sp>
      <p:sp>
        <p:nvSpPr>
          <p:cNvPr id="36" name="Text 34"/>
          <p:cNvSpPr/>
          <p:nvPr/>
        </p:nvSpPr>
        <p:spPr>
          <a:xfrm>
            <a:off x="6163056" y="6199632"/>
            <a:ext cx="462686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Low-end disruption serves over-served customers in an existing market with a simpler, cheaper alternative. New-market disruption reaches non-consumers who lack access, money, or expertise.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274320" y="7278624"/>
            <a:ext cx="10881360" cy="960120"/>
          </a:xfrm>
          <a:prstGeom prst="rect">
            <a:avLst/>
          </a:prstGeom>
          <a:solidFill>
            <a:srgbClr val="EDE8DF"/>
          </a:solidFill>
          <a:ln w="12700">
            <a:solidFill>
              <a:srgbClr val="EDE8DF"/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640080" y="7479792"/>
            <a:ext cx="457200" cy="36576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640080" y="7571232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CHRISTENSEN'S CASES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4754880" y="7552944"/>
            <a:ext cx="6035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Four industries. One pattern.</a:t>
            </a:r>
            <a:endParaRPr lang="en-US" sz="1400" dirty="0"/>
          </a:p>
        </p:txBody>
      </p:sp>
      <p:sp>
        <p:nvSpPr>
          <p:cNvPr id="41" name="Shape 39"/>
          <p:cNvSpPr/>
          <p:nvPr/>
        </p:nvSpPr>
        <p:spPr>
          <a:xfrm>
            <a:off x="640080" y="7808976"/>
            <a:ext cx="2468880" cy="256032"/>
          </a:xfrm>
          <a:prstGeom prst="rect">
            <a:avLst/>
          </a:prstGeom>
          <a:solidFill>
            <a:srgbClr val="D6CEBF"/>
          </a:solidFill>
          <a:ln w="6350">
            <a:solidFill>
              <a:srgbClr val="18160F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685800" y="7808976"/>
            <a:ext cx="2377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DISK DRIVES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640080" y="810158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1976 to 1988</a:t>
            </a:r>
            <a:endParaRPr lang="en-US" sz="800" dirty="0"/>
          </a:p>
        </p:txBody>
      </p:sp>
      <p:sp>
        <p:nvSpPr>
          <p:cNvPr id="44" name="Shape 42"/>
          <p:cNvSpPr/>
          <p:nvPr/>
        </p:nvSpPr>
        <p:spPr>
          <a:xfrm>
            <a:off x="3200400" y="7808976"/>
            <a:ext cx="2468880" cy="256032"/>
          </a:xfrm>
          <a:prstGeom prst="rect">
            <a:avLst/>
          </a:prstGeom>
          <a:solidFill>
            <a:srgbClr val="D6CEBF"/>
          </a:solidFill>
          <a:ln w="6350">
            <a:solidFill>
              <a:srgbClr val="18160F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3246120" y="7808976"/>
            <a:ext cx="2377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HYDRAULIC EXCAVATORS</a:t>
            </a:r>
            <a:endParaRPr lang="en-US" sz="900" dirty="0"/>
          </a:p>
        </p:txBody>
      </p:sp>
      <p:sp>
        <p:nvSpPr>
          <p:cNvPr id="46" name="Text 44"/>
          <p:cNvSpPr/>
          <p:nvPr/>
        </p:nvSpPr>
        <p:spPr>
          <a:xfrm>
            <a:off x="3200400" y="810158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1947 to 1988</a:t>
            </a:r>
            <a:endParaRPr lang="en-US" sz="800" dirty="0"/>
          </a:p>
        </p:txBody>
      </p:sp>
      <p:sp>
        <p:nvSpPr>
          <p:cNvPr id="47" name="Shape 45"/>
          <p:cNvSpPr/>
          <p:nvPr/>
        </p:nvSpPr>
        <p:spPr>
          <a:xfrm>
            <a:off x="5760720" y="7808976"/>
            <a:ext cx="2468880" cy="256032"/>
          </a:xfrm>
          <a:prstGeom prst="rect">
            <a:avLst/>
          </a:prstGeom>
          <a:solidFill>
            <a:srgbClr val="D6CEBF"/>
          </a:solidFill>
          <a:ln w="6350">
            <a:solidFill>
              <a:srgbClr val="18160F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5806440" y="7808976"/>
            <a:ext cx="2377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STEEL MINI-MILLS</a:t>
            </a:r>
            <a:endParaRPr lang="en-US" sz="900" dirty="0"/>
          </a:p>
        </p:txBody>
      </p:sp>
      <p:sp>
        <p:nvSpPr>
          <p:cNvPr id="49" name="Text 47"/>
          <p:cNvSpPr/>
          <p:nvPr/>
        </p:nvSpPr>
        <p:spPr>
          <a:xfrm>
            <a:off x="5760720" y="810158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1960 to 1985</a:t>
            </a:r>
            <a:endParaRPr lang="en-US" sz="800" dirty="0"/>
          </a:p>
        </p:txBody>
      </p:sp>
      <p:sp>
        <p:nvSpPr>
          <p:cNvPr id="50" name="Shape 48"/>
          <p:cNvSpPr/>
          <p:nvPr/>
        </p:nvSpPr>
        <p:spPr>
          <a:xfrm>
            <a:off x="8321040" y="7808976"/>
            <a:ext cx="2468880" cy="256032"/>
          </a:xfrm>
          <a:prstGeom prst="rect">
            <a:avLst/>
          </a:prstGeom>
          <a:solidFill>
            <a:srgbClr val="D6CEBF"/>
          </a:solidFill>
          <a:ln w="6350">
            <a:solidFill>
              <a:srgbClr val="18160F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8366760" y="7808976"/>
            <a:ext cx="2377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DISCOUNT RETAIL</a:t>
            </a:r>
            <a:endParaRPr lang="en-US" sz="900" dirty="0"/>
          </a:p>
        </p:txBody>
      </p:sp>
      <p:sp>
        <p:nvSpPr>
          <p:cNvPr id="52" name="Text 50"/>
          <p:cNvSpPr/>
          <p:nvPr/>
        </p:nvSpPr>
        <p:spPr>
          <a:xfrm>
            <a:off x="8321040" y="8101584"/>
            <a:ext cx="2468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1962 to 1990</a:t>
            </a:r>
            <a:endParaRPr lang="en-US" sz="800" dirty="0"/>
          </a:p>
        </p:txBody>
      </p:sp>
      <p:sp>
        <p:nvSpPr>
          <p:cNvPr id="53" name="Shape 51"/>
          <p:cNvSpPr/>
          <p:nvPr/>
        </p:nvSpPr>
        <p:spPr>
          <a:xfrm>
            <a:off x="274320" y="8403336"/>
            <a:ext cx="3517392" cy="3474720"/>
          </a:xfrm>
          <a:prstGeom prst="rect">
            <a:avLst/>
          </a:prstGeom>
          <a:solidFill>
            <a:srgbClr val="EDE8DF"/>
          </a:solidFill>
          <a:ln w="12700">
            <a:solidFill>
              <a:srgbClr val="EDE8DF"/>
            </a:solidFill>
            <a:prstDash val="solid"/>
          </a:ln>
        </p:spPr>
      </p:sp>
      <p:sp>
        <p:nvSpPr>
          <p:cNvPr id="54" name="Shape 52"/>
          <p:cNvSpPr/>
          <p:nvPr/>
        </p:nvSpPr>
        <p:spPr>
          <a:xfrm>
            <a:off x="274320" y="8403336"/>
            <a:ext cx="3517392" cy="54864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55" name="Text 53"/>
          <p:cNvSpPr/>
          <p:nvPr/>
        </p:nvSpPr>
        <p:spPr>
          <a:xfrm>
            <a:off x="3014472" y="8586216"/>
            <a:ext cx="640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3600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01</a:t>
            </a:r>
            <a:endParaRPr lang="en-US" sz="3600" dirty="0"/>
          </a:p>
        </p:txBody>
      </p:sp>
      <p:sp>
        <p:nvSpPr>
          <p:cNvPr id="56" name="Text 54"/>
          <p:cNvSpPr/>
          <p:nvPr/>
        </p:nvSpPr>
        <p:spPr>
          <a:xfrm>
            <a:off x="548640" y="8677656"/>
            <a:ext cx="26029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LESSON ONE</a:t>
            </a:r>
            <a:endParaRPr lang="en-US" sz="1000" dirty="0"/>
          </a:p>
        </p:txBody>
      </p:sp>
      <p:sp>
        <p:nvSpPr>
          <p:cNvPr id="57" name="Text 55"/>
          <p:cNvSpPr/>
          <p:nvPr/>
        </p:nvSpPr>
        <p:spPr>
          <a:xfrm>
            <a:off x="548640" y="9363456"/>
            <a:ext cx="2968752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22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Defend the core.</a:t>
            </a:r>
            <a:endParaRPr lang="en-US" sz="2200" dirty="0"/>
          </a:p>
        </p:txBody>
      </p:sp>
      <p:sp>
        <p:nvSpPr>
          <p:cNvPr id="58" name="Shape 56"/>
          <p:cNvSpPr/>
          <p:nvPr/>
        </p:nvSpPr>
        <p:spPr>
          <a:xfrm>
            <a:off x="548640" y="10643616"/>
            <a:ext cx="548640" cy="36576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59" name="Text 57"/>
          <p:cNvSpPr/>
          <p:nvPr/>
        </p:nvSpPr>
        <p:spPr>
          <a:xfrm>
            <a:off x="548640" y="10826496"/>
            <a:ext cx="296875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Sustaining innovation keeps the best customers. Incumbents who stop investing in sustaining improvements lose share long before any disruptor reaches them.</a:t>
            </a:r>
            <a:endParaRPr lang="en-US" sz="1100" dirty="0"/>
          </a:p>
        </p:txBody>
      </p:sp>
      <p:sp>
        <p:nvSpPr>
          <p:cNvPr id="60" name="Shape 58"/>
          <p:cNvSpPr/>
          <p:nvPr/>
        </p:nvSpPr>
        <p:spPr>
          <a:xfrm>
            <a:off x="3956304" y="8403336"/>
            <a:ext cx="3517392" cy="3474720"/>
          </a:xfrm>
          <a:prstGeom prst="rect">
            <a:avLst/>
          </a:prstGeom>
          <a:solidFill>
            <a:srgbClr val="D6CEBF"/>
          </a:solidFill>
          <a:ln w="12700">
            <a:solidFill>
              <a:srgbClr val="D6CEBF"/>
            </a:solidFill>
            <a:prstDash val="solid"/>
          </a:ln>
        </p:spPr>
      </p:sp>
      <p:sp>
        <p:nvSpPr>
          <p:cNvPr id="61" name="Shape 59"/>
          <p:cNvSpPr/>
          <p:nvPr/>
        </p:nvSpPr>
        <p:spPr>
          <a:xfrm>
            <a:off x="3956304" y="8403336"/>
            <a:ext cx="3517392" cy="54864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62" name="Text 60"/>
          <p:cNvSpPr/>
          <p:nvPr/>
        </p:nvSpPr>
        <p:spPr>
          <a:xfrm>
            <a:off x="6696456" y="8586216"/>
            <a:ext cx="640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3600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02</a:t>
            </a:r>
            <a:endParaRPr lang="en-US" sz="3600" dirty="0"/>
          </a:p>
        </p:txBody>
      </p:sp>
      <p:sp>
        <p:nvSpPr>
          <p:cNvPr id="63" name="Text 61"/>
          <p:cNvSpPr/>
          <p:nvPr/>
        </p:nvSpPr>
        <p:spPr>
          <a:xfrm>
            <a:off x="4230624" y="8677656"/>
            <a:ext cx="26029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LESSON TWO</a:t>
            </a:r>
            <a:endParaRPr lang="en-US" sz="1000" dirty="0"/>
          </a:p>
        </p:txBody>
      </p:sp>
      <p:sp>
        <p:nvSpPr>
          <p:cNvPr id="64" name="Text 62"/>
          <p:cNvSpPr/>
          <p:nvPr/>
        </p:nvSpPr>
        <p:spPr>
          <a:xfrm>
            <a:off x="4230624" y="9363456"/>
            <a:ext cx="2968752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22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Hunt non-consumption.</a:t>
            </a:r>
            <a:endParaRPr lang="en-US" sz="2200" dirty="0"/>
          </a:p>
        </p:txBody>
      </p:sp>
      <p:sp>
        <p:nvSpPr>
          <p:cNvPr id="65" name="Shape 63"/>
          <p:cNvSpPr/>
          <p:nvPr/>
        </p:nvSpPr>
        <p:spPr>
          <a:xfrm>
            <a:off x="4230624" y="10643616"/>
            <a:ext cx="548640" cy="36576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66" name="Text 64"/>
          <p:cNvSpPr/>
          <p:nvPr/>
        </p:nvSpPr>
        <p:spPr>
          <a:xfrm>
            <a:off x="4230624" y="10826496"/>
            <a:ext cx="296875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largest disruptive growth comes from new-market entrants. Find the customers who buy nothing today and serve them at a price the incumbent never tried.</a:t>
            </a:r>
            <a:endParaRPr lang="en-US" sz="1100" dirty="0"/>
          </a:p>
        </p:txBody>
      </p:sp>
      <p:sp>
        <p:nvSpPr>
          <p:cNvPr id="67" name="Shape 65"/>
          <p:cNvSpPr/>
          <p:nvPr/>
        </p:nvSpPr>
        <p:spPr>
          <a:xfrm>
            <a:off x="7638288" y="8403336"/>
            <a:ext cx="3517392" cy="3474720"/>
          </a:xfrm>
          <a:prstGeom prst="rect">
            <a:avLst/>
          </a:prstGeom>
          <a:solidFill>
            <a:srgbClr val="EDE8DF"/>
          </a:solidFill>
          <a:ln w="12700">
            <a:solidFill>
              <a:srgbClr val="EDE8DF"/>
            </a:solidFill>
            <a:prstDash val="solid"/>
          </a:ln>
        </p:spPr>
      </p:sp>
      <p:sp>
        <p:nvSpPr>
          <p:cNvPr id="68" name="Shape 66"/>
          <p:cNvSpPr/>
          <p:nvPr/>
        </p:nvSpPr>
        <p:spPr>
          <a:xfrm>
            <a:off x="7638288" y="8403336"/>
            <a:ext cx="3517392" cy="54864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69" name="Text 67"/>
          <p:cNvSpPr/>
          <p:nvPr/>
        </p:nvSpPr>
        <p:spPr>
          <a:xfrm>
            <a:off x="10378440" y="8586216"/>
            <a:ext cx="640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3600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03</a:t>
            </a:r>
            <a:endParaRPr lang="en-US" sz="3600" dirty="0"/>
          </a:p>
        </p:txBody>
      </p:sp>
      <p:sp>
        <p:nvSpPr>
          <p:cNvPr id="70" name="Text 68"/>
          <p:cNvSpPr/>
          <p:nvPr/>
        </p:nvSpPr>
        <p:spPr>
          <a:xfrm>
            <a:off x="7912608" y="8677656"/>
            <a:ext cx="26029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LESSON THREE</a:t>
            </a:r>
            <a:endParaRPr lang="en-US" sz="1000" dirty="0"/>
          </a:p>
        </p:txBody>
      </p:sp>
      <p:sp>
        <p:nvSpPr>
          <p:cNvPr id="71" name="Text 69"/>
          <p:cNvSpPr/>
          <p:nvPr/>
        </p:nvSpPr>
        <p:spPr>
          <a:xfrm>
            <a:off x="7912608" y="9363456"/>
            <a:ext cx="2968752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22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Separate the structure.</a:t>
            </a:r>
            <a:endParaRPr lang="en-US" sz="2200" dirty="0"/>
          </a:p>
        </p:txBody>
      </p:sp>
      <p:sp>
        <p:nvSpPr>
          <p:cNvPr id="72" name="Shape 70"/>
          <p:cNvSpPr/>
          <p:nvPr/>
        </p:nvSpPr>
        <p:spPr>
          <a:xfrm>
            <a:off x="7912608" y="10643616"/>
            <a:ext cx="548640" cy="36576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73" name="Text 71"/>
          <p:cNvSpPr/>
          <p:nvPr/>
        </p:nvSpPr>
        <p:spPr>
          <a:xfrm>
            <a:off x="7912608" y="10826496"/>
            <a:ext cx="296875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Disruptive ventures need their own organization, customers, and metrics. Inside the parent, the same managers who win the sustaining race will starve the disruptive one.</a:t>
            </a:r>
            <a:endParaRPr lang="en-US" sz="1100" dirty="0"/>
          </a:p>
        </p:txBody>
      </p:sp>
      <p:sp>
        <p:nvSpPr>
          <p:cNvPr id="74" name="Shape 72"/>
          <p:cNvSpPr/>
          <p:nvPr/>
        </p:nvSpPr>
        <p:spPr>
          <a:xfrm>
            <a:off x="274320" y="12042648"/>
            <a:ext cx="9025128" cy="1970532"/>
          </a:xfrm>
          <a:prstGeom prst="rect">
            <a:avLst/>
          </a:prstGeom>
          <a:solidFill>
            <a:srgbClr val="2A3D2E"/>
          </a:solidFill>
          <a:ln w="12700">
            <a:solidFill>
              <a:srgbClr val="2A3D2E"/>
            </a:solidFill>
            <a:prstDash val="solid"/>
          </a:ln>
        </p:spPr>
      </p:sp>
      <p:sp>
        <p:nvSpPr>
          <p:cNvPr id="75" name="Shape 73"/>
          <p:cNvSpPr/>
          <p:nvPr/>
        </p:nvSpPr>
        <p:spPr>
          <a:xfrm>
            <a:off x="9464040" y="12042648"/>
            <a:ext cx="1691640" cy="1970532"/>
          </a:xfrm>
          <a:prstGeom prst="rect">
            <a:avLst/>
          </a:prstGeom>
          <a:solidFill>
            <a:srgbClr val="2A3D2E"/>
          </a:solidFill>
          <a:ln w="12700">
            <a:solidFill>
              <a:srgbClr val="2A3D2E"/>
            </a:solidFill>
            <a:prstDash val="solid"/>
          </a:ln>
        </p:spPr>
      </p:sp>
      <p:sp>
        <p:nvSpPr>
          <p:cNvPr id="76" name="Shape 74"/>
          <p:cNvSpPr/>
          <p:nvPr/>
        </p:nvSpPr>
        <p:spPr>
          <a:xfrm>
            <a:off x="9427464" y="12316968"/>
            <a:ext cx="36576" cy="1421892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77" name="Shape 75"/>
          <p:cNvSpPr/>
          <p:nvPr/>
        </p:nvSpPr>
        <p:spPr>
          <a:xfrm>
            <a:off x="640080" y="12243816"/>
            <a:ext cx="457200" cy="36576"/>
          </a:xfrm>
          <a:prstGeom prst="rect">
            <a:avLst/>
          </a:prstGeom>
          <a:solidFill>
            <a:srgbClr val="F7F471"/>
          </a:solidFill>
          <a:ln w="12700">
            <a:solidFill>
              <a:srgbClr val="F7F471"/>
            </a:solidFill>
            <a:prstDash val="solid"/>
          </a:ln>
        </p:spPr>
      </p:sp>
      <p:sp>
        <p:nvSpPr>
          <p:cNvPr id="78" name="Text 76"/>
          <p:cNvSpPr/>
          <p:nvPr/>
        </p:nvSpPr>
        <p:spPr>
          <a:xfrm>
            <a:off x="640080" y="12362688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spc="3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CENTRAL CLAIM</a:t>
            </a:r>
            <a:endParaRPr lang="en-US" sz="1000" dirty="0"/>
          </a:p>
        </p:txBody>
      </p:sp>
      <p:sp>
        <p:nvSpPr>
          <p:cNvPr id="79" name="Text 77"/>
          <p:cNvSpPr/>
          <p:nvPr/>
        </p:nvSpPr>
        <p:spPr>
          <a:xfrm>
            <a:off x="640080" y="12609576"/>
            <a:ext cx="829360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Doing the right thing</a:t>
            </a:r>
            <a:endParaRPr lang="en-US" sz="2400" dirty="0"/>
          </a:p>
        </p:txBody>
      </p:sp>
      <p:sp>
        <p:nvSpPr>
          <p:cNvPr id="80" name="Text 78"/>
          <p:cNvSpPr/>
          <p:nvPr/>
        </p:nvSpPr>
        <p:spPr>
          <a:xfrm>
            <a:off x="640080" y="13030200"/>
            <a:ext cx="829360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i="1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is exactly what loses the company.</a:t>
            </a:r>
            <a:endParaRPr lang="en-US" sz="2200" dirty="0"/>
          </a:p>
        </p:txBody>
      </p:sp>
      <p:sp>
        <p:nvSpPr>
          <p:cNvPr id="81" name="Text 79"/>
          <p:cNvSpPr/>
          <p:nvPr/>
        </p:nvSpPr>
        <p:spPr>
          <a:xfrm>
            <a:off x="640080" y="13505688"/>
            <a:ext cx="829360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10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Clayton M. Christensen, 1997.</a:t>
            </a:r>
            <a:endParaRPr lang="en-US" sz="1100" dirty="0"/>
          </a:p>
        </p:txBody>
      </p:sp>
      <p:sp>
        <p:nvSpPr>
          <p:cNvPr id="82" name="Text 80"/>
          <p:cNvSpPr/>
          <p:nvPr/>
        </p:nvSpPr>
        <p:spPr>
          <a:xfrm>
            <a:off x="640080" y="13743432"/>
            <a:ext cx="829360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Innovator's Dilemma  ·  Harvard Business School Press</a:t>
            </a:r>
            <a:endParaRPr lang="en-US" sz="1100" dirty="0"/>
          </a:p>
        </p:txBody>
      </p:sp>
      <p:sp>
        <p:nvSpPr>
          <p:cNvPr id="83" name="Text 81"/>
          <p:cNvSpPr/>
          <p:nvPr/>
        </p:nvSpPr>
        <p:spPr>
          <a:xfrm>
            <a:off x="9464040" y="12225528"/>
            <a:ext cx="1691640" cy="11932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0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6000" dirty="0"/>
          </a:p>
        </p:txBody>
      </p:sp>
      <p:sp>
        <p:nvSpPr>
          <p:cNvPr id="84" name="Text 82"/>
          <p:cNvSpPr/>
          <p:nvPr/>
        </p:nvSpPr>
        <p:spPr>
          <a:xfrm>
            <a:off x="9555480" y="13510260"/>
            <a:ext cx="1508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John Brewton</a:t>
            </a:r>
            <a:endParaRPr lang="en-US" sz="900" dirty="0"/>
          </a:p>
        </p:txBody>
      </p:sp>
      <p:sp>
        <p:nvSpPr>
          <p:cNvPr id="85" name="Text 83"/>
          <p:cNvSpPr/>
          <p:nvPr/>
        </p:nvSpPr>
        <p:spPr>
          <a:xfrm>
            <a:off x="9555480" y="13720572"/>
            <a:ext cx="1508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spc="10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6A East Partners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Disruptive Innovation — Infographic</dc:title>
  <dc:subject>PptxGenJS Presentation</dc:subject>
  <dc:creator>John Brewton</dc:creator>
  <cp:lastModifiedBy>John Brewton</cp:lastModifiedBy>
  <cp:revision>1</cp:revision>
  <dcterms:created xsi:type="dcterms:W3CDTF">2026-04-26T21:15:31Z</dcterms:created>
  <dcterms:modified xsi:type="dcterms:W3CDTF">2026-04-26T21:15:31Z</dcterms:modified>
</cp:coreProperties>
</file>