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7048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38302A"/>
                </a:solidFill>
                <a:latin typeface="Playfair Display"/>
              </a:rPr>
              <a:t>The core competence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33700" y="1524000"/>
            <a:ext cx="118110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7048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1">
                <a:solidFill>
                  <a:srgbClr val="38302A"/>
                </a:solidFill>
                <a:latin typeface="Playfair Display"/>
              </a:rPr>
              <a:t>is now a stack.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Hamel and Prahalad's 1990 framework rewritten for AI-era operators.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4" name="Connector 33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9" name="Connector 38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98978" y="23608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8716693" y="15288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9916307" y="20634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9835073" y="25364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10821612" y="16631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9323409" y="21104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9717407" y="20982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7941428" y="23712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7964818" y="24826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8520562" y="262156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252342" y="213765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8365678" y="11188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10924531" y="6891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8520331" y="6698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9321444" y="10519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9659837" y="98716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8770218" y="8368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8390146" y="130802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9939277" y="217655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10524336" y="23581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9145377" y="16443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10579876" y="14171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8041545" y="12683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8977885" y="8928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190124" y="22189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10651214" y="17312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9541044" y="13833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9653584" y="26464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8847040" y="19493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11069556" y="8971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10993587" y="6801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9687019" y="192706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9823767" y="10562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254243" y="18134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767273" y="244515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414548" y="7379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7945279" y="21498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630410" y="7717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8027443" y="21924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816184" y="24962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9473134" y="17212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9185664" y="11104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8795718" y="68901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9422612" y="14459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8403065" y="22919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590754" y="9891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10055182" y="126210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10498253" y="13377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10567957" y="9720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799899" y="10364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8084820" y="2038350"/>
            <a:ext cx="822960" cy="46101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8907780" y="1514475"/>
            <a:ext cx="788670" cy="52387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9696450" y="948690"/>
            <a:ext cx="857250" cy="56578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8037195" y="24517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8161020" y="24422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ROOTS</a:t>
            </a:r>
          </a:p>
        </p:txBody>
      </p:sp>
      <p:sp>
        <p:nvSpPr>
          <p:cNvPr id="107" name="Oval 106"/>
          <p:cNvSpPr/>
          <p:nvPr/>
        </p:nvSpPr>
        <p:spPr>
          <a:xfrm>
            <a:off x="8860155" y="199072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8983980" y="198120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TRUNK</a:t>
            </a:r>
          </a:p>
        </p:txBody>
      </p:sp>
      <p:sp>
        <p:nvSpPr>
          <p:cNvPr id="109" name="Oval 108"/>
          <p:cNvSpPr/>
          <p:nvPr/>
        </p:nvSpPr>
        <p:spPr>
          <a:xfrm>
            <a:off x="9648825" y="1466850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7867650" y="1457325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BRANCHES</a:t>
            </a:r>
          </a:p>
        </p:txBody>
      </p:sp>
      <p:sp>
        <p:nvSpPr>
          <p:cNvPr id="111" name="Oval 110"/>
          <p:cNvSpPr/>
          <p:nvPr/>
        </p:nvSpPr>
        <p:spPr>
          <a:xfrm>
            <a:off x="10506075" y="9010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8724900" y="8915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FRUIT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3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tests for a competence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4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layers in the new stack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1990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HBR publishes Hamel and Prahalad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10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 strategic architecture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36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5" name="TextBox 124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38302A"/>
                </a:solidFill>
                <a:latin typeface="Playfair Display"/>
              </a:rPr>
              <a:t>01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THE FRAMEWORK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8" name="Rectangle 127"/>
          <p:cNvSpPr/>
          <p:nvPr/>
        </p:nvSpPr>
        <p:spPr>
          <a:xfrm>
            <a:off x="857250" y="4857750"/>
            <a:ext cx="3238500" cy="488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9" name="TextBox 128"/>
          <p:cNvSpPr txBox="1"/>
          <p:nvPr/>
        </p:nvSpPr>
        <p:spPr>
          <a:xfrm>
            <a:off x="952500" y="49911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MARKET ACCESS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857250" y="5365750"/>
            <a:ext cx="3238500" cy="488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TextBox 130"/>
          <p:cNvSpPr txBox="1"/>
          <p:nvPr/>
        </p:nvSpPr>
        <p:spPr>
          <a:xfrm>
            <a:off x="952500" y="54991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CUSTOMER BENEFIT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857250" y="5873750"/>
            <a:ext cx="3238500" cy="4889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3" name="TextBox 132"/>
          <p:cNvSpPr txBox="1"/>
          <p:nvPr/>
        </p:nvSpPr>
        <p:spPr>
          <a:xfrm>
            <a:off x="952500" y="60071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INIMITABLE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5" name="Rectangle 134"/>
          <p:cNvSpPr/>
          <p:nvPr/>
        </p:nvSpPr>
        <p:spPr>
          <a:xfrm>
            <a:off x="4381500" y="4857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6" name="TextBox 135"/>
          <p:cNvSpPr txBox="1"/>
          <p:nvPr/>
        </p:nvSpPr>
        <p:spPr>
          <a:xfrm>
            <a:off x="4476750" y="4933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FRUIT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381500" y="5238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8" name="TextBox 137"/>
          <p:cNvSpPr txBox="1"/>
          <p:nvPr/>
        </p:nvSpPr>
        <p:spPr>
          <a:xfrm>
            <a:off x="4476750" y="5314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BRANCHES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4381500" y="5619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0" name="TextBox 139"/>
          <p:cNvSpPr txBox="1"/>
          <p:nvPr/>
        </p:nvSpPr>
        <p:spPr>
          <a:xfrm>
            <a:off x="4476750" y="5695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TRUNK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4381500" y="6000750"/>
            <a:ext cx="3238500" cy="3619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2" name="TextBox 141"/>
          <p:cNvSpPr txBox="1"/>
          <p:nvPr/>
        </p:nvSpPr>
        <p:spPr>
          <a:xfrm>
            <a:off x="4476750" y="6076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ROOTS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Rectangle 143"/>
          <p:cNvSpPr/>
          <p:nvPr/>
        </p:nvSpPr>
        <p:spPr>
          <a:xfrm>
            <a:off x="8001000" y="4953000"/>
            <a:ext cx="3048000" cy="13335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5" name="TextBox 144"/>
          <p:cNvSpPr txBox="1"/>
          <p:nvPr/>
        </p:nvSpPr>
        <p:spPr>
          <a:xfrm>
            <a:off x="8077200" y="4991100"/>
            <a:ext cx="2895600" cy="171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END PRODUCTS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077200" y="5029200"/>
            <a:ext cx="2895600" cy="11811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7" name="TextBox 146"/>
          <p:cNvSpPr txBox="1"/>
          <p:nvPr/>
        </p:nvSpPr>
        <p:spPr>
          <a:xfrm>
            <a:off x="8153400" y="5067300"/>
            <a:ext cx="2743200" cy="171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BUSINESS UNITS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8153400" y="5105400"/>
            <a:ext cx="2743200" cy="10287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9" name="TextBox 148"/>
          <p:cNvSpPr txBox="1"/>
          <p:nvPr/>
        </p:nvSpPr>
        <p:spPr>
          <a:xfrm>
            <a:off x="8229600" y="5143500"/>
            <a:ext cx="2590800" cy="171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CORE PRODUCTS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8229600" y="5181600"/>
            <a:ext cx="2590800" cy="87630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1" name="TextBox 150"/>
          <p:cNvSpPr txBox="1"/>
          <p:nvPr/>
        </p:nvSpPr>
        <p:spPr>
          <a:xfrm>
            <a:off x="8305800" y="5219700"/>
            <a:ext cx="2438400" cy="1714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COMPETENCES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THREE TESTS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ROOTS, TRUNK, BRANCHES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STRATEGIC ARCHITECTURE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38302A"/>
                </a:solidFill>
                <a:latin typeface="Playfair Display"/>
              </a:rPr>
              <a:t>02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THE NEW COMPETENCE STACK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38302A"/>
                </a:solidFill>
                <a:latin typeface="Inter"/>
              </a:rPr>
              <a:t>DATA AND MODEL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Proprietary data trains the model. Forty years of imaging at Canon. Drivetrain physics at Honda.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1" name="TextBox 160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38302A"/>
                </a:solidFill>
                <a:latin typeface="Inter"/>
              </a:rPr>
              <a:t>INTEGRATION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How the model fits the workflow. Where it pulls from. What it ships into. The plumbing matters.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4" name="TextBox 163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38302A"/>
                </a:solidFill>
                <a:latin typeface="Inter"/>
              </a:rPr>
              <a:t>JUDGMENT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Which competences to compose. What to commodity, what to own. Operator judgment becomes the moat.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38302A"/>
                </a:solidFill>
                <a:latin typeface="Playfair Display"/>
              </a:rPr>
              <a:t>03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THE PRECEDENT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9" name="TextBox 168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38302A"/>
                </a:solidFill>
                <a:latin typeface="Inter"/>
              </a:rPr>
              <a:t>1990 BOSTON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Hamel and Prahalad publish.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HBR runs The Core Competence of the Corporation. Honda, Canon, NEC become the case studies.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3" name="TextBox 172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38302A"/>
                </a:solidFill>
                <a:latin typeface="Inter"/>
              </a:rPr>
              <a:t>2003 GLOBAL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Tacit craft becomes orthodoxy.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Core competence enters every MBA program. Strategic architecture becomes standard practice.</a:t>
            </a:r>
          </a:p>
        </p:txBody>
      </p:sp>
      <p:sp>
        <p:nvSpPr>
          <p:cNvPr id="176" name="Rectangle 175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7" name="TextBox 176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38302A"/>
                </a:solidFill>
                <a:latin typeface="Inter"/>
              </a:rPr>
              <a:t>2026 GLOBAL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The substrate changes.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Domain expertise commoditizes at the model layer. Competence becomes capability stack.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38302A"/>
                </a:solidFill>
                <a:latin typeface="Playfair Display"/>
              </a:rPr>
              <a:t>04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FOUR OPERATING PRINCIPLES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PICK ONE ROOT COMPETENCE. OWN IT END TO END.</a:t>
            </a:r>
          </a:p>
        </p:txBody>
      </p:sp>
      <p:cxnSp>
        <p:nvCxnSpPr>
          <p:cNvPr id="184" name="Connector 183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COMPOSE TOOLS, PROMPTS, AND WORKFLOWS ABOVE THE ROOT.</a:t>
            </a:r>
          </a:p>
        </p:txBody>
      </p:sp>
      <p:cxnSp>
        <p:nvCxnSpPr>
          <p:cNvPr id="187" name="Connector 186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ENCODE TRIBAL KNOWLEDGE INTO DATA AND DECISION PROTOCOLS.</a:t>
            </a:r>
          </a:p>
        </p:txBody>
      </p:sp>
      <p:cxnSp>
        <p:nvCxnSpPr>
          <p:cNvPr id="190" name="Connector 189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38302A"/>
                </a:solidFill>
                <a:latin typeface="Inter"/>
              </a:rPr>
              <a:t>RUN THE THREE TESTS AGAINST THE STACK EVERY QUARTER.</a:t>
            </a:r>
          </a:p>
        </p:txBody>
      </p:sp>
      <p:cxnSp>
        <p:nvCxnSpPr>
          <p:cNvPr id="193" name="Connector 192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" name="Rectangle 193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5" name="TextBox 194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38302A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196" name="Rectangle 195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7" name="TextBox 196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38302A"/>
                </a:solidFill>
                <a:latin typeface="Inter"/>
              </a:rPr>
              <a:t>JOHN BREWTON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1990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