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12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0" name="Connector 29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082457" y="23838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734792" y="47831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9954646" y="49382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8931318" y="43853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6167356" y="8801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7325625" y="345518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7015857" y="27609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6375915" y="19911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6298767" y="35933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7827415" y="42701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7568172" y="24909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6966912" y="17307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8851588" y="48290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8575254" y="48628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288084" y="10335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8692934" y="29062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7190808" y="13307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10544692" y="40325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9152716" y="425766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7978580" y="18740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339975" y="43245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9932035" y="25104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8792987" y="5539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7819047" y="17795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6571483" y="8410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6706604" y="10053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9916868" y="389676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0504670" y="33218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8061108" y="25419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375554" y="37957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9403462" y="17566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7466008" y="224215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10394865" y="33339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8970585" y="21737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9884299" y="24311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10293620" y="45989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8853620" y="20272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975439" y="22541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10965925" y="31059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6715584" y="41244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6459304" y="38417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9073872" y="122131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8393109" y="16303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9259250" y="24916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9768485" y="55873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899390" y="31811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7874992" y="21768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11139800" y="45079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987975" y="41456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7826091" y="20748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98" name="Connector 97"/>
          <p:cNvCxnSpPr/>
          <p:nvPr/>
        </p:nvCxnSpPr>
        <p:spPr>
          <a:xfrm flipV="1">
            <a:off x="6332220" y="4305299"/>
            <a:ext cx="1280160" cy="1173481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nector 98"/>
          <p:cNvCxnSpPr/>
          <p:nvPr/>
        </p:nvCxnSpPr>
        <p:spPr>
          <a:xfrm flipV="1">
            <a:off x="7612380" y="2971800"/>
            <a:ext cx="1226820" cy="1333499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Connector 99"/>
          <p:cNvCxnSpPr/>
          <p:nvPr/>
        </p:nvCxnSpPr>
        <p:spPr>
          <a:xfrm flipV="1">
            <a:off x="8839200" y="1531620"/>
            <a:ext cx="1333500" cy="144018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Oval 100"/>
          <p:cNvSpPr/>
          <p:nvPr/>
        </p:nvSpPr>
        <p:spPr>
          <a:xfrm>
            <a:off x="6284595" y="54311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TextBox 101"/>
          <p:cNvSpPr txBox="1"/>
          <p:nvPr/>
        </p:nvSpPr>
        <p:spPr>
          <a:xfrm>
            <a:off x="6408420" y="54216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ROOTS</a:t>
            </a:r>
          </a:p>
        </p:txBody>
      </p:sp>
      <p:sp>
        <p:nvSpPr>
          <p:cNvPr id="103" name="Oval 102"/>
          <p:cNvSpPr/>
          <p:nvPr/>
        </p:nvSpPr>
        <p:spPr>
          <a:xfrm>
            <a:off x="7564755" y="4257674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TextBox 103"/>
          <p:cNvSpPr txBox="1"/>
          <p:nvPr/>
        </p:nvSpPr>
        <p:spPr>
          <a:xfrm>
            <a:off x="7688580" y="4248149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TRUNK</a:t>
            </a:r>
          </a:p>
        </p:txBody>
      </p:sp>
      <p:sp>
        <p:nvSpPr>
          <p:cNvPr id="105" name="Oval 104"/>
          <p:cNvSpPr/>
          <p:nvPr/>
        </p:nvSpPr>
        <p:spPr>
          <a:xfrm>
            <a:off x="8791575" y="29241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7010400" y="29146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BRANCHES</a:t>
            </a:r>
          </a:p>
        </p:txBody>
      </p:sp>
      <p:sp>
        <p:nvSpPr>
          <p:cNvPr id="107" name="Oval 106"/>
          <p:cNvSpPr/>
          <p:nvPr/>
        </p:nvSpPr>
        <p:spPr>
          <a:xfrm>
            <a:off x="10125075" y="148399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8343900" y="147447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FRUIT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5562600" y="8001000"/>
            <a:ext cx="1962150" cy="7429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762000" y="6858000"/>
            <a:ext cx="9906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000" b="0" i="0">
                <a:solidFill>
                  <a:srgbClr val="38302A"/>
                </a:solidFill>
                <a:latin typeface="Playfair Display"/>
              </a:rPr>
              <a:t>The core competence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762000" y="7810500"/>
            <a:ext cx="9906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000" b="0" i="0">
                <a:solidFill>
                  <a:srgbClr val="38302A"/>
                </a:solidFill>
                <a:latin typeface="Playfair Display"/>
              </a:rPr>
              <a:t>is now a stack.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762000" y="952500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400" b="0" i="1">
                <a:solidFill>
                  <a:srgbClr val="8A8280"/>
                </a:solidFill>
                <a:latin typeface="Playfair Display"/>
              </a:rPr>
              <a:t>Hamel and Prahalad's 1990 framework rewritten for the AI era.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8A8280"/>
                </a:solidFill>
                <a:latin typeface="Inter"/>
              </a:rPr>
              <a:t>Gary Hamel and C.K. Prahalad. Harvard Business Review. 1990.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10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38302A"/>
                </a:solidFill>
                <a:latin typeface="Playfair Display"/>
              </a:rPr>
              <a:t>Architect the stack</a:t>
            </a:r>
          </a:p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38302A"/>
                </a:solidFill>
                <a:latin typeface="Playfair Display"/>
              </a:rPr>
              <a:t>before the org chart.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400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4381500"/>
            <a:ext cx="9906000" cy="400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Write the strategic architecture document before the first hire.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Name the three competences the company will own outright.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Hire to compose the stack. Do not hire to staff functions.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The org chart follows the stack. The stack does not follow the org chart.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0" y="9144000"/>
            <a:ext cx="1047750" cy="2667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8191500" y="9144000"/>
            <a:ext cx="1047750" cy="26670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525000" y="9144000"/>
            <a:ext cx="1047750" cy="2667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0" y="12001500"/>
            <a:ext cx="371475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THREE COMPETENCES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Convert tribal knowledge</a:t>
            </a:r>
          </a:p>
          <a:p>
            <a:pPr algn="l">
              <a:lnSpc>
                <a:spcPct val="110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into a competence stack.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400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4381500"/>
            <a:ext cx="9906000" cy="400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Audit the firm's three to five durable competences.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Encode each as a documented prompt library, data set, and protocol.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The competence outlives any single employee who carries it today.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That is what makes it core. That is what survives a transition.</a:t>
            </a:r>
          </a:p>
        </p:txBody>
      </p:sp>
      <p:sp>
        <p:nvSpPr>
          <p:cNvPr id="9" name="Rectangle 8"/>
          <p:cNvSpPr/>
          <p:nvPr/>
        </p:nvSpPr>
        <p:spPr>
          <a:xfrm>
            <a:off x="7048500" y="9144000"/>
            <a:ext cx="3619500" cy="2667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7239000" y="9525000"/>
            <a:ext cx="3238500" cy="47625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429500" y="9667875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PROMPT LIBRARY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39000" y="10191750"/>
            <a:ext cx="3238500" cy="47625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29500" y="10334625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DATA SET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39000" y="10858500"/>
            <a:ext cx="3238500" cy="47625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29500" y="11001375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DECISION PROTOCOL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383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12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6670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72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  <a:p>
            <a:pPr algn="l">
              <a:lnSpc>
                <a:spcPct val="105000"/>
              </a:lnSpc>
            </a:pPr>
            <a:r>
              <a:rPr sz="7200" b="0" i="0">
                <a:solidFill>
                  <a:srgbClr val="EDE8DF"/>
                </a:solidFill>
                <a:latin typeface="Playfair Display"/>
              </a:rPr>
              <a:t>Every week.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524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1">
                <a:solidFill>
                  <a:srgbClr val="C4B9AE"/>
                </a:solidFill>
                <a:latin typeface="Playfair Display"/>
              </a:rPr>
              <a:t>Operating runs the AI-native lens across the canon.</a:t>
            </a:r>
          </a:p>
          <a:p>
            <a:pPr algn="l">
              <a:lnSpc>
                <a:spcPct val="150000"/>
              </a:lnSpc>
            </a:pPr>
            <a:r>
              <a:rPr sz="2200" b="0" i="1">
                <a:solidFill>
                  <a:srgbClr val="C4B9AE"/>
                </a:solidFill>
                <a:latin typeface="Playfair Display"/>
              </a:rPr>
              <a:t>New framework every Tuesday. Subscribe for the field manual.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8572500"/>
            <a:ext cx="9906000" cy="1524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8858250"/>
            <a:ext cx="9144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SUBSCRIBE TO OPERATING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9239250"/>
            <a:ext cx="9144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1085850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C4B9AE"/>
                </a:solidFill>
                <a:latin typeface="Inter"/>
              </a:rPr>
              <a:t>John Brewton. Harvard-trained economist. Operating · 6AEP.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383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EDE8DF"/>
                </a:solidFill>
                <a:latin typeface="Playfair Display"/>
              </a:rPr>
              <a:t>Hamel and Prahalad named it in 1990.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Gary Hamel. C.K. Prahalad. Harvard Business Review.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May to June 1990. The Core Competence of the Corporation.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The roots of advantage live below the visible product line.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Cross-business capability outlasts any single offering.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781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9" name="Connector 8"/>
          <p:cNvCxnSpPr/>
          <p:nvPr/>
        </p:nvCxnSpPr>
        <p:spPr>
          <a:xfrm>
            <a:off x="6667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7334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0010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86677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334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001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8572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9239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9906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0572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67500" y="11239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6667500" y="11906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200" b="0" i="0">
                <a:solidFill>
                  <a:srgbClr val="38302A"/>
                </a:solidFill>
                <a:latin typeface="Playfair Display"/>
              </a:rPr>
              <a:t>Three tests for a core competence.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8A8280"/>
                </a:solidFill>
                <a:latin typeface="Inter"/>
              </a:rPr>
              <a:t>Hamel and Prahalad set the bar with three filters.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429000"/>
            <a:ext cx="9906000" cy="2476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3810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 i="0">
                <a:solidFill>
                  <a:srgbClr val="18160F"/>
                </a:solidFill>
                <a:latin typeface="Playfair Display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0" y="4000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MARKET ACCESS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500" y="4476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Provides access to a wide variety of markets.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2000" y="6096000"/>
            <a:ext cx="9906000" cy="2476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6477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 i="0">
                <a:solidFill>
                  <a:srgbClr val="18160F"/>
                </a:solidFill>
                <a:latin typeface="Playfair Display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500" y="6667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CUSTOMER BENEFIT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7500" y="7143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Contributes meaningfully to perceived customer benefits.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62000" y="8763000"/>
            <a:ext cx="9906000" cy="2476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43000" y="9144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 i="0">
                <a:solidFill>
                  <a:srgbClr val="18160F"/>
                </a:solidFill>
                <a:latin typeface="Playfair Display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57500" y="9334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INIMITABLE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7500" y="9810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Resists imitation by competitors over time.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All three must hold. Most claimed competences fail the third.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383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Roots, trunk, branches, fruit.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The corporation as a tree.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4000500"/>
            <a:ext cx="9906000" cy="142875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62000" y="4000500"/>
            <a:ext cx="990600" cy="1428750"/>
          </a:xfrm>
          <a:prstGeom prst="rect">
            <a:avLst/>
          </a:prstGeom>
          <a:solidFill>
            <a:srgbClr val="C4B9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43243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FRUIT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2500" y="47053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End products customers buy.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" y="5695950"/>
            <a:ext cx="9906000" cy="142875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62000" y="5695950"/>
            <a:ext cx="2971800" cy="1428750"/>
          </a:xfrm>
          <a:prstGeom prst="rect">
            <a:avLst/>
          </a:prstGeom>
          <a:solidFill>
            <a:srgbClr val="C4B9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52500" y="60198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BRANCHES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2500" y="64008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Business units the company runs.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00" y="7391400"/>
            <a:ext cx="9906000" cy="142875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62000" y="7391400"/>
            <a:ext cx="4953000" cy="1428750"/>
          </a:xfrm>
          <a:prstGeom prst="rect">
            <a:avLst/>
          </a:prstGeom>
          <a:solidFill>
            <a:srgbClr val="C4B9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52500" y="77152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TRUNK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2500" y="809625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Core products that ship inside business units.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62000" y="9086850"/>
            <a:ext cx="9906000" cy="142875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62000" y="9086850"/>
            <a:ext cx="7726680" cy="14287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52500" y="941070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 spc="300">
                <a:solidFill>
                  <a:srgbClr val="18160F"/>
                </a:solidFill>
                <a:latin typeface="Inter"/>
              </a:rPr>
              <a:t>ROOTS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2500" y="97917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000" b="0" i="1">
                <a:solidFill>
                  <a:srgbClr val="18160F"/>
                </a:solidFill>
                <a:latin typeface="Playfair Display"/>
              </a:rPr>
              <a:t>Core competences. The unseen system.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C4B9AE"/>
                </a:solidFill>
                <a:latin typeface="Inter"/>
              </a:rPr>
              <a:t>You cannot win by trimming fruit. You win by tending roots.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Strategic architecture</a:t>
            </a:r>
          </a:p>
          <a:p>
            <a:pPr algn="l">
              <a:lnSpc>
                <a:spcPct val="110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maps the trunk.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1432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619500"/>
            <a:ext cx="6096000" cy="419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Strategic architecture identifies the competences to build.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It names the technologies to acquire and the alliances to form.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It is the blueprint for ten years of capability composition.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Without it, business unit autonomy starves the trunk.</a:t>
            </a:r>
          </a:p>
        </p:txBody>
      </p:sp>
      <p:sp>
        <p:nvSpPr>
          <p:cNvPr id="9" name="Rectangle 8"/>
          <p:cNvSpPr/>
          <p:nvPr/>
        </p:nvSpPr>
        <p:spPr>
          <a:xfrm>
            <a:off x="7048500" y="3619500"/>
            <a:ext cx="3619500" cy="5334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7239000" y="3939540"/>
            <a:ext cx="3238500" cy="64008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429500" y="4145280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END PRODUCTS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39000" y="4686300"/>
            <a:ext cx="3238500" cy="64008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29500" y="4892040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BUSINESS UNITS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39000" y="5433060"/>
            <a:ext cx="3238500" cy="64008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29500" y="5638800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CORE PRODUCTS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39000" y="6179820"/>
            <a:ext cx="3238500" cy="64008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429500" y="6385560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 i="0" spc="300">
                <a:solidFill>
                  <a:srgbClr val="18160F"/>
                </a:solidFill>
                <a:latin typeface="Inter"/>
              </a:rPr>
              <a:t>CORE COMPETENCES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48500" y="9144000"/>
            <a:ext cx="3619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TEN YEAR HORIZON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Core competences</a:t>
            </a:r>
          </a:p>
          <a:p>
            <a:pPr algn="l">
              <a:lnSpc>
                <a:spcPct val="115000"/>
              </a:lnSpc>
            </a:pPr>
            <a:r>
              <a:rPr sz="4200" b="0" i="0">
                <a:solidFill>
                  <a:srgbClr val="38302A"/>
                </a:solidFill>
                <a:latin typeface="Playfair Display"/>
              </a:rPr>
              <a:t>were bundles of human skill.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5905500" cy="400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Honda combined small-engine engineering with vehicle dynamics.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It ran across cars, motorcycles, lawnmowers, generators.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Canon stacked optics, imaging, and microelectronics.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It ran across cameras, copiers, and printers.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Each competence was tacit craft built over decades by people.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38302A"/>
                </a:solidFill>
                <a:latin typeface="Playfair Display"/>
              </a:rPr>
              <a:t>1990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38302A"/>
                </a:solidFill>
                <a:latin typeface="Inter"/>
              </a:rPr>
              <a:t>TACIT CRAFT FLOOR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3830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667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Tacit craft moves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to the prompt layer.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Domain expertise becomes commodity at the model layer.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The competence stops being a human-skill bundle.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The unit of analysis shifts from people-trained-over-decades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EDE8DF"/>
                </a:solidFill>
                <a:latin typeface="Inter"/>
              </a:rPr>
              <a:t>to capability stacks composed in weeks.</a:t>
            </a:r>
          </a:p>
        </p:txBody>
      </p:sp>
      <p:cxnSp>
        <p:nvCxnSpPr>
          <p:cNvPr id="8" name="Connector 7"/>
          <p:cNvCxnSpPr/>
          <p:nvPr/>
        </p:nvCxnSpPr>
        <p:spPr>
          <a:xfrm flipV="1">
            <a:off x="762000" y="104508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1422400" y="103619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082800" y="10273031"/>
            <a:ext cx="198119" cy="26669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2743200" y="101841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3403600" y="100952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064000" y="100063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4724400" y="99174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5384800" y="98285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045200" y="97396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6705600" y="96507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7366000" y="95618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026399" y="9472930"/>
            <a:ext cx="198121" cy="26671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8686800" y="93840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9347200" y="92951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10007600" y="9206230"/>
            <a:ext cx="198120" cy="26670"/>
          </a:xfrm>
          <a:prstGeom prst="line">
            <a:avLst/>
          </a:prstGeom>
          <a:ln w="952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85800" y="10401300"/>
            <a:ext cx="152400" cy="152400"/>
          </a:xfrm>
          <a:prstGeom prst="ellipse">
            <a:avLst/>
          </a:prstGeom>
          <a:solidFill>
            <a:srgbClr val="EDE8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62000" y="107632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200">
                <a:solidFill>
                  <a:srgbClr val="C4B9AE"/>
                </a:solidFill>
                <a:latin typeface="Inter"/>
              </a:rPr>
              <a:t>1990 TACIT CRAFT</a:t>
            </a:r>
          </a:p>
        </p:txBody>
      </p:sp>
      <p:sp>
        <p:nvSpPr>
          <p:cNvPr id="25" name="Oval 24"/>
          <p:cNvSpPr/>
          <p:nvPr/>
        </p:nvSpPr>
        <p:spPr>
          <a:xfrm>
            <a:off x="10591800" y="9067800"/>
            <a:ext cx="152400" cy="152400"/>
          </a:xfrm>
          <a:prstGeom prst="ellipse">
            <a:avLst/>
          </a:prstGeom>
          <a:solidFill>
            <a:srgbClr val="F7F471"/>
          </a:solidFill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72500" y="9429750"/>
            <a:ext cx="2095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200">
                <a:solidFill>
                  <a:srgbClr val="F7F471"/>
                </a:solidFill>
                <a:latin typeface="Inter"/>
              </a:rPr>
              <a:t>2026 PROMPT STACK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CONSEQUENCE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38302A"/>
                </a:solidFill>
                <a:latin typeface="Playfair Display"/>
              </a:rPr>
              <a:t>The new competence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38302A"/>
                </a:solidFill>
                <a:latin typeface="Playfair Display"/>
              </a:rPr>
              <a:t>is the stack.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Honda's engine craft becomes a model fine-tuned on drivetrain physics.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Canon's optics becomes a vision model trained on 40 years of imaging data.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The defensible asset is not the model itself.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It is the data, the integration, and the judgment about what to compose.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00" y="9144000"/>
            <a:ext cx="3810000" cy="5715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8500" y="9334500"/>
            <a:ext cx="3429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JUDGMENT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58000" y="9791700"/>
            <a:ext cx="3810000" cy="5715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048500" y="9982200"/>
            <a:ext cx="3429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INTEGRATION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58000" y="10439400"/>
            <a:ext cx="3810000" cy="5715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048500" y="10629900"/>
            <a:ext cx="3429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DATA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58000" y="11087100"/>
            <a:ext cx="3810000" cy="5715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048500" y="11277600"/>
            <a:ext cx="34290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MODEL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00" y="8953500"/>
            <a:ext cx="95250" cy="762000"/>
          </a:xfrm>
          <a:prstGeom prst="rect">
            <a:avLst/>
          </a:prstGeom>
          <a:solidFill>
            <a:srgbClr val="E824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52500" y="895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E8241A"/>
                </a:solidFill>
                <a:latin typeface="Inter"/>
              </a:rPr>
              <a:t>TACIT-CRAFT MOAT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52500" y="9286875"/>
            <a:ext cx="476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Domain expertise no longer protects the firm.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47625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5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38302A"/>
                </a:solidFill>
                <a:latin typeface="Playfair Display"/>
              </a:rPr>
              <a:t>Build a stack, not a portfolio.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8100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9906000" cy="400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Pick one root competence and own it.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Compose three to five tools, prompts, and workflows above it.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Run that root across three revenue streams.</a:t>
            </a:r>
          </a:p>
          <a:p>
            <a:pPr algn="l">
              <a:lnSpc>
                <a:spcPct val="160000"/>
              </a:lnSpc>
            </a:pPr>
            <a:r>
              <a:rPr sz="2000" b="0" i="0">
                <a:solidFill>
                  <a:srgbClr val="18160F"/>
                </a:solidFill>
                <a:latin typeface="Inter"/>
              </a:rPr>
              <a:t>Solo operators win by depth of stack, not breadth of services.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7810500" y="9144000"/>
            <a:ext cx="2857500" cy="381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7810500" y="9582150"/>
            <a:ext cx="2857500" cy="381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7810500" y="10020300"/>
            <a:ext cx="2857500" cy="381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7810500" y="10458450"/>
            <a:ext cx="2857500" cy="381000"/>
          </a:xfrm>
          <a:prstGeom prst="rect">
            <a:avLst/>
          </a:prstGeom>
          <a:noFill/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810500" y="10896600"/>
            <a:ext cx="2857500" cy="381000"/>
          </a:xfrm>
          <a:prstGeom prst="rect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810500" y="11430000"/>
            <a:ext cx="2857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ROOT COMPETENCE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