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slideMasters/slideMaster11.xml" ContentType="application/vnd.openxmlformats-officedocument.presentationml.slideMaster+xml"/>
  <Override PartName="/ppt/slides/slide11.xml" ContentType="application/vnd.openxmlformats-officedocument.presentationml.slide+xml"/>
  <Override PartName="/ppt/slideMasters/slideMaster12.xml" ContentType="application/vnd.openxmlformats-officedocument.presentationml.slideMaster+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notesMasterIdLst>
    <p:notesMasterId r:id="rId14"/>
  </p:notesMasterIdLst>
  <p:sldSz cx="11430000" cy="14287500"/>
  <p:notesSz cx="14287500" cy="11430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notesMaster" Target="notesMasters/notesMaster1.xml"/><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 Id="rId18"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1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2.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38302A"/>
        </a:solidFill>
      </p:bgPr>
    </p:bg>
    <p:spTree>
      <p:nvGrpSpPr>
        <p:cNvPr id="1" name=""/>
        <p:cNvGrpSpPr/>
        <p:nvPr/>
      </p:nvGrpSpPr>
      <p:grpSpPr>
        <a:xfrm>
          <a:off x="0" y="0"/>
          <a:ext cx="0" cy="0"/>
          <a:chOff x="0" y="0"/>
          <a:chExt cx="0" cy="0"/>
        </a:xfrm>
      </p:grpSpPr>
      <p:sp>
        <p:nvSpPr>
          <p:cNvPr id="2" name="Shape 0"/>
          <p:cNvSpPr/>
          <p:nvPr/>
        </p:nvSpPr>
        <p:spPr>
          <a:xfrm>
            <a:off x="274320" y="274320"/>
            <a:ext cx="10881360" cy="22860"/>
          </a:xfrm>
          <a:prstGeom prst="rect">
            <a:avLst/>
          </a:prstGeom>
          <a:solidFill>
            <a:srgbClr val="F7F471"/>
          </a:solidFill>
          <a:ln/>
        </p:spPr>
      </p:sp>
      <p:sp>
        <p:nvSpPr>
          <p:cNvPr id="3" name="Shape 1"/>
          <p:cNvSpPr/>
          <p:nvPr/>
        </p:nvSpPr>
        <p:spPr>
          <a:xfrm>
            <a:off x="274320" y="13990320"/>
            <a:ext cx="10881360" cy="22860"/>
          </a:xfrm>
          <a:prstGeom prst="rect">
            <a:avLst/>
          </a:prstGeom>
          <a:solidFill>
            <a:srgbClr val="F7F471"/>
          </a:solidFill>
          <a:ln/>
        </p:spPr>
      </p:sp>
      <p:sp>
        <p:nvSpPr>
          <p:cNvPr id="4" name="Shape 2"/>
          <p:cNvSpPr/>
          <p:nvPr/>
        </p:nvSpPr>
        <p:spPr>
          <a:xfrm>
            <a:off x="274320" y="274320"/>
            <a:ext cx="22860" cy="13738860"/>
          </a:xfrm>
          <a:prstGeom prst="rect">
            <a:avLst/>
          </a:prstGeom>
          <a:solidFill>
            <a:srgbClr val="F7F471"/>
          </a:solidFill>
          <a:ln/>
        </p:spPr>
      </p:sp>
      <p:sp>
        <p:nvSpPr>
          <p:cNvPr id="5" name="Shape 3"/>
          <p:cNvSpPr/>
          <p:nvPr/>
        </p:nvSpPr>
        <p:spPr>
          <a:xfrm>
            <a:off x="11132820" y="274320"/>
            <a:ext cx="22860" cy="13738860"/>
          </a:xfrm>
          <a:prstGeom prst="rect">
            <a:avLst/>
          </a:prstGeom>
          <a:solidFill>
            <a:srgbClr val="F7F471"/>
          </a:solidFill>
          <a:ln/>
        </p:spPr>
      </p:sp>
      <p:sp>
        <p:nvSpPr>
          <p:cNvPr id="6" name="Text 4"/>
          <p:cNvSpPr/>
          <p:nvPr/>
        </p:nvSpPr>
        <p:spPr>
          <a:xfrm>
            <a:off x="548640" y="457200"/>
            <a:ext cx="8686800" cy="292608"/>
          </a:xfrm>
          <a:prstGeom prst="rect">
            <a:avLst/>
          </a:prstGeom>
          <a:noFill/>
          <a:ln/>
        </p:spPr>
        <p:txBody>
          <a:bodyPr wrap="square" lIns="0" tIns="0" rIns="0" bIns="0" rtlCol="0" anchor="t"/>
          <a:lstStyle/>
          <a:p>
            <a:pPr indent="0" marL="0">
              <a:buNone/>
            </a:pPr>
            <a:r>
              <a:rPr lang="en-US" sz="1100" b="1" spc="300" kern="0" dirty="0">
                <a:solidFill>
                  <a:srgbClr val="F7F471"/>
                </a:solidFill>
                <a:latin typeface="Inter" pitchFamily="34" charset="0"/>
                <a:ea typeface="Inter" pitchFamily="34" charset="-122"/>
                <a:cs typeface="Inter" pitchFamily="34" charset="-120"/>
              </a:rPr>
              <a:t>OPERATOR'S FIELD MANUAL  /  No. 003  /  GROWTH-SHARE MATRIX</a:t>
            </a:r>
            <a:endParaRPr lang="en-US" sz="1100" dirty="0"/>
          </a:p>
        </p:txBody>
      </p:sp>
      <p:sp>
        <p:nvSpPr>
          <p:cNvPr id="7" name="Text 5"/>
          <p:cNvSpPr/>
          <p:nvPr/>
        </p:nvSpPr>
        <p:spPr>
          <a:xfrm>
            <a:off x="8595360" y="457200"/>
            <a:ext cx="2286000" cy="292608"/>
          </a:xfrm>
          <a:prstGeom prst="rect">
            <a:avLst/>
          </a:prstGeom>
          <a:noFill/>
          <a:ln/>
        </p:spPr>
        <p:txBody>
          <a:bodyPr wrap="square" lIns="0" tIns="0" rIns="0" bIns="0" rtlCol="0" anchor="t"/>
          <a:lstStyle/>
          <a:p>
            <a:pPr algn="r" indent="0" marL="0">
              <a:buNone/>
            </a:pPr>
            <a:r>
              <a:rPr lang="en-US" sz="1100" b="1" spc="300" kern="0" dirty="0">
                <a:solidFill>
                  <a:srgbClr val="8A8280"/>
                </a:solidFill>
                <a:latin typeface="Inter" pitchFamily="34" charset="0"/>
                <a:ea typeface="Inter" pitchFamily="34" charset="-122"/>
                <a:cs typeface="Inter" pitchFamily="34" charset="-120"/>
              </a:rPr>
              <a:t>PAGE 01  /  12</a:t>
            </a:r>
            <a:endParaRPr lang="en-US" sz="1100" dirty="0"/>
          </a:p>
        </p:txBody>
      </p:sp>
      <p:sp>
        <p:nvSpPr>
          <p:cNvPr id="8" name="Text 6"/>
          <p:cNvSpPr/>
          <p:nvPr/>
        </p:nvSpPr>
        <p:spPr>
          <a:xfrm>
            <a:off x="548640" y="13738860"/>
            <a:ext cx="4572000" cy="292608"/>
          </a:xfrm>
          <a:prstGeom prst="rect">
            <a:avLst/>
          </a:prstGeom>
          <a:noFill/>
          <a:ln/>
        </p:spPr>
        <p:txBody>
          <a:bodyPr wrap="square" lIns="0" tIns="0" rIns="0" bIns="0" rtlCol="0" anchor="t"/>
          <a:lstStyle/>
          <a:p>
            <a:pPr indent="0" marL="0">
              <a:buNone/>
            </a:pPr>
            <a:r>
              <a:rPr lang="en-US" sz="900" b="1" spc="300" kern="0" dirty="0">
                <a:solidFill>
                  <a:srgbClr val="8A8280"/>
                </a:solidFill>
                <a:latin typeface="Inter" pitchFamily="34" charset="0"/>
                <a:ea typeface="Inter" pitchFamily="34" charset="-122"/>
                <a:cs typeface="Inter" pitchFamily="34" charset="-120"/>
              </a:rPr>
              <a:t>OPERATING  ·  JOHN BREWTON</a:t>
            </a:r>
            <a:endParaRPr lang="en-US" sz="900" dirty="0"/>
          </a:p>
        </p:txBody>
      </p:sp>
      <p:sp>
        <p:nvSpPr>
          <p:cNvPr id="9" name="Text 7"/>
          <p:cNvSpPr/>
          <p:nvPr/>
        </p:nvSpPr>
        <p:spPr>
          <a:xfrm>
            <a:off x="0" y="13738860"/>
            <a:ext cx="11430000" cy="292608"/>
          </a:xfrm>
          <a:prstGeom prst="rect">
            <a:avLst/>
          </a:prstGeom>
          <a:noFill/>
          <a:ln/>
        </p:spPr>
        <p:txBody>
          <a:bodyPr wrap="square" lIns="0" tIns="0" rIns="0" bIns="0" rtlCol="0" anchor="t"/>
          <a:lstStyle/>
          <a:p>
            <a:pPr algn="ctr" indent="0" marL="0">
              <a:buNone/>
            </a:pPr>
            <a:r>
              <a:rPr lang="en-US" sz="900" b="1" spc="300" kern="0" dirty="0">
                <a:solidFill>
                  <a:srgbClr val="F7F471"/>
                </a:solidFill>
                <a:latin typeface="Inter" pitchFamily="34" charset="0"/>
                <a:ea typeface="Inter" pitchFamily="34" charset="-122"/>
                <a:cs typeface="Inter" pitchFamily="34" charset="-120"/>
              </a:rPr>
              <a:t>MANUAL 003  ·  GROWTH-SHARE MATRIX</a:t>
            </a:r>
            <a:endParaRPr lang="en-US" sz="900" dirty="0"/>
          </a:p>
        </p:txBody>
      </p:sp>
      <p:sp>
        <p:nvSpPr>
          <p:cNvPr id="10" name="Text 8"/>
          <p:cNvSpPr/>
          <p:nvPr/>
        </p:nvSpPr>
        <p:spPr>
          <a:xfrm>
            <a:off x="0" y="13738860"/>
            <a:ext cx="10881360" cy="292608"/>
          </a:xfrm>
          <a:prstGeom prst="rect">
            <a:avLst/>
          </a:prstGeom>
          <a:noFill/>
          <a:ln/>
        </p:spPr>
        <p:txBody>
          <a:bodyPr wrap="square" lIns="0" tIns="0" rIns="0" bIns="0" rtlCol="0" anchor="t"/>
          <a:lstStyle/>
          <a:p>
            <a:pPr algn="r" indent="0" marL="0">
              <a:buNone/>
            </a:pPr>
            <a:r>
              <a:rPr lang="en-US" sz="900" b="1" spc="300" kern="0" dirty="0">
                <a:solidFill>
                  <a:srgbClr val="8A8280"/>
                </a:solidFill>
                <a:latin typeface="Inter" pitchFamily="34" charset="0"/>
                <a:ea typeface="Inter" pitchFamily="34" charset="-122"/>
                <a:cs typeface="Inter" pitchFamily="34" charset="-120"/>
              </a:rPr>
              <a:t>operatingbyjohnbrewton.com</a:t>
            </a:r>
            <a:endParaRPr lang="en-US" sz="900" dirty="0"/>
          </a:p>
        </p:txBody>
      </p:sp>
      <p:sp>
        <p:nvSpPr>
          <p:cNvPr id="11" name="Text 9"/>
          <p:cNvSpPr/>
          <p:nvPr/>
        </p:nvSpPr>
        <p:spPr>
          <a:xfrm>
            <a:off x="548640" y="2514600"/>
            <a:ext cx="10332720" cy="4937760"/>
          </a:xfrm>
          <a:prstGeom prst="rect">
            <a:avLst/>
          </a:prstGeom>
          <a:noFill/>
          <a:ln/>
        </p:spPr>
        <p:txBody>
          <a:bodyPr wrap="square" lIns="0" tIns="0" rIns="0" bIns="0" rtlCol="0" anchor="t"/>
          <a:lstStyle/>
          <a:p>
            <a:pPr indent="0" marL="0">
              <a:buNone/>
            </a:pPr>
            <a:r>
              <a:rPr lang="en-US" sz="6400" spc="-100" kern="0" dirty="0">
                <a:solidFill>
                  <a:srgbClr val="EDE8DF"/>
                </a:solidFill>
                <a:latin typeface="Playfair Display" pitchFamily="34" charset="0"/>
                <a:ea typeface="Playfair Display" pitchFamily="34" charset="-122"/>
                <a:cs typeface="Playfair Display" pitchFamily="34" charset="-120"/>
              </a:rPr>
              <a:t>How to Run</a:t>
            </a:r>
            <a:endParaRPr lang="en-US" sz="6400" dirty="0"/>
          </a:p>
          <a:p>
            <a:pPr indent="0" marL="0">
              <a:buNone/>
            </a:pPr>
            <a:r>
              <a:rPr lang="en-US" sz="6400" spc="-100" kern="0" dirty="0">
                <a:solidFill>
                  <a:srgbClr val="EDE8DF"/>
                </a:solidFill>
                <a:latin typeface="Playfair Display" pitchFamily="34" charset="0"/>
                <a:ea typeface="Playfair Display" pitchFamily="34" charset="-122"/>
                <a:cs typeface="Playfair Display" pitchFamily="34" charset="-120"/>
              </a:rPr>
              <a:t>the Growth-Share</a:t>
            </a:r>
            <a:endParaRPr lang="en-US" sz="6400" dirty="0"/>
          </a:p>
          <a:p>
            <a:pPr indent="0" marL="0">
              <a:buNone/>
            </a:pPr>
            <a:r>
              <a:rPr lang="en-US" sz="6400" spc="-100" kern="0" dirty="0">
                <a:solidFill>
                  <a:srgbClr val="EDE8DF"/>
                </a:solidFill>
                <a:latin typeface="Playfair Display" pitchFamily="34" charset="0"/>
                <a:ea typeface="Playfair Display" pitchFamily="34" charset="-122"/>
                <a:cs typeface="Playfair Display" pitchFamily="34" charset="-120"/>
              </a:rPr>
              <a:t>Matrix.</a:t>
            </a:r>
            <a:endParaRPr lang="en-US" sz="6400" dirty="0"/>
          </a:p>
        </p:txBody>
      </p:sp>
      <p:sp>
        <p:nvSpPr>
          <p:cNvPr id="12" name="Text 10"/>
          <p:cNvSpPr/>
          <p:nvPr/>
        </p:nvSpPr>
        <p:spPr>
          <a:xfrm>
            <a:off x="548640" y="7818120"/>
            <a:ext cx="9418320" cy="548640"/>
          </a:xfrm>
          <a:prstGeom prst="rect">
            <a:avLst/>
          </a:prstGeom>
          <a:noFill/>
          <a:ln/>
        </p:spPr>
        <p:txBody>
          <a:bodyPr wrap="square" lIns="0" tIns="0" rIns="0" bIns="0" rtlCol="0" anchor="t"/>
          <a:lstStyle/>
          <a:p>
            <a:pPr indent="0" marL="0">
              <a:buNone/>
            </a:pPr>
            <a:r>
              <a:rPr lang="en-US" sz="2200" i="1" dirty="0">
                <a:solidFill>
                  <a:srgbClr val="C4B9AE"/>
                </a:solidFill>
                <a:latin typeface="Playfair Display" pitchFamily="34" charset="0"/>
                <a:ea typeface="Playfair Display" pitchFamily="34" charset="-122"/>
                <a:cs typeface="Playfair Display" pitchFamily="34" charset="-120"/>
              </a:rPr>
              <a:t>A six-step protocol for plotting attention against flywheel.</a:t>
            </a:r>
            <a:endParaRPr lang="en-US" sz="2200" dirty="0"/>
          </a:p>
        </p:txBody>
      </p:sp>
      <p:sp>
        <p:nvSpPr>
          <p:cNvPr id="13" name="Shape 11"/>
          <p:cNvSpPr/>
          <p:nvPr/>
        </p:nvSpPr>
        <p:spPr>
          <a:xfrm>
            <a:off x="548640" y="8823960"/>
            <a:ext cx="10332720" cy="1463040"/>
          </a:xfrm>
          <a:prstGeom prst="rect">
            <a:avLst/>
          </a:prstGeom>
          <a:solidFill>
            <a:srgbClr val="D6CEBF"/>
          </a:solidFill>
          <a:ln/>
        </p:spPr>
      </p:sp>
      <p:sp>
        <p:nvSpPr>
          <p:cNvPr id="14" name="Text 12"/>
          <p:cNvSpPr/>
          <p:nvPr/>
        </p:nvSpPr>
        <p:spPr>
          <a:xfrm>
            <a:off x="822960" y="9052560"/>
            <a:ext cx="4572000" cy="274320"/>
          </a:xfrm>
          <a:prstGeom prst="rect">
            <a:avLst/>
          </a:prstGeom>
          <a:noFill/>
          <a:ln/>
        </p:spPr>
        <p:txBody>
          <a:bodyPr wrap="square" lIns="0" tIns="0" rIns="0" bIns="0" rtlCol="0" anchor="t"/>
          <a:lstStyle/>
          <a:p>
            <a:pPr indent="0" marL="0">
              <a:buNone/>
            </a:pPr>
            <a:r>
              <a:rPr lang="en-US" sz="1100" b="1" spc="300" kern="0" dirty="0">
                <a:solidFill>
                  <a:srgbClr val="8A8280"/>
                </a:solidFill>
                <a:latin typeface="Inter" pitchFamily="34" charset="0"/>
                <a:ea typeface="Inter" pitchFamily="34" charset="-122"/>
                <a:cs typeface="Inter" pitchFamily="34" charset="-120"/>
              </a:rPr>
              <a:t>FRAMEWORK ORIGIN</a:t>
            </a:r>
            <a:endParaRPr lang="en-US" sz="1100" dirty="0"/>
          </a:p>
        </p:txBody>
      </p:sp>
      <p:sp>
        <p:nvSpPr>
          <p:cNvPr id="15" name="Text 13"/>
          <p:cNvSpPr/>
          <p:nvPr/>
        </p:nvSpPr>
        <p:spPr>
          <a:xfrm>
            <a:off x="822960" y="9372600"/>
            <a:ext cx="9784080" cy="365760"/>
          </a:xfrm>
          <a:prstGeom prst="rect">
            <a:avLst/>
          </a:prstGeom>
          <a:noFill/>
          <a:ln/>
        </p:spPr>
        <p:txBody>
          <a:bodyPr wrap="square" lIns="0" tIns="0" rIns="0" bIns="0" rtlCol="0" anchor="t"/>
          <a:lstStyle/>
          <a:p>
            <a:pPr indent="0" marL="0">
              <a:buNone/>
            </a:pPr>
            <a:r>
              <a:rPr lang="en-US" sz="1600" dirty="0">
                <a:solidFill>
                  <a:srgbClr val="18160F"/>
                </a:solidFill>
                <a:latin typeface="Playfair Display" pitchFamily="34" charset="0"/>
                <a:ea typeface="Playfair Display" pitchFamily="34" charset="-122"/>
                <a:cs typeface="Playfair Display" pitchFamily="34" charset="-120"/>
              </a:rPr>
              <a:t>Bruce D. Henderson  ·  Boston Consulting Group  ·  1970</a:t>
            </a:r>
            <a:endParaRPr lang="en-US" sz="1600" dirty="0"/>
          </a:p>
        </p:txBody>
      </p:sp>
      <p:sp>
        <p:nvSpPr>
          <p:cNvPr id="16" name="Text 14"/>
          <p:cNvSpPr/>
          <p:nvPr/>
        </p:nvSpPr>
        <p:spPr>
          <a:xfrm>
            <a:off x="822960" y="9875520"/>
            <a:ext cx="9784080" cy="292608"/>
          </a:xfrm>
          <a:prstGeom prst="rect">
            <a:avLst/>
          </a:prstGeom>
          <a:noFill/>
          <a:ln/>
        </p:spPr>
        <p:txBody>
          <a:bodyPr wrap="square" lIns="0" tIns="0" rIns="0" bIns="0" rtlCol="0" anchor="t"/>
          <a:lstStyle/>
          <a:p>
            <a:pPr indent="0" marL="0">
              <a:buNone/>
            </a:pPr>
            <a:r>
              <a:rPr lang="en-US" sz="1200" i="1" dirty="0">
                <a:solidFill>
                  <a:srgbClr val="8A8280"/>
                </a:solidFill>
                <a:latin typeface="Playfair Display" pitchFamily="34" charset="0"/>
                <a:ea typeface="Playfair Display" pitchFamily="34" charset="-122"/>
                <a:cs typeface="Playfair Display" pitchFamily="34" charset="-120"/>
              </a:rPr>
              <a:t>Teaching protocol  /  Operator-tier translation  /  AI-era axes</a:t>
            </a:r>
            <a:endParaRPr lang="en-US" sz="1200" dirty="0"/>
          </a:p>
        </p:txBody>
      </p:sp>
      <p:sp>
        <p:nvSpPr>
          <p:cNvPr id="17" name="Text 15"/>
          <p:cNvSpPr/>
          <p:nvPr/>
        </p:nvSpPr>
        <p:spPr>
          <a:xfrm>
            <a:off x="9235440" y="1234440"/>
            <a:ext cx="1645920" cy="1280160"/>
          </a:xfrm>
          <a:prstGeom prst="rect">
            <a:avLst/>
          </a:prstGeom>
          <a:noFill/>
          <a:ln/>
        </p:spPr>
        <p:txBody>
          <a:bodyPr wrap="square" lIns="0" tIns="0" rIns="0" bIns="0" rtlCol="0" anchor="t"/>
          <a:lstStyle/>
          <a:p>
            <a:pPr algn="r" indent="0" marL="0">
              <a:buNone/>
            </a:pPr>
            <a:r>
              <a:rPr lang="en-US" sz="7200" spc="400" kern="0" dirty="0">
                <a:solidFill>
                  <a:srgbClr val="F7F471"/>
                </a:solidFill>
                <a:latin typeface="Playfair Display" pitchFamily="34" charset="0"/>
                <a:ea typeface="Playfair Display" pitchFamily="34" charset="-122"/>
                <a:cs typeface="Playfair Display" pitchFamily="34" charset="-120"/>
              </a:rPr>
              <a:t>JB</a:t>
            </a:r>
            <a:endParaRPr lang="en-US" sz="72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38302A"/>
        </a:solidFill>
      </p:bgPr>
    </p:bg>
    <p:spTree>
      <p:nvGrpSpPr>
        <p:cNvPr id="1" name=""/>
        <p:cNvGrpSpPr/>
        <p:nvPr/>
      </p:nvGrpSpPr>
      <p:grpSpPr>
        <a:xfrm>
          <a:off x="0" y="0"/>
          <a:ext cx="0" cy="0"/>
          <a:chOff x="0" y="0"/>
          <a:chExt cx="0" cy="0"/>
        </a:xfrm>
      </p:grpSpPr>
      <p:sp>
        <p:nvSpPr>
          <p:cNvPr id="2" name="Shape 0"/>
          <p:cNvSpPr/>
          <p:nvPr/>
        </p:nvSpPr>
        <p:spPr>
          <a:xfrm>
            <a:off x="274320" y="274320"/>
            <a:ext cx="10881360" cy="22860"/>
          </a:xfrm>
          <a:prstGeom prst="rect">
            <a:avLst/>
          </a:prstGeom>
          <a:solidFill>
            <a:srgbClr val="F7F471"/>
          </a:solidFill>
          <a:ln/>
        </p:spPr>
      </p:sp>
      <p:sp>
        <p:nvSpPr>
          <p:cNvPr id="3" name="Shape 1"/>
          <p:cNvSpPr/>
          <p:nvPr/>
        </p:nvSpPr>
        <p:spPr>
          <a:xfrm>
            <a:off x="274320" y="13990320"/>
            <a:ext cx="10881360" cy="22860"/>
          </a:xfrm>
          <a:prstGeom prst="rect">
            <a:avLst/>
          </a:prstGeom>
          <a:solidFill>
            <a:srgbClr val="F7F471"/>
          </a:solidFill>
          <a:ln/>
        </p:spPr>
      </p:sp>
      <p:sp>
        <p:nvSpPr>
          <p:cNvPr id="4" name="Shape 2"/>
          <p:cNvSpPr/>
          <p:nvPr/>
        </p:nvSpPr>
        <p:spPr>
          <a:xfrm>
            <a:off x="274320" y="274320"/>
            <a:ext cx="22860" cy="13738860"/>
          </a:xfrm>
          <a:prstGeom prst="rect">
            <a:avLst/>
          </a:prstGeom>
          <a:solidFill>
            <a:srgbClr val="F7F471"/>
          </a:solidFill>
          <a:ln/>
        </p:spPr>
      </p:sp>
      <p:sp>
        <p:nvSpPr>
          <p:cNvPr id="5" name="Shape 3"/>
          <p:cNvSpPr/>
          <p:nvPr/>
        </p:nvSpPr>
        <p:spPr>
          <a:xfrm>
            <a:off x="11132820" y="274320"/>
            <a:ext cx="22860" cy="13738860"/>
          </a:xfrm>
          <a:prstGeom prst="rect">
            <a:avLst/>
          </a:prstGeom>
          <a:solidFill>
            <a:srgbClr val="F7F471"/>
          </a:solidFill>
          <a:ln/>
        </p:spPr>
      </p:sp>
      <p:sp>
        <p:nvSpPr>
          <p:cNvPr id="6" name="Text 4"/>
          <p:cNvSpPr/>
          <p:nvPr/>
        </p:nvSpPr>
        <p:spPr>
          <a:xfrm>
            <a:off x="548640" y="457200"/>
            <a:ext cx="8686800" cy="292608"/>
          </a:xfrm>
          <a:prstGeom prst="rect">
            <a:avLst/>
          </a:prstGeom>
          <a:noFill/>
          <a:ln/>
        </p:spPr>
        <p:txBody>
          <a:bodyPr wrap="square" lIns="0" tIns="0" rIns="0" bIns="0" rtlCol="0" anchor="t"/>
          <a:lstStyle/>
          <a:p>
            <a:pPr indent="0" marL="0">
              <a:buNone/>
            </a:pPr>
            <a:r>
              <a:rPr lang="en-US" sz="1100" b="1" spc="300" kern="0" dirty="0">
                <a:solidFill>
                  <a:srgbClr val="F7F471"/>
                </a:solidFill>
                <a:latin typeface="Inter" pitchFamily="34" charset="0"/>
                <a:ea typeface="Inter" pitchFamily="34" charset="-122"/>
                <a:cs typeface="Inter" pitchFamily="34" charset="-120"/>
              </a:rPr>
              <a:t>OPERATOR'S FIELD MANUAL  /  No. 003  /  GROWTH-SHARE MATRIX</a:t>
            </a:r>
            <a:endParaRPr lang="en-US" sz="1100" dirty="0"/>
          </a:p>
        </p:txBody>
      </p:sp>
      <p:sp>
        <p:nvSpPr>
          <p:cNvPr id="7" name="Text 5"/>
          <p:cNvSpPr/>
          <p:nvPr/>
        </p:nvSpPr>
        <p:spPr>
          <a:xfrm>
            <a:off x="8595360" y="457200"/>
            <a:ext cx="2286000" cy="292608"/>
          </a:xfrm>
          <a:prstGeom prst="rect">
            <a:avLst/>
          </a:prstGeom>
          <a:noFill/>
          <a:ln/>
        </p:spPr>
        <p:txBody>
          <a:bodyPr wrap="square" lIns="0" tIns="0" rIns="0" bIns="0" rtlCol="0" anchor="t"/>
          <a:lstStyle/>
          <a:p>
            <a:pPr algn="r" indent="0" marL="0">
              <a:buNone/>
            </a:pPr>
            <a:r>
              <a:rPr lang="en-US" sz="1100" b="1" spc="300" kern="0" dirty="0">
                <a:solidFill>
                  <a:srgbClr val="8A8280"/>
                </a:solidFill>
                <a:latin typeface="Inter" pitchFamily="34" charset="0"/>
                <a:ea typeface="Inter" pitchFamily="34" charset="-122"/>
                <a:cs typeface="Inter" pitchFamily="34" charset="-120"/>
              </a:rPr>
              <a:t>PAGE 10  /  12</a:t>
            </a:r>
            <a:endParaRPr lang="en-US" sz="1100" dirty="0"/>
          </a:p>
        </p:txBody>
      </p:sp>
      <p:sp>
        <p:nvSpPr>
          <p:cNvPr id="8" name="Text 6"/>
          <p:cNvSpPr/>
          <p:nvPr/>
        </p:nvSpPr>
        <p:spPr>
          <a:xfrm>
            <a:off x="548640" y="13738860"/>
            <a:ext cx="4572000" cy="292608"/>
          </a:xfrm>
          <a:prstGeom prst="rect">
            <a:avLst/>
          </a:prstGeom>
          <a:noFill/>
          <a:ln/>
        </p:spPr>
        <p:txBody>
          <a:bodyPr wrap="square" lIns="0" tIns="0" rIns="0" bIns="0" rtlCol="0" anchor="t"/>
          <a:lstStyle/>
          <a:p>
            <a:pPr indent="0" marL="0">
              <a:buNone/>
            </a:pPr>
            <a:r>
              <a:rPr lang="en-US" sz="900" b="1" spc="300" kern="0" dirty="0">
                <a:solidFill>
                  <a:srgbClr val="8A8280"/>
                </a:solidFill>
                <a:latin typeface="Inter" pitchFamily="34" charset="0"/>
                <a:ea typeface="Inter" pitchFamily="34" charset="-122"/>
                <a:cs typeface="Inter" pitchFamily="34" charset="-120"/>
              </a:rPr>
              <a:t>OPERATING  ·  JOHN BREWTON</a:t>
            </a:r>
            <a:endParaRPr lang="en-US" sz="900" dirty="0"/>
          </a:p>
        </p:txBody>
      </p:sp>
      <p:sp>
        <p:nvSpPr>
          <p:cNvPr id="9" name="Text 7"/>
          <p:cNvSpPr/>
          <p:nvPr/>
        </p:nvSpPr>
        <p:spPr>
          <a:xfrm>
            <a:off x="0" y="13738860"/>
            <a:ext cx="11430000" cy="292608"/>
          </a:xfrm>
          <a:prstGeom prst="rect">
            <a:avLst/>
          </a:prstGeom>
          <a:noFill/>
          <a:ln/>
        </p:spPr>
        <p:txBody>
          <a:bodyPr wrap="square" lIns="0" tIns="0" rIns="0" bIns="0" rtlCol="0" anchor="t"/>
          <a:lstStyle/>
          <a:p>
            <a:pPr algn="ctr" indent="0" marL="0">
              <a:buNone/>
            </a:pPr>
            <a:r>
              <a:rPr lang="en-US" sz="900" b="1" spc="300" kern="0" dirty="0">
                <a:solidFill>
                  <a:srgbClr val="F7F471"/>
                </a:solidFill>
                <a:latin typeface="Inter" pitchFamily="34" charset="0"/>
                <a:ea typeface="Inter" pitchFamily="34" charset="-122"/>
                <a:cs typeface="Inter" pitchFamily="34" charset="-120"/>
              </a:rPr>
              <a:t>MANUAL 003  ·  GROWTH-SHARE MATRIX</a:t>
            </a:r>
            <a:endParaRPr lang="en-US" sz="900" dirty="0"/>
          </a:p>
        </p:txBody>
      </p:sp>
      <p:sp>
        <p:nvSpPr>
          <p:cNvPr id="10" name="Text 8"/>
          <p:cNvSpPr/>
          <p:nvPr/>
        </p:nvSpPr>
        <p:spPr>
          <a:xfrm>
            <a:off x="0" y="13738860"/>
            <a:ext cx="10881360" cy="292608"/>
          </a:xfrm>
          <a:prstGeom prst="rect">
            <a:avLst/>
          </a:prstGeom>
          <a:noFill/>
          <a:ln/>
        </p:spPr>
        <p:txBody>
          <a:bodyPr wrap="square" lIns="0" tIns="0" rIns="0" bIns="0" rtlCol="0" anchor="t"/>
          <a:lstStyle/>
          <a:p>
            <a:pPr algn="r" indent="0" marL="0">
              <a:buNone/>
            </a:pPr>
            <a:r>
              <a:rPr lang="en-US" sz="900" b="1" spc="300" kern="0" dirty="0">
                <a:solidFill>
                  <a:srgbClr val="8A8280"/>
                </a:solidFill>
                <a:latin typeface="Inter" pitchFamily="34" charset="0"/>
                <a:ea typeface="Inter" pitchFamily="34" charset="-122"/>
                <a:cs typeface="Inter" pitchFamily="34" charset="-120"/>
              </a:rPr>
              <a:t>operatingbyjohnbrewton.com</a:t>
            </a:r>
            <a:endParaRPr lang="en-US" sz="900" dirty="0"/>
          </a:p>
        </p:txBody>
      </p:sp>
      <p:sp>
        <p:nvSpPr>
          <p:cNvPr id="11" name="Shape 9"/>
          <p:cNvSpPr/>
          <p:nvPr/>
        </p:nvSpPr>
        <p:spPr>
          <a:xfrm>
            <a:off x="548640" y="1051560"/>
            <a:ext cx="457200" cy="36576"/>
          </a:xfrm>
          <a:prstGeom prst="rect">
            <a:avLst/>
          </a:prstGeom>
          <a:solidFill>
            <a:srgbClr val="F7F471"/>
          </a:solidFill>
          <a:ln/>
        </p:spPr>
      </p:sp>
      <p:sp>
        <p:nvSpPr>
          <p:cNvPr id="12" name="Text 10"/>
          <p:cNvSpPr/>
          <p:nvPr/>
        </p:nvSpPr>
        <p:spPr>
          <a:xfrm>
            <a:off x="548640" y="1161288"/>
            <a:ext cx="7315200" cy="292608"/>
          </a:xfrm>
          <a:prstGeom prst="rect">
            <a:avLst/>
          </a:prstGeom>
          <a:noFill/>
          <a:ln/>
        </p:spPr>
        <p:txBody>
          <a:bodyPr wrap="square" lIns="0" tIns="0" rIns="0" bIns="0" rtlCol="0" anchor="t"/>
          <a:lstStyle/>
          <a:p>
            <a:pPr indent="0" marL="0">
              <a:buNone/>
            </a:pPr>
            <a:r>
              <a:rPr lang="en-US" sz="1100" b="1" spc="300" kern="0" dirty="0">
                <a:solidFill>
                  <a:srgbClr val="8A8280"/>
                </a:solidFill>
                <a:latin typeface="Inter" pitchFamily="34" charset="0"/>
                <a:ea typeface="Inter" pitchFamily="34" charset="-122"/>
                <a:cs typeface="Inter" pitchFamily="34" charset="-120"/>
              </a:rPr>
              <a:t>10  ·  COMMON PITFALLS  ·  AVOID THESE</a:t>
            </a:r>
            <a:endParaRPr lang="en-US" sz="1100" dirty="0"/>
          </a:p>
        </p:txBody>
      </p:sp>
      <p:sp>
        <p:nvSpPr>
          <p:cNvPr id="13" name="Text 11"/>
          <p:cNvSpPr/>
          <p:nvPr/>
        </p:nvSpPr>
        <p:spPr>
          <a:xfrm>
            <a:off x="548640" y="1691640"/>
            <a:ext cx="10332720" cy="1188720"/>
          </a:xfrm>
          <a:prstGeom prst="rect">
            <a:avLst/>
          </a:prstGeom>
          <a:noFill/>
          <a:ln/>
        </p:spPr>
        <p:txBody>
          <a:bodyPr wrap="square" lIns="0" tIns="0" rIns="0" bIns="0" rtlCol="0" anchor="t"/>
          <a:lstStyle/>
          <a:p>
            <a:pPr indent="0" marL="0">
              <a:buNone/>
            </a:pPr>
            <a:r>
              <a:rPr lang="en-US" sz="4400" spc="-50" kern="0" dirty="0">
                <a:solidFill>
                  <a:srgbClr val="EDE8DF"/>
                </a:solidFill>
                <a:latin typeface="Playfair Display" pitchFamily="34" charset="0"/>
                <a:ea typeface="Playfair Display" pitchFamily="34" charset="-122"/>
                <a:cs typeface="Playfair Display" pitchFamily="34" charset="-120"/>
              </a:rPr>
              <a:t>Four ways the protocol fails.</a:t>
            </a:r>
            <a:endParaRPr lang="en-US" sz="4400" dirty="0"/>
          </a:p>
        </p:txBody>
      </p:sp>
      <p:sp>
        <p:nvSpPr>
          <p:cNvPr id="14" name="Shape 12"/>
          <p:cNvSpPr/>
          <p:nvPr/>
        </p:nvSpPr>
        <p:spPr>
          <a:xfrm>
            <a:off x="548640" y="3246120"/>
            <a:ext cx="5029200" cy="3474720"/>
          </a:xfrm>
          <a:prstGeom prst="rect">
            <a:avLst/>
          </a:prstGeom>
          <a:solidFill>
            <a:srgbClr val="D6CEBF"/>
          </a:solidFill>
          <a:ln/>
        </p:spPr>
      </p:sp>
      <p:sp>
        <p:nvSpPr>
          <p:cNvPr id="15" name="Shape 13"/>
          <p:cNvSpPr/>
          <p:nvPr/>
        </p:nvSpPr>
        <p:spPr>
          <a:xfrm>
            <a:off x="548640" y="3246120"/>
            <a:ext cx="5029200" cy="54864"/>
          </a:xfrm>
          <a:prstGeom prst="rect">
            <a:avLst/>
          </a:prstGeom>
          <a:solidFill>
            <a:srgbClr val="F7F471"/>
          </a:solidFill>
          <a:ln/>
        </p:spPr>
      </p:sp>
      <p:sp>
        <p:nvSpPr>
          <p:cNvPr id="16" name="Text 14"/>
          <p:cNvSpPr/>
          <p:nvPr/>
        </p:nvSpPr>
        <p:spPr>
          <a:xfrm>
            <a:off x="822960" y="3520440"/>
            <a:ext cx="4480560" cy="292608"/>
          </a:xfrm>
          <a:prstGeom prst="rect">
            <a:avLst/>
          </a:prstGeom>
          <a:noFill/>
          <a:ln/>
        </p:spPr>
        <p:txBody>
          <a:bodyPr wrap="square" lIns="0" tIns="0" rIns="0" bIns="0" rtlCol="0" anchor="t"/>
          <a:lstStyle/>
          <a:p>
            <a:pPr indent="0" marL="0">
              <a:buNone/>
            </a:pPr>
            <a:r>
              <a:rPr lang="en-US" sz="1100" b="1" spc="300" kern="0" dirty="0">
                <a:solidFill>
                  <a:srgbClr val="8A8280"/>
                </a:solidFill>
                <a:latin typeface="Inter" pitchFamily="34" charset="0"/>
                <a:ea typeface="Inter" pitchFamily="34" charset="-122"/>
                <a:cs typeface="Inter" pitchFamily="34" charset="-120"/>
              </a:rPr>
              <a:t>PITFALL 01</a:t>
            </a:r>
            <a:endParaRPr lang="en-US" sz="1100" dirty="0"/>
          </a:p>
        </p:txBody>
      </p:sp>
      <p:sp>
        <p:nvSpPr>
          <p:cNvPr id="17" name="Text 15"/>
          <p:cNvSpPr/>
          <p:nvPr/>
        </p:nvSpPr>
        <p:spPr>
          <a:xfrm>
            <a:off x="822960" y="4023360"/>
            <a:ext cx="4480560" cy="914400"/>
          </a:xfrm>
          <a:prstGeom prst="rect">
            <a:avLst/>
          </a:prstGeom>
          <a:noFill/>
          <a:ln/>
        </p:spPr>
        <p:txBody>
          <a:bodyPr wrap="square" lIns="0" tIns="0" rIns="0" bIns="0" rtlCol="0" anchor="t"/>
          <a:lstStyle/>
          <a:p>
            <a:pPr indent="0" marL="0">
              <a:buNone/>
            </a:pPr>
            <a:r>
              <a:rPr lang="en-US" sz="2600" spc="-30" kern="0" dirty="0">
                <a:solidFill>
                  <a:srgbClr val="18160F"/>
                </a:solidFill>
                <a:latin typeface="Playfair Display" pitchFamily="34" charset="0"/>
                <a:ea typeface="Playfair Display" pitchFamily="34" charset="-122"/>
                <a:cs typeface="Playfair Display" pitchFamily="34" charset="-120"/>
              </a:rPr>
              <a:t>Vague portfolio.</a:t>
            </a:r>
            <a:endParaRPr lang="en-US" sz="2600" dirty="0"/>
          </a:p>
        </p:txBody>
      </p:sp>
      <p:sp>
        <p:nvSpPr>
          <p:cNvPr id="18" name="Shape 16"/>
          <p:cNvSpPr/>
          <p:nvPr/>
        </p:nvSpPr>
        <p:spPr>
          <a:xfrm>
            <a:off x="822960" y="5029200"/>
            <a:ext cx="457200" cy="36576"/>
          </a:xfrm>
          <a:prstGeom prst="rect">
            <a:avLst/>
          </a:prstGeom>
          <a:solidFill>
            <a:srgbClr val="F7F471"/>
          </a:solidFill>
          <a:ln/>
        </p:spPr>
      </p:sp>
      <p:sp>
        <p:nvSpPr>
          <p:cNvPr id="19" name="Text 17"/>
          <p:cNvSpPr/>
          <p:nvPr/>
        </p:nvSpPr>
        <p:spPr>
          <a:xfrm>
            <a:off x="822960" y="5166360"/>
            <a:ext cx="4480560" cy="1463040"/>
          </a:xfrm>
          <a:prstGeom prst="rect">
            <a:avLst/>
          </a:prstGeom>
          <a:noFill/>
          <a:ln/>
        </p:spPr>
        <p:txBody>
          <a:bodyPr wrap="square" lIns="0" tIns="0" rIns="0" bIns="0" rtlCol="0" anchor="t"/>
          <a:lstStyle/>
          <a:p>
            <a:pPr indent="0" marL="0">
              <a:lnSpc>
                <a:spcPct val="150000"/>
              </a:lnSpc>
              <a:buNone/>
            </a:pPr>
            <a:r>
              <a:rPr lang="en-US" sz="1300" dirty="0">
                <a:solidFill>
                  <a:srgbClr val="18160F"/>
                </a:solidFill>
                <a:latin typeface="Inter" pitchFamily="34" charset="0"/>
                <a:ea typeface="Inter" pitchFamily="34" charset="-122"/>
                <a:cs typeface="Inter" pitchFamily="34" charset="-120"/>
              </a:rPr>
              <a:t>Items defined as categories, not offers. Fix: name the customer, delivery, and price for each item before scoring.</a:t>
            </a:r>
            <a:endParaRPr lang="en-US" sz="1300" dirty="0"/>
          </a:p>
        </p:txBody>
      </p:sp>
      <p:sp>
        <p:nvSpPr>
          <p:cNvPr id="20" name="Shape 18"/>
          <p:cNvSpPr/>
          <p:nvPr/>
        </p:nvSpPr>
        <p:spPr>
          <a:xfrm>
            <a:off x="5852160" y="3246120"/>
            <a:ext cx="5029200" cy="3474720"/>
          </a:xfrm>
          <a:prstGeom prst="rect">
            <a:avLst/>
          </a:prstGeom>
          <a:solidFill>
            <a:srgbClr val="D6CEBF"/>
          </a:solidFill>
          <a:ln/>
        </p:spPr>
      </p:sp>
      <p:sp>
        <p:nvSpPr>
          <p:cNvPr id="21" name="Shape 19"/>
          <p:cNvSpPr/>
          <p:nvPr/>
        </p:nvSpPr>
        <p:spPr>
          <a:xfrm>
            <a:off x="5852160" y="3246120"/>
            <a:ext cx="5029200" cy="54864"/>
          </a:xfrm>
          <a:prstGeom prst="rect">
            <a:avLst/>
          </a:prstGeom>
          <a:solidFill>
            <a:srgbClr val="F7F471"/>
          </a:solidFill>
          <a:ln/>
        </p:spPr>
      </p:sp>
      <p:sp>
        <p:nvSpPr>
          <p:cNvPr id="22" name="Text 20"/>
          <p:cNvSpPr/>
          <p:nvPr/>
        </p:nvSpPr>
        <p:spPr>
          <a:xfrm>
            <a:off x="6126480" y="3520440"/>
            <a:ext cx="4480560" cy="292608"/>
          </a:xfrm>
          <a:prstGeom prst="rect">
            <a:avLst/>
          </a:prstGeom>
          <a:noFill/>
          <a:ln/>
        </p:spPr>
        <p:txBody>
          <a:bodyPr wrap="square" lIns="0" tIns="0" rIns="0" bIns="0" rtlCol="0" anchor="t"/>
          <a:lstStyle/>
          <a:p>
            <a:pPr indent="0" marL="0">
              <a:buNone/>
            </a:pPr>
            <a:r>
              <a:rPr lang="en-US" sz="1100" b="1" spc="300" kern="0" dirty="0">
                <a:solidFill>
                  <a:srgbClr val="8A8280"/>
                </a:solidFill>
                <a:latin typeface="Inter" pitchFamily="34" charset="0"/>
                <a:ea typeface="Inter" pitchFamily="34" charset="-122"/>
                <a:cs typeface="Inter" pitchFamily="34" charset="-120"/>
              </a:rPr>
              <a:t>PITFALL 02</a:t>
            </a:r>
            <a:endParaRPr lang="en-US" sz="1100" dirty="0"/>
          </a:p>
        </p:txBody>
      </p:sp>
      <p:sp>
        <p:nvSpPr>
          <p:cNvPr id="23" name="Text 21"/>
          <p:cNvSpPr/>
          <p:nvPr/>
        </p:nvSpPr>
        <p:spPr>
          <a:xfrm>
            <a:off x="6126480" y="4023360"/>
            <a:ext cx="4480560" cy="914400"/>
          </a:xfrm>
          <a:prstGeom prst="rect">
            <a:avLst/>
          </a:prstGeom>
          <a:noFill/>
          <a:ln/>
        </p:spPr>
        <p:txBody>
          <a:bodyPr wrap="square" lIns="0" tIns="0" rIns="0" bIns="0" rtlCol="0" anchor="t"/>
          <a:lstStyle/>
          <a:p>
            <a:pPr indent="0" marL="0">
              <a:buNone/>
            </a:pPr>
            <a:r>
              <a:rPr lang="en-US" sz="2600" spc="-30" kern="0" dirty="0">
                <a:solidFill>
                  <a:srgbClr val="18160F"/>
                </a:solidFill>
                <a:latin typeface="Playfair Display" pitchFamily="34" charset="0"/>
                <a:ea typeface="Playfair Display" pitchFamily="34" charset="-122"/>
                <a:cs typeface="Playfair Display" pitchFamily="34" charset="-120"/>
              </a:rPr>
              <a:t>Round-number scoring.</a:t>
            </a:r>
            <a:endParaRPr lang="en-US" sz="2600" dirty="0"/>
          </a:p>
        </p:txBody>
      </p:sp>
      <p:sp>
        <p:nvSpPr>
          <p:cNvPr id="24" name="Shape 22"/>
          <p:cNvSpPr/>
          <p:nvPr/>
        </p:nvSpPr>
        <p:spPr>
          <a:xfrm>
            <a:off x="6126480" y="5029200"/>
            <a:ext cx="457200" cy="36576"/>
          </a:xfrm>
          <a:prstGeom prst="rect">
            <a:avLst/>
          </a:prstGeom>
          <a:solidFill>
            <a:srgbClr val="F7F471"/>
          </a:solidFill>
          <a:ln/>
        </p:spPr>
      </p:sp>
      <p:sp>
        <p:nvSpPr>
          <p:cNvPr id="25" name="Text 23"/>
          <p:cNvSpPr/>
          <p:nvPr/>
        </p:nvSpPr>
        <p:spPr>
          <a:xfrm>
            <a:off x="6126480" y="5166360"/>
            <a:ext cx="4480560" cy="1463040"/>
          </a:xfrm>
          <a:prstGeom prst="rect">
            <a:avLst/>
          </a:prstGeom>
          <a:noFill/>
          <a:ln/>
        </p:spPr>
        <p:txBody>
          <a:bodyPr wrap="square" lIns="0" tIns="0" rIns="0" bIns="0" rtlCol="0" anchor="t"/>
          <a:lstStyle/>
          <a:p>
            <a:pPr indent="0" marL="0">
              <a:lnSpc>
                <a:spcPct val="150000"/>
              </a:lnSpc>
              <a:buNone/>
            </a:pPr>
            <a:r>
              <a:rPr lang="en-US" sz="1300" dirty="0">
                <a:solidFill>
                  <a:srgbClr val="18160F"/>
                </a:solidFill>
                <a:latin typeface="Inter" pitchFamily="34" charset="0"/>
                <a:ea typeface="Inter" pitchFamily="34" charset="-122"/>
                <a:cs typeface="Inter" pitchFamily="34" charset="-120"/>
              </a:rPr>
              <a:t>Every item scores 5/5. Fix: force differentiation. The relative ranking matters more than the absolute number.</a:t>
            </a:r>
            <a:endParaRPr lang="en-US" sz="1300" dirty="0"/>
          </a:p>
        </p:txBody>
      </p:sp>
      <p:sp>
        <p:nvSpPr>
          <p:cNvPr id="26" name="Shape 24"/>
          <p:cNvSpPr/>
          <p:nvPr/>
        </p:nvSpPr>
        <p:spPr>
          <a:xfrm>
            <a:off x="548640" y="6995160"/>
            <a:ext cx="5029200" cy="3474720"/>
          </a:xfrm>
          <a:prstGeom prst="rect">
            <a:avLst/>
          </a:prstGeom>
          <a:solidFill>
            <a:srgbClr val="D6CEBF"/>
          </a:solidFill>
          <a:ln/>
        </p:spPr>
      </p:sp>
      <p:sp>
        <p:nvSpPr>
          <p:cNvPr id="27" name="Shape 25"/>
          <p:cNvSpPr/>
          <p:nvPr/>
        </p:nvSpPr>
        <p:spPr>
          <a:xfrm>
            <a:off x="548640" y="6995160"/>
            <a:ext cx="5029200" cy="54864"/>
          </a:xfrm>
          <a:prstGeom prst="rect">
            <a:avLst/>
          </a:prstGeom>
          <a:solidFill>
            <a:srgbClr val="F7F471"/>
          </a:solidFill>
          <a:ln/>
        </p:spPr>
      </p:sp>
      <p:sp>
        <p:nvSpPr>
          <p:cNvPr id="28" name="Text 26"/>
          <p:cNvSpPr/>
          <p:nvPr/>
        </p:nvSpPr>
        <p:spPr>
          <a:xfrm>
            <a:off x="822960" y="7269480"/>
            <a:ext cx="4480560" cy="292608"/>
          </a:xfrm>
          <a:prstGeom prst="rect">
            <a:avLst/>
          </a:prstGeom>
          <a:noFill/>
          <a:ln/>
        </p:spPr>
        <p:txBody>
          <a:bodyPr wrap="square" lIns="0" tIns="0" rIns="0" bIns="0" rtlCol="0" anchor="t"/>
          <a:lstStyle/>
          <a:p>
            <a:pPr indent="0" marL="0">
              <a:buNone/>
            </a:pPr>
            <a:r>
              <a:rPr lang="en-US" sz="1100" b="1" spc="300" kern="0" dirty="0">
                <a:solidFill>
                  <a:srgbClr val="8A8280"/>
                </a:solidFill>
                <a:latin typeface="Inter" pitchFamily="34" charset="0"/>
                <a:ea typeface="Inter" pitchFamily="34" charset="-122"/>
                <a:cs typeface="Inter" pitchFamily="34" charset="-120"/>
              </a:rPr>
              <a:t>PITFALL 03</a:t>
            </a:r>
            <a:endParaRPr lang="en-US" sz="1100" dirty="0"/>
          </a:p>
        </p:txBody>
      </p:sp>
      <p:sp>
        <p:nvSpPr>
          <p:cNvPr id="29" name="Text 27"/>
          <p:cNvSpPr/>
          <p:nvPr/>
        </p:nvSpPr>
        <p:spPr>
          <a:xfrm>
            <a:off x="822960" y="7772400"/>
            <a:ext cx="4480560" cy="914400"/>
          </a:xfrm>
          <a:prstGeom prst="rect">
            <a:avLst/>
          </a:prstGeom>
          <a:noFill/>
          <a:ln/>
        </p:spPr>
        <p:txBody>
          <a:bodyPr wrap="square" lIns="0" tIns="0" rIns="0" bIns="0" rtlCol="0" anchor="t"/>
          <a:lstStyle/>
          <a:p>
            <a:pPr indent="0" marL="0">
              <a:buNone/>
            </a:pPr>
            <a:r>
              <a:rPr lang="en-US" sz="2600" spc="-30" kern="0" dirty="0">
                <a:solidFill>
                  <a:srgbClr val="18160F"/>
                </a:solidFill>
                <a:latin typeface="Playfair Display" pitchFamily="34" charset="0"/>
                <a:ea typeface="Playfair Display" pitchFamily="34" charset="-122"/>
                <a:cs typeface="Playfair Display" pitchFamily="34" charset="-120"/>
              </a:rPr>
              <a:t>Migration without mechanism.</a:t>
            </a:r>
            <a:endParaRPr lang="en-US" sz="2600" dirty="0"/>
          </a:p>
        </p:txBody>
      </p:sp>
      <p:sp>
        <p:nvSpPr>
          <p:cNvPr id="30" name="Shape 28"/>
          <p:cNvSpPr/>
          <p:nvPr/>
        </p:nvSpPr>
        <p:spPr>
          <a:xfrm>
            <a:off x="822960" y="8778240"/>
            <a:ext cx="457200" cy="36576"/>
          </a:xfrm>
          <a:prstGeom prst="rect">
            <a:avLst/>
          </a:prstGeom>
          <a:solidFill>
            <a:srgbClr val="F7F471"/>
          </a:solidFill>
          <a:ln/>
        </p:spPr>
      </p:sp>
      <p:sp>
        <p:nvSpPr>
          <p:cNvPr id="31" name="Text 29"/>
          <p:cNvSpPr/>
          <p:nvPr/>
        </p:nvSpPr>
        <p:spPr>
          <a:xfrm>
            <a:off x="822960" y="8915400"/>
            <a:ext cx="4480560" cy="1463040"/>
          </a:xfrm>
          <a:prstGeom prst="rect">
            <a:avLst/>
          </a:prstGeom>
          <a:noFill/>
          <a:ln/>
        </p:spPr>
        <p:txBody>
          <a:bodyPr wrap="square" lIns="0" tIns="0" rIns="0" bIns="0" rtlCol="0" anchor="t"/>
          <a:lstStyle/>
          <a:p>
            <a:pPr indent="0" marL="0">
              <a:lnSpc>
                <a:spcPct val="150000"/>
              </a:lnSpc>
              <a:buNone/>
            </a:pPr>
            <a:r>
              <a:rPr lang="en-US" sz="1300" dirty="0">
                <a:solidFill>
                  <a:srgbClr val="18160F"/>
                </a:solidFill>
                <a:latin typeface="Inter" pitchFamily="34" charset="0"/>
                <a:ea typeface="Inter" pitchFamily="34" charset="-122"/>
                <a:cs typeface="Inter" pitchFamily="34" charset="-120"/>
              </a:rPr>
              <a:t>The plan says 'become a Compounder' with no work named. Fix: every migration must specify the data to compound.</a:t>
            </a:r>
            <a:endParaRPr lang="en-US" sz="1300" dirty="0"/>
          </a:p>
        </p:txBody>
      </p:sp>
      <p:sp>
        <p:nvSpPr>
          <p:cNvPr id="32" name="Shape 30"/>
          <p:cNvSpPr/>
          <p:nvPr/>
        </p:nvSpPr>
        <p:spPr>
          <a:xfrm>
            <a:off x="5852160" y="6995160"/>
            <a:ext cx="5029200" cy="3474720"/>
          </a:xfrm>
          <a:prstGeom prst="rect">
            <a:avLst/>
          </a:prstGeom>
          <a:solidFill>
            <a:srgbClr val="D6CEBF"/>
          </a:solidFill>
          <a:ln/>
        </p:spPr>
      </p:sp>
      <p:sp>
        <p:nvSpPr>
          <p:cNvPr id="33" name="Shape 31"/>
          <p:cNvSpPr/>
          <p:nvPr/>
        </p:nvSpPr>
        <p:spPr>
          <a:xfrm>
            <a:off x="5852160" y="6995160"/>
            <a:ext cx="5029200" cy="54864"/>
          </a:xfrm>
          <a:prstGeom prst="rect">
            <a:avLst/>
          </a:prstGeom>
          <a:solidFill>
            <a:srgbClr val="F7F471"/>
          </a:solidFill>
          <a:ln/>
        </p:spPr>
      </p:sp>
      <p:sp>
        <p:nvSpPr>
          <p:cNvPr id="34" name="Text 32"/>
          <p:cNvSpPr/>
          <p:nvPr/>
        </p:nvSpPr>
        <p:spPr>
          <a:xfrm>
            <a:off x="6126480" y="7269480"/>
            <a:ext cx="4480560" cy="292608"/>
          </a:xfrm>
          <a:prstGeom prst="rect">
            <a:avLst/>
          </a:prstGeom>
          <a:noFill/>
          <a:ln/>
        </p:spPr>
        <p:txBody>
          <a:bodyPr wrap="square" lIns="0" tIns="0" rIns="0" bIns="0" rtlCol="0" anchor="t"/>
          <a:lstStyle/>
          <a:p>
            <a:pPr indent="0" marL="0">
              <a:buNone/>
            </a:pPr>
            <a:r>
              <a:rPr lang="en-US" sz="1100" b="1" spc="300" kern="0" dirty="0">
                <a:solidFill>
                  <a:srgbClr val="8A8280"/>
                </a:solidFill>
                <a:latin typeface="Inter" pitchFamily="34" charset="0"/>
                <a:ea typeface="Inter" pitchFamily="34" charset="-122"/>
                <a:cs typeface="Inter" pitchFamily="34" charset="-120"/>
              </a:rPr>
              <a:t>PITFALL 04</a:t>
            </a:r>
            <a:endParaRPr lang="en-US" sz="1100" dirty="0"/>
          </a:p>
        </p:txBody>
      </p:sp>
      <p:sp>
        <p:nvSpPr>
          <p:cNvPr id="35" name="Text 33"/>
          <p:cNvSpPr/>
          <p:nvPr/>
        </p:nvSpPr>
        <p:spPr>
          <a:xfrm>
            <a:off x="6126480" y="7772400"/>
            <a:ext cx="4480560" cy="914400"/>
          </a:xfrm>
          <a:prstGeom prst="rect">
            <a:avLst/>
          </a:prstGeom>
          <a:noFill/>
          <a:ln/>
        </p:spPr>
        <p:txBody>
          <a:bodyPr wrap="square" lIns="0" tIns="0" rIns="0" bIns="0" rtlCol="0" anchor="t"/>
          <a:lstStyle/>
          <a:p>
            <a:pPr indent="0" marL="0">
              <a:buNone/>
            </a:pPr>
            <a:r>
              <a:rPr lang="en-US" sz="2600" spc="-30" kern="0" dirty="0">
                <a:solidFill>
                  <a:srgbClr val="18160F"/>
                </a:solidFill>
                <a:latin typeface="Playfair Display" pitchFamily="34" charset="0"/>
                <a:ea typeface="Playfair Display" pitchFamily="34" charset="-122"/>
                <a:cs typeface="Playfair Display" pitchFamily="34" charset="-120"/>
              </a:rPr>
              <a:t>Two moves picked.</a:t>
            </a:r>
            <a:endParaRPr lang="en-US" sz="2600" dirty="0"/>
          </a:p>
        </p:txBody>
      </p:sp>
      <p:sp>
        <p:nvSpPr>
          <p:cNvPr id="36" name="Shape 34"/>
          <p:cNvSpPr/>
          <p:nvPr/>
        </p:nvSpPr>
        <p:spPr>
          <a:xfrm>
            <a:off x="6126480" y="8778240"/>
            <a:ext cx="457200" cy="36576"/>
          </a:xfrm>
          <a:prstGeom prst="rect">
            <a:avLst/>
          </a:prstGeom>
          <a:solidFill>
            <a:srgbClr val="F7F471"/>
          </a:solidFill>
          <a:ln/>
        </p:spPr>
      </p:sp>
      <p:sp>
        <p:nvSpPr>
          <p:cNvPr id="37" name="Text 35"/>
          <p:cNvSpPr/>
          <p:nvPr/>
        </p:nvSpPr>
        <p:spPr>
          <a:xfrm>
            <a:off x="6126480" y="8915400"/>
            <a:ext cx="4480560" cy="1463040"/>
          </a:xfrm>
          <a:prstGeom prst="rect">
            <a:avLst/>
          </a:prstGeom>
          <a:noFill/>
          <a:ln/>
        </p:spPr>
        <p:txBody>
          <a:bodyPr wrap="square" lIns="0" tIns="0" rIns="0" bIns="0" rtlCol="0" anchor="t"/>
          <a:lstStyle/>
          <a:p>
            <a:pPr indent="0" marL="0">
              <a:lnSpc>
                <a:spcPct val="150000"/>
              </a:lnSpc>
              <a:buNone/>
            </a:pPr>
            <a:r>
              <a:rPr lang="en-US" sz="1300" dirty="0">
                <a:solidFill>
                  <a:srgbClr val="18160F"/>
                </a:solidFill>
                <a:latin typeface="Inter" pitchFamily="34" charset="0"/>
                <a:ea typeface="Inter" pitchFamily="34" charset="-122"/>
                <a:cs typeface="Inter" pitchFamily="34" charset="-120"/>
              </a:rPr>
              <a:t>The protocol ends in a signature, not a plan. Fix: pick one move. Park the others in the next loop.</a:t>
            </a:r>
            <a:endParaRPr lang="en-US" sz="13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38302A"/>
        </a:solidFill>
      </p:bgPr>
    </p:bg>
    <p:spTree>
      <p:nvGrpSpPr>
        <p:cNvPr id="1" name=""/>
        <p:cNvGrpSpPr/>
        <p:nvPr/>
      </p:nvGrpSpPr>
      <p:grpSpPr>
        <a:xfrm>
          <a:off x="0" y="0"/>
          <a:ext cx="0" cy="0"/>
          <a:chOff x="0" y="0"/>
          <a:chExt cx="0" cy="0"/>
        </a:xfrm>
      </p:grpSpPr>
      <p:sp>
        <p:nvSpPr>
          <p:cNvPr id="2" name="Shape 0"/>
          <p:cNvSpPr/>
          <p:nvPr/>
        </p:nvSpPr>
        <p:spPr>
          <a:xfrm>
            <a:off x="274320" y="274320"/>
            <a:ext cx="10881360" cy="22860"/>
          </a:xfrm>
          <a:prstGeom prst="rect">
            <a:avLst/>
          </a:prstGeom>
          <a:solidFill>
            <a:srgbClr val="F7F471"/>
          </a:solidFill>
          <a:ln/>
        </p:spPr>
      </p:sp>
      <p:sp>
        <p:nvSpPr>
          <p:cNvPr id="3" name="Shape 1"/>
          <p:cNvSpPr/>
          <p:nvPr/>
        </p:nvSpPr>
        <p:spPr>
          <a:xfrm>
            <a:off x="274320" y="13990320"/>
            <a:ext cx="10881360" cy="22860"/>
          </a:xfrm>
          <a:prstGeom prst="rect">
            <a:avLst/>
          </a:prstGeom>
          <a:solidFill>
            <a:srgbClr val="F7F471"/>
          </a:solidFill>
          <a:ln/>
        </p:spPr>
      </p:sp>
      <p:sp>
        <p:nvSpPr>
          <p:cNvPr id="4" name="Shape 2"/>
          <p:cNvSpPr/>
          <p:nvPr/>
        </p:nvSpPr>
        <p:spPr>
          <a:xfrm>
            <a:off x="274320" y="274320"/>
            <a:ext cx="22860" cy="13738860"/>
          </a:xfrm>
          <a:prstGeom prst="rect">
            <a:avLst/>
          </a:prstGeom>
          <a:solidFill>
            <a:srgbClr val="F7F471"/>
          </a:solidFill>
          <a:ln/>
        </p:spPr>
      </p:sp>
      <p:sp>
        <p:nvSpPr>
          <p:cNvPr id="5" name="Shape 3"/>
          <p:cNvSpPr/>
          <p:nvPr/>
        </p:nvSpPr>
        <p:spPr>
          <a:xfrm>
            <a:off x="11132820" y="274320"/>
            <a:ext cx="22860" cy="13738860"/>
          </a:xfrm>
          <a:prstGeom prst="rect">
            <a:avLst/>
          </a:prstGeom>
          <a:solidFill>
            <a:srgbClr val="F7F471"/>
          </a:solidFill>
          <a:ln/>
        </p:spPr>
      </p:sp>
      <p:sp>
        <p:nvSpPr>
          <p:cNvPr id="6" name="Text 4"/>
          <p:cNvSpPr/>
          <p:nvPr/>
        </p:nvSpPr>
        <p:spPr>
          <a:xfrm>
            <a:off x="548640" y="457200"/>
            <a:ext cx="8686800" cy="292608"/>
          </a:xfrm>
          <a:prstGeom prst="rect">
            <a:avLst/>
          </a:prstGeom>
          <a:noFill/>
          <a:ln/>
        </p:spPr>
        <p:txBody>
          <a:bodyPr wrap="square" lIns="0" tIns="0" rIns="0" bIns="0" rtlCol="0" anchor="t"/>
          <a:lstStyle/>
          <a:p>
            <a:pPr indent="0" marL="0">
              <a:buNone/>
            </a:pPr>
            <a:r>
              <a:rPr lang="en-US" sz="1100" b="1" spc="300" kern="0" dirty="0">
                <a:solidFill>
                  <a:srgbClr val="F7F471"/>
                </a:solidFill>
                <a:latin typeface="Inter" pitchFamily="34" charset="0"/>
                <a:ea typeface="Inter" pitchFamily="34" charset="-122"/>
                <a:cs typeface="Inter" pitchFamily="34" charset="-120"/>
              </a:rPr>
              <a:t>OPERATOR'S FIELD MANUAL  /  No. 003  /  GROWTH-SHARE MATRIX</a:t>
            </a:r>
            <a:endParaRPr lang="en-US" sz="1100" dirty="0"/>
          </a:p>
        </p:txBody>
      </p:sp>
      <p:sp>
        <p:nvSpPr>
          <p:cNvPr id="7" name="Text 5"/>
          <p:cNvSpPr/>
          <p:nvPr/>
        </p:nvSpPr>
        <p:spPr>
          <a:xfrm>
            <a:off x="8595360" y="457200"/>
            <a:ext cx="2286000" cy="292608"/>
          </a:xfrm>
          <a:prstGeom prst="rect">
            <a:avLst/>
          </a:prstGeom>
          <a:noFill/>
          <a:ln/>
        </p:spPr>
        <p:txBody>
          <a:bodyPr wrap="square" lIns="0" tIns="0" rIns="0" bIns="0" rtlCol="0" anchor="t"/>
          <a:lstStyle/>
          <a:p>
            <a:pPr algn="r" indent="0" marL="0">
              <a:buNone/>
            </a:pPr>
            <a:r>
              <a:rPr lang="en-US" sz="1100" b="1" spc="300" kern="0" dirty="0">
                <a:solidFill>
                  <a:srgbClr val="8A8280"/>
                </a:solidFill>
                <a:latin typeface="Inter" pitchFamily="34" charset="0"/>
                <a:ea typeface="Inter" pitchFamily="34" charset="-122"/>
                <a:cs typeface="Inter" pitchFamily="34" charset="-120"/>
              </a:rPr>
              <a:t>PAGE 11  /  12</a:t>
            </a:r>
            <a:endParaRPr lang="en-US" sz="1100" dirty="0"/>
          </a:p>
        </p:txBody>
      </p:sp>
      <p:sp>
        <p:nvSpPr>
          <p:cNvPr id="8" name="Text 6"/>
          <p:cNvSpPr/>
          <p:nvPr/>
        </p:nvSpPr>
        <p:spPr>
          <a:xfrm>
            <a:off x="548640" y="13738860"/>
            <a:ext cx="4572000" cy="292608"/>
          </a:xfrm>
          <a:prstGeom prst="rect">
            <a:avLst/>
          </a:prstGeom>
          <a:noFill/>
          <a:ln/>
        </p:spPr>
        <p:txBody>
          <a:bodyPr wrap="square" lIns="0" tIns="0" rIns="0" bIns="0" rtlCol="0" anchor="t"/>
          <a:lstStyle/>
          <a:p>
            <a:pPr indent="0" marL="0">
              <a:buNone/>
            </a:pPr>
            <a:r>
              <a:rPr lang="en-US" sz="900" b="1" spc="300" kern="0" dirty="0">
                <a:solidFill>
                  <a:srgbClr val="8A8280"/>
                </a:solidFill>
                <a:latin typeface="Inter" pitchFamily="34" charset="0"/>
                <a:ea typeface="Inter" pitchFamily="34" charset="-122"/>
                <a:cs typeface="Inter" pitchFamily="34" charset="-120"/>
              </a:rPr>
              <a:t>OPERATING  ·  JOHN BREWTON</a:t>
            </a:r>
            <a:endParaRPr lang="en-US" sz="900" dirty="0"/>
          </a:p>
        </p:txBody>
      </p:sp>
      <p:sp>
        <p:nvSpPr>
          <p:cNvPr id="9" name="Text 7"/>
          <p:cNvSpPr/>
          <p:nvPr/>
        </p:nvSpPr>
        <p:spPr>
          <a:xfrm>
            <a:off x="0" y="13738860"/>
            <a:ext cx="11430000" cy="292608"/>
          </a:xfrm>
          <a:prstGeom prst="rect">
            <a:avLst/>
          </a:prstGeom>
          <a:noFill/>
          <a:ln/>
        </p:spPr>
        <p:txBody>
          <a:bodyPr wrap="square" lIns="0" tIns="0" rIns="0" bIns="0" rtlCol="0" anchor="t"/>
          <a:lstStyle/>
          <a:p>
            <a:pPr algn="ctr" indent="0" marL="0">
              <a:buNone/>
            </a:pPr>
            <a:r>
              <a:rPr lang="en-US" sz="900" b="1" spc="300" kern="0" dirty="0">
                <a:solidFill>
                  <a:srgbClr val="F7F471"/>
                </a:solidFill>
                <a:latin typeface="Inter" pitchFamily="34" charset="0"/>
                <a:ea typeface="Inter" pitchFamily="34" charset="-122"/>
                <a:cs typeface="Inter" pitchFamily="34" charset="-120"/>
              </a:rPr>
              <a:t>MANUAL 003  ·  GROWTH-SHARE MATRIX</a:t>
            </a:r>
            <a:endParaRPr lang="en-US" sz="900" dirty="0"/>
          </a:p>
        </p:txBody>
      </p:sp>
      <p:sp>
        <p:nvSpPr>
          <p:cNvPr id="10" name="Text 8"/>
          <p:cNvSpPr/>
          <p:nvPr/>
        </p:nvSpPr>
        <p:spPr>
          <a:xfrm>
            <a:off x="0" y="13738860"/>
            <a:ext cx="10881360" cy="292608"/>
          </a:xfrm>
          <a:prstGeom prst="rect">
            <a:avLst/>
          </a:prstGeom>
          <a:noFill/>
          <a:ln/>
        </p:spPr>
        <p:txBody>
          <a:bodyPr wrap="square" lIns="0" tIns="0" rIns="0" bIns="0" rtlCol="0" anchor="t"/>
          <a:lstStyle/>
          <a:p>
            <a:pPr algn="r" indent="0" marL="0">
              <a:buNone/>
            </a:pPr>
            <a:r>
              <a:rPr lang="en-US" sz="900" b="1" spc="300" kern="0" dirty="0">
                <a:solidFill>
                  <a:srgbClr val="8A8280"/>
                </a:solidFill>
                <a:latin typeface="Inter" pitchFamily="34" charset="0"/>
                <a:ea typeface="Inter" pitchFamily="34" charset="-122"/>
                <a:cs typeface="Inter" pitchFamily="34" charset="-120"/>
              </a:rPr>
              <a:t>operatingbyjohnbrewton.com</a:t>
            </a:r>
            <a:endParaRPr lang="en-US" sz="900" dirty="0"/>
          </a:p>
        </p:txBody>
      </p:sp>
      <p:sp>
        <p:nvSpPr>
          <p:cNvPr id="11" name="Shape 9"/>
          <p:cNvSpPr/>
          <p:nvPr/>
        </p:nvSpPr>
        <p:spPr>
          <a:xfrm>
            <a:off x="548640" y="1051560"/>
            <a:ext cx="457200" cy="36576"/>
          </a:xfrm>
          <a:prstGeom prst="rect">
            <a:avLst/>
          </a:prstGeom>
          <a:solidFill>
            <a:srgbClr val="F7F471"/>
          </a:solidFill>
          <a:ln/>
        </p:spPr>
      </p:sp>
      <p:sp>
        <p:nvSpPr>
          <p:cNvPr id="12" name="Text 10"/>
          <p:cNvSpPr/>
          <p:nvPr/>
        </p:nvSpPr>
        <p:spPr>
          <a:xfrm>
            <a:off x="548640" y="1161288"/>
            <a:ext cx="7315200" cy="292608"/>
          </a:xfrm>
          <a:prstGeom prst="rect">
            <a:avLst/>
          </a:prstGeom>
          <a:noFill/>
          <a:ln/>
        </p:spPr>
        <p:txBody>
          <a:bodyPr wrap="square" lIns="0" tIns="0" rIns="0" bIns="0" rtlCol="0" anchor="t"/>
          <a:lstStyle/>
          <a:p>
            <a:pPr indent="0" marL="0">
              <a:buNone/>
            </a:pPr>
            <a:r>
              <a:rPr lang="en-US" sz="1100" b="1" spc="300" kern="0" dirty="0">
                <a:solidFill>
                  <a:srgbClr val="8A8280"/>
                </a:solidFill>
                <a:latin typeface="Inter" pitchFamily="34" charset="0"/>
                <a:ea typeface="Inter" pitchFamily="34" charset="-122"/>
                <a:cs typeface="Inter" pitchFamily="34" charset="-120"/>
              </a:rPr>
              <a:t>11  ·  WORKED EXAMPLE  ·  FULL PROTOCOL</a:t>
            </a:r>
            <a:endParaRPr lang="en-US" sz="1100" dirty="0"/>
          </a:p>
        </p:txBody>
      </p:sp>
      <p:sp>
        <p:nvSpPr>
          <p:cNvPr id="13" name="Text 11"/>
          <p:cNvSpPr/>
          <p:nvPr/>
        </p:nvSpPr>
        <p:spPr>
          <a:xfrm>
            <a:off x="548640" y="1691640"/>
            <a:ext cx="10332720" cy="1188720"/>
          </a:xfrm>
          <a:prstGeom prst="rect">
            <a:avLst/>
          </a:prstGeom>
          <a:noFill/>
          <a:ln/>
        </p:spPr>
        <p:txBody>
          <a:bodyPr wrap="square" lIns="0" tIns="0" rIns="0" bIns="0" rtlCol="0" anchor="t"/>
          <a:lstStyle/>
          <a:p>
            <a:pPr indent="0" marL="0">
              <a:buNone/>
            </a:pPr>
            <a:r>
              <a:rPr lang="en-US" sz="4000" spc="-50" kern="0" dirty="0">
                <a:solidFill>
                  <a:srgbClr val="EDE8DF"/>
                </a:solidFill>
                <a:latin typeface="Playfair Display" pitchFamily="34" charset="0"/>
                <a:ea typeface="Playfair Display" pitchFamily="34" charset="-122"/>
                <a:cs typeface="Playfair Display" pitchFamily="34" charset="-120"/>
              </a:rPr>
              <a:t>One portfolio, all six steps.</a:t>
            </a:r>
            <a:endParaRPr lang="en-US" sz="4000" dirty="0"/>
          </a:p>
        </p:txBody>
      </p:sp>
      <p:sp>
        <p:nvSpPr>
          <p:cNvPr id="14" name="Text 12"/>
          <p:cNvSpPr/>
          <p:nvPr/>
        </p:nvSpPr>
        <p:spPr>
          <a:xfrm>
            <a:off x="548640" y="2971800"/>
            <a:ext cx="10332720" cy="457200"/>
          </a:xfrm>
          <a:prstGeom prst="rect">
            <a:avLst/>
          </a:prstGeom>
          <a:noFill/>
          <a:ln/>
        </p:spPr>
        <p:txBody>
          <a:bodyPr wrap="square" lIns="0" tIns="0" rIns="0" bIns="0" rtlCol="0" anchor="t"/>
          <a:lstStyle/>
          <a:p>
            <a:pPr indent="0" marL="0">
              <a:buNone/>
            </a:pPr>
            <a:r>
              <a:rPr lang="en-US" sz="1600" i="1" dirty="0">
                <a:solidFill>
                  <a:srgbClr val="C4B9AE"/>
                </a:solidFill>
                <a:latin typeface="Playfair Display" pitchFamily="34" charset="0"/>
                <a:ea typeface="Playfair Display" pitchFamily="34" charset="-122"/>
                <a:cs typeface="Playfair Display" pitchFamily="34" charset="-120"/>
              </a:rPr>
              <a:t>A solo operator. Three offers. The protocol run end to end.</a:t>
            </a:r>
            <a:endParaRPr lang="en-US" sz="1600" dirty="0"/>
          </a:p>
        </p:txBody>
      </p:sp>
      <p:sp>
        <p:nvSpPr>
          <p:cNvPr id="15" name="Shape 13"/>
          <p:cNvSpPr/>
          <p:nvPr/>
        </p:nvSpPr>
        <p:spPr>
          <a:xfrm>
            <a:off x="548640" y="3794760"/>
            <a:ext cx="10332720" cy="1005840"/>
          </a:xfrm>
          <a:prstGeom prst="rect">
            <a:avLst/>
          </a:prstGeom>
          <a:solidFill>
            <a:srgbClr val="D6CEBF"/>
          </a:solidFill>
          <a:ln/>
        </p:spPr>
      </p:sp>
      <p:sp>
        <p:nvSpPr>
          <p:cNvPr id="16" name="Shape 14"/>
          <p:cNvSpPr/>
          <p:nvPr/>
        </p:nvSpPr>
        <p:spPr>
          <a:xfrm>
            <a:off x="548640" y="3794760"/>
            <a:ext cx="45720" cy="1005840"/>
          </a:xfrm>
          <a:prstGeom prst="rect">
            <a:avLst/>
          </a:prstGeom>
          <a:solidFill>
            <a:srgbClr val="F7F471"/>
          </a:solidFill>
          <a:ln/>
        </p:spPr>
      </p:sp>
      <p:sp>
        <p:nvSpPr>
          <p:cNvPr id="17" name="Text 15"/>
          <p:cNvSpPr/>
          <p:nvPr/>
        </p:nvSpPr>
        <p:spPr>
          <a:xfrm>
            <a:off x="822960" y="3794760"/>
            <a:ext cx="731520" cy="1005840"/>
          </a:xfrm>
          <a:prstGeom prst="rect">
            <a:avLst/>
          </a:prstGeom>
          <a:noFill/>
          <a:ln/>
        </p:spPr>
        <p:txBody>
          <a:bodyPr wrap="square" lIns="0" tIns="0" rIns="0" bIns="0" rtlCol="0" anchor="ctr"/>
          <a:lstStyle/>
          <a:p>
            <a:pPr indent="0" marL="0">
              <a:buNone/>
            </a:pPr>
            <a:r>
              <a:rPr lang="en-US" sz="2800" b="1" dirty="0">
                <a:solidFill>
                  <a:srgbClr val="8A8280"/>
                </a:solidFill>
                <a:latin typeface="Playfair Display" pitchFamily="34" charset="0"/>
                <a:ea typeface="Playfair Display" pitchFamily="34" charset="-122"/>
                <a:cs typeface="Playfair Display" pitchFamily="34" charset="-120"/>
              </a:rPr>
              <a:t>01</a:t>
            </a:r>
            <a:endParaRPr lang="en-US" sz="2800" dirty="0"/>
          </a:p>
        </p:txBody>
      </p:sp>
      <p:sp>
        <p:nvSpPr>
          <p:cNvPr id="18" name="Text 16"/>
          <p:cNvSpPr/>
          <p:nvPr/>
        </p:nvSpPr>
        <p:spPr>
          <a:xfrm>
            <a:off x="1737360" y="3794760"/>
            <a:ext cx="2377440" cy="1005840"/>
          </a:xfrm>
          <a:prstGeom prst="rect">
            <a:avLst/>
          </a:prstGeom>
          <a:noFill/>
          <a:ln/>
        </p:spPr>
        <p:txBody>
          <a:bodyPr wrap="square" lIns="0" tIns="0" rIns="0" bIns="0" rtlCol="0" anchor="ctr"/>
          <a:lstStyle/>
          <a:p>
            <a:pPr indent="0" marL="0">
              <a:buNone/>
            </a:pPr>
            <a:r>
              <a:rPr lang="en-US" sz="1300" b="1" spc="300" kern="0" dirty="0">
                <a:solidFill>
                  <a:srgbClr val="18160F"/>
                </a:solidFill>
                <a:latin typeface="Inter" pitchFamily="34" charset="0"/>
                <a:ea typeface="Inter" pitchFamily="34" charset="-122"/>
                <a:cs typeface="Inter" pitchFamily="34" charset="-120"/>
              </a:rPr>
              <a:t>NAME</a:t>
            </a:r>
            <a:endParaRPr lang="en-US" sz="1300" dirty="0"/>
          </a:p>
        </p:txBody>
      </p:sp>
      <p:sp>
        <p:nvSpPr>
          <p:cNvPr id="19" name="Text 17"/>
          <p:cNvSpPr/>
          <p:nvPr/>
        </p:nvSpPr>
        <p:spPr>
          <a:xfrm>
            <a:off x="4206240" y="3794760"/>
            <a:ext cx="6400800" cy="1005840"/>
          </a:xfrm>
          <a:prstGeom prst="rect">
            <a:avLst/>
          </a:prstGeom>
          <a:noFill/>
          <a:ln/>
        </p:spPr>
        <p:txBody>
          <a:bodyPr wrap="square" lIns="0" tIns="0" rIns="0" bIns="0" rtlCol="0" anchor="ctr"/>
          <a:lstStyle/>
          <a:p>
            <a:pPr indent="0" marL="0">
              <a:buNone/>
            </a:pPr>
            <a:r>
              <a:rPr lang="en-US" sz="1700" i="1" dirty="0">
                <a:solidFill>
                  <a:srgbClr val="18160F"/>
                </a:solidFill>
                <a:latin typeface="Playfair Display" pitchFamily="34" charset="0"/>
                <a:ea typeface="Playfair Display" pitchFamily="34" charset="-122"/>
                <a:cs typeface="Playfair Display" pitchFamily="34" charset="-120"/>
              </a:rPr>
              <a:t>Newsletter / Course / Freelance.</a:t>
            </a:r>
            <a:endParaRPr lang="en-US" sz="1700" dirty="0"/>
          </a:p>
        </p:txBody>
      </p:sp>
      <p:sp>
        <p:nvSpPr>
          <p:cNvPr id="20" name="Shape 18"/>
          <p:cNvSpPr/>
          <p:nvPr/>
        </p:nvSpPr>
        <p:spPr>
          <a:xfrm>
            <a:off x="548640" y="4846320"/>
            <a:ext cx="10332720" cy="1005840"/>
          </a:xfrm>
          <a:prstGeom prst="rect">
            <a:avLst/>
          </a:prstGeom>
          <a:solidFill>
            <a:srgbClr val="D6CEBF">
              <a:alpha val="70000"/>
            </a:srgbClr>
          </a:solidFill>
          <a:ln/>
        </p:spPr>
      </p:sp>
      <p:sp>
        <p:nvSpPr>
          <p:cNvPr id="21" name="Shape 19"/>
          <p:cNvSpPr/>
          <p:nvPr/>
        </p:nvSpPr>
        <p:spPr>
          <a:xfrm>
            <a:off x="548640" y="4846320"/>
            <a:ext cx="45720" cy="1005840"/>
          </a:xfrm>
          <a:prstGeom prst="rect">
            <a:avLst/>
          </a:prstGeom>
          <a:solidFill>
            <a:srgbClr val="F7F471"/>
          </a:solidFill>
          <a:ln/>
        </p:spPr>
      </p:sp>
      <p:sp>
        <p:nvSpPr>
          <p:cNvPr id="22" name="Text 20"/>
          <p:cNvSpPr/>
          <p:nvPr/>
        </p:nvSpPr>
        <p:spPr>
          <a:xfrm>
            <a:off x="822960" y="4846320"/>
            <a:ext cx="731520" cy="1005840"/>
          </a:xfrm>
          <a:prstGeom prst="rect">
            <a:avLst/>
          </a:prstGeom>
          <a:noFill/>
          <a:ln/>
        </p:spPr>
        <p:txBody>
          <a:bodyPr wrap="square" lIns="0" tIns="0" rIns="0" bIns="0" rtlCol="0" anchor="ctr"/>
          <a:lstStyle/>
          <a:p>
            <a:pPr indent="0" marL="0">
              <a:buNone/>
            </a:pPr>
            <a:r>
              <a:rPr lang="en-US" sz="2800" b="1" dirty="0">
                <a:solidFill>
                  <a:srgbClr val="8A8280"/>
                </a:solidFill>
                <a:latin typeface="Playfair Display" pitchFamily="34" charset="0"/>
                <a:ea typeface="Playfair Display" pitchFamily="34" charset="-122"/>
                <a:cs typeface="Playfair Display" pitchFamily="34" charset="-120"/>
              </a:rPr>
              <a:t>02</a:t>
            </a:r>
            <a:endParaRPr lang="en-US" sz="2800" dirty="0"/>
          </a:p>
        </p:txBody>
      </p:sp>
      <p:sp>
        <p:nvSpPr>
          <p:cNvPr id="23" name="Text 21"/>
          <p:cNvSpPr/>
          <p:nvPr/>
        </p:nvSpPr>
        <p:spPr>
          <a:xfrm>
            <a:off x="1737360" y="4846320"/>
            <a:ext cx="2377440" cy="1005840"/>
          </a:xfrm>
          <a:prstGeom prst="rect">
            <a:avLst/>
          </a:prstGeom>
          <a:noFill/>
          <a:ln/>
        </p:spPr>
        <p:txBody>
          <a:bodyPr wrap="square" lIns="0" tIns="0" rIns="0" bIns="0" rtlCol="0" anchor="ctr"/>
          <a:lstStyle/>
          <a:p>
            <a:pPr indent="0" marL="0">
              <a:buNone/>
            </a:pPr>
            <a:r>
              <a:rPr lang="en-US" sz="1300" b="1" spc="300" kern="0" dirty="0">
                <a:solidFill>
                  <a:srgbClr val="18160F"/>
                </a:solidFill>
                <a:latin typeface="Inter" pitchFamily="34" charset="0"/>
                <a:ea typeface="Inter" pitchFamily="34" charset="-122"/>
                <a:cs typeface="Inter" pitchFamily="34" charset="-120"/>
              </a:rPr>
              <a:t>SCORE</a:t>
            </a:r>
            <a:endParaRPr lang="en-US" sz="1300" dirty="0"/>
          </a:p>
        </p:txBody>
      </p:sp>
      <p:sp>
        <p:nvSpPr>
          <p:cNvPr id="24" name="Text 22"/>
          <p:cNvSpPr/>
          <p:nvPr/>
        </p:nvSpPr>
        <p:spPr>
          <a:xfrm>
            <a:off x="4206240" y="4846320"/>
            <a:ext cx="6400800" cy="1005840"/>
          </a:xfrm>
          <a:prstGeom prst="rect">
            <a:avLst/>
          </a:prstGeom>
          <a:noFill/>
          <a:ln/>
        </p:spPr>
        <p:txBody>
          <a:bodyPr wrap="square" lIns="0" tIns="0" rIns="0" bIns="0" rtlCol="0" anchor="ctr"/>
          <a:lstStyle/>
          <a:p>
            <a:pPr indent="0" marL="0">
              <a:buNone/>
            </a:pPr>
            <a:r>
              <a:rPr lang="en-US" sz="1700" i="1" dirty="0">
                <a:solidFill>
                  <a:srgbClr val="18160F"/>
                </a:solidFill>
                <a:latin typeface="Playfair Display" pitchFamily="34" charset="0"/>
                <a:ea typeface="Playfair Display" pitchFamily="34" charset="-122"/>
                <a:cs typeface="Playfair Display" pitchFamily="34" charset="-120"/>
              </a:rPr>
              <a:t>Flywheel 8/3/5. Attention 7/6/2.</a:t>
            </a:r>
            <a:endParaRPr lang="en-US" sz="1700" dirty="0"/>
          </a:p>
        </p:txBody>
      </p:sp>
      <p:sp>
        <p:nvSpPr>
          <p:cNvPr id="25" name="Shape 23"/>
          <p:cNvSpPr/>
          <p:nvPr/>
        </p:nvSpPr>
        <p:spPr>
          <a:xfrm>
            <a:off x="548640" y="5897880"/>
            <a:ext cx="10332720" cy="1005840"/>
          </a:xfrm>
          <a:prstGeom prst="rect">
            <a:avLst/>
          </a:prstGeom>
          <a:solidFill>
            <a:srgbClr val="D6CEBF"/>
          </a:solidFill>
          <a:ln/>
        </p:spPr>
      </p:sp>
      <p:sp>
        <p:nvSpPr>
          <p:cNvPr id="26" name="Shape 24"/>
          <p:cNvSpPr/>
          <p:nvPr/>
        </p:nvSpPr>
        <p:spPr>
          <a:xfrm>
            <a:off x="548640" y="5897880"/>
            <a:ext cx="45720" cy="1005840"/>
          </a:xfrm>
          <a:prstGeom prst="rect">
            <a:avLst/>
          </a:prstGeom>
          <a:solidFill>
            <a:srgbClr val="F7F471"/>
          </a:solidFill>
          <a:ln/>
        </p:spPr>
      </p:sp>
      <p:sp>
        <p:nvSpPr>
          <p:cNvPr id="27" name="Text 25"/>
          <p:cNvSpPr/>
          <p:nvPr/>
        </p:nvSpPr>
        <p:spPr>
          <a:xfrm>
            <a:off x="822960" y="5897880"/>
            <a:ext cx="731520" cy="1005840"/>
          </a:xfrm>
          <a:prstGeom prst="rect">
            <a:avLst/>
          </a:prstGeom>
          <a:noFill/>
          <a:ln/>
        </p:spPr>
        <p:txBody>
          <a:bodyPr wrap="square" lIns="0" tIns="0" rIns="0" bIns="0" rtlCol="0" anchor="ctr"/>
          <a:lstStyle/>
          <a:p>
            <a:pPr indent="0" marL="0">
              <a:buNone/>
            </a:pPr>
            <a:r>
              <a:rPr lang="en-US" sz="2800" b="1" dirty="0">
                <a:solidFill>
                  <a:srgbClr val="8A8280"/>
                </a:solidFill>
                <a:latin typeface="Playfair Display" pitchFamily="34" charset="0"/>
                <a:ea typeface="Playfair Display" pitchFamily="34" charset="-122"/>
                <a:cs typeface="Playfair Display" pitchFamily="34" charset="-120"/>
              </a:rPr>
              <a:t>03</a:t>
            </a:r>
            <a:endParaRPr lang="en-US" sz="2800" dirty="0"/>
          </a:p>
        </p:txBody>
      </p:sp>
      <p:sp>
        <p:nvSpPr>
          <p:cNvPr id="28" name="Text 26"/>
          <p:cNvSpPr/>
          <p:nvPr/>
        </p:nvSpPr>
        <p:spPr>
          <a:xfrm>
            <a:off x="1737360" y="5897880"/>
            <a:ext cx="2377440" cy="1005840"/>
          </a:xfrm>
          <a:prstGeom prst="rect">
            <a:avLst/>
          </a:prstGeom>
          <a:noFill/>
          <a:ln/>
        </p:spPr>
        <p:txBody>
          <a:bodyPr wrap="square" lIns="0" tIns="0" rIns="0" bIns="0" rtlCol="0" anchor="ctr"/>
          <a:lstStyle/>
          <a:p>
            <a:pPr indent="0" marL="0">
              <a:buNone/>
            </a:pPr>
            <a:r>
              <a:rPr lang="en-US" sz="1300" b="1" spc="300" kern="0" dirty="0">
                <a:solidFill>
                  <a:srgbClr val="18160F"/>
                </a:solidFill>
                <a:latin typeface="Inter" pitchFamily="34" charset="0"/>
                <a:ea typeface="Inter" pitchFamily="34" charset="-122"/>
                <a:cs typeface="Inter" pitchFamily="34" charset="-120"/>
              </a:rPr>
              <a:t>PLOT</a:t>
            </a:r>
            <a:endParaRPr lang="en-US" sz="1300" dirty="0"/>
          </a:p>
        </p:txBody>
      </p:sp>
      <p:sp>
        <p:nvSpPr>
          <p:cNvPr id="29" name="Text 27"/>
          <p:cNvSpPr/>
          <p:nvPr/>
        </p:nvSpPr>
        <p:spPr>
          <a:xfrm>
            <a:off x="4206240" y="5897880"/>
            <a:ext cx="6400800" cy="1005840"/>
          </a:xfrm>
          <a:prstGeom prst="rect">
            <a:avLst/>
          </a:prstGeom>
          <a:noFill/>
          <a:ln/>
        </p:spPr>
        <p:txBody>
          <a:bodyPr wrap="square" lIns="0" tIns="0" rIns="0" bIns="0" rtlCol="0" anchor="ctr"/>
          <a:lstStyle/>
          <a:p>
            <a:pPr indent="0" marL="0">
              <a:buNone/>
            </a:pPr>
            <a:r>
              <a:rPr lang="en-US" sz="1700" i="1" dirty="0">
                <a:solidFill>
                  <a:srgbClr val="18160F"/>
                </a:solidFill>
                <a:latin typeface="Playfair Display" pitchFamily="34" charset="0"/>
                <a:ea typeface="Playfair Display" pitchFamily="34" charset="-122"/>
                <a:cs typeface="Playfair Display" pitchFamily="34" charset="-120"/>
              </a:rPr>
              <a:t>Compounder / Brand / Liquidator.</a:t>
            </a:r>
            <a:endParaRPr lang="en-US" sz="1700" dirty="0"/>
          </a:p>
        </p:txBody>
      </p:sp>
      <p:sp>
        <p:nvSpPr>
          <p:cNvPr id="30" name="Shape 28"/>
          <p:cNvSpPr/>
          <p:nvPr/>
        </p:nvSpPr>
        <p:spPr>
          <a:xfrm>
            <a:off x="548640" y="6949440"/>
            <a:ext cx="10332720" cy="1005840"/>
          </a:xfrm>
          <a:prstGeom prst="rect">
            <a:avLst/>
          </a:prstGeom>
          <a:solidFill>
            <a:srgbClr val="D6CEBF">
              <a:alpha val="70000"/>
            </a:srgbClr>
          </a:solidFill>
          <a:ln/>
        </p:spPr>
      </p:sp>
      <p:sp>
        <p:nvSpPr>
          <p:cNvPr id="31" name="Shape 29"/>
          <p:cNvSpPr/>
          <p:nvPr/>
        </p:nvSpPr>
        <p:spPr>
          <a:xfrm>
            <a:off x="548640" y="6949440"/>
            <a:ext cx="45720" cy="1005840"/>
          </a:xfrm>
          <a:prstGeom prst="rect">
            <a:avLst/>
          </a:prstGeom>
          <a:solidFill>
            <a:srgbClr val="F7F471"/>
          </a:solidFill>
          <a:ln/>
        </p:spPr>
      </p:sp>
      <p:sp>
        <p:nvSpPr>
          <p:cNvPr id="32" name="Text 30"/>
          <p:cNvSpPr/>
          <p:nvPr/>
        </p:nvSpPr>
        <p:spPr>
          <a:xfrm>
            <a:off x="822960" y="6949440"/>
            <a:ext cx="731520" cy="1005840"/>
          </a:xfrm>
          <a:prstGeom prst="rect">
            <a:avLst/>
          </a:prstGeom>
          <a:noFill/>
          <a:ln/>
        </p:spPr>
        <p:txBody>
          <a:bodyPr wrap="square" lIns="0" tIns="0" rIns="0" bIns="0" rtlCol="0" anchor="ctr"/>
          <a:lstStyle/>
          <a:p>
            <a:pPr indent="0" marL="0">
              <a:buNone/>
            </a:pPr>
            <a:r>
              <a:rPr lang="en-US" sz="2800" b="1" dirty="0">
                <a:solidFill>
                  <a:srgbClr val="8A8280"/>
                </a:solidFill>
                <a:latin typeface="Playfair Display" pitchFamily="34" charset="0"/>
                <a:ea typeface="Playfair Display" pitchFamily="34" charset="-122"/>
                <a:cs typeface="Playfair Display" pitchFamily="34" charset="-120"/>
              </a:rPr>
              <a:t>04</a:t>
            </a:r>
            <a:endParaRPr lang="en-US" sz="2800" dirty="0"/>
          </a:p>
        </p:txBody>
      </p:sp>
      <p:sp>
        <p:nvSpPr>
          <p:cNvPr id="33" name="Text 31"/>
          <p:cNvSpPr/>
          <p:nvPr/>
        </p:nvSpPr>
        <p:spPr>
          <a:xfrm>
            <a:off x="1737360" y="6949440"/>
            <a:ext cx="2377440" cy="1005840"/>
          </a:xfrm>
          <a:prstGeom prst="rect">
            <a:avLst/>
          </a:prstGeom>
          <a:noFill/>
          <a:ln/>
        </p:spPr>
        <p:txBody>
          <a:bodyPr wrap="square" lIns="0" tIns="0" rIns="0" bIns="0" rtlCol="0" anchor="ctr"/>
          <a:lstStyle/>
          <a:p>
            <a:pPr indent="0" marL="0">
              <a:buNone/>
            </a:pPr>
            <a:r>
              <a:rPr lang="en-US" sz="1300" b="1" spc="300" kern="0" dirty="0">
                <a:solidFill>
                  <a:srgbClr val="18160F"/>
                </a:solidFill>
                <a:latin typeface="Inter" pitchFamily="34" charset="0"/>
                <a:ea typeface="Inter" pitchFamily="34" charset="-122"/>
                <a:cs typeface="Inter" pitchFamily="34" charset="-120"/>
              </a:rPr>
              <a:t>MIGRATE</a:t>
            </a:r>
            <a:endParaRPr lang="en-US" sz="1300" dirty="0"/>
          </a:p>
        </p:txBody>
      </p:sp>
      <p:sp>
        <p:nvSpPr>
          <p:cNvPr id="34" name="Text 32"/>
          <p:cNvSpPr/>
          <p:nvPr/>
        </p:nvSpPr>
        <p:spPr>
          <a:xfrm>
            <a:off x="4206240" y="6949440"/>
            <a:ext cx="6400800" cy="1005840"/>
          </a:xfrm>
          <a:prstGeom prst="rect">
            <a:avLst/>
          </a:prstGeom>
          <a:noFill/>
          <a:ln/>
        </p:spPr>
        <p:txBody>
          <a:bodyPr wrap="square" lIns="0" tIns="0" rIns="0" bIns="0" rtlCol="0" anchor="ctr"/>
          <a:lstStyle/>
          <a:p>
            <a:pPr indent="0" marL="0">
              <a:buNone/>
            </a:pPr>
            <a:r>
              <a:rPr lang="en-US" sz="1700" i="1" dirty="0">
                <a:solidFill>
                  <a:srgbClr val="18160F"/>
                </a:solidFill>
                <a:latin typeface="Playfair Display" pitchFamily="34" charset="0"/>
                <a:ea typeface="Playfair Display" pitchFamily="34" charset="-122"/>
                <a:cs typeface="Playfair Display" pitchFamily="34" charset="-120"/>
              </a:rPr>
              <a:t>Defend / Build flywheel / Productize.</a:t>
            </a:r>
            <a:endParaRPr lang="en-US" sz="1700" dirty="0"/>
          </a:p>
        </p:txBody>
      </p:sp>
      <p:sp>
        <p:nvSpPr>
          <p:cNvPr id="35" name="Shape 33"/>
          <p:cNvSpPr/>
          <p:nvPr/>
        </p:nvSpPr>
        <p:spPr>
          <a:xfrm>
            <a:off x="548640" y="8001000"/>
            <a:ext cx="10332720" cy="1005840"/>
          </a:xfrm>
          <a:prstGeom prst="rect">
            <a:avLst/>
          </a:prstGeom>
          <a:solidFill>
            <a:srgbClr val="D6CEBF"/>
          </a:solidFill>
          <a:ln/>
        </p:spPr>
      </p:sp>
      <p:sp>
        <p:nvSpPr>
          <p:cNvPr id="36" name="Shape 34"/>
          <p:cNvSpPr/>
          <p:nvPr/>
        </p:nvSpPr>
        <p:spPr>
          <a:xfrm>
            <a:off x="548640" y="8001000"/>
            <a:ext cx="45720" cy="1005840"/>
          </a:xfrm>
          <a:prstGeom prst="rect">
            <a:avLst/>
          </a:prstGeom>
          <a:solidFill>
            <a:srgbClr val="F7F471"/>
          </a:solidFill>
          <a:ln/>
        </p:spPr>
      </p:sp>
      <p:sp>
        <p:nvSpPr>
          <p:cNvPr id="37" name="Text 35"/>
          <p:cNvSpPr/>
          <p:nvPr/>
        </p:nvSpPr>
        <p:spPr>
          <a:xfrm>
            <a:off x="822960" y="8001000"/>
            <a:ext cx="731520" cy="1005840"/>
          </a:xfrm>
          <a:prstGeom prst="rect">
            <a:avLst/>
          </a:prstGeom>
          <a:noFill/>
          <a:ln/>
        </p:spPr>
        <p:txBody>
          <a:bodyPr wrap="square" lIns="0" tIns="0" rIns="0" bIns="0" rtlCol="0" anchor="ctr"/>
          <a:lstStyle/>
          <a:p>
            <a:pPr indent="0" marL="0">
              <a:buNone/>
            </a:pPr>
            <a:r>
              <a:rPr lang="en-US" sz="2800" b="1" dirty="0">
                <a:solidFill>
                  <a:srgbClr val="8A8280"/>
                </a:solidFill>
                <a:latin typeface="Playfair Display" pitchFamily="34" charset="0"/>
                <a:ea typeface="Playfair Display" pitchFamily="34" charset="-122"/>
                <a:cs typeface="Playfair Display" pitchFamily="34" charset="-120"/>
              </a:rPr>
              <a:t>05</a:t>
            </a:r>
            <a:endParaRPr lang="en-US" sz="2800" dirty="0"/>
          </a:p>
        </p:txBody>
      </p:sp>
      <p:sp>
        <p:nvSpPr>
          <p:cNvPr id="38" name="Text 36"/>
          <p:cNvSpPr/>
          <p:nvPr/>
        </p:nvSpPr>
        <p:spPr>
          <a:xfrm>
            <a:off x="1737360" y="8001000"/>
            <a:ext cx="2377440" cy="1005840"/>
          </a:xfrm>
          <a:prstGeom prst="rect">
            <a:avLst/>
          </a:prstGeom>
          <a:noFill/>
          <a:ln/>
        </p:spPr>
        <p:txBody>
          <a:bodyPr wrap="square" lIns="0" tIns="0" rIns="0" bIns="0" rtlCol="0" anchor="ctr"/>
          <a:lstStyle/>
          <a:p>
            <a:pPr indent="0" marL="0">
              <a:buNone/>
            </a:pPr>
            <a:r>
              <a:rPr lang="en-US" sz="1300" b="1" spc="300" kern="0" dirty="0">
                <a:solidFill>
                  <a:srgbClr val="18160F"/>
                </a:solidFill>
                <a:latin typeface="Inter" pitchFamily="34" charset="0"/>
                <a:ea typeface="Inter" pitchFamily="34" charset="-122"/>
                <a:cs typeface="Inter" pitchFamily="34" charset="-120"/>
              </a:rPr>
              <a:t>DECIDE</a:t>
            </a:r>
            <a:endParaRPr lang="en-US" sz="1300" dirty="0"/>
          </a:p>
        </p:txBody>
      </p:sp>
      <p:sp>
        <p:nvSpPr>
          <p:cNvPr id="39" name="Text 37"/>
          <p:cNvSpPr/>
          <p:nvPr/>
        </p:nvSpPr>
        <p:spPr>
          <a:xfrm>
            <a:off x="4206240" y="8001000"/>
            <a:ext cx="6400800" cy="1005840"/>
          </a:xfrm>
          <a:prstGeom prst="rect">
            <a:avLst/>
          </a:prstGeom>
          <a:noFill/>
          <a:ln/>
        </p:spPr>
        <p:txBody>
          <a:bodyPr wrap="square" lIns="0" tIns="0" rIns="0" bIns="0" rtlCol="0" anchor="ctr"/>
          <a:lstStyle/>
          <a:p>
            <a:pPr indent="0" marL="0">
              <a:buNone/>
            </a:pPr>
            <a:r>
              <a:rPr lang="en-US" sz="1700" i="1" dirty="0">
                <a:solidFill>
                  <a:srgbClr val="18160F"/>
                </a:solidFill>
                <a:latin typeface="Playfair Display" pitchFamily="34" charset="0"/>
                <a:ea typeface="Playfair Display" pitchFamily="34" charset="-122"/>
                <a:cs typeface="Playfair Display" pitchFamily="34" charset="-120"/>
              </a:rPr>
              <a:t>Course → Compounder. 90 days.</a:t>
            </a:r>
            <a:endParaRPr lang="en-US" sz="1700" dirty="0"/>
          </a:p>
        </p:txBody>
      </p:sp>
      <p:sp>
        <p:nvSpPr>
          <p:cNvPr id="40" name="Shape 38"/>
          <p:cNvSpPr/>
          <p:nvPr/>
        </p:nvSpPr>
        <p:spPr>
          <a:xfrm>
            <a:off x="548640" y="9052560"/>
            <a:ext cx="10332720" cy="1005840"/>
          </a:xfrm>
          <a:prstGeom prst="rect">
            <a:avLst/>
          </a:prstGeom>
          <a:solidFill>
            <a:srgbClr val="D6CEBF">
              <a:alpha val="70000"/>
            </a:srgbClr>
          </a:solidFill>
          <a:ln/>
        </p:spPr>
      </p:sp>
      <p:sp>
        <p:nvSpPr>
          <p:cNvPr id="41" name="Shape 39"/>
          <p:cNvSpPr/>
          <p:nvPr/>
        </p:nvSpPr>
        <p:spPr>
          <a:xfrm>
            <a:off x="548640" y="9052560"/>
            <a:ext cx="45720" cy="1005840"/>
          </a:xfrm>
          <a:prstGeom prst="rect">
            <a:avLst/>
          </a:prstGeom>
          <a:solidFill>
            <a:srgbClr val="F7F471"/>
          </a:solidFill>
          <a:ln/>
        </p:spPr>
      </p:sp>
      <p:sp>
        <p:nvSpPr>
          <p:cNvPr id="42" name="Text 40"/>
          <p:cNvSpPr/>
          <p:nvPr/>
        </p:nvSpPr>
        <p:spPr>
          <a:xfrm>
            <a:off x="822960" y="9052560"/>
            <a:ext cx="731520" cy="1005840"/>
          </a:xfrm>
          <a:prstGeom prst="rect">
            <a:avLst/>
          </a:prstGeom>
          <a:noFill/>
          <a:ln/>
        </p:spPr>
        <p:txBody>
          <a:bodyPr wrap="square" lIns="0" tIns="0" rIns="0" bIns="0" rtlCol="0" anchor="ctr"/>
          <a:lstStyle/>
          <a:p>
            <a:pPr indent="0" marL="0">
              <a:buNone/>
            </a:pPr>
            <a:r>
              <a:rPr lang="en-US" sz="2800" b="1" dirty="0">
                <a:solidFill>
                  <a:srgbClr val="8A8280"/>
                </a:solidFill>
                <a:latin typeface="Playfair Display" pitchFamily="34" charset="0"/>
                <a:ea typeface="Playfair Display" pitchFamily="34" charset="-122"/>
                <a:cs typeface="Playfair Display" pitchFamily="34" charset="-120"/>
              </a:rPr>
              <a:t>06</a:t>
            </a:r>
            <a:endParaRPr lang="en-US" sz="2800" dirty="0"/>
          </a:p>
        </p:txBody>
      </p:sp>
      <p:sp>
        <p:nvSpPr>
          <p:cNvPr id="43" name="Text 41"/>
          <p:cNvSpPr/>
          <p:nvPr/>
        </p:nvSpPr>
        <p:spPr>
          <a:xfrm>
            <a:off x="1737360" y="9052560"/>
            <a:ext cx="2377440" cy="1005840"/>
          </a:xfrm>
          <a:prstGeom prst="rect">
            <a:avLst/>
          </a:prstGeom>
          <a:noFill/>
          <a:ln/>
        </p:spPr>
        <p:txBody>
          <a:bodyPr wrap="square" lIns="0" tIns="0" rIns="0" bIns="0" rtlCol="0" anchor="ctr"/>
          <a:lstStyle/>
          <a:p>
            <a:pPr indent="0" marL="0">
              <a:buNone/>
            </a:pPr>
            <a:r>
              <a:rPr lang="en-US" sz="1300" b="1" spc="300" kern="0" dirty="0">
                <a:solidFill>
                  <a:srgbClr val="18160F"/>
                </a:solidFill>
                <a:latin typeface="Inter" pitchFamily="34" charset="0"/>
                <a:ea typeface="Inter" pitchFamily="34" charset="-122"/>
                <a:cs typeface="Inter" pitchFamily="34" charset="-120"/>
              </a:rPr>
              <a:t>LOOP</a:t>
            </a:r>
            <a:endParaRPr lang="en-US" sz="1300" dirty="0"/>
          </a:p>
        </p:txBody>
      </p:sp>
      <p:sp>
        <p:nvSpPr>
          <p:cNvPr id="44" name="Text 42"/>
          <p:cNvSpPr/>
          <p:nvPr/>
        </p:nvSpPr>
        <p:spPr>
          <a:xfrm>
            <a:off x="4206240" y="9052560"/>
            <a:ext cx="6400800" cy="1005840"/>
          </a:xfrm>
          <a:prstGeom prst="rect">
            <a:avLst/>
          </a:prstGeom>
          <a:noFill/>
          <a:ln/>
        </p:spPr>
        <p:txBody>
          <a:bodyPr wrap="square" lIns="0" tIns="0" rIns="0" bIns="0" rtlCol="0" anchor="ctr"/>
          <a:lstStyle/>
          <a:p>
            <a:pPr indent="0" marL="0">
              <a:buNone/>
            </a:pPr>
            <a:r>
              <a:rPr lang="en-US" sz="1700" i="1" dirty="0">
                <a:solidFill>
                  <a:srgbClr val="18160F"/>
                </a:solidFill>
                <a:latin typeface="Playfair Display" pitchFamily="34" charset="0"/>
                <a:ea typeface="Playfair Display" pitchFamily="34" charset="-122"/>
                <a:cs typeface="Playfair Display" pitchFamily="34" charset="-120"/>
              </a:rPr>
              <a:t>Day 30 alumni signups. Day 90 re-plot.</a:t>
            </a:r>
            <a:endParaRPr lang="en-US" sz="17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38302A"/>
        </a:solidFill>
      </p:bgPr>
    </p:bg>
    <p:spTree>
      <p:nvGrpSpPr>
        <p:cNvPr id="1" name=""/>
        <p:cNvGrpSpPr/>
        <p:nvPr/>
      </p:nvGrpSpPr>
      <p:grpSpPr>
        <a:xfrm>
          <a:off x="0" y="0"/>
          <a:ext cx="0" cy="0"/>
          <a:chOff x="0" y="0"/>
          <a:chExt cx="0" cy="0"/>
        </a:xfrm>
      </p:grpSpPr>
      <p:sp>
        <p:nvSpPr>
          <p:cNvPr id="2" name="Shape 0"/>
          <p:cNvSpPr/>
          <p:nvPr/>
        </p:nvSpPr>
        <p:spPr>
          <a:xfrm>
            <a:off x="274320" y="274320"/>
            <a:ext cx="10881360" cy="22860"/>
          </a:xfrm>
          <a:prstGeom prst="rect">
            <a:avLst/>
          </a:prstGeom>
          <a:solidFill>
            <a:srgbClr val="F7F471"/>
          </a:solidFill>
          <a:ln/>
        </p:spPr>
      </p:sp>
      <p:sp>
        <p:nvSpPr>
          <p:cNvPr id="3" name="Shape 1"/>
          <p:cNvSpPr/>
          <p:nvPr/>
        </p:nvSpPr>
        <p:spPr>
          <a:xfrm>
            <a:off x="274320" y="13990320"/>
            <a:ext cx="10881360" cy="22860"/>
          </a:xfrm>
          <a:prstGeom prst="rect">
            <a:avLst/>
          </a:prstGeom>
          <a:solidFill>
            <a:srgbClr val="F7F471"/>
          </a:solidFill>
          <a:ln/>
        </p:spPr>
      </p:sp>
      <p:sp>
        <p:nvSpPr>
          <p:cNvPr id="4" name="Shape 2"/>
          <p:cNvSpPr/>
          <p:nvPr/>
        </p:nvSpPr>
        <p:spPr>
          <a:xfrm>
            <a:off x="274320" y="274320"/>
            <a:ext cx="22860" cy="13738860"/>
          </a:xfrm>
          <a:prstGeom prst="rect">
            <a:avLst/>
          </a:prstGeom>
          <a:solidFill>
            <a:srgbClr val="F7F471"/>
          </a:solidFill>
          <a:ln/>
        </p:spPr>
      </p:sp>
      <p:sp>
        <p:nvSpPr>
          <p:cNvPr id="5" name="Shape 3"/>
          <p:cNvSpPr/>
          <p:nvPr/>
        </p:nvSpPr>
        <p:spPr>
          <a:xfrm>
            <a:off x="11132820" y="274320"/>
            <a:ext cx="22860" cy="13738860"/>
          </a:xfrm>
          <a:prstGeom prst="rect">
            <a:avLst/>
          </a:prstGeom>
          <a:solidFill>
            <a:srgbClr val="F7F471"/>
          </a:solidFill>
          <a:ln/>
        </p:spPr>
      </p:sp>
      <p:sp>
        <p:nvSpPr>
          <p:cNvPr id="6" name="Text 4"/>
          <p:cNvSpPr/>
          <p:nvPr/>
        </p:nvSpPr>
        <p:spPr>
          <a:xfrm>
            <a:off x="548640" y="457200"/>
            <a:ext cx="8686800" cy="292608"/>
          </a:xfrm>
          <a:prstGeom prst="rect">
            <a:avLst/>
          </a:prstGeom>
          <a:noFill/>
          <a:ln/>
        </p:spPr>
        <p:txBody>
          <a:bodyPr wrap="square" lIns="0" tIns="0" rIns="0" bIns="0" rtlCol="0" anchor="t"/>
          <a:lstStyle/>
          <a:p>
            <a:pPr indent="0" marL="0">
              <a:buNone/>
            </a:pPr>
            <a:r>
              <a:rPr lang="en-US" sz="1100" b="1" spc="300" kern="0" dirty="0">
                <a:solidFill>
                  <a:srgbClr val="F7F471"/>
                </a:solidFill>
                <a:latin typeface="Inter" pitchFamily="34" charset="0"/>
                <a:ea typeface="Inter" pitchFamily="34" charset="-122"/>
                <a:cs typeface="Inter" pitchFamily="34" charset="-120"/>
              </a:rPr>
              <a:t>OPERATOR'S FIELD MANUAL  /  No. 003  /  GROWTH-SHARE MATRIX</a:t>
            </a:r>
            <a:endParaRPr lang="en-US" sz="1100" dirty="0"/>
          </a:p>
        </p:txBody>
      </p:sp>
      <p:sp>
        <p:nvSpPr>
          <p:cNvPr id="7" name="Text 5"/>
          <p:cNvSpPr/>
          <p:nvPr/>
        </p:nvSpPr>
        <p:spPr>
          <a:xfrm>
            <a:off x="8595360" y="457200"/>
            <a:ext cx="2286000" cy="292608"/>
          </a:xfrm>
          <a:prstGeom prst="rect">
            <a:avLst/>
          </a:prstGeom>
          <a:noFill/>
          <a:ln/>
        </p:spPr>
        <p:txBody>
          <a:bodyPr wrap="square" lIns="0" tIns="0" rIns="0" bIns="0" rtlCol="0" anchor="t"/>
          <a:lstStyle/>
          <a:p>
            <a:pPr algn="r" indent="0" marL="0">
              <a:buNone/>
            </a:pPr>
            <a:r>
              <a:rPr lang="en-US" sz="1100" b="1" spc="300" kern="0" dirty="0">
                <a:solidFill>
                  <a:srgbClr val="8A8280"/>
                </a:solidFill>
                <a:latin typeface="Inter" pitchFamily="34" charset="0"/>
                <a:ea typeface="Inter" pitchFamily="34" charset="-122"/>
                <a:cs typeface="Inter" pitchFamily="34" charset="-120"/>
              </a:rPr>
              <a:t>PAGE 12  /  12</a:t>
            </a:r>
            <a:endParaRPr lang="en-US" sz="1100" dirty="0"/>
          </a:p>
        </p:txBody>
      </p:sp>
      <p:sp>
        <p:nvSpPr>
          <p:cNvPr id="8" name="Text 6"/>
          <p:cNvSpPr/>
          <p:nvPr/>
        </p:nvSpPr>
        <p:spPr>
          <a:xfrm>
            <a:off x="548640" y="13738860"/>
            <a:ext cx="4572000" cy="292608"/>
          </a:xfrm>
          <a:prstGeom prst="rect">
            <a:avLst/>
          </a:prstGeom>
          <a:noFill/>
          <a:ln/>
        </p:spPr>
        <p:txBody>
          <a:bodyPr wrap="square" lIns="0" tIns="0" rIns="0" bIns="0" rtlCol="0" anchor="t"/>
          <a:lstStyle/>
          <a:p>
            <a:pPr indent="0" marL="0">
              <a:buNone/>
            </a:pPr>
            <a:r>
              <a:rPr lang="en-US" sz="900" b="1" spc="300" kern="0" dirty="0">
                <a:solidFill>
                  <a:srgbClr val="8A8280"/>
                </a:solidFill>
                <a:latin typeface="Inter" pitchFamily="34" charset="0"/>
                <a:ea typeface="Inter" pitchFamily="34" charset="-122"/>
                <a:cs typeface="Inter" pitchFamily="34" charset="-120"/>
              </a:rPr>
              <a:t>OPERATING  ·  JOHN BREWTON</a:t>
            </a:r>
            <a:endParaRPr lang="en-US" sz="900" dirty="0"/>
          </a:p>
        </p:txBody>
      </p:sp>
      <p:sp>
        <p:nvSpPr>
          <p:cNvPr id="9" name="Text 7"/>
          <p:cNvSpPr/>
          <p:nvPr/>
        </p:nvSpPr>
        <p:spPr>
          <a:xfrm>
            <a:off x="0" y="13738860"/>
            <a:ext cx="11430000" cy="292608"/>
          </a:xfrm>
          <a:prstGeom prst="rect">
            <a:avLst/>
          </a:prstGeom>
          <a:noFill/>
          <a:ln/>
        </p:spPr>
        <p:txBody>
          <a:bodyPr wrap="square" lIns="0" tIns="0" rIns="0" bIns="0" rtlCol="0" anchor="t"/>
          <a:lstStyle/>
          <a:p>
            <a:pPr algn="ctr" indent="0" marL="0">
              <a:buNone/>
            </a:pPr>
            <a:r>
              <a:rPr lang="en-US" sz="900" b="1" spc="300" kern="0" dirty="0">
                <a:solidFill>
                  <a:srgbClr val="F7F471"/>
                </a:solidFill>
                <a:latin typeface="Inter" pitchFamily="34" charset="0"/>
                <a:ea typeface="Inter" pitchFamily="34" charset="-122"/>
                <a:cs typeface="Inter" pitchFamily="34" charset="-120"/>
              </a:rPr>
              <a:t>MANUAL 003  ·  GROWTH-SHARE MATRIX</a:t>
            </a:r>
            <a:endParaRPr lang="en-US" sz="900" dirty="0"/>
          </a:p>
        </p:txBody>
      </p:sp>
      <p:sp>
        <p:nvSpPr>
          <p:cNvPr id="10" name="Text 8"/>
          <p:cNvSpPr/>
          <p:nvPr/>
        </p:nvSpPr>
        <p:spPr>
          <a:xfrm>
            <a:off x="0" y="13738860"/>
            <a:ext cx="10881360" cy="292608"/>
          </a:xfrm>
          <a:prstGeom prst="rect">
            <a:avLst/>
          </a:prstGeom>
          <a:noFill/>
          <a:ln/>
        </p:spPr>
        <p:txBody>
          <a:bodyPr wrap="square" lIns="0" tIns="0" rIns="0" bIns="0" rtlCol="0" anchor="t"/>
          <a:lstStyle/>
          <a:p>
            <a:pPr algn="r" indent="0" marL="0">
              <a:buNone/>
            </a:pPr>
            <a:r>
              <a:rPr lang="en-US" sz="900" b="1" spc="300" kern="0" dirty="0">
                <a:solidFill>
                  <a:srgbClr val="8A8280"/>
                </a:solidFill>
                <a:latin typeface="Inter" pitchFamily="34" charset="0"/>
                <a:ea typeface="Inter" pitchFamily="34" charset="-122"/>
                <a:cs typeface="Inter" pitchFamily="34" charset="-120"/>
              </a:rPr>
              <a:t>operatingbyjohnbrewton.com</a:t>
            </a:r>
            <a:endParaRPr lang="en-US" sz="900" dirty="0"/>
          </a:p>
        </p:txBody>
      </p:sp>
      <p:sp>
        <p:nvSpPr>
          <p:cNvPr id="11" name="Shape 9"/>
          <p:cNvSpPr/>
          <p:nvPr/>
        </p:nvSpPr>
        <p:spPr>
          <a:xfrm>
            <a:off x="548640" y="1051560"/>
            <a:ext cx="457200" cy="36576"/>
          </a:xfrm>
          <a:prstGeom prst="rect">
            <a:avLst/>
          </a:prstGeom>
          <a:solidFill>
            <a:srgbClr val="F7F471"/>
          </a:solidFill>
          <a:ln/>
        </p:spPr>
      </p:sp>
      <p:sp>
        <p:nvSpPr>
          <p:cNvPr id="12" name="Text 10"/>
          <p:cNvSpPr/>
          <p:nvPr/>
        </p:nvSpPr>
        <p:spPr>
          <a:xfrm>
            <a:off x="548640" y="1161288"/>
            <a:ext cx="7315200" cy="292608"/>
          </a:xfrm>
          <a:prstGeom prst="rect">
            <a:avLst/>
          </a:prstGeom>
          <a:noFill/>
          <a:ln/>
        </p:spPr>
        <p:txBody>
          <a:bodyPr wrap="square" lIns="0" tIns="0" rIns="0" bIns="0" rtlCol="0" anchor="t"/>
          <a:lstStyle/>
          <a:p>
            <a:pPr indent="0" marL="0">
              <a:buNone/>
            </a:pPr>
            <a:r>
              <a:rPr lang="en-US" sz="1100" b="1" spc="300" kern="0" dirty="0">
                <a:solidFill>
                  <a:srgbClr val="8A8280"/>
                </a:solidFill>
                <a:latin typeface="Inter" pitchFamily="34" charset="0"/>
                <a:ea typeface="Inter" pitchFamily="34" charset="-122"/>
                <a:cs typeface="Inter" pitchFamily="34" charset="-120"/>
              </a:rPr>
              <a:t>12  ·  NEXT  ·  COMPANION DELIVERABLES</a:t>
            </a:r>
            <a:endParaRPr lang="en-US" sz="1100" dirty="0"/>
          </a:p>
        </p:txBody>
      </p:sp>
      <p:sp>
        <p:nvSpPr>
          <p:cNvPr id="13" name="Text 11"/>
          <p:cNvSpPr/>
          <p:nvPr/>
        </p:nvSpPr>
        <p:spPr>
          <a:xfrm>
            <a:off x="548640" y="1691640"/>
            <a:ext cx="10332720" cy="1188720"/>
          </a:xfrm>
          <a:prstGeom prst="rect">
            <a:avLst/>
          </a:prstGeom>
          <a:noFill/>
          <a:ln/>
        </p:spPr>
        <p:txBody>
          <a:bodyPr wrap="square" lIns="0" tIns="0" rIns="0" bIns="0" rtlCol="0" anchor="t"/>
          <a:lstStyle/>
          <a:p>
            <a:pPr indent="0" marL="0">
              <a:buNone/>
            </a:pPr>
            <a:r>
              <a:rPr lang="en-US" sz="5600" spc="-50" kern="0" dirty="0">
                <a:solidFill>
                  <a:srgbClr val="EDE8DF"/>
                </a:solidFill>
                <a:latin typeface="Playfair Display" pitchFamily="34" charset="0"/>
                <a:ea typeface="Playfair Display" pitchFamily="34" charset="-122"/>
                <a:cs typeface="Playfair Display" pitchFamily="34" charset="-120"/>
              </a:rPr>
              <a:t>The full system.</a:t>
            </a:r>
            <a:endParaRPr lang="en-US" sz="5600" dirty="0"/>
          </a:p>
        </p:txBody>
      </p:sp>
      <p:sp>
        <p:nvSpPr>
          <p:cNvPr id="14" name="Text 12"/>
          <p:cNvSpPr/>
          <p:nvPr/>
        </p:nvSpPr>
        <p:spPr>
          <a:xfrm>
            <a:off x="548640" y="2971800"/>
            <a:ext cx="10332720" cy="548640"/>
          </a:xfrm>
          <a:prstGeom prst="rect">
            <a:avLst/>
          </a:prstGeom>
          <a:noFill/>
          <a:ln/>
        </p:spPr>
        <p:txBody>
          <a:bodyPr wrap="square" lIns="0" tIns="0" rIns="0" bIns="0" rtlCol="0" anchor="t"/>
          <a:lstStyle/>
          <a:p>
            <a:pPr indent="0" marL="0">
              <a:buNone/>
            </a:pPr>
            <a:r>
              <a:rPr lang="en-US" sz="1800" i="1" dirty="0">
                <a:solidFill>
                  <a:srgbClr val="C4B9AE"/>
                </a:solidFill>
                <a:latin typeface="Playfair Display" pitchFamily="34" charset="0"/>
                <a:ea typeface="Playfair Display" pitchFamily="34" charset="-122"/>
                <a:cs typeface="Playfair Display" pitchFamily="34" charset="-120"/>
              </a:rPr>
              <a:t>Three companion deliverables turn the protocol into a recurring practice.</a:t>
            </a:r>
            <a:endParaRPr lang="en-US" sz="1800" dirty="0"/>
          </a:p>
        </p:txBody>
      </p:sp>
      <p:sp>
        <p:nvSpPr>
          <p:cNvPr id="15" name="Shape 13"/>
          <p:cNvSpPr/>
          <p:nvPr/>
        </p:nvSpPr>
        <p:spPr>
          <a:xfrm>
            <a:off x="548640" y="4160520"/>
            <a:ext cx="3322320" cy="5029200"/>
          </a:xfrm>
          <a:prstGeom prst="rect">
            <a:avLst/>
          </a:prstGeom>
          <a:solidFill>
            <a:srgbClr val="D6CEBF"/>
          </a:solidFill>
          <a:ln/>
        </p:spPr>
      </p:sp>
      <p:sp>
        <p:nvSpPr>
          <p:cNvPr id="16" name="Shape 14"/>
          <p:cNvSpPr/>
          <p:nvPr/>
        </p:nvSpPr>
        <p:spPr>
          <a:xfrm>
            <a:off x="548640" y="4160520"/>
            <a:ext cx="3322320" cy="54864"/>
          </a:xfrm>
          <a:prstGeom prst="rect">
            <a:avLst/>
          </a:prstGeom>
          <a:solidFill>
            <a:srgbClr val="F7F471"/>
          </a:solidFill>
          <a:ln/>
        </p:spPr>
      </p:sp>
      <p:sp>
        <p:nvSpPr>
          <p:cNvPr id="17" name="Text 15"/>
          <p:cNvSpPr/>
          <p:nvPr/>
        </p:nvSpPr>
        <p:spPr>
          <a:xfrm>
            <a:off x="777240" y="4434840"/>
            <a:ext cx="2865120" cy="292608"/>
          </a:xfrm>
          <a:prstGeom prst="rect">
            <a:avLst/>
          </a:prstGeom>
          <a:noFill/>
          <a:ln/>
        </p:spPr>
        <p:txBody>
          <a:bodyPr wrap="square" lIns="0" tIns="0" rIns="0" bIns="0" rtlCol="0" anchor="t"/>
          <a:lstStyle/>
          <a:p>
            <a:pPr indent="0" marL="0">
              <a:buNone/>
            </a:pPr>
            <a:r>
              <a:rPr lang="en-US" sz="1100" b="1" spc="300" kern="0" dirty="0">
                <a:solidFill>
                  <a:srgbClr val="8A8280"/>
                </a:solidFill>
                <a:latin typeface="Inter" pitchFamily="34" charset="0"/>
                <a:ea typeface="Inter" pitchFamily="34" charset="-122"/>
                <a:cs typeface="Inter" pitchFamily="34" charset="-120"/>
              </a:rPr>
              <a:t>CAROUSEL</a:t>
            </a:r>
            <a:endParaRPr lang="en-US" sz="1100" dirty="0"/>
          </a:p>
        </p:txBody>
      </p:sp>
      <p:sp>
        <p:nvSpPr>
          <p:cNvPr id="18" name="Text 16"/>
          <p:cNvSpPr/>
          <p:nvPr/>
        </p:nvSpPr>
        <p:spPr>
          <a:xfrm>
            <a:off x="777240" y="4937760"/>
            <a:ext cx="2865120" cy="1097280"/>
          </a:xfrm>
          <a:prstGeom prst="rect">
            <a:avLst/>
          </a:prstGeom>
          <a:noFill/>
          <a:ln/>
        </p:spPr>
        <p:txBody>
          <a:bodyPr wrap="square" lIns="0" tIns="0" rIns="0" bIns="0" rtlCol="0" anchor="t"/>
          <a:lstStyle/>
          <a:p>
            <a:pPr indent="0" marL="0">
              <a:buNone/>
            </a:pPr>
            <a:r>
              <a:rPr lang="en-US" sz="2600" spc="-30" kern="0" dirty="0">
                <a:solidFill>
                  <a:srgbClr val="18160F"/>
                </a:solidFill>
                <a:latin typeface="Playfair Display" pitchFamily="34" charset="0"/>
                <a:ea typeface="Playfair Display" pitchFamily="34" charset="-122"/>
                <a:cs typeface="Playfair Display" pitchFamily="34" charset="-120"/>
              </a:rPr>
              <a:t>How to Begin.</a:t>
            </a:r>
            <a:endParaRPr lang="en-US" sz="2600" dirty="0"/>
          </a:p>
        </p:txBody>
      </p:sp>
      <p:sp>
        <p:nvSpPr>
          <p:cNvPr id="19" name="Shape 17"/>
          <p:cNvSpPr/>
          <p:nvPr/>
        </p:nvSpPr>
        <p:spPr>
          <a:xfrm>
            <a:off x="777240" y="6172200"/>
            <a:ext cx="457200" cy="36576"/>
          </a:xfrm>
          <a:prstGeom prst="rect">
            <a:avLst/>
          </a:prstGeom>
          <a:solidFill>
            <a:srgbClr val="F7F471"/>
          </a:solidFill>
          <a:ln/>
        </p:spPr>
      </p:sp>
      <p:sp>
        <p:nvSpPr>
          <p:cNvPr id="20" name="Text 18"/>
          <p:cNvSpPr/>
          <p:nvPr/>
        </p:nvSpPr>
        <p:spPr>
          <a:xfrm>
            <a:off x="777240" y="6355080"/>
            <a:ext cx="2865120" cy="2651760"/>
          </a:xfrm>
          <a:prstGeom prst="rect">
            <a:avLst/>
          </a:prstGeom>
          <a:noFill/>
          <a:ln/>
        </p:spPr>
        <p:txBody>
          <a:bodyPr wrap="square" lIns="0" tIns="0" rIns="0" bIns="0" rtlCol="0" anchor="t"/>
          <a:lstStyle/>
          <a:p>
            <a:pPr indent="0" marL="0">
              <a:lnSpc>
                <a:spcPct val="150000"/>
              </a:lnSpc>
              <a:buNone/>
            </a:pPr>
            <a:r>
              <a:rPr lang="en-US" sz="1300" dirty="0">
                <a:solidFill>
                  <a:srgbClr val="18160F"/>
                </a:solidFill>
                <a:latin typeface="Inter" pitchFamily="34" charset="0"/>
                <a:ea typeface="Inter" pitchFamily="34" charset="-122"/>
                <a:cs typeface="Inter" pitchFamily="34" charset="-120"/>
              </a:rPr>
              <a:t>Eleven slides. The protocol summarized for swipe consumption. Share it with the team before they run their first plot.</a:t>
            </a:r>
            <a:endParaRPr lang="en-US" sz="1300" dirty="0"/>
          </a:p>
        </p:txBody>
      </p:sp>
      <p:sp>
        <p:nvSpPr>
          <p:cNvPr id="21" name="Shape 19"/>
          <p:cNvSpPr/>
          <p:nvPr/>
        </p:nvSpPr>
        <p:spPr>
          <a:xfrm>
            <a:off x="4053840" y="4160520"/>
            <a:ext cx="3322320" cy="5029200"/>
          </a:xfrm>
          <a:prstGeom prst="rect">
            <a:avLst/>
          </a:prstGeom>
          <a:solidFill>
            <a:srgbClr val="D6CEBF"/>
          </a:solidFill>
          <a:ln/>
        </p:spPr>
      </p:sp>
      <p:sp>
        <p:nvSpPr>
          <p:cNvPr id="22" name="Shape 20"/>
          <p:cNvSpPr/>
          <p:nvPr/>
        </p:nvSpPr>
        <p:spPr>
          <a:xfrm>
            <a:off x="4053840" y="4160520"/>
            <a:ext cx="3322320" cy="54864"/>
          </a:xfrm>
          <a:prstGeom prst="rect">
            <a:avLst/>
          </a:prstGeom>
          <a:solidFill>
            <a:srgbClr val="F7F471"/>
          </a:solidFill>
          <a:ln/>
        </p:spPr>
      </p:sp>
      <p:sp>
        <p:nvSpPr>
          <p:cNvPr id="23" name="Text 21"/>
          <p:cNvSpPr/>
          <p:nvPr/>
        </p:nvSpPr>
        <p:spPr>
          <a:xfrm>
            <a:off x="4282440" y="4434840"/>
            <a:ext cx="2865120" cy="292608"/>
          </a:xfrm>
          <a:prstGeom prst="rect">
            <a:avLst/>
          </a:prstGeom>
          <a:noFill/>
          <a:ln/>
        </p:spPr>
        <p:txBody>
          <a:bodyPr wrap="square" lIns="0" tIns="0" rIns="0" bIns="0" rtlCol="0" anchor="t"/>
          <a:lstStyle/>
          <a:p>
            <a:pPr indent="0" marL="0">
              <a:buNone/>
            </a:pPr>
            <a:r>
              <a:rPr lang="en-US" sz="1100" b="1" spc="300" kern="0" dirty="0">
                <a:solidFill>
                  <a:srgbClr val="8A8280"/>
                </a:solidFill>
                <a:latin typeface="Inter" pitchFamily="34" charset="0"/>
                <a:ea typeface="Inter" pitchFamily="34" charset="-122"/>
                <a:cs typeface="Inter" pitchFamily="34" charset="-120"/>
              </a:rPr>
              <a:t>WORKSHEET</a:t>
            </a:r>
            <a:endParaRPr lang="en-US" sz="1100" dirty="0"/>
          </a:p>
        </p:txBody>
      </p:sp>
      <p:sp>
        <p:nvSpPr>
          <p:cNvPr id="24" name="Text 22"/>
          <p:cNvSpPr/>
          <p:nvPr/>
        </p:nvSpPr>
        <p:spPr>
          <a:xfrm>
            <a:off x="4282440" y="4937760"/>
            <a:ext cx="2865120" cy="1097280"/>
          </a:xfrm>
          <a:prstGeom prst="rect">
            <a:avLst/>
          </a:prstGeom>
          <a:noFill/>
          <a:ln/>
        </p:spPr>
        <p:txBody>
          <a:bodyPr wrap="square" lIns="0" tIns="0" rIns="0" bIns="0" rtlCol="0" anchor="t"/>
          <a:lstStyle/>
          <a:p>
            <a:pPr indent="0" marL="0">
              <a:buNone/>
            </a:pPr>
            <a:r>
              <a:rPr lang="en-US" sz="2600" spc="-30" kern="0" dirty="0">
                <a:solidFill>
                  <a:srgbClr val="18160F"/>
                </a:solidFill>
                <a:latin typeface="Playfair Display" pitchFamily="34" charset="0"/>
                <a:ea typeface="Playfair Display" pitchFamily="34" charset="-122"/>
                <a:cs typeface="Playfair Display" pitchFamily="34" charset="-120"/>
              </a:rPr>
              <a:t>Print and Sign.</a:t>
            </a:r>
            <a:endParaRPr lang="en-US" sz="2600" dirty="0"/>
          </a:p>
        </p:txBody>
      </p:sp>
      <p:sp>
        <p:nvSpPr>
          <p:cNvPr id="25" name="Shape 23"/>
          <p:cNvSpPr/>
          <p:nvPr/>
        </p:nvSpPr>
        <p:spPr>
          <a:xfrm>
            <a:off x="4282440" y="6172200"/>
            <a:ext cx="457200" cy="36576"/>
          </a:xfrm>
          <a:prstGeom prst="rect">
            <a:avLst/>
          </a:prstGeom>
          <a:solidFill>
            <a:srgbClr val="F7F471"/>
          </a:solidFill>
          <a:ln/>
        </p:spPr>
      </p:sp>
      <p:sp>
        <p:nvSpPr>
          <p:cNvPr id="26" name="Text 24"/>
          <p:cNvSpPr/>
          <p:nvPr/>
        </p:nvSpPr>
        <p:spPr>
          <a:xfrm>
            <a:off x="4282440" y="6355080"/>
            <a:ext cx="2865120" cy="2651760"/>
          </a:xfrm>
          <a:prstGeom prst="rect">
            <a:avLst/>
          </a:prstGeom>
          <a:noFill/>
          <a:ln/>
        </p:spPr>
        <p:txBody>
          <a:bodyPr wrap="square" lIns="0" tIns="0" rIns="0" bIns="0" rtlCol="0" anchor="t"/>
          <a:lstStyle/>
          <a:p>
            <a:pPr indent="0" marL="0">
              <a:lnSpc>
                <a:spcPct val="150000"/>
              </a:lnSpc>
              <a:buNone/>
            </a:pPr>
            <a:r>
              <a:rPr lang="en-US" sz="1300" dirty="0">
                <a:solidFill>
                  <a:srgbClr val="18160F"/>
                </a:solidFill>
                <a:latin typeface="Inter" pitchFamily="34" charset="0"/>
                <a:ea typeface="Inter" pitchFamily="34" charset="-122"/>
                <a:cs typeface="Inter" pitchFamily="34" charset="-120"/>
              </a:rPr>
              <a:t>The fillable six-step worksheet. The artifact you commit to. Sixty minutes per loop. One signature per move.</a:t>
            </a:r>
            <a:endParaRPr lang="en-US" sz="1300" dirty="0"/>
          </a:p>
        </p:txBody>
      </p:sp>
      <p:sp>
        <p:nvSpPr>
          <p:cNvPr id="27" name="Shape 25"/>
          <p:cNvSpPr/>
          <p:nvPr/>
        </p:nvSpPr>
        <p:spPr>
          <a:xfrm>
            <a:off x="7559040" y="4160520"/>
            <a:ext cx="3322320" cy="5029200"/>
          </a:xfrm>
          <a:prstGeom prst="rect">
            <a:avLst/>
          </a:prstGeom>
          <a:solidFill>
            <a:srgbClr val="D6CEBF"/>
          </a:solidFill>
          <a:ln/>
        </p:spPr>
      </p:sp>
      <p:sp>
        <p:nvSpPr>
          <p:cNvPr id="28" name="Shape 26"/>
          <p:cNvSpPr/>
          <p:nvPr/>
        </p:nvSpPr>
        <p:spPr>
          <a:xfrm>
            <a:off x="7559040" y="4160520"/>
            <a:ext cx="3322320" cy="54864"/>
          </a:xfrm>
          <a:prstGeom prst="rect">
            <a:avLst/>
          </a:prstGeom>
          <a:solidFill>
            <a:srgbClr val="F7F471"/>
          </a:solidFill>
          <a:ln/>
        </p:spPr>
      </p:sp>
      <p:sp>
        <p:nvSpPr>
          <p:cNvPr id="29" name="Text 27"/>
          <p:cNvSpPr/>
          <p:nvPr/>
        </p:nvSpPr>
        <p:spPr>
          <a:xfrm>
            <a:off x="7787640" y="4434840"/>
            <a:ext cx="2865120" cy="292608"/>
          </a:xfrm>
          <a:prstGeom prst="rect">
            <a:avLst/>
          </a:prstGeom>
          <a:noFill/>
          <a:ln/>
        </p:spPr>
        <p:txBody>
          <a:bodyPr wrap="square" lIns="0" tIns="0" rIns="0" bIns="0" rtlCol="0" anchor="t"/>
          <a:lstStyle/>
          <a:p>
            <a:pPr indent="0" marL="0">
              <a:buNone/>
            </a:pPr>
            <a:r>
              <a:rPr lang="en-US" sz="1100" b="1" spc="300" kern="0" dirty="0">
                <a:solidFill>
                  <a:srgbClr val="8A8280"/>
                </a:solidFill>
                <a:latin typeface="Inter" pitchFamily="34" charset="0"/>
                <a:ea typeface="Inter" pitchFamily="34" charset="-122"/>
                <a:cs typeface="Inter" pitchFamily="34" charset="-120"/>
              </a:rPr>
              <a:t>PROMPT PACK</a:t>
            </a:r>
            <a:endParaRPr lang="en-US" sz="1100" dirty="0"/>
          </a:p>
        </p:txBody>
      </p:sp>
      <p:sp>
        <p:nvSpPr>
          <p:cNvPr id="30" name="Text 28"/>
          <p:cNvSpPr/>
          <p:nvPr/>
        </p:nvSpPr>
        <p:spPr>
          <a:xfrm>
            <a:off x="7787640" y="4937760"/>
            <a:ext cx="2865120" cy="1097280"/>
          </a:xfrm>
          <a:prstGeom prst="rect">
            <a:avLst/>
          </a:prstGeom>
          <a:noFill/>
          <a:ln/>
        </p:spPr>
        <p:txBody>
          <a:bodyPr wrap="square" lIns="0" tIns="0" rIns="0" bIns="0" rtlCol="0" anchor="t"/>
          <a:lstStyle/>
          <a:p>
            <a:pPr indent="0" marL="0">
              <a:buNone/>
            </a:pPr>
            <a:r>
              <a:rPr lang="en-US" sz="2600" spc="-30" kern="0" dirty="0">
                <a:solidFill>
                  <a:srgbClr val="18160F"/>
                </a:solidFill>
                <a:latin typeface="Playfair Display" pitchFamily="34" charset="0"/>
                <a:ea typeface="Playfair Display" pitchFamily="34" charset="-122"/>
                <a:cs typeface="Playfair Display" pitchFamily="34" charset="-120"/>
              </a:rPr>
              <a:t>Five Prompts.</a:t>
            </a:r>
            <a:endParaRPr lang="en-US" sz="2600" dirty="0"/>
          </a:p>
        </p:txBody>
      </p:sp>
      <p:sp>
        <p:nvSpPr>
          <p:cNvPr id="31" name="Shape 29"/>
          <p:cNvSpPr/>
          <p:nvPr/>
        </p:nvSpPr>
        <p:spPr>
          <a:xfrm>
            <a:off x="7787640" y="6172200"/>
            <a:ext cx="457200" cy="36576"/>
          </a:xfrm>
          <a:prstGeom prst="rect">
            <a:avLst/>
          </a:prstGeom>
          <a:solidFill>
            <a:srgbClr val="F7F471"/>
          </a:solidFill>
          <a:ln/>
        </p:spPr>
      </p:sp>
      <p:sp>
        <p:nvSpPr>
          <p:cNvPr id="32" name="Text 30"/>
          <p:cNvSpPr/>
          <p:nvPr/>
        </p:nvSpPr>
        <p:spPr>
          <a:xfrm>
            <a:off x="7787640" y="6355080"/>
            <a:ext cx="2865120" cy="2651760"/>
          </a:xfrm>
          <a:prstGeom prst="rect">
            <a:avLst/>
          </a:prstGeom>
          <a:noFill/>
          <a:ln/>
        </p:spPr>
        <p:txBody>
          <a:bodyPr wrap="square" lIns="0" tIns="0" rIns="0" bIns="0" rtlCol="0" anchor="t"/>
          <a:lstStyle/>
          <a:p>
            <a:pPr indent="0" marL="0">
              <a:lnSpc>
                <a:spcPct val="150000"/>
              </a:lnSpc>
              <a:buNone/>
            </a:pPr>
            <a:r>
              <a:rPr lang="en-US" sz="1300" dirty="0">
                <a:solidFill>
                  <a:srgbClr val="18160F"/>
                </a:solidFill>
                <a:latin typeface="Inter" pitchFamily="34" charset="0"/>
                <a:ea typeface="Inter" pitchFamily="34" charset="-122"/>
                <a:cs typeface="Inter" pitchFamily="34" charset="-120"/>
              </a:rPr>
              <a:t>Diagnose. Stress-test. Translate. Decide. Loop. Pasted into a capable model. The protocol with synthetic challenge.</a:t>
            </a:r>
            <a:endParaRPr lang="en-US" sz="1300" dirty="0"/>
          </a:p>
        </p:txBody>
      </p:sp>
      <p:sp>
        <p:nvSpPr>
          <p:cNvPr id="33" name="Shape 31"/>
          <p:cNvSpPr/>
          <p:nvPr/>
        </p:nvSpPr>
        <p:spPr>
          <a:xfrm>
            <a:off x="548640" y="9464040"/>
            <a:ext cx="1371600" cy="45720"/>
          </a:xfrm>
          <a:prstGeom prst="rect">
            <a:avLst/>
          </a:prstGeom>
          <a:solidFill>
            <a:srgbClr val="F7F471"/>
          </a:solidFill>
          <a:ln/>
        </p:spPr>
      </p:sp>
      <p:sp>
        <p:nvSpPr>
          <p:cNvPr id="34" name="Text 32"/>
          <p:cNvSpPr/>
          <p:nvPr/>
        </p:nvSpPr>
        <p:spPr>
          <a:xfrm>
            <a:off x="548640" y="9601200"/>
            <a:ext cx="10332720" cy="365760"/>
          </a:xfrm>
          <a:prstGeom prst="rect">
            <a:avLst/>
          </a:prstGeom>
          <a:noFill/>
          <a:ln/>
        </p:spPr>
        <p:txBody>
          <a:bodyPr wrap="square" lIns="0" tIns="0" rIns="0" bIns="0" rtlCol="0" anchor="t"/>
          <a:lstStyle/>
          <a:p>
            <a:pPr indent="0" marL="0">
              <a:buNone/>
            </a:pPr>
            <a:r>
              <a:rPr lang="en-US" sz="1600" b="1" spc="300" kern="0" dirty="0">
                <a:solidFill>
                  <a:srgbClr val="F7F471"/>
                </a:solidFill>
                <a:latin typeface="Inter" pitchFamily="34" charset="0"/>
                <a:ea typeface="Inter" pitchFamily="34" charset="-122"/>
                <a:cs typeface="Inter" pitchFamily="34" charset="-120"/>
              </a:rPr>
              <a:t>DOWNLOAD ALL THREE  ·  LINK IN PROFILE</a:t>
            </a:r>
            <a:endParaRPr lang="en-US" sz="1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38302A"/>
        </a:solidFill>
      </p:bgPr>
    </p:bg>
    <p:spTree>
      <p:nvGrpSpPr>
        <p:cNvPr id="1" name=""/>
        <p:cNvGrpSpPr/>
        <p:nvPr/>
      </p:nvGrpSpPr>
      <p:grpSpPr>
        <a:xfrm>
          <a:off x="0" y="0"/>
          <a:ext cx="0" cy="0"/>
          <a:chOff x="0" y="0"/>
          <a:chExt cx="0" cy="0"/>
        </a:xfrm>
      </p:grpSpPr>
      <p:sp>
        <p:nvSpPr>
          <p:cNvPr id="2" name="Shape 0"/>
          <p:cNvSpPr/>
          <p:nvPr/>
        </p:nvSpPr>
        <p:spPr>
          <a:xfrm>
            <a:off x="274320" y="274320"/>
            <a:ext cx="10881360" cy="22860"/>
          </a:xfrm>
          <a:prstGeom prst="rect">
            <a:avLst/>
          </a:prstGeom>
          <a:solidFill>
            <a:srgbClr val="F7F471"/>
          </a:solidFill>
          <a:ln/>
        </p:spPr>
      </p:sp>
      <p:sp>
        <p:nvSpPr>
          <p:cNvPr id="3" name="Shape 1"/>
          <p:cNvSpPr/>
          <p:nvPr/>
        </p:nvSpPr>
        <p:spPr>
          <a:xfrm>
            <a:off x="274320" y="13990320"/>
            <a:ext cx="10881360" cy="22860"/>
          </a:xfrm>
          <a:prstGeom prst="rect">
            <a:avLst/>
          </a:prstGeom>
          <a:solidFill>
            <a:srgbClr val="F7F471"/>
          </a:solidFill>
          <a:ln/>
        </p:spPr>
      </p:sp>
      <p:sp>
        <p:nvSpPr>
          <p:cNvPr id="4" name="Shape 2"/>
          <p:cNvSpPr/>
          <p:nvPr/>
        </p:nvSpPr>
        <p:spPr>
          <a:xfrm>
            <a:off x="274320" y="274320"/>
            <a:ext cx="22860" cy="13738860"/>
          </a:xfrm>
          <a:prstGeom prst="rect">
            <a:avLst/>
          </a:prstGeom>
          <a:solidFill>
            <a:srgbClr val="F7F471"/>
          </a:solidFill>
          <a:ln/>
        </p:spPr>
      </p:sp>
      <p:sp>
        <p:nvSpPr>
          <p:cNvPr id="5" name="Shape 3"/>
          <p:cNvSpPr/>
          <p:nvPr/>
        </p:nvSpPr>
        <p:spPr>
          <a:xfrm>
            <a:off x="11132820" y="274320"/>
            <a:ext cx="22860" cy="13738860"/>
          </a:xfrm>
          <a:prstGeom prst="rect">
            <a:avLst/>
          </a:prstGeom>
          <a:solidFill>
            <a:srgbClr val="F7F471"/>
          </a:solidFill>
          <a:ln/>
        </p:spPr>
      </p:sp>
      <p:sp>
        <p:nvSpPr>
          <p:cNvPr id="6" name="Text 4"/>
          <p:cNvSpPr/>
          <p:nvPr/>
        </p:nvSpPr>
        <p:spPr>
          <a:xfrm>
            <a:off x="548640" y="457200"/>
            <a:ext cx="8686800" cy="292608"/>
          </a:xfrm>
          <a:prstGeom prst="rect">
            <a:avLst/>
          </a:prstGeom>
          <a:noFill/>
          <a:ln/>
        </p:spPr>
        <p:txBody>
          <a:bodyPr wrap="square" lIns="0" tIns="0" rIns="0" bIns="0" rtlCol="0" anchor="t"/>
          <a:lstStyle/>
          <a:p>
            <a:pPr indent="0" marL="0">
              <a:buNone/>
            </a:pPr>
            <a:r>
              <a:rPr lang="en-US" sz="1100" b="1" spc="300" kern="0" dirty="0">
                <a:solidFill>
                  <a:srgbClr val="F7F471"/>
                </a:solidFill>
                <a:latin typeface="Inter" pitchFamily="34" charset="0"/>
                <a:ea typeface="Inter" pitchFamily="34" charset="-122"/>
                <a:cs typeface="Inter" pitchFamily="34" charset="-120"/>
              </a:rPr>
              <a:t>OPERATOR'S FIELD MANUAL  /  No. 003  /  GROWTH-SHARE MATRIX</a:t>
            </a:r>
            <a:endParaRPr lang="en-US" sz="1100" dirty="0"/>
          </a:p>
        </p:txBody>
      </p:sp>
      <p:sp>
        <p:nvSpPr>
          <p:cNvPr id="7" name="Text 5"/>
          <p:cNvSpPr/>
          <p:nvPr/>
        </p:nvSpPr>
        <p:spPr>
          <a:xfrm>
            <a:off x="8595360" y="457200"/>
            <a:ext cx="2286000" cy="292608"/>
          </a:xfrm>
          <a:prstGeom prst="rect">
            <a:avLst/>
          </a:prstGeom>
          <a:noFill/>
          <a:ln/>
        </p:spPr>
        <p:txBody>
          <a:bodyPr wrap="square" lIns="0" tIns="0" rIns="0" bIns="0" rtlCol="0" anchor="t"/>
          <a:lstStyle/>
          <a:p>
            <a:pPr algn="r" indent="0" marL="0">
              <a:buNone/>
            </a:pPr>
            <a:r>
              <a:rPr lang="en-US" sz="1100" b="1" spc="300" kern="0" dirty="0">
                <a:solidFill>
                  <a:srgbClr val="8A8280"/>
                </a:solidFill>
                <a:latin typeface="Inter" pitchFamily="34" charset="0"/>
                <a:ea typeface="Inter" pitchFamily="34" charset="-122"/>
                <a:cs typeface="Inter" pitchFamily="34" charset="-120"/>
              </a:rPr>
              <a:t>PAGE 02  /  12</a:t>
            </a:r>
            <a:endParaRPr lang="en-US" sz="1100" dirty="0"/>
          </a:p>
        </p:txBody>
      </p:sp>
      <p:sp>
        <p:nvSpPr>
          <p:cNvPr id="8" name="Text 6"/>
          <p:cNvSpPr/>
          <p:nvPr/>
        </p:nvSpPr>
        <p:spPr>
          <a:xfrm>
            <a:off x="548640" y="13738860"/>
            <a:ext cx="4572000" cy="292608"/>
          </a:xfrm>
          <a:prstGeom prst="rect">
            <a:avLst/>
          </a:prstGeom>
          <a:noFill/>
          <a:ln/>
        </p:spPr>
        <p:txBody>
          <a:bodyPr wrap="square" lIns="0" tIns="0" rIns="0" bIns="0" rtlCol="0" anchor="t"/>
          <a:lstStyle/>
          <a:p>
            <a:pPr indent="0" marL="0">
              <a:buNone/>
            </a:pPr>
            <a:r>
              <a:rPr lang="en-US" sz="900" b="1" spc="300" kern="0" dirty="0">
                <a:solidFill>
                  <a:srgbClr val="8A8280"/>
                </a:solidFill>
                <a:latin typeface="Inter" pitchFamily="34" charset="0"/>
                <a:ea typeface="Inter" pitchFamily="34" charset="-122"/>
                <a:cs typeface="Inter" pitchFamily="34" charset="-120"/>
              </a:rPr>
              <a:t>OPERATING  ·  JOHN BREWTON</a:t>
            </a:r>
            <a:endParaRPr lang="en-US" sz="900" dirty="0"/>
          </a:p>
        </p:txBody>
      </p:sp>
      <p:sp>
        <p:nvSpPr>
          <p:cNvPr id="9" name="Text 7"/>
          <p:cNvSpPr/>
          <p:nvPr/>
        </p:nvSpPr>
        <p:spPr>
          <a:xfrm>
            <a:off x="0" y="13738860"/>
            <a:ext cx="11430000" cy="292608"/>
          </a:xfrm>
          <a:prstGeom prst="rect">
            <a:avLst/>
          </a:prstGeom>
          <a:noFill/>
          <a:ln/>
        </p:spPr>
        <p:txBody>
          <a:bodyPr wrap="square" lIns="0" tIns="0" rIns="0" bIns="0" rtlCol="0" anchor="t"/>
          <a:lstStyle/>
          <a:p>
            <a:pPr algn="ctr" indent="0" marL="0">
              <a:buNone/>
            </a:pPr>
            <a:r>
              <a:rPr lang="en-US" sz="900" b="1" spc="300" kern="0" dirty="0">
                <a:solidFill>
                  <a:srgbClr val="F7F471"/>
                </a:solidFill>
                <a:latin typeface="Inter" pitchFamily="34" charset="0"/>
                <a:ea typeface="Inter" pitchFamily="34" charset="-122"/>
                <a:cs typeface="Inter" pitchFamily="34" charset="-120"/>
              </a:rPr>
              <a:t>MANUAL 003  ·  GROWTH-SHARE MATRIX</a:t>
            </a:r>
            <a:endParaRPr lang="en-US" sz="900" dirty="0"/>
          </a:p>
        </p:txBody>
      </p:sp>
      <p:sp>
        <p:nvSpPr>
          <p:cNvPr id="10" name="Text 8"/>
          <p:cNvSpPr/>
          <p:nvPr/>
        </p:nvSpPr>
        <p:spPr>
          <a:xfrm>
            <a:off x="0" y="13738860"/>
            <a:ext cx="10881360" cy="292608"/>
          </a:xfrm>
          <a:prstGeom prst="rect">
            <a:avLst/>
          </a:prstGeom>
          <a:noFill/>
          <a:ln/>
        </p:spPr>
        <p:txBody>
          <a:bodyPr wrap="square" lIns="0" tIns="0" rIns="0" bIns="0" rtlCol="0" anchor="t"/>
          <a:lstStyle/>
          <a:p>
            <a:pPr algn="r" indent="0" marL="0">
              <a:buNone/>
            </a:pPr>
            <a:r>
              <a:rPr lang="en-US" sz="900" b="1" spc="300" kern="0" dirty="0">
                <a:solidFill>
                  <a:srgbClr val="8A8280"/>
                </a:solidFill>
                <a:latin typeface="Inter" pitchFamily="34" charset="0"/>
                <a:ea typeface="Inter" pitchFamily="34" charset="-122"/>
                <a:cs typeface="Inter" pitchFamily="34" charset="-120"/>
              </a:rPr>
              <a:t>operatingbyjohnbrewton.com</a:t>
            </a:r>
            <a:endParaRPr lang="en-US" sz="900" dirty="0"/>
          </a:p>
        </p:txBody>
      </p:sp>
      <p:sp>
        <p:nvSpPr>
          <p:cNvPr id="11" name="Shape 9"/>
          <p:cNvSpPr/>
          <p:nvPr/>
        </p:nvSpPr>
        <p:spPr>
          <a:xfrm>
            <a:off x="548640" y="1051560"/>
            <a:ext cx="457200" cy="36576"/>
          </a:xfrm>
          <a:prstGeom prst="rect">
            <a:avLst/>
          </a:prstGeom>
          <a:solidFill>
            <a:srgbClr val="F7F471"/>
          </a:solidFill>
          <a:ln/>
        </p:spPr>
      </p:sp>
      <p:sp>
        <p:nvSpPr>
          <p:cNvPr id="12" name="Text 10"/>
          <p:cNvSpPr/>
          <p:nvPr/>
        </p:nvSpPr>
        <p:spPr>
          <a:xfrm>
            <a:off x="548640" y="1161288"/>
            <a:ext cx="7315200" cy="292608"/>
          </a:xfrm>
          <a:prstGeom prst="rect">
            <a:avLst/>
          </a:prstGeom>
          <a:noFill/>
          <a:ln/>
        </p:spPr>
        <p:txBody>
          <a:bodyPr wrap="square" lIns="0" tIns="0" rIns="0" bIns="0" rtlCol="0" anchor="t"/>
          <a:lstStyle/>
          <a:p>
            <a:pPr indent="0" marL="0">
              <a:buNone/>
            </a:pPr>
            <a:r>
              <a:rPr lang="en-US" sz="1100" b="1" spc="300" kern="0" dirty="0">
                <a:solidFill>
                  <a:srgbClr val="8A8280"/>
                </a:solidFill>
                <a:latin typeface="Inter" pitchFamily="34" charset="0"/>
                <a:ea typeface="Inter" pitchFamily="34" charset="-122"/>
                <a:cs typeface="Inter" pitchFamily="34" charset="-120"/>
              </a:rPr>
              <a:t>01  ·  WHEN TO USE IT</a:t>
            </a:r>
            <a:endParaRPr lang="en-US" sz="1100" dirty="0"/>
          </a:p>
        </p:txBody>
      </p:sp>
      <p:sp>
        <p:nvSpPr>
          <p:cNvPr id="13" name="Text 11"/>
          <p:cNvSpPr/>
          <p:nvPr/>
        </p:nvSpPr>
        <p:spPr>
          <a:xfrm>
            <a:off x="548640" y="1691640"/>
            <a:ext cx="10332720" cy="1828800"/>
          </a:xfrm>
          <a:prstGeom prst="rect">
            <a:avLst/>
          </a:prstGeom>
          <a:noFill/>
          <a:ln/>
        </p:spPr>
        <p:txBody>
          <a:bodyPr wrap="square" lIns="0" tIns="0" rIns="0" bIns="0" rtlCol="0" anchor="t"/>
          <a:lstStyle/>
          <a:p>
            <a:pPr indent="0" marL="0">
              <a:buNone/>
            </a:pPr>
            <a:r>
              <a:rPr lang="en-US" sz="4800" spc="-50" kern="0" dirty="0">
                <a:solidFill>
                  <a:srgbClr val="EDE8DF"/>
                </a:solidFill>
                <a:latin typeface="Playfair Display" pitchFamily="34" charset="0"/>
                <a:ea typeface="Playfair Display" pitchFamily="34" charset="-122"/>
                <a:cs typeface="Playfair Display" pitchFamily="34" charset="-120"/>
              </a:rPr>
              <a:t>Three signals trigger</a:t>
            </a:r>
            <a:endParaRPr lang="en-US" sz="4800" dirty="0"/>
          </a:p>
          <a:p>
            <a:pPr indent="0" marL="0">
              <a:buNone/>
            </a:pPr>
            <a:r>
              <a:rPr lang="en-US" sz="4800" spc="-50" kern="0" dirty="0">
                <a:solidFill>
                  <a:srgbClr val="EDE8DF"/>
                </a:solidFill>
                <a:latin typeface="Playfair Display" pitchFamily="34" charset="0"/>
                <a:ea typeface="Playfair Display" pitchFamily="34" charset="-122"/>
                <a:cs typeface="Playfair Display" pitchFamily="34" charset="-120"/>
              </a:rPr>
              <a:t>the analysis.</a:t>
            </a:r>
            <a:endParaRPr lang="en-US" sz="4800" dirty="0"/>
          </a:p>
        </p:txBody>
      </p:sp>
      <p:sp>
        <p:nvSpPr>
          <p:cNvPr id="14" name="Shape 12"/>
          <p:cNvSpPr/>
          <p:nvPr/>
        </p:nvSpPr>
        <p:spPr>
          <a:xfrm>
            <a:off x="548640" y="4069080"/>
            <a:ext cx="10332720" cy="2194560"/>
          </a:xfrm>
          <a:prstGeom prst="rect">
            <a:avLst/>
          </a:prstGeom>
          <a:solidFill>
            <a:srgbClr val="D6CEBF"/>
          </a:solidFill>
          <a:ln/>
        </p:spPr>
      </p:sp>
      <p:sp>
        <p:nvSpPr>
          <p:cNvPr id="15" name="Shape 13"/>
          <p:cNvSpPr/>
          <p:nvPr/>
        </p:nvSpPr>
        <p:spPr>
          <a:xfrm>
            <a:off x="548640" y="4069080"/>
            <a:ext cx="54864" cy="2194560"/>
          </a:xfrm>
          <a:prstGeom prst="rect">
            <a:avLst/>
          </a:prstGeom>
          <a:solidFill>
            <a:srgbClr val="F7F471"/>
          </a:solidFill>
          <a:ln/>
        </p:spPr>
      </p:sp>
      <p:sp>
        <p:nvSpPr>
          <p:cNvPr id="16" name="Text 14"/>
          <p:cNvSpPr/>
          <p:nvPr/>
        </p:nvSpPr>
        <p:spPr>
          <a:xfrm>
            <a:off x="822960" y="4297680"/>
            <a:ext cx="4572000" cy="274320"/>
          </a:xfrm>
          <a:prstGeom prst="rect">
            <a:avLst/>
          </a:prstGeom>
          <a:noFill/>
          <a:ln/>
        </p:spPr>
        <p:txBody>
          <a:bodyPr wrap="square" lIns="0" tIns="0" rIns="0" bIns="0" rtlCol="0" anchor="t"/>
          <a:lstStyle/>
          <a:p>
            <a:pPr indent="0" marL="0">
              <a:buNone/>
            </a:pPr>
            <a:r>
              <a:rPr lang="en-US" sz="1100" b="1" spc="300" kern="0" dirty="0">
                <a:solidFill>
                  <a:srgbClr val="8A8280"/>
                </a:solidFill>
                <a:latin typeface="Inter" pitchFamily="34" charset="0"/>
                <a:ea typeface="Inter" pitchFamily="34" charset="-122"/>
                <a:cs typeface="Inter" pitchFamily="34" charset="-120"/>
              </a:rPr>
              <a:t>TRIGGER 01</a:t>
            </a:r>
            <a:endParaRPr lang="en-US" sz="1100" dirty="0"/>
          </a:p>
        </p:txBody>
      </p:sp>
      <p:sp>
        <p:nvSpPr>
          <p:cNvPr id="17" name="Text 15"/>
          <p:cNvSpPr/>
          <p:nvPr/>
        </p:nvSpPr>
        <p:spPr>
          <a:xfrm>
            <a:off x="822960" y="4663440"/>
            <a:ext cx="9784080" cy="640080"/>
          </a:xfrm>
          <a:prstGeom prst="rect">
            <a:avLst/>
          </a:prstGeom>
          <a:noFill/>
          <a:ln/>
        </p:spPr>
        <p:txBody>
          <a:bodyPr wrap="square" lIns="0" tIns="0" rIns="0" bIns="0" rtlCol="0" anchor="t"/>
          <a:lstStyle/>
          <a:p>
            <a:pPr indent="0" marL="0">
              <a:buNone/>
            </a:pPr>
            <a:r>
              <a:rPr lang="en-US" sz="2400" spc="-30" kern="0" dirty="0">
                <a:solidFill>
                  <a:srgbClr val="18160F"/>
                </a:solidFill>
                <a:latin typeface="Playfair Display" pitchFamily="34" charset="0"/>
                <a:ea typeface="Playfair Display" pitchFamily="34" charset="-122"/>
                <a:cs typeface="Playfair Display" pitchFamily="34" charset="-120"/>
              </a:rPr>
              <a:t>A new offer enters the portfolio.</a:t>
            </a:r>
            <a:endParaRPr lang="en-US" sz="2400" dirty="0"/>
          </a:p>
        </p:txBody>
      </p:sp>
      <p:sp>
        <p:nvSpPr>
          <p:cNvPr id="18" name="Text 16"/>
          <p:cNvSpPr/>
          <p:nvPr/>
        </p:nvSpPr>
        <p:spPr>
          <a:xfrm>
            <a:off x="822960" y="5349240"/>
            <a:ext cx="9784080" cy="822960"/>
          </a:xfrm>
          <a:prstGeom prst="rect">
            <a:avLst/>
          </a:prstGeom>
          <a:noFill/>
          <a:ln/>
        </p:spPr>
        <p:txBody>
          <a:bodyPr wrap="square" lIns="0" tIns="0" rIns="0" bIns="0" rtlCol="0" anchor="t"/>
          <a:lstStyle/>
          <a:p>
            <a:pPr indent="0" marL="0">
              <a:lnSpc>
                <a:spcPct val="145000"/>
              </a:lnSpc>
              <a:buNone/>
            </a:pPr>
            <a:r>
              <a:rPr lang="en-US" sz="1300" dirty="0">
                <a:solidFill>
                  <a:srgbClr val="18160F"/>
                </a:solidFill>
                <a:latin typeface="Inter" pitchFamily="34" charset="0"/>
                <a:ea typeface="Inter" pitchFamily="34" charset="-122"/>
                <a:cs typeface="Inter" pitchFamily="34" charset="-120"/>
              </a:rPr>
              <a:t>A new product launch, a new service line, or a new content channel changes the portfolio shape. Re-plot before the new offer pulls attention from the Compounder.</a:t>
            </a:r>
            <a:endParaRPr lang="en-US" sz="1300" dirty="0"/>
          </a:p>
        </p:txBody>
      </p:sp>
      <p:sp>
        <p:nvSpPr>
          <p:cNvPr id="19" name="Shape 17"/>
          <p:cNvSpPr/>
          <p:nvPr/>
        </p:nvSpPr>
        <p:spPr>
          <a:xfrm>
            <a:off x="548640" y="6428232"/>
            <a:ext cx="10332720" cy="2194560"/>
          </a:xfrm>
          <a:prstGeom prst="rect">
            <a:avLst/>
          </a:prstGeom>
          <a:solidFill>
            <a:srgbClr val="D6CEBF"/>
          </a:solidFill>
          <a:ln/>
        </p:spPr>
      </p:sp>
      <p:sp>
        <p:nvSpPr>
          <p:cNvPr id="20" name="Shape 18"/>
          <p:cNvSpPr/>
          <p:nvPr/>
        </p:nvSpPr>
        <p:spPr>
          <a:xfrm>
            <a:off x="548640" y="6428232"/>
            <a:ext cx="54864" cy="2194560"/>
          </a:xfrm>
          <a:prstGeom prst="rect">
            <a:avLst/>
          </a:prstGeom>
          <a:solidFill>
            <a:srgbClr val="F7F471"/>
          </a:solidFill>
          <a:ln/>
        </p:spPr>
      </p:sp>
      <p:sp>
        <p:nvSpPr>
          <p:cNvPr id="21" name="Text 19"/>
          <p:cNvSpPr/>
          <p:nvPr/>
        </p:nvSpPr>
        <p:spPr>
          <a:xfrm>
            <a:off x="822960" y="6656832"/>
            <a:ext cx="4572000" cy="274320"/>
          </a:xfrm>
          <a:prstGeom prst="rect">
            <a:avLst/>
          </a:prstGeom>
          <a:noFill/>
          <a:ln/>
        </p:spPr>
        <p:txBody>
          <a:bodyPr wrap="square" lIns="0" tIns="0" rIns="0" bIns="0" rtlCol="0" anchor="t"/>
          <a:lstStyle/>
          <a:p>
            <a:pPr indent="0" marL="0">
              <a:buNone/>
            </a:pPr>
            <a:r>
              <a:rPr lang="en-US" sz="1100" b="1" spc="300" kern="0" dirty="0">
                <a:solidFill>
                  <a:srgbClr val="8A8280"/>
                </a:solidFill>
                <a:latin typeface="Inter" pitchFamily="34" charset="0"/>
                <a:ea typeface="Inter" pitchFamily="34" charset="-122"/>
                <a:cs typeface="Inter" pitchFamily="34" charset="-120"/>
              </a:rPr>
              <a:t>TRIGGER 02</a:t>
            </a:r>
            <a:endParaRPr lang="en-US" sz="1100" dirty="0"/>
          </a:p>
        </p:txBody>
      </p:sp>
      <p:sp>
        <p:nvSpPr>
          <p:cNvPr id="22" name="Text 20"/>
          <p:cNvSpPr/>
          <p:nvPr/>
        </p:nvSpPr>
        <p:spPr>
          <a:xfrm>
            <a:off x="822960" y="7022592"/>
            <a:ext cx="9784080" cy="640080"/>
          </a:xfrm>
          <a:prstGeom prst="rect">
            <a:avLst/>
          </a:prstGeom>
          <a:noFill/>
          <a:ln/>
        </p:spPr>
        <p:txBody>
          <a:bodyPr wrap="square" lIns="0" tIns="0" rIns="0" bIns="0" rtlCol="0" anchor="t"/>
          <a:lstStyle/>
          <a:p>
            <a:pPr indent="0" marL="0">
              <a:buNone/>
            </a:pPr>
            <a:r>
              <a:rPr lang="en-US" sz="2400" spc="-30" kern="0" dirty="0">
                <a:solidFill>
                  <a:srgbClr val="18160F"/>
                </a:solidFill>
                <a:latin typeface="Playfair Display" pitchFamily="34" charset="0"/>
                <a:ea typeface="Playfair Display" pitchFamily="34" charset="-122"/>
                <a:cs typeface="Playfair Display" pitchFamily="34" charset="-120"/>
              </a:rPr>
              <a:t>Attention drops on a key surface.</a:t>
            </a:r>
            <a:endParaRPr lang="en-US" sz="2400" dirty="0"/>
          </a:p>
        </p:txBody>
      </p:sp>
      <p:sp>
        <p:nvSpPr>
          <p:cNvPr id="23" name="Text 21"/>
          <p:cNvSpPr/>
          <p:nvPr/>
        </p:nvSpPr>
        <p:spPr>
          <a:xfrm>
            <a:off x="822960" y="7708392"/>
            <a:ext cx="9784080" cy="822960"/>
          </a:xfrm>
          <a:prstGeom prst="rect">
            <a:avLst/>
          </a:prstGeom>
          <a:noFill/>
          <a:ln/>
        </p:spPr>
        <p:txBody>
          <a:bodyPr wrap="square" lIns="0" tIns="0" rIns="0" bIns="0" rtlCol="0" anchor="t"/>
          <a:lstStyle/>
          <a:p>
            <a:pPr indent="0" marL="0">
              <a:lnSpc>
                <a:spcPct val="145000"/>
              </a:lnSpc>
              <a:buNone/>
            </a:pPr>
            <a:r>
              <a:rPr lang="en-US" sz="1300" dirty="0">
                <a:solidFill>
                  <a:srgbClr val="18160F"/>
                </a:solidFill>
                <a:latin typeface="Inter" pitchFamily="34" charset="0"/>
                <a:ea typeface="Inter" pitchFamily="34" charset="-122"/>
                <a:cs typeface="Inter" pitchFamily="34" charset="-120"/>
              </a:rPr>
              <a:t>A surface that was a Compounder slips into Brand. The signal is leading. Re-plot before the revenue catches up to the attention loss.</a:t>
            </a:r>
            <a:endParaRPr lang="en-US" sz="1300" dirty="0"/>
          </a:p>
        </p:txBody>
      </p:sp>
      <p:sp>
        <p:nvSpPr>
          <p:cNvPr id="24" name="Shape 22"/>
          <p:cNvSpPr/>
          <p:nvPr/>
        </p:nvSpPr>
        <p:spPr>
          <a:xfrm>
            <a:off x="548640" y="8787384"/>
            <a:ext cx="10332720" cy="2194560"/>
          </a:xfrm>
          <a:prstGeom prst="rect">
            <a:avLst/>
          </a:prstGeom>
          <a:solidFill>
            <a:srgbClr val="D6CEBF"/>
          </a:solidFill>
          <a:ln/>
        </p:spPr>
      </p:sp>
      <p:sp>
        <p:nvSpPr>
          <p:cNvPr id="25" name="Shape 23"/>
          <p:cNvSpPr/>
          <p:nvPr/>
        </p:nvSpPr>
        <p:spPr>
          <a:xfrm>
            <a:off x="548640" y="8787384"/>
            <a:ext cx="54864" cy="2194560"/>
          </a:xfrm>
          <a:prstGeom prst="rect">
            <a:avLst/>
          </a:prstGeom>
          <a:solidFill>
            <a:srgbClr val="F7F471"/>
          </a:solidFill>
          <a:ln/>
        </p:spPr>
      </p:sp>
      <p:sp>
        <p:nvSpPr>
          <p:cNvPr id="26" name="Text 24"/>
          <p:cNvSpPr/>
          <p:nvPr/>
        </p:nvSpPr>
        <p:spPr>
          <a:xfrm>
            <a:off x="822960" y="9015984"/>
            <a:ext cx="4572000" cy="274320"/>
          </a:xfrm>
          <a:prstGeom prst="rect">
            <a:avLst/>
          </a:prstGeom>
          <a:noFill/>
          <a:ln/>
        </p:spPr>
        <p:txBody>
          <a:bodyPr wrap="square" lIns="0" tIns="0" rIns="0" bIns="0" rtlCol="0" anchor="t"/>
          <a:lstStyle/>
          <a:p>
            <a:pPr indent="0" marL="0">
              <a:buNone/>
            </a:pPr>
            <a:r>
              <a:rPr lang="en-US" sz="1100" b="1" spc="300" kern="0" dirty="0">
                <a:solidFill>
                  <a:srgbClr val="8A8280"/>
                </a:solidFill>
                <a:latin typeface="Inter" pitchFamily="34" charset="0"/>
                <a:ea typeface="Inter" pitchFamily="34" charset="-122"/>
                <a:cs typeface="Inter" pitchFamily="34" charset="-120"/>
              </a:rPr>
              <a:t>TRIGGER 03</a:t>
            </a:r>
            <a:endParaRPr lang="en-US" sz="1100" dirty="0"/>
          </a:p>
        </p:txBody>
      </p:sp>
      <p:sp>
        <p:nvSpPr>
          <p:cNvPr id="27" name="Text 25"/>
          <p:cNvSpPr/>
          <p:nvPr/>
        </p:nvSpPr>
        <p:spPr>
          <a:xfrm>
            <a:off x="822960" y="9381744"/>
            <a:ext cx="9784080" cy="640080"/>
          </a:xfrm>
          <a:prstGeom prst="rect">
            <a:avLst/>
          </a:prstGeom>
          <a:noFill/>
          <a:ln/>
        </p:spPr>
        <p:txBody>
          <a:bodyPr wrap="square" lIns="0" tIns="0" rIns="0" bIns="0" rtlCol="0" anchor="t"/>
          <a:lstStyle/>
          <a:p>
            <a:pPr indent="0" marL="0">
              <a:buNone/>
            </a:pPr>
            <a:r>
              <a:rPr lang="en-US" sz="2400" spc="-30" kern="0" dirty="0">
                <a:solidFill>
                  <a:srgbClr val="18160F"/>
                </a:solidFill>
                <a:latin typeface="Playfair Display" pitchFamily="34" charset="0"/>
                <a:ea typeface="Playfair Display" pitchFamily="34" charset="-122"/>
                <a:cs typeface="Playfair Display" pitchFamily="34" charset="-120"/>
              </a:rPr>
              <a:t>Quarterly portfolio review.</a:t>
            </a:r>
            <a:endParaRPr lang="en-US" sz="2400" dirty="0"/>
          </a:p>
        </p:txBody>
      </p:sp>
      <p:sp>
        <p:nvSpPr>
          <p:cNvPr id="28" name="Text 26"/>
          <p:cNvSpPr/>
          <p:nvPr/>
        </p:nvSpPr>
        <p:spPr>
          <a:xfrm>
            <a:off x="822960" y="10067544"/>
            <a:ext cx="9784080" cy="822960"/>
          </a:xfrm>
          <a:prstGeom prst="rect">
            <a:avLst/>
          </a:prstGeom>
          <a:noFill/>
          <a:ln/>
        </p:spPr>
        <p:txBody>
          <a:bodyPr wrap="square" lIns="0" tIns="0" rIns="0" bIns="0" rtlCol="0" anchor="t"/>
          <a:lstStyle/>
          <a:p>
            <a:pPr indent="0" marL="0">
              <a:lnSpc>
                <a:spcPct val="145000"/>
              </a:lnSpc>
              <a:buNone/>
            </a:pPr>
            <a:r>
              <a:rPr lang="en-US" sz="1300" dirty="0">
                <a:solidFill>
                  <a:srgbClr val="18160F"/>
                </a:solidFill>
                <a:latin typeface="Inter" pitchFamily="34" charset="0"/>
                <a:ea typeface="Inter" pitchFamily="34" charset="-122"/>
                <a:cs typeface="Inter" pitchFamily="34" charset="-120"/>
              </a:rPr>
              <a:t>Standing cadence. Quarterly re-plot regardless of attention or offer changes. Pattern over four quarters is the strategic intelligence.</a:t>
            </a:r>
            <a:endParaRPr lang="en-US" sz="13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38302A"/>
        </a:solidFill>
      </p:bgPr>
    </p:bg>
    <p:spTree>
      <p:nvGrpSpPr>
        <p:cNvPr id="1" name=""/>
        <p:cNvGrpSpPr/>
        <p:nvPr/>
      </p:nvGrpSpPr>
      <p:grpSpPr>
        <a:xfrm>
          <a:off x="0" y="0"/>
          <a:ext cx="0" cy="0"/>
          <a:chOff x="0" y="0"/>
          <a:chExt cx="0" cy="0"/>
        </a:xfrm>
      </p:grpSpPr>
      <p:sp>
        <p:nvSpPr>
          <p:cNvPr id="2" name="Shape 0"/>
          <p:cNvSpPr/>
          <p:nvPr/>
        </p:nvSpPr>
        <p:spPr>
          <a:xfrm>
            <a:off x="274320" y="274320"/>
            <a:ext cx="10881360" cy="22860"/>
          </a:xfrm>
          <a:prstGeom prst="rect">
            <a:avLst/>
          </a:prstGeom>
          <a:solidFill>
            <a:srgbClr val="F7F471"/>
          </a:solidFill>
          <a:ln/>
        </p:spPr>
      </p:sp>
      <p:sp>
        <p:nvSpPr>
          <p:cNvPr id="3" name="Shape 1"/>
          <p:cNvSpPr/>
          <p:nvPr/>
        </p:nvSpPr>
        <p:spPr>
          <a:xfrm>
            <a:off x="274320" y="13990320"/>
            <a:ext cx="10881360" cy="22860"/>
          </a:xfrm>
          <a:prstGeom prst="rect">
            <a:avLst/>
          </a:prstGeom>
          <a:solidFill>
            <a:srgbClr val="F7F471"/>
          </a:solidFill>
          <a:ln/>
        </p:spPr>
      </p:sp>
      <p:sp>
        <p:nvSpPr>
          <p:cNvPr id="4" name="Shape 2"/>
          <p:cNvSpPr/>
          <p:nvPr/>
        </p:nvSpPr>
        <p:spPr>
          <a:xfrm>
            <a:off x="274320" y="274320"/>
            <a:ext cx="22860" cy="13738860"/>
          </a:xfrm>
          <a:prstGeom prst="rect">
            <a:avLst/>
          </a:prstGeom>
          <a:solidFill>
            <a:srgbClr val="F7F471"/>
          </a:solidFill>
          <a:ln/>
        </p:spPr>
      </p:sp>
      <p:sp>
        <p:nvSpPr>
          <p:cNvPr id="5" name="Shape 3"/>
          <p:cNvSpPr/>
          <p:nvPr/>
        </p:nvSpPr>
        <p:spPr>
          <a:xfrm>
            <a:off x="11132820" y="274320"/>
            <a:ext cx="22860" cy="13738860"/>
          </a:xfrm>
          <a:prstGeom prst="rect">
            <a:avLst/>
          </a:prstGeom>
          <a:solidFill>
            <a:srgbClr val="F7F471"/>
          </a:solidFill>
          <a:ln/>
        </p:spPr>
      </p:sp>
      <p:sp>
        <p:nvSpPr>
          <p:cNvPr id="6" name="Text 4"/>
          <p:cNvSpPr/>
          <p:nvPr/>
        </p:nvSpPr>
        <p:spPr>
          <a:xfrm>
            <a:off x="548640" y="457200"/>
            <a:ext cx="8686800" cy="292608"/>
          </a:xfrm>
          <a:prstGeom prst="rect">
            <a:avLst/>
          </a:prstGeom>
          <a:noFill/>
          <a:ln/>
        </p:spPr>
        <p:txBody>
          <a:bodyPr wrap="square" lIns="0" tIns="0" rIns="0" bIns="0" rtlCol="0" anchor="t"/>
          <a:lstStyle/>
          <a:p>
            <a:pPr indent="0" marL="0">
              <a:buNone/>
            </a:pPr>
            <a:r>
              <a:rPr lang="en-US" sz="1100" b="1" spc="300" kern="0" dirty="0">
                <a:solidFill>
                  <a:srgbClr val="F7F471"/>
                </a:solidFill>
                <a:latin typeface="Inter" pitchFamily="34" charset="0"/>
                <a:ea typeface="Inter" pitchFamily="34" charset="-122"/>
                <a:cs typeface="Inter" pitchFamily="34" charset="-120"/>
              </a:rPr>
              <a:t>OPERATOR'S FIELD MANUAL  /  No. 003  /  GROWTH-SHARE MATRIX</a:t>
            </a:r>
            <a:endParaRPr lang="en-US" sz="1100" dirty="0"/>
          </a:p>
        </p:txBody>
      </p:sp>
      <p:sp>
        <p:nvSpPr>
          <p:cNvPr id="7" name="Text 5"/>
          <p:cNvSpPr/>
          <p:nvPr/>
        </p:nvSpPr>
        <p:spPr>
          <a:xfrm>
            <a:off x="8595360" y="457200"/>
            <a:ext cx="2286000" cy="292608"/>
          </a:xfrm>
          <a:prstGeom prst="rect">
            <a:avLst/>
          </a:prstGeom>
          <a:noFill/>
          <a:ln/>
        </p:spPr>
        <p:txBody>
          <a:bodyPr wrap="square" lIns="0" tIns="0" rIns="0" bIns="0" rtlCol="0" anchor="t"/>
          <a:lstStyle/>
          <a:p>
            <a:pPr algn="r" indent="0" marL="0">
              <a:buNone/>
            </a:pPr>
            <a:r>
              <a:rPr lang="en-US" sz="1100" b="1" spc="300" kern="0" dirty="0">
                <a:solidFill>
                  <a:srgbClr val="8A8280"/>
                </a:solidFill>
                <a:latin typeface="Inter" pitchFamily="34" charset="0"/>
                <a:ea typeface="Inter" pitchFamily="34" charset="-122"/>
                <a:cs typeface="Inter" pitchFamily="34" charset="-120"/>
              </a:rPr>
              <a:t>PAGE 03  /  12</a:t>
            </a:r>
            <a:endParaRPr lang="en-US" sz="1100" dirty="0"/>
          </a:p>
        </p:txBody>
      </p:sp>
      <p:sp>
        <p:nvSpPr>
          <p:cNvPr id="8" name="Text 6"/>
          <p:cNvSpPr/>
          <p:nvPr/>
        </p:nvSpPr>
        <p:spPr>
          <a:xfrm>
            <a:off x="548640" y="13738860"/>
            <a:ext cx="4572000" cy="292608"/>
          </a:xfrm>
          <a:prstGeom prst="rect">
            <a:avLst/>
          </a:prstGeom>
          <a:noFill/>
          <a:ln/>
        </p:spPr>
        <p:txBody>
          <a:bodyPr wrap="square" lIns="0" tIns="0" rIns="0" bIns="0" rtlCol="0" anchor="t"/>
          <a:lstStyle/>
          <a:p>
            <a:pPr indent="0" marL="0">
              <a:buNone/>
            </a:pPr>
            <a:r>
              <a:rPr lang="en-US" sz="900" b="1" spc="300" kern="0" dirty="0">
                <a:solidFill>
                  <a:srgbClr val="8A8280"/>
                </a:solidFill>
                <a:latin typeface="Inter" pitchFamily="34" charset="0"/>
                <a:ea typeface="Inter" pitchFamily="34" charset="-122"/>
                <a:cs typeface="Inter" pitchFamily="34" charset="-120"/>
              </a:rPr>
              <a:t>OPERATING  ·  JOHN BREWTON</a:t>
            </a:r>
            <a:endParaRPr lang="en-US" sz="900" dirty="0"/>
          </a:p>
        </p:txBody>
      </p:sp>
      <p:sp>
        <p:nvSpPr>
          <p:cNvPr id="9" name="Text 7"/>
          <p:cNvSpPr/>
          <p:nvPr/>
        </p:nvSpPr>
        <p:spPr>
          <a:xfrm>
            <a:off x="0" y="13738860"/>
            <a:ext cx="11430000" cy="292608"/>
          </a:xfrm>
          <a:prstGeom prst="rect">
            <a:avLst/>
          </a:prstGeom>
          <a:noFill/>
          <a:ln/>
        </p:spPr>
        <p:txBody>
          <a:bodyPr wrap="square" lIns="0" tIns="0" rIns="0" bIns="0" rtlCol="0" anchor="t"/>
          <a:lstStyle/>
          <a:p>
            <a:pPr algn="ctr" indent="0" marL="0">
              <a:buNone/>
            </a:pPr>
            <a:r>
              <a:rPr lang="en-US" sz="900" b="1" spc="300" kern="0" dirty="0">
                <a:solidFill>
                  <a:srgbClr val="F7F471"/>
                </a:solidFill>
                <a:latin typeface="Inter" pitchFamily="34" charset="0"/>
                <a:ea typeface="Inter" pitchFamily="34" charset="-122"/>
                <a:cs typeface="Inter" pitchFamily="34" charset="-120"/>
              </a:rPr>
              <a:t>MANUAL 003  ·  GROWTH-SHARE MATRIX</a:t>
            </a:r>
            <a:endParaRPr lang="en-US" sz="900" dirty="0"/>
          </a:p>
        </p:txBody>
      </p:sp>
      <p:sp>
        <p:nvSpPr>
          <p:cNvPr id="10" name="Text 8"/>
          <p:cNvSpPr/>
          <p:nvPr/>
        </p:nvSpPr>
        <p:spPr>
          <a:xfrm>
            <a:off x="0" y="13738860"/>
            <a:ext cx="10881360" cy="292608"/>
          </a:xfrm>
          <a:prstGeom prst="rect">
            <a:avLst/>
          </a:prstGeom>
          <a:noFill/>
          <a:ln/>
        </p:spPr>
        <p:txBody>
          <a:bodyPr wrap="square" lIns="0" tIns="0" rIns="0" bIns="0" rtlCol="0" anchor="t"/>
          <a:lstStyle/>
          <a:p>
            <a:pPr algn="r" indent="0" marL="0">
              <a:buNone/>
            </a:pPr>
            <a:r>
              <a:rPr lang="en-US" sz="900" b="1" spc="300" kern="0" dirty="0">
                <a:solidFill>
                  <a:srgbClr val="8A8280"/>
                </a:solidFill>
                <a:latin typeface="Inter" pitchFamily="34" charset="0"/>
                <a:ea typeface="Inter" pitchFamily="34" charset="-122"/>
                <a:cs typeface="Inter" pitchFamily="34" charset="-120"/>
              </a:rPr>
              <a:t>operatingbyjohnbrewton.com</a:t>
            </a:r>
            <a:endParaRPr lang="en-US" sz="900" dirty="0"/>
          </a:p>
        </p:txBody>
      </p:sp>
      <p:sp>
        <p:nvSpPr>
          <p:cNvPr id="11" name="Shape 9"/>
          <p:cNvSpPr/>
          <p:nvPr/>
        </p:nvSpPr>
        <p:spPr>
          <a:xfrm>
            <a:off x="548640" y="1051560"/>
            <a:ext cx="457200" cy="36576"/>
          </a:xfrm>
          <a:prstGeom prst="rect">
            <a:avLst/>
          </a:prstGeom>
          <a:solidFill>
            <a:srgbClr val="F7F471"/>
          </a:solidFill>
          <a:ln/>
        </p:spPr>
      </p:sp>
      <p:sp>
        <p:nvSpPr>
          <p:cNvPr id="12" name="Text 10"/>
          <p:cNvSpPr/>
          <p:nvPr/>
        </p:nvSpPr>
        <p:spPr>
          <a:xfrm>
            <a:off x="548640" y="1161288"/>
            <a:ext cx="7315200" cy="292608"/>
          </a:xfrm>
          <a:prstGeom prst="rect">
            <a:avLst/>
          </a:prstGeom>
          <a:noFill/>
          <a:ln/>
        </p:spPr>
        <p:txBody>
          <a:bodyPr wrap="square" lIns="0" tIns="0" rIns="0" bIns="0" rtlCol="0" anchor="t"/>
          <a:lstStyle/>
          <a:p>
            <a:pPr indent="0" marL="0">
              <a:buNone/>
            </a:pPr>
            <a:r>
              <a:rPr lang="en-US" sz="1100" b="1" spc="300" kern="0" dirty="0">
                <a:solidFill>
                  <a:srgbClr val="8A8280"/>
                </a:solidFill>
                <a:latin typeface="Inter" pitchFamily="34" charset="0"/>
                <a:ea typeface="Inter" pitchFamily="34" charset="-122"/>
                <a:cs typeface="Inter" pitchFamily="34" charset="-120"/>
              </a:rPr>
              <a:t>02  ·  WHAT YOU NEED</a:t>
            </a:r>
            <a:endParaRPr lang="en-US" sz="1100" dirty="0"/>
          </a:p>
        </p:txBody>
      </p:sp>
      <p:sp>
        <p:nvSpPr>
          <p:cNvPr id="13" name="Text 11"/>
          <p:cNvSpPr/>
          <p:nvPr/>
        </p:nvSpPr>
        <p:spPr>
          <a:xfrm>
            <a:off x="548640" y="1691640"/>
            <a:ext cx="10332720" cy="1828800"/>
          </a:xfrm>
          <a:prstGeom prst="rect">
            <a:avLst/>
          </a:prstGeom>
          <a:noFill/>
          <a:ln/>
        </p:spPr>
        <p:txBody>
          <a:bodyPr wrap="square" lIns="0" tIns="0" rIns="0" bIns="0" rtlCol="0" anchor="t"/>
          <a:lstStyle/>
          <a:p>
            <a:pPr indent="0" marL="0">
              <a:buNone/>
            </a:pPr>
            <a:r>
              <a:rPr lang="en-US" sz="4800" spc="-50" kern="0" dirty="0">
                <a:solidFill>
                  <a:srgbClr val="EDE8DF"/>
                </a:solidFill>
                <a:latin typeface="Playfair Display" pitchFamily="34" charset="0"/>
                <a:ea typeface="Playfair Display" pitchFamily="34" charset="-122"/>
                <a:cs typeface="Playfair Display" pitchFamily="34" charset="-120"/>
              </a:rPr>
              <a:t>Inputs before you</a:t>
            </a:r>
            <a:endParaRPr lang="en-US" sz="4800" dirty="0"/>
          </a:p>
          <a:p>
            <a:pPr indent="0" marL="0">
              <a:buNone/>
            </a:pPr>
            <a:r>
              <a:rPr lang="en-US" sz="4800" spc="-50" kern="0" dirty="0">
                <a:solidFill>
                  <a:srgbClr val="EDE8DF"/>
                </a:solidFill>
                <a:latin typeface="Playfair Display" pitchFamily="34" charset="0"/>
                <a:ea typeface="Playfair Display" pitchFamily="34" charset="-122"/>
                <a:cs typeface="Playfair Display" pitchFamily="34" charset="-120"/>
              </a:rPr>
              <a:t>start the protocol.</a:t>
            </a:r>
            <a:endParaRPr lang="en-US" sz="4800" dirty="0"/>
          </a:p>
        </p:txBody>
      </p:sp>
      <p:sp>
        <p:nvSpPr>
          <p:cNvPr id="14" name="Text 12"/>
          <p:cNvSpPr/>
          <p:nvPr/>
        </p:nvSpPr>
        <p:spPr>
          <a:xfrm>
            <a:off x="548640" y="3794760"/>
            <a:ext cx="10332720" cy="1645920"/>
          </a:xfrm>
          <a:prstGeom prst="rect">
            <a:avLst/>
          </a:prstGeom>
          <a:noFill/>
          <a:ln/>
        </p:spPr>
        <p:txBody>
          <a:bodyPr wrap="square" lIns="0" tIns="0" rIns="0" bIns="0" rtlCol="0" anchor="t"/>
          <a:lstStyle/>
          <a:p>
            <a:pPr indent="0" marL="0">
              <a:lnSpc>
                <a:spcPct val="150000"/>
              </a:lnSpc>
              <a:buNone/>
            </a:pPr>
            <a:r>
              <a:rPr lang="en-US" sz="1800" dirty="0">
                <a:solidFill>
                  <a:srgbClr val="EDE8DF"/>
                </a:solidFill>
                <a:latin typeface="Inter" pitchFamily="34" charset="0"/>
                <a:ea typeface="Inter" pitchFamily="34" charset="-122"/>
                <a:cs typeface="Inter" pitchFamily="34" charset="-120"/>
              </a:rPr>
              <a:t>Sixty minutes of focused time. A printed worksheet. A list of every offer in the portfolio. Customer data and attention metrics on each item.</a:t>
            </a:r>
            <a:endParaRPr lang="en-US" sz="1800" dirty="0"/>
          </a:p>
        </p:txBody>
      </p:sp>
      <p:sp>
        <p:nvSpPr>
          <p:cNvPr id="15" name="Shape 13"/>
          <p:cNvSpPr/>
          <p:nvPr/>
        </p:nvSpPr>
        <p:spPr>
          <a:xfrm>
            <a:off x="548640" y="5989320"/>
            <a:ext cx="10332720" cy="594360"/>
          </a:xfrm>
          <a:prstGeom prst="rect">
            <a:avLst/>
          </a:prstGeom>
          <a:solidFill>
            <a:srgbClr val="38302A"/>
          </a:solidFill>
          <a:ln w="6350">
            <a:solidFill>
              <a:srgbClr val="F7F471"/>
            </a:solidFill>
            <a:prstDash val="solid"/>
          </a:ln>
        </p:spPr>
      </p:sp>
      <p:sp>
        <p:nvSpPr>
          <p:cNvPr id="16" name="Text 14"/>
          <p:cNvSpPr/>
          <p:nvPr/>
        </p:nvSpPr>
        <p:spPr>
          <a:xfrm>
            <a:off x="822960" y="5989320"/>
            <a:ext cx="1828800" cy="594360"/>
          </a:xfrm>
          <a:prstGeom prst="rect">
            <a:avLst/>
          </a:prstGeom>
          <a:noFill/>
          <a:ln/>
        </p:spPr>
        <p:txBody>
          <a:bodyPr wrap="square" lIns="0" tIns="0" rIns="0" bIns="0" rtlCol="0" anchor="ctr"/>
          <a:lstStyle/>
          <a:p>
            <a:pPr indent="0" marL="0">
              <a:buNone/>
            </a:pPr>
            <a:r>
              <a:rPr lang="en-US" sz="1000" b="1" spc="300" kern="0" dirty="0">
                <a:solidFill>
                  <a:srgbClr val="F7F471"/>
                </a:solidFill>
                <a:latin typeface="Inter" pitchFamily="34" charset="0"/>
                <a:ea typeface="Inter" pitchFamily="34" charset="-122"/>
                <a:cs typeface="Inter" pitchFamily="34" charset="-120"/>
              </a:rPr>
              <a:t>LAYER</a:t>
            </a:r>
            <a:endParaRPr lang="en-US" sz="1000" dirty="0"/>
          </a:p>
        </p:txBody>
      </p:sp>
      <p:sp>
        <p:nvSpPr>
          <p:cNvPr id="17" name="Text 15"/>
          <p:cNvSpPr/>
          <p:nvPr/>
        </p:nvSpPr>
        <p:spPr>
          <a:xfrm>
            <a:off x="2834640" y="5989320"/>
            <a:ext cx="3200400" cy="594360"/>
          </a:xfrm>
          <a:prstGeom prst="rect">
            <a:avLst/>
          </a:prstGeom>
          <a:noFill/>
          <a:ln/>
        </p:spPr>
        <p:txBody>
          <a:bodyPr wrap="square" lIns="0" tIns="0" rIns="0" bIns="0" rtlCol="0" anchor="ctr"/>
          <a:lstStyle/>
          <a:p>
            <a:pPr indent="0" marL="0">
              <a:buNone/>
            </a:pPr>
            <a:r>
              <a:rPr lang="en-US" sz="1000" b="1" spc="300" kern="0" dirty="0">
                <a:solidFill>
                  <a:srgbClr val="F7F471"/>
                </a:solidFill>
                <a:latin typeface="Inter" pitchFamily="34" charset="0"/>
                <a:ea typeface="Inter" pitchFamily="34" charset="-122"/>
                <a:cs typeface="Inter" pitchFamily="34" charset="-120"/>
              </a:rPr>
              <a:t>NEED</a:t>
            </a:r>
            <a:endParaRPr lang="en-US" sz="1000" dirty="0"/>
          </a:p>
        </p:txBody>
      </p:sp>
      <p:sp>
        <p:nvSpPr>
          <p:cNvPr id="18" name="Text 16"/>
          <p:cNvSpPr/>
          <p:nvPr/>
        </p:nvSpPr>
        <p:spPr>
          <a:xfrm>
            <a:off x="6217920" y="5989320"/>
            <a:ext cx="4663440" cy="594360"/>
          </a:xfrm>
          <a:prstGeom prst="rect">
            <a:avLst/>
          </a:prstGeom>
          <a:noFill/>
          <a:ln/>
        </p:spPr>
        <p:txBody>
          <a:bodyPr wrap="square" lIns="0" tIns="0" rIns="0" bIns="0" rtlCol="0" anchor="ctr"/>
          <a:lstStyle/>
          <a:p>
            <a:pPr indent="0" marL="0">
              <a:buNone/>
            </a:pPr>
            <a:r>
              <a:rPr lang="en-US" sz="1000" b="1" spc="300" kern="0" dirty="0">
                <a:solidFill>
                  <a:srgbClr val="F7F471"/>
                </a:solidFill>
                <a:latin typeface="Inter" pitchFamily="34" charset="0"/>
                <a:ea typeface="Inter" pitchFamily="34" charset="-122"/>
                <a:cs typeface="Inter" pitchFamily="34" charset="-120"/>
              </a:rPr>
              <a:t>WHY IT MATTERS</a:t>
            </a:r>
            <a:endParaRPr lang="en-US" sz="1000" dirty="0"/>
          </a:p>
        </p:txBody>
      </p:sp>
      <p:sp>
        <p:nvSpPr>
          <p:cNvPr id="19" name="Shape 17"/>
          <p:cNvSpPr/>
          <p:nvPr/>
        </p:nvSpPr>
        <p:spPr>
          <a:xfrm>
            <a:off x="548640" y="6583680"/>
            <a:ext cx="10332720" cy="594360"/>
          </a:xfrm>
          <a:prstGeom prst="rect">
            <a:avLst/>
          </a:prstGeom>
          <a:solidFill>
            <a:srgbClr val="D6CEBF">
              <a:alpha val="25000"/>
            </a:srgbClr>
          </a:solidFill>
          <a:ln/>
        </p:spPr>
      </p:sp>
      <p:sp>
        <p:nvSpPr>
          <p:cNvPr id="20" name="Text 18"/>
          <p:cNvSpPr/>
          <p:nvPr/>
        </p:nvSpPr>
        <p:spPr>
          <a:xfrm>
            <a:off x="822960" y="6583680"/>
            <a:ext cx="1828800" cy="594360"/>
          </a:xfrm>
          <a:prstGeom prst="rect">
            <a:avLst/>
          </a:prstGeom>
          <a:noFill/>
          <a:ln/>
        </p:spPr>
        <p:txBody>
          <a:bodyPr wrap="square" lIns="0" tIns="0" rIns="0" bIns="0" rtlCol="0" anchor="ctr"/>
          <a:lstStyle/>
          <a:p>
            <a:pPr indent="0" marL="0">
              <a:buNone/>
            </a:pPr>
            <a:r>
              <a:rPr lang="en-US" sz="1000" b="1" spc="200" kern="0" dirty="0">
                <a:solidFill>
                  <a:srgbClr val="EDE8DF"/>
                </a:solidFill>
                <a:latin typeface="Inter" pitchFamily="34" charset="0"/>
                <a:ea typeface="Inter" pitchFamily="34" charset="-122"/>
                <a:cs typeface="Inter" pitchFamily="34" charset="-120"/>
              </a:rPr>
              <a:t>TIME</a:t>
            </a:r>
            <a:endParaRPr lang="en-US" sz="1000" dirty="0"/>
          </a:p>
        </p:txBody>
      </p:sp>
      <p:sp>
        <p:nvSpPr>
          <p:cNvPr id="21" name="Text 19"/>
          <p:cNvSpPr/>
          <p:nvPr/>
        </p:nvSpPr>
        <p:spPr>
          <a:xfrm>
            <a:off x="2834640" y="6583680"/>
            <a:ext cx="3200400" cy="594360"/>
          </a:xfrm>
          <a:prstGeom prst="rect">
            <a:avLst/>
          </a:prstGeom>
          <a:noFill/>
          <a:ln/>
        </p:spPr>
        <p:txBody>
          <a:bodyPr wrap="square" lIns="0" tIns="0" rIns="0" bIns="0" rtlCol="0" anchor="ctr"/>
          <a:lstStyle/>
          <a:p>
            <a:pPr indent="0" marL="0">
              <a:buNone/>
            </a:pPr>
            <a:r>
              <a:rPr lang="en-US" sz="1400" i="1" dirty="0">
                <a:solidFill>
                  <a:srgbClr val="EDE8DF"/>
                </a:solidFill>
                <a:latin typeface="Playfair Display" pitchFamily="34" charset="0"/>
                <a:ea typeface="Playfair Display" pitchFamily="34" charset="-122"/>
                <a:cs typeface="Playfair Display" pitchFamily="34" charset="-120"/>
              </a:rPr>
              <a:t>60 minutes</a:t>
            </a:r>
            <a:endParaRPr lang="en-US" sz="1400" dirty="0"/>
          </a:p>
        </p:txBody>
      </p:sp>
      <p:sp>
        <p:nvSpPr>
          <p:cNvPr id="22" name="Text 20"/>
          <p:cNvSpPr/>
          <p:nvPr/>
        </p:nvSpPr>
        <p:spPr>
          <a:xfrm>
            <a:off x="6217920" y="6583680"/>
            <a:ext cx="4389120" cy="594360"/>
          </a:xfrm>
          <a:prstGeom prst="rect">
            <a:avLst/>
          </a:prstGeom>
          <a:noFill/>
          <a:ln/>
        </p:spPr>
        <p:txBody>
          <a:bodyPr wrap="square" lIns="0" tIns="0" rIns="0" bIns="0" rtlCol="0" anchor="ctr"/>
          <a:lstStyle/>
          <a:p>
            <a:pPr indent="0" marL="0">
              <a:buNone/>
            </a:pPr>
            <a:r>
              <a:rPr lang="en-US" sz="1100" dirty="0">
                <a:solidFill>
                  <a:srgbClr val="C4B9AE"/>
                </a:solidFill>
                <a:latin typeface="Inter" pitchFamily="34" charset="0"/>
                <a:ea typeface="Inter" pitchFamily="34" charset="-122"/>
                <a:cs typeface="Inter" pitchFamily="34" charset="-120"/>
              </a:rPr>
              <a:t>Each step takes 10 minutes. Sequential. No parallel work.</a:t>
            </a:r>
            <a:endParaRPr lang="en-US" sz="1100" dirty="0"/>
          </a:p>
        </p:txBody>
      </p:sp>
      <p:sp>
        <p:nvSpPr>
          <p:cNvPr id="23" name="Shape 21"/>
          <p:cNvSpPr/>
          <p:nvPr/>
        </p:nvSpPr>
        <p:spPr>
          <a:xfrm>
            <a:off x="548640" y="7178040"/>
            <a:ext cx="10332720" cy="0"/>
          </a:xfrm>
          <a:prstGeom prst="line">
            <a:avLst/>
          </a:prstGeom>
          <a:noFill/>
          <a:ln w="5080">
            <a:solidFill>
              <a:srgbClr val="8A8280">
                <a:alpha val="40000"/>
              </a:srgbClr>
            </a:solidFill>
            <a:prstDash val="solid"/>
          </a:ln>
        </p:spPr>
      </p:sp>
      <p:sp>
        <p:nvSpPr>
          <p:cNvPr id="24" name="Text 22"/>
          <p:cNvSpPr/>
          <p:nvPr/>
        </p:nvSpPr>
        <p:spPr>
          <a:xfrm>
            <a:off x="822960" y="7178040"/>
            <a:ext cx="1828800" cy="594360"/>
          </a:xfrm>
          <a:prstGeom prst="rect">
            <a:avLst/>
          </a:prstGeom>
          <a:noFill/>
          <a:ln/>
        </p:spPr>
        <p:txBody>
          <a:bodyPr wrap="square" lIns="0" tIns="0" rIns="0" bIns="0" rtlCol="0" anchor="ctr"/>
          <a:lstStyle/>
          <a:p>
            <a:pPr indent="0" marL="0">
              <a:buNone/>
            </a:pPr>
            <a:r>
              <a:rPr lang="en-US" sz="1000" b="1" spc="200" kern="0" dirty="0">
                <a:solidFill>
                  <a:srgbClr val="EDE8DF"/>
                </a:solidFill>
                <a:latin typeface="Inter" pitchFamily="34" charset="0"/>
                <a:ea typeface="Inter" pitchFamily="34" charset="-122"/>
                <a:cs typeface="Inter" pitchFamily="34" charset="-120"/>
              </a:rPr>
              <a:t>WORKSHEET</a:t>
            </a:r>
            <a:endParaRPr lang="en-US" sz="1000" dirty="0"/>
          </a:p>
        </p:txBody>
      </p:sp>
      <p:sp>
        <p:nvSpPr>
          <p:cNvPr id="25" name="Text 23"/>
          <p:cNvSpPr/>
          <p:nvPr/>
        </p:nvSpPr>
        <p:spPr>
          <a:xfrm>
            <a:off x="2834640" y="7178040"/>
            <a:ext cx="3200400" cy="594360"/>
          </a:xfrm>
          <a:prstGeom prst="rect">
            <a:avLst/>
          </a:prstGeom>
          <a:noFill/>
          <a:ln/>
        </p:spPr>
        <p:txBody>
          <a:bodyPr wrap="square" lIns="0" tIns="0" rIns="0" bIns="0" rtlCol="0" anchor="ctr"/>
          <a:lstStyle/>
          <a:p>
            <a:pPr indent="0" marL="0">
              <a:buNone/>
            </a:pPr>
            <a:r>
              <a:rPr lang="en-US" sz="1400" i="1" dirty="0">
                <a:solidFill>
                  <a:srgbClr val="EDE8DF"/>
                </a:solidFill>
                <a:latin typeface="Playfair Display" pitchFamily="34" charset="0"/>
                <a:ea typeface="Playfair Display" pitchFamily="34" charset="-122"/>
                <a:cs typeface="Playfair Display" pitchFamily="34" charset="-120"/>
              </a:rPr>
              <a:t>Printed copy</a:t>
            </a:r>
            <a:endParaRPr lang="en-US" sz="1400" dirty="0"/>
          </a:p>
        </p:txBody>
      </p:sp>
      <p:sp>
        <p:nvSpPr>
          <p:cNvPr id="26" name="Text 24"/>
          <p:cNvSpPr/>
          <p:nvPr/>
        </p:nvSpPr>
        <p:spPr>
          <a:xfrm>
            <a:off x="6217920" y="7178040"/>
            <a:ext cx="4389120" cy="594360"/>
          </a:xfrm>
          <a:prstGeom prst="rect">
            <a:avLst/>
          </a:prstGeom>
          <a:noFill/>
          <a:ln/>
        </p:spPr>
        <p:txBody>
          <a:bodyPr wrap="square" lIns="0" tIns="0" rIns="0" bIns="0" rtlCol="0" anchor="ctr"/>
          <a:lstStyle/>
          <a:p>
            <a:pPr indent="0" marL="0">
              <a:buNone/>
            </a:pPr>
            <a:r>
              <a:rPr lang="en-US" sz="1100" dirty="0">
                <a:solidFill>
                  <a:srgbClr val="C4B9AE"/>
                </a:solidFill>
                <a:latin typeface="Inter" pitchFamily="34" charset="0"/>
                <a:ea typeface="Inter" pitchFamily="34" charset="-122"/>
                <a:cs typeface="Inter" pitchFamily="34" charset="-120"/>
              </a:rPr>
              <a:t>Writing on paper engages the deliberate mode the analysis demands.</a:t>
            </a:r>
            <a:endParaRPr lang="en-US" sz="1100" dirty="0"/>
          </a:p>
        </p:txBody>
      </p:sp>
      <p:sp>
        <p:nvSpPr>
          <p:cNvPr id="27" name="Shape 25"/>
          <p:cNvSpPr/>
          <p:nvPr/>
        </p:nvSpPr>
        <p:spPr>
          <a:xfrm>
            <a:off x="548640" y="7772400"/>
            <a:ext cx="10332720" cy="0"/>
          </a:xfrm>
          <a:prstGeom prst="line">
            <a:avLst/>
          </a:prstGeom>
          <a:noFill/>
          <a:ln w="5080">
            <a:solidFill>
              <a:srgbClr val="8A8280">
                <a:alpha val="40000"/>
              </a:srgbClr>
            </a:solidFill>
            <a:prstDash val="solid"/>
          </a:ln>
        </p:spPr>
      </p:sp>
      <p:sp>
        <p:nvSpPr>
          <p:cNvPr id="28" name="Shape 26"/>
          <p:cNvSpPr/>
          <p:nvPr/>
        </p:nvSpPr>
        <p:spPr>
          <a:xfrm>
            <a:off x="548640" y="7772400"/>
            <a:ext cx="10332720" cy="594360"/>
          </a:xfrm>
          <a:prstGeom prst="rect">
            <a:avLst/>
          </a:prstGeom>
          <a:solidFill>
            <a:srgbClr val="D6CEBF">
              <a:alpha val="25000"/>
            </a:srgbClr>
          </a:solidFill>
          <a:ln/>
        </p:spPr>
      </p:sp>
      <p:sp>
        <p:nvSpPr>
          <p:cNvPr id="29" name="Text 27"/>
          <p:cNvSpPr/>
          <p:nvPr/>
        </p:nvSpPr>
        <p:spPr>
          <a:xfrm>
            <a:off x="822960" y="7772400"/>
            <a:ext cx="1828800" cy="594360"/>
          </a:xfrm>
          <a:prstGeom prst="rect">
            <a:avLst/>
          </a:prstGeom>
          <a:noFill/>
          <a:ln/>
        </p:spPr>
        <p:txBody>
          <a:bodyPr wrap="square" lIns="0" tIns="0" rIns="0" bIns="0" rtlCol="0" anchor="ctr"/>
          <a:lstStyle/>
          <a:p>
            <a:pPr indent="0" marL="0">
              <a:buNone/>
            </a:pPr>
            <a:r>
              <a:rPr lang="en-US" sz="1000" b="1" spc="200" kern="0" dirty="0">
                <a:solidFill>
                  <a:srgbClr val="EDE8DF"/>
                </a:solidFill>
                <a:latin typeface="Inter" pitchFamily="34" charset="0"/>
                <a:ea typeface="Inter" pitchFamily="34" charset="-122"/>
                <a:cs typeface="Inter" pitchFamily="34" charset="-120"/>
              </a:rPr>
              <a:t>PORTFOLIO</a:t>
            </a:r>
            <a:endParaRPr lang="en-US" sz="1000" dirty="0"/>
          </a:p>
        </p:txBody>
      </p:sp>
      <p:sp>
        <p:nvSpPr>
          <p:cNvPr id="30" name="Text 28"/>
          <p:cNvSpPr/>
          <p:nvPr/>
        </p:nvSpPr>
        <p:spPr>
          <a:xfrm>
            <a:off x="2834640" y="7772400"/>
            <a:ext cx="3200400" cy="594360"/>
          </a:xfrm>
          <a:prstGeom prst="rect">
            <a:avLst/>
          </a:prstGeom>
          <a:noFill/>
          <a:ln/>
        </p:spPr>
        <p:txBody>
          <a:bodyPr wrap="square" lIns="0" tIns="0" rIns="0" bIns="0" rtlCol="0" anchor="ctr"/>
          <a:lstStyle/>
          <a:p>
            <a:pPr indent="0" marL="0">
              <a:buNone/>
            </a:pPr>
            <a:r>
              <a:rPr lang="en-US" sz="1400" i="1" dirty="0">
                <a:solidFill>
                  <a:srgbClr val="EDE8DF"/>
                </a:solidFill>
                <a:latin typeface="Playfair Display" pitchFamily="34" charset="0"/>
                <a:ea typeface="Playfair Display" pitchFamily="34" charset="-122"/>
                <a:cs typeface="Playfair Display" pitchFamily="34" charset="-120"/>
              </a:rPr>
              <a:t>Every offer named</a:t>
            </a:r>
            <a:endParaRPr lang="en-US" sz="1400" dirty="0"/>
          </a:p>
        </p:txBody>
      </p:sp>
      <p:sp>
        <p:nvSpPr>
          <p:cNvPr id="31" name="Text 29"/>
          <p:cNvSpPr/>
          <p:nvPr/>
        </p:nvSpPr>
        <p:spPr>
          <a:xfrm>
            <a:off x="6217920" y="7772400"/>
            <a:ext cx="4389120" cy="594360"/>
          </a:xfrm>
          <a:prstGeom prst="rect">
            <a:avLst/>
          </a:prstGeom>
          <a:noFill/>
          <a:ln/>
        </p:spPr>
        <p:txBody>
          <a:bodyPr wrap="square" lIns="0" tIns="0" rIns="0" bIns="0" rtlCol="0" anchor="ctr"/>
          <a:lstStyle/>
          <a:p>
            <a:pPr indent="0" marL="0">
              <a:buNone/>
            </a:pPr>
            <a:r>
              <a:rPr lang="en-US" sz="1100" dirty="0">
                <a:solidFill>
                  <a:srgbClr val="C4B9AE"/>
                </a:solidFill>
                <a:latin typeface="Inter" pitchFamily="34" charset="0"/>
                <a:ea typeface="Inter" pitchFamily="34" charset="-122"/>
                <a:cs typeface="Inter" pitchFamily="34" charset="-120"/>
              </a:rPr>
              <a:t>Generic items break Step 02. Be specific in advance.</a:t>
            </a:r>
            <a:endParaRPr lang="en-US" sz="1100" dirty="0"/>
          </a:p>
        </p:txBody>
      </p:sp>
      <p:sp>
        <p:nvSpPr>
          <p:cNvPr id="32" name="Shape 30"/>
          <p:cNvSpPr/>
          <p:nvPr/>
        </p:nvSpPr>
        <p:spPr>
          <a:xfrm>
            <a:off x="548640" y="8366760"/>
            <a:ext cx="10332720" cy="0"/>
          </a:xfrm>
          <a:prstGeom prst="line">
            <a:avLst/>
          </a:prstGeom>
          <a:noFill/>
          <a:ln w="5080">
            <a:solidFill>
              <a:srgbClr val="8A8280">
                <a:alpha val="40000"/>
              </a:srgbClr>
            </a:solidFill>
            <a:prstDash val="solid"/>
          </a:ln>
        </p:spPr>
      </p:sp>
      <p:sp>
        <p:nvSpPr>
          <p:cNvPr id="33" name="Text 31"/>
          <p:cNvSpPr/>
          <p:nvPr/>
        </p:nvSpPr>
        <p:spPr>
          <a:xfrm>
            <a:off x="822960" y="8366760"/>
            <a:ext cx="1828800" cy="594360"/>
          </a:xfrm>
          <a:prstGeom prst="rect">
            <a:avLst/>
          </a:prstGeom>
          <a:noFill/>
          <a:ln/>
        </p:spPr>
        <p:txBody>
          <a:bodyPr wrap="square" lIns="0" tIns="0" rIns="0" bIns="0" rtlCol="0" anchor="ctr"/>
          <a:lstStyle/>
          <a:p>
            <a:pPr indent="0" marL="0">
              <a:buNone/>
            </a:pPr>
            <a:r>
              <a:rPr lang="en-US" sz="1000" b="1" spc="200" kern="0" dirty="0">
                <a:solidFill>
                  <a:srgbClr val="EDE8DF"/>
                </a:solidFill>
                <a:latin typeface="Inter" pitchFamily="34" charset="0"/>
                <a:ea typeface="Inter" pitchFamily="34" charset="-122"/>
                <a:cs typeface="Inter" pitchFamily="34" charset="-120"/>
              </a:rPr>
              <a:t>DATA</a:t>
            </a:r>
            <a:endParaRPr lang="en-US" sz="1000" dirty="0"/>
          </a:p>
        </p:txBody>
      </p:sp>
      <p:sp>
        <p:nvSpPr>
          <p:cNvPr id="34" name="Text 32"/>
          <p:cNvSpPr/>
          <p:nvPr/>
        </p:nvSpPr>
        <p:spPr>
          <a:xfrm>
            <a:off x="2834640" y="8366760"/>
            <a:ext cx="3200400" cy="594360"/>
          </a:xfrm>
          <a:prstGeom prst="rect">
            <a:avLst/>
          </a:prstGeom>
          <a:noFill/>
          <a:ln/>
        </p:spPr>
        <p:txBody>
          <a:bodyPr wrap="square" lIns="0" tIns="0" rIns="0" bIns="0" rtlCol="0" anchor="ctr"/>
          <a:lstStyle/>
          <a:p>
            <a:pPr indent="0" marL="0">
              <a:buNone/>
            </a:pPr>
            <a:r>
              <a:rPr lang="en-US" sz="1400" i="1" dirty="0">
                <a:solidFill>
                  <a:srgbClr val="EDE8DF"/>
                </a:solidFill>
                <a:latin typeface="Playfair Display" pitchFamily="34" charset="0"/>
                <a:ea typeface="Playfair Display" pitchFamily="34" charset="-122"/>
                <a:cs typeface="Playfair Display" pitchFamily="34" charset="-120"/>
              </a:rPr>
              <a:t>Customer + attention metrics</a:t>
            </a:r>
            <a:endParaRPr lang="en-US" sz="1400" dirty="0"/>
          </a:p>
        </p:txBody>
      </p:sp>
      <p:sp>
        <p:nvSpPr>
          <p:cNvPr id="35" name="Text 33"/>
          <p:cNvSpPr/>
          <p:nvPr/>
        </p:nvSpPr>
        <p:spPr>
          <a:xfrm>
            <a:off x="6217920" y="8366760"/>
            <a:ext cx="4389120" cy="594360"/>
          </a:xfrm>
          <a:prstGeom prst="rect">
            <a:avLst/>
          </a:prstGeom>
          <a:noFill/>
          <a:ln/>
        </p:spPr>
        <p:txBody>
          <a:bodyPr wrap="square" lIns="0" tIns="0" rIns="0" bIns="0" rtlCol="0" anchor="ctr"/>
          <a:lstStyle/>
          <a:p>
            <a:pPr indent="0" marL="0">
              <a:buNone/>
            </a:pPr>
            <a:r>
              <a:rPr lang="en-US" sz="1100" dirty="0">
                <a:solidFill>
                  <a:srgbClr val="C4B9AE"/>
                </a:solidFill>
                <a:latin typeface="Inter" pitchFamily="34" charset="0"/>
                <a:ea typeface="Inter" pitchFamily="34" charset="-122"/>
                <a:cs typeface="Inter" pitchFamily="34" charset="-120"/>
              </a:rPr>
              <a:t>The score in Step 02 stands on three signals per axis.</a:t>
            </a:r>
            <a:endParaRPr lang="en-US" sz="1100" dirty="0"/>
          </a:p>
        </p:txBody>
      </p:sp>
      <p:sp>
        <p:nvSpPr>
          <p:cNvPr id="36" name="Shape 34"/>
          <p:cNvSpPr/>
          <p:nvPr/>
        </p:nvSpPr>
        <p:spPr>
          <a:xfrm>
            <a:off x="548640" y="8961120"/>
            <a:ext cx="10332720" cy="0"/>
          </a:xfrm>
          <a:prstGeom prst="line">
            <a:avLst/>
          </a:prstGeom>
          <a:noFill/>
          <a:ln w="5080">
            <a:solidFill>
              <a:srgbClr val="8A8280">
                <a:alpha val="40000"/>
              </a:srgbClr>
            </a:solidFill>
            <a:prstDash val="solid"/>
          </a:ln>
        </p:spPr>
      </p:sp>
      <p:sp>
        <p:nvSpPr>
          <p:cNvPr id="37" name="Shape 35"/>
          <p:cNvSpPr/>
          <p:nvPr/>
        </p:nvSpPr>
        <p:spPr>
          <a:xfrm>
            <a:off x="548640" y="8961120"/>
            <a:ext cx="10332720" cy="594360"/>
          </a:xfrm>
          <a:prstGeom prst="rect">
            <a:avLst/>
          </a:prstGeom>
          <a:solidFill>
            <a:srgbClr val="D6CEBF">
              <a:alpha val="25000"/>
            </a:srgbClr>
          </a:solidFill>
          <a:ln/>
        </p:spPr>
      </p:sp>
      <p:sp>
        <p:nvSpPr>
          <p:cNvPr id="38" name="Text 36"/>
          <p:cNvSpPr/>
          <p:nvPr/>
        </p:nvSpPr>
        <p:spPr>
          <a:xfrm>
            <a:off x="822960" y="8961120"/>
            <a:ext cx="1828800" cy="594360"/>
          </a:xfrm>
          <a:prstGeom prst="rect">
            <a:avLst/>
          </a:prstGeom>
          <a:noFill/>
          <a:ln/>
        </p:spPr>
        <p:txBody>
          <a:bodyPr wrap="square" lIns="0" tIns="0" rIns="0" bIns="0" rtlCol="0" anchor="ctr"/>
          <a:lstStyle/>
          <a:p>
            <a:pPr indent="0" marL="0">
              <a:buNone/>
            </a:pPr>
            <a:r>
              <a:rPr lang="en-US" sz="1000" b="1" spc="200" kern="0" dirty="0">
                <a:solidFill>
                  <a:srgbClr val="EDE8DF"/>
                </a:solidFill>
                <a:latin typeface="Inter" pitchFamily="34" charset="0"/>
                <a:ea typeface="Inter" pitchFamily="34" charset="-122"/>
                <a:cs typeface="Inter" pitchFamily="34" charset="-120"/>
              </a:rPr>
              <a:t>DECISION</a:t>
            </a:r>
            <a:endParaRPr lang="en-US" sz="1000" dirty="0"/>
          </a:p>
        </p:txBody>
      </p:sp>
      <p:sp>
        <p:nvSpPr>
          <p:cNvPr id="39" name="Text 37"/>
          <p:cNvSpPr/>
          <p:nvPr/>
        </p:nvSpPr>
        <p:spPr>
          <a:xfrm>
            <a:off x="2834640" y="8961120"/>
            <a:ext cx="3200400" cy="594360"/>
          </a:xfrm>
          <a:prstGeom prst="rect">
            <a:avLst/>
          </a:prstGeom>
          <a:noFill/>
          <a:ln/>
        </p:spPr>
        <p:txBody>
          <a:bodyPr wrap="square" lIns="0" tIns="0" rIns="0" bIns="0" rtlCol="0" anchor="ctr"/>
          <a:lstStyle/>
          <a:p>
            <a:pPr indent="0" marL="0">
              <a:buNone/>
            </a:pPr>
            <a:r>
              <a:rPr lang="en-US" sz="1400" i="1" dirty="0">
                <a:solidFill>
                  <a:srgbClr val="EDE8DF"/>
                </a:solidFill>
                <a:latin typeface="Playfair Display" pitchFamily="34" charset="0"/>
                <a:ea typeface="Playfair Display" pitchFamily="34" charset="-122"/>
                <a:cs typeface="Playfair Display" pitchFamily="34" charset="-120"/>
              </a:rPr>
              <a:t>Authority to commit a 90-day move</a:t>
            </a:r>
            <a:endParaRPr lang="en-US" sz="1400" dirty="0"/>
          </a:p>
        </p:txBody>
      </p:sp>
      <p:sp>
        <p:nvSpPr>
          <p:cNvPr id="40" name="Text 38"/>
          <p:cNvSpPr/>
          <p:nvPr/>
        </p:nvSpPr>
        <p:spPr>
          <a:xfrm>
            <a:off x="6217920" y="8961120"/>
            <a:ext cx="4389120" cy="594360"/>
          </a:xfrm>
          <a:prstGeom prst="rect">
            <a:avLst/>
          </a:prstGeom>
          <a:noFill/>
          <a:ln/>
        </p:spPr>
        <p:txBody>
          <a:bodyPr wrap="square" lIns="0" tIns="0" rIns="0" bIns="0" rtlCol="0" anchor="ctr"/>
          <a:lstStyle/>
          <a:p>
            <a:pPr indent="0" marL="0">
              <a:buNone/>
            </a:pPr>
            <a:r>
              <a:rPr lang="en-US" sz="1100" dirty="0">
                <a:solidFill>
                  <a:srgbClr val="C4B9AE"/>
                </a:solidFill>
                <a:latin typeface="Inter" pitchFamily="34" charset="0"/>
                <a:ea typeface="Inter" pitchFamily="34" charset="-122"/>
                <a:cs typeface="Inter" pitchFamily="34" charset="-120"/>
              </a:rPr>
              <a:t>Step 05 ends in a signature. Without authority, the protocol fails at Step 05.</a:t>
            </a:r>
            <a:endParaRPr lang="en-US" sz="1100" dirty="0"/>
          </a:p>
        </p:txBody>
      </p:sp>
      <p:sp>
        <p:nvSpPr>
          <p:cNvPr id="41" name="Shape 39"/>
          <p:cNvSpPr/>
          <p:nvPr/>
        </p:nvSpPr>
        <p:spPr>
          <a:xfrm>
            <a:off x="548640" y="9555480"/>
            <a:ext cx="10332720" cy="0"/>
          </a:xfrm>
          <a:prstGeom prst="line">
            <a:avLst/>
          </a:prstGeom>
          <a:noFill/>
          <a:ln w="5080">
            <a:solidFill>
              <a:srgbClr val="8A8280">
                <a:alpha val="40000"/>
              </a:srgbClr>
            </a:solidFill>
            <a:prstDash val="solid"/>
          </a:ln>
        </p:spPr>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38302A"/>
        </a:solidFill>
      </p:bgPr>
    </p:bg>
    <p:spTree>
      <p:nvGrpSpPr>
        <p:cNvPr id="1" name=""/>
        <p:cNvGrpSpPr/>
        <p:nvPr/>
      </p:nvGrpSpPr>
      <p:grpSpPr>
        <a:xfrm>
          <a:off x="0" y="0"/>
          <a:ext cx="0" cy="0"/>
          <a:chOff x="0" y="0"/>
          <a:chExt cx="0" cy="0"/>
        </a:xfrm>
      </p:grpSpPr>
      <p:sp>
        <p:nvSpPr>
          <p:cNvPr id="2" name="Shape 0"/>
          <p:cNvSpPr/>
          <p:nvPr/>
        </p:nvSpPr>
        <p:spPr>
          <a:xfrm>
            <a:off x="274320" y="274320"/>
            <a:ext cx="10881360" cy="22860"/>
          </a:xfrm>
          <a:prstGeom prst="rect">
            <a:avLst/>
          </a:prstGeom>
          <a:solidFill>
            <a:srgbClr val="F7F471"/>
          </a:solidFill>
          <a:ln/>
        </p:spPr>
      </p:sp>
      <p:sp>
        <p:nvSpPr>
          <p:cNvPr id="3" name="Shape 1"/>
          <p:cNvSpPr/>
          <p:nvPr/>
        </p:nvSpPr>
        <p:spPr>
          <a:xfrm>
            <a:off x="274320" y="13990320"/>
            <a:ext cx="10881360" cy="22860"/>
          </a:xfrm>
          <a:prstGeom prst="rect">
            <a:avLst/>
          </a:prstGeom>
          <a:solidFill>
            <a:srgbClr val="F7F471"/>
          </a:solidFill>
          <a:ln/>
        </p:spPr>
      </p:sp>
      <p:sp>
        <p:nvSpPr>
          <p:cNvPr id="4" name="Shape 2"/>
          <p:cNvSpPr/>
          <p:nvPr/>
        </p:nvSpPr>
        <p:spPr>
          <a:xfrm>
            <a:off x="274320" y="274320"/>
            <a:ext cx="22860" cy="13738860"/>
          </a:xfrm>
          <a:prstGeom prst="rect">
            <a:avLst/>
          </a:prstGeom>
          <a:solidFill>
            <a:srgbClr val="F7F471"/>
          </a:solidFill>
          <a:ln/>
        </p:spPr>
      </p:sp>
      <p:sp>
        <p:nvSpPr>
          <p:cNvPr id="5" name="Shape 3"/>
          <p:cNvSpPr/>
          <p:nvPr/>
        </p:nvSpPr>
        <p:spPr>
          <a:xfrm>
            <a:off x="11132820" y="274320"/>
            <a:ext cx="22860" cy="13738860"/>
          </a:xfrm>
          <a:prstGeom prst="rect">
            <a:avLst/>
          </a:prstGeom>
          <a:solidFill>
            <a:srgbClr val="F7F471"/>
          </a:solidFill>
          <a:ln/>
        </p:spPr>
      </p:sp>
      <p:sp>
        <p:nvSpPr>
          <p:cNvPr id="6" name="Text 4"/>
          <p:cNvSpPr/>
          <p:nvPr/>
        </p:nvSpPr>
        <p:spPr>
          <a:xfrm>
            <a:off x="548640" y="457200"/>
            <a:ext cx="8686800" cy="292608"/>
          </a:xfrm>
          <a:prstGeom prst="rect">
            <a:avLst/>
          </a:prstGeom>
          <a:noFill/>
          <a:ln/>
        </p:spPr>
        <p:txBody>
          <a:bodyPr wrap="square" lIns="0" tIns="0" rIns="0" bIns="0" rtlCol="0" anchor="t"/>
          <a:lstStyle/>
          <a:p>
            <a:pPr indent="0" marL="0">
              <a:buNone/>
            </a:pPr>
            <a:r>
              <a:rPr lang="en-US" sz="1100" b="1" spc="300" kern="0" dirty="0">
                <a:solidFill>
                  <a:srgbClr val="F7F471"/>
                </a:solidFill>
                <a:latin typeface="Inter" pitchFamily="34" charset="0"/>
                <a:ea typeface="Inter" pitchFamily="34" charset="-122"/>
                <a:cs typeface="Inter" pitchFamily="34" charset="-120"/>
              </a:rPr>
              <a:t>OPERATOR'S FIELD MANUAL  /  No. 003  /  GROWTH-SHARE MATRIX</a:t>
            </a:r>
            <a:endParaRPr lang="en-US" sz="1100" dirty="0"/>
          </a:p>
        </p:txBody>
      </p:sp>
      <p:sp>
        <p:nvSpPr>
          <p:cNvPr id="7" name="Text 5"/>
          <p:cNvSpPr/>
          <p:nvPr/>
        </p:nvSpPr>
        <p:spPr>
          <a:xfrm>
            <a:off x="8595360" y="457200"/>
            <a:ext cx="2286000" cy="292608"/>
          </a:xfrm>
          <a:prstGeom prst="rect">
            <a:avLst/>
          </a:prstGeom>
          <a:noFill/>
          <a:ln/>
        </p:spPr>
        <p:txBody>
          <a:bodyPr wrap="square" lIns="0" tIns="0" rIns="0" bIns="0" rtlCol="0" anchor="t"/>
          <a:lstStyle/>
          <a:p>
            <a:pPr algn="r" indent="0" marL="0">
              <a:buNone/>
            </a:pPr>
            <a:r>
              <a:rPr lang="en-US" sz="1100" b="1" spc="300" kern="0" dirty="0">
                <a:solidFill>
                  <a:srgbClr val="8A8280"/>
                </a:solidFill>
                <a:latin typeface="Inter" pitchFamily="34" charset="0"/>
                <a:ea typeface="Inter" pitchFamily="34" charset="-122"/>
                <a:cs typeface="Inter" pitchFamily="34" charset="-120"/>
              </a:rPr>
              <a:t>PAGE 04  /  12</a:t>
            </a:r>
            <a:endParaRPr lang="en-US" sz="1100" dirty="0"/>
          </a:p>
        </p:txBody>
      </p:sp>
      <p:sp>
        <p:nvSpPr>
          <p:cNvPr id="8" name="Text 6"/>
          <p:cNvSpPr/>
          <p:nvPr/>
        </p:nvSpPr>
        <p:spPr>
          <a:xfrm>
            <a:off x="548640" y="13738860"/>
            <a:ext cx="4572000" cy="292608"/>
          </a:xfrm>
          <a:prstGeom prst="rect">
            <a:avLst/>
          </a:prstGeom>
          <a:noFill/>
          <a:ln/>
        </p:spPr>
        <p:txBody>
          <a:bodyPr wrap="square" lIns="0" tIns="0" rIns="0" bIns="0" rtlCol="0" anchor="t"/>
          <a:lstStyle/>
          <a:p>
            <a:pPr indent="0" marL="0">
              <a:buNone/>
            </a:pPr>
            <a:r>
              <a:rPr lang="en-US" sz="900" b="1" spc="300" kern="0" dirty="0">
                <a:solidFill>
                  <a:srgbClr val="8A8280"/>
                </a:solidFill>
                <a:latin typeface="Inter" pitchFamily="34" charset="0"/>
                <a:ea typeface="Inter" pitchFamily="34" charset="-122"/>
                <a:cs typeface="Inter" pitchFamily="34" charset="-120"/>
              </a:rPr>
              <a:t>OPERATING  ·  JOHN BREWTON</a:t>
            </a:r>
            <a:endParaRPr lang="en-US" sz="900" dirty="0"/>
          </a:p>
        </p:txBody>
      </p:sp>
      <p:sp>
        <p:nvSpPr>
          <p:cNvPr id="9" name="Text 7"/>
          <p:cNvSpPr/>
          <p:nvPr/>
        </p:nvSpPr>
        <p:spPr>
          <a:xfrm>
            <a:off x="0" y="13738860"/>
            <a:ext cx="11430000" cy="292608"/>
          </a:xfrm>
          <a:prstGeom prst="rect">
            <a:avLst/>
          </a:prstGeom>
          <a:noFill/>
          <a:ln/>
        </p:spPr>
        <p:txBody>
          <a:bodyPr wrap="square" lIns="0" tIns="0" rIns="0" bIns="0" rtlCol="0" anchor="t"/>
          <a:lstStyle/>
          <a:p>
            <a:pPr algn="ctr" indent="0" marL="0">
              <a:buNone/>
            </a:pPr>
            <a:r>
              <a:rPr lang="en-US" sz="900" b="1" spc="300" kern="0" dirty="0">
                <a:solidFill>
                  <a:srgbClr val="F7F471"/>
                </a:solidFill>
                <a:latin typeface="Inter" pitchFamily="34" charset="0"/>
                <a:ea typeface="Inter" pitchFamily="34" charset="-122"/>
                <a:cs typeface="Inter" pitchFamily="34" charset="-120"/>
              </a:rPr>
              <a:t>MANUAL 003  ·  GROWTH-SHARE MATRIX</a:t>
            </a:r>
            <a:endParaRPr lang="en-US" sz="900" dirty="0"/>
          </a:p>
        </p:txBody>
      </p:sp>
      <p:sp>
        <p:nvSpPr>
          <p:cNvPr id="10" name="Text 8"/>
          <p:cNvSpPr/>
          <p:nvPr/>
        </p:nvSpPr>
        <p:spPr>
          <a:xfrm>
            <a:off x="0" y="13738860"/>
            <a:ext cx="10881360" cy="292608"/>
          </a:xfrm>
          <a:prstGeom prst="rect">
            <a:avLst/>
          </a:prstGeom>
          <a:noFill/>
          <a:ln/>
        </p:spPr>
        <p:txBody>
          <a:bodyPr wrap="square" lIns="0" tIns="0" rIns="0" bIns="0" rtlCol="0" anchor="t"/>
          <a:lstStyle/>
          <a:p>
            <a:pPr algn="r" indent="0" marL="0">
              <a:buNone/>
            </a:pPr>
            <a:r>
              <a:rPr lang="en-US" sz="900" b="1" spc="300" kern="0" dirty="0">
                <a:solidFill>
                  <a:srgbClr val="8A8280"/>
                </a:solidFill>
                <a:latin typeface="Inter" pitchFamily="34" charset="0"/>
                <a:ea typeface="Inter" pitchFamily="34" charset="-122"/>
                <a:cs typeface="Inter" pitchFamily="34" charset="-120"/>
              </a:rPr>
              <a:t>operatingbyjohnbrewton.com</a:t>
            </a:r>
            <a:endParaRPr lang="en-US" sz="900" dirty="0"/>
          </a:p>
        </p:txBody>
      </p:sp>
      <p:sp>
        <p:nvSpPr>
          <p:cNvPr id="11" name="Shape 9"/>
          <p:cNvSpPr/>
          <p:nvPr/>
        </p:nvSpPr>
        <p:spPr>
          <a:xfrm>
            <a:off x="548640" y="1051560"/>
            <a:ext cx="457200" cy="36576"/>
          </a:xfrm>
          <a:prstGeom prst="rect">
            <a:avLst/>
          </a:prstGeom>
          <a:solidFill>
            <a:srgbClr val="F7F471"/>
          </a:solidFill>
          <a:ln/>
        </p:spPr>
      </p:sp>
      <p:sp>
        <p:nvSpPr>
          <p:cNvPr id="12" name="Text 10"/>
          <p:cNvSpPr/>
          <p:nvPr/>
        </p:nvSpPr>
        <p:spPr>
          <a:xfrm>
            <a:off x="548640" y="1161288"/>
            <a:ext cx="7315200" cy="292608"/>
          </a:xfrm>
          <a:prstGeom prst="rect">
            <a:avLst/>
          </a:prstGeom>
          <a:noFill/>
          <a:ln/>
        </p:spPr>
        <p:txBody>
          <a:bodyPr wrap="square" lIns="0" tIns="0" rIns="0" bIns="0" rtlCol="0" anchor="t"/>
          <a:lstStyle/>
          <a:p>
            <a:pPr indent="0" marL="0">
              <a:buNone/>
            </a:pPr>
            <a:r>
              <a:rPr lang="en-US" sz="1100" b="1" spc="300" kern="0" dirty="0">
                <a:solidFill>
                  <a:srgbClr val="8A8280"/>
                </a:solidFill>
                <a:latin typeface="Inter" pitchFamily="34" charset="0"/>
                <a:ea typeface="Inter" pitchFamily="34" charset="-122"/>
                <a:cs typeface="Inter" pitchFamily="34" charset="-120"/>
              </a:rPr>
              <a:t>STEP 01  ·  NAME THE PORTFOLIO  ·  10 MIN</a:t>
            </a:r>
            <a:endParaRPr lang="en-US" sz="1100" dirty="0"/>
          </a:p>
        </p:txBody>
      </p:sp>
      <p:sp>
        <p:nvSpPr>
          <p:cNvPr id="13" name="Text 11"/>
          <p:cNvSpPr/>
          <p:nvPr/>
        </p:nvSpPr>
        <p:spPr>
          <a:xfrm>
            <a:off x="548640" y="1691640"/>
            <a:ext cx="10332720" cy="1828800"/>
          </a:xfrm>
          <a:prstGeom prst="rect">
            <a:avLst/>
          </a:prstGeom>
          <a:noFill/>
          <a:ln/>
        </p:spPr>
        <p:txBody>
          <a:bodyPr wrap="square" lIns="0" tIns="0" rIns="0" bIns="0" rtlCol="0" anchor="t"/>
          <a:lstStyle/>
          <a:p>
            <a:pPr indent="0" marL="0">
              <a:buNone/>
            </a:pPr>
            <a:r>
              <a:rPr lang="en-US" sz="4800" spc="-50" kern="0" dirty="0">
                <a:solidFill>
                  <a:srgbClr val="EDE8DF"/>
                </a:solidFill>
                <a:latin typeface="Playfair Display" pitchFamily="34" charset="0"/>
                <a:ea typeface="Playfair Display" pitchFamily="34" charset="-122"/>
                <a:cs typeface="Playfair Display" pitchFamily="34" charset="-120"/>
              </a:rPr>
              <a:t>Name the portfolio.</a:t>
            </a:r>
            <a:endParaRPr lang="en-US" sz="4800" dirty="0"/>
          </a:p>
        </p:txBody>
      </p:sp>
      <p:sp>
        <p:nvSpPr>
          <p:cNvPr id="14" name="Shape 12"/>
          <p:cNvSpPr/>
          <p:nvPr/>
        </p:nvSpPr>
        <p:spPr>
          <a:xfrm>
            <a:off x="548640" y="3794760"/>
            <a:ext cx="10332720" cy="2377440"/>
          </a:xfrm>
          <a:prstGeom prst="rect">
            <a:avLst/>
          </a:prstGeom>
          <a:solidFill>
            <a:srgbClr val="D6CEBF"/>
          </a:solidFill>
          <a:ln/>
        </p:spPr>
      </p:sp>
      <p:sp>
        <p:nvSpPr>
          <p:cNvPr id="15" name="Shape 13"/>
          <p:cNvSpPr/>
          <p:nvPr/>
        </p:nvSpPr>
        <p:spPr>
          <a:xfrm>
            <a:off x="548640" y="3794760"/>
            <a:ext cx="10332720" cy="54864"/>
          </a:xfrm>
          <a:prstGeom prst="rect">
            <a:avLst/>
          </a:prstGeom>
          <a:solidFill>
            <a:srgbClr val="F7F471"/>
          </a:solidFill>
          <a:ln/>
        </p:spPr>
      </p:sp>
      <p:sp>
        <p:nvSpPr>
          <p:cNvPr id="16" name="Text 14"/>
          <p:cNvSpPr/>
          <p:nvPr/>
        </p:nvSpPr>
        <p:spPr>
          <a:xfrm>
            <a:off x="822960" y="4023360"/>
            <a:ext cx="4572000" cy="292608"/>
          </a:xfrm>
          <a:prstGeom prst="rect">
            <a:avLst/>
          </a:prstGeom>
          <a:noFill/>
          <a:ln/>
        </p:spPr>
        <p:txBody>
          <a:bodyPr wrap="square" lIns="0" tIns="0" rIns="0" bIns="0" rtlCol="0" anchor="t"/>
          <a:lstStyle/>
          <a:p>
            <a:pPr indent="0" marL="0">
              <a:buNone/>
            </a:pPr>
            <a:r>
              <a:rPr lang="en-US" sz="1100" b="1" spc="300" kern="0" dirty="0">
                <a:solidFill>
                  <a:srgbClr val="8A8280"/>
                </a:solidFill>
                <a:latin typeface="Inter" pitchFamily="34" charset="0"/>
                <a:ea typeface="Inter" pitchFamily="34" charset="-122"/>
                <a:cs typeface="Inter" pitchFamily="34" charset="-120"/>
              </a:rPr>
              <a:t>THE INSTRUCTION</a:t>
            </a:r>
            <a:endParaRPr lang="en-US" sz="1100" dirty="0"/>
          </a:p>
        </p:txBody>
      </p:sp>
      <p:sp>
        <p:nvSpPr>
          <p:cNvPr id="17" name="Text 15"/>
          <p:cNvSpPr/>
          <p:nvPr/>
        </p:nvSpPr>
        <p:spPr>
          <a:xfrm>
            <a:off x="822960" y="4434840"/>
            <a:ext cx="9784080" cy="1600200"/>
          </a:xfrm>
          <a:prstGeom prst="rect">
            <a:avLst/>
          </a:prstGeom>
          <a:noFill/>
          <a:ln/>
        </p:spPr>
        <p:txBody>
          <a:bodyPr wrap="square" lIns="0" tIns="0" rIns="0" bIns="0" rtlCol="0" anchor="t"/>
          <a:lstStyle/>
          <a:p>
            <a:pPr indent="0" marL="0">
              <a:lnSpc>
                <a:spcPct val="150000"/>
              </a:lnSpc>
              <a:buNone/>
            </a:pPr>
            <a:r>
              <a:rPr lang="en-US" sz="1400" dirty="0">
                <a:solidFill>
                  <a:srgbClr val="18160F"/>
                </a:solidFill>
                <a:latin typeface="Inter" pitchFamily="34" charset="0"/>
                <a:ea typeface="Inter" pitchFamily="34" charset="-122"/>
                <a:cs typeface="Inter" pitchFamily="34" charset="-120"/>
              </a:rPr>
              <a:t>List every offer, product, or business unit on a single page. For each item, write the customer segment, the delivery mechanism, and the price point. Two items that share a customer and a delivery mechanism are counted as one item under the rule of two. Limit the list to between two and twelve items. Above twelve, the analysis splits into two portfolios.</a:t>
            </a:r>
            <a:endParaRPr lang="en-US" sz="1400" dirty="0"/>
          </a:p>
        </p:txBody>
      </p:sp>
      <p:sp>
        <p:nvSpPr>
          <p:cNvPr id="18" name="Shape 16"/>
          <p:cNvSpPr/>
          <p:nvPr/>
        </p:nvSpPr>
        <p:spPr>
          <a:xfrm>
            <a:off x="548640" y="6355080"/>
            <a:ext cx="10332720" cy="1554480"/>
          </a:xfrm>
          <a:prstGeom prst="rect">
            <a:avLst/>
          </a:prstGeom>
          <a:solidFill>
            <a:srgbClr val="38302A"/>
          </a:solidFill>
          <a:ln w="7620">
            <a:solidFill>
              <a:srgbClr val="F7F471"/>
            </a:solidFill>
            <a:prstDash val="solid"/>
          </a:ln>
        </p:spPr>
      </p:sp>
      <p:sp>
        <p:nvSpPr>
          <p:cNvPr id="19" name="Shape 17"/>
          <p:cNvSpPr/>
          <p:nvPr/>
        </p:nvSpPr>
        <p:spPr>
          <a:xfrm>
            <a:off x="548640" y="6355080"/>
            <a:ext cx="54864" cy="1554480"/>
          </a:xfrm>
          <a:prstGeom prst="rect">
            <a:avLst/>
          </a:prstGeom>
          <a:solidFill>
            <a:srgbClr val="F7F471"/>
          </a:solidFill>
          <a:ln/>
        </p:spPr>
      </p:sp>
      <p:sp>
        <p:nvSpPr>
          <p:cNvPr id="20" name="Text 18"/>
          <p:cNvSpPr/>
          <p:nvPr/>
        </p:nvSpPr>
        <p:spPr>
          <a:xfrm>
            <a:off x="822960" y="6537960"/>
            <a:ext cx="4572000" cy="274320"/>
          </a:xfrm>
          <a:prstGeom prst="rect">
            <a:avLst/>
          </a:prstGeom>
          <a:noFill/>
          <a:ln/>
        </p:spPr>
        <p:txBody>
          <a:bodyPr wrap="square" lIns="0" tIns="0" rIns="0" bIns="0" rtlCol="0" anchor="t"/>
          <a:lstStyle/>
          <a:p>
            <a:pPr indent="0" marL="0">
              <a:buNone/>
            </a:pPr>
            <a:r>
              <a:rPr lang="en-US" sz="1000" b="1" spc="300" kern="0" dirty="0">
                <a:solidFill>
                  <a:srgbClr val="F7F471"/>
                </a:solidFill>
                <a:latin typeface="Inter" pitchFamily="34" charset="0"/>
                <a:ea typeface="Inter" pitchFamily="34" charset="-122"/>
                <a:cs typeface="Inter" pitchFamily="34" charset="-120"/>
              </a:rPr>
              <a:t>WATCH OUT</a:t>
            </a:r>
            <a:endParaRPr lang="en-US" sz="1000" dirty="0"/>
          </a:p>
        </p:txBody>
      </p:sp>
      <p:sp>
        <p:nvSpPr>
          <p:cNvPr id="21" name="Text 19"/>
          <p:cNvSpPr/>
          <p:nvPr/>
        </p:nvSpPr>
        <p:spPr>
          <a:xfrm>
            <a:off x="822960" y="6858000"/>
            <a:ext cx="9784080" cy="914400"/>
          </a:xfrm>
          <a:prstGeom prst="rect">
            <a:avLst/>
          </a:prstGeom>
          <a:noFill/>
          <a:ln/>
        </p:spPr>
        <p:txBody>
          <a:bodyPr wrap="square" lIns="0" tIns="0" rIns="0" bIns="0" rtlCol="0" anchor="t"/>
          <a:lstStyle/>
          <a:p>
            <a:pPr indent="0" marL="0">
              <a:lnSpc>
                <a:spcPct val="145000"/>
              </a:lnSpc>
              <a:buNone/>
            </a:pPr>
            <a:r>
              <a:rPr lang="en-US" sz="1500" i="1" dirty="0">
                <a:solidFill>
                  <a:srgbClr val="EDE8DF"/>
                </a:solidFill>
                <a:latin typeface="Playfair Display" pitchFamily="34" charset="0"/>
                <a:ea typeface="Playfair Display" pitchFamily="34" charset="-122"/>
                <a:cs typeface="Playfair Display" pitchFamily="34" charset="-120"/>
              </a:rPr>
              <a:t>Every analysis fails on a vague portfolio. The first ten minutes are the most expensive. Generic items break Step 02 and corrupt every step that follows.</a:t>
            </a:r>
            <a:endParaRPr lang="en-US" sz="1500" dirty="0"/>
          </a:p>
        </p:txBody>
      </p:sp>
      <p:sp>
        <p:nvSpPr>
          <p:cNvPr id="22" name="Shape 20"/>
          <p:cNvSpPr/>
          <p:nvPr/>
        </p:nvSpPr>
        <p:spPr>
          <a:xfrm>
            <a:off x="548640" y="8092440"/>
            <a:ext cx="10332720" cy="1554480"/>
          </a:xfrm>
          <a:prstGeom prst="rect">
            <a:avLst/>
          </a:prstGeom>
          <a:solidFill>
            <a:srgbClr val="D6CEBF"/>
          </a:solidFill>
          <a:ln/>
        </p:spPr>
      </p:sp>
      <p:sp>
        <p:nvSpPr>
          <p:cNvPr id="23" name="Text 21"/>
          <p:cNvSpPr/>
          <p:nvPr/>
        </p:nvSpPr>
        <p:spPr>
          <a:xfrm>
            <a:off x="822960" y="8275320"/>
            <a:ext cx="4572000" cy="274320"/>
          </a:xfrm>
          <a:prstGeom prst="rect">
            <a:avLst/>
          </a:prstGeom>
          <a:noFill/>
          <a:ln/>
        </p:spPr>
        <p:txBody>
          <a:bodyPr wrap="square" lIns="0" tIns="0" rIns="0" bIns="0" rtlCol="0" anchor="t"/>
          <a:lstStyle/>
          <a:p>
            <a:pPr indent="0" marL="0">
              <a:buNone/>
            </a:pPr>
            <a:r>
              <a:rPr lang="en-US" sz="1000" b="1" spc="300" kern="0" dirty="0">
                <a:solidFill>
                  <a:srgbClr val="8A8280"/>
                </a:solidFill>
                <a:latin typeface="Inter" pitchFamily="34" charset="0"/>
                <a:ea typeface="Inter" pitchFamily="34" charset="-122"/>
                <a:cs typeface="Inter" pitchFamily="34" charset="-120"/>
              </a:rPr>
              <a:t>EXAMPLE</a:t>
            </a:r>
            <a:endParaRPr lang="en-US" sz="1000" dirty="0"/>
          </a:p>
        </p:txBody>
      </p:sp>
      <p:sp>
        <p:nvSpPr>
          <p:cNvPr id="24" name="Text 22"/>
          <p:cNvSpPr/>
          <p:nvPr/>
        </p:nvSpPr>
        <p:spPr>
          <a:xfrm>
            <a:off x="822960" y="8595360"/>
            <a:ext cx="9784080" cy="914400"/>
          </a:xfrm>
          <a:prstGeom prst="rect">
            <a:avLst/>
          </a:prstGeom>
          <a:noFill/>
          <a:ln/>
        </p:spPr>
        <p:txBody>
          <a:bodyPr wrap="square" lIns="0" tIns="0" rIns="0" bIns="0" rtlCol="0" anchor="t"/>
          <a:lstStyle/>
          <a:p>
            <a:pPr indent="0" marL="0">
              <a:lnSpc>
                <a:spcPct val="150000"/>
              </a:lnSpc>
              <a:buNone/>
            </a:pPr>
            <a:r>
              <a:rPr lang="en-US" sz="1200" dirty="0">
                <a:solidFill>
                  <a:srgbClr val="18160F"/>
                </a:solidFill>
                <a:latin typeface="Inter" pitchFamily="34" charset="0"/>
                <a:ea typeface="Inter" pitchFamily="34" charset="-122"/>
                <a:cs typeface="Inter" pitchFamily="34" charset="-120"/>
              </a:rPr>
              <a:t>A solo operator lists three items: a paid newsletter (segment: senior operators, delivery: weekly email, price: $30/mo), a one-off course (segment: same, delivery: cohort, price: $1,200), and a freelance consulting service (segment: SMB owners, delivery: 1:1, price: $5,000).</a:t>
            </a:r>
            <a:endParaRPr lang="en-US" sz="12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38302A"/>
        </a:solidFill>
      </p:bgPr>
    </p:bg>
    <p:spTree>
      <p:nvGrpSpPr>
        <p:cNvPr id="1" name=""/>
        <p:cNvGrpSpPr/>
        <p:nvPr/>
      </p:nvGrpSpPr>
      <p:grpSpPr>
        <a:xfrm>
          <a:off x="0" y="0"/>
          <a:ext cx="0" cy="0"/>
          <a:chOff x="0" y="0"/>
          <a:chExt cx="0" cy="0"/>
        </a:xfrm>
      </p:grpSpPr>
      <p:sp>
        <p:nvSpPr>
          <p:cNvPr id="2" name="Shape 0"/>
          <p:cNvSpPr/>
          <p:nvPr/>
        </p:nvSpPr>
        <p:spPr>
          <a:xfrm>
            <a:off x="274320" y="274320"/>
            <a:ext cx="10881360" cy="22860"/>
          </a:xfrm>
          <a:prstGeom prst="rect">
            <a:avLst/>
          </a:prstGeom>
          <a:solidFill>
            <a:srgbClr val="F7F471"/>
          </a:solidFill>
          <a:ln/>
        </p:spPr>
      </p:sp>
      <p:sp>
        <p:nvSpPr>
          <p:cNvPr id="3" name="Shape 1"/>
          <p:cNvSpPr/>
          <p:nvPr/>
        </p:nvSpPr>
        <p:spPr>
          <a:xfrm>
            <a:off x="274320" y="13990320"/>
            <a:ext cx="10881360" cy="22860"/>
          </a:xfrm>
          <a:prstGeom prst="rect">
            <a:avLst/>
          </a:prstGeom>
          <a:solidFill>
            <a:srgbClr val="F7F471"/>
          </a:solidFill>
          <a:ln/>
        </p:spPr>
      </p:sp>
      <p:sp>
        <p:nvSpPr>
          <p:cNvPr id="4" name="Shape 2"/>
          <p:cNvSpPr/>
          <p:nvPr/>
        </p:nvSpPr>
        <p:spPr>
          <a:xfrm>
            <a:off x="274320" y="274320"/>
            <a:ext cx="22860" cy="13738860"/>
          </a:xfrm>
          <a:prstGeom prst="rect">
            <a:avLst/>
          </a:prstGeom>
          <a:solidFill>
            <a:srgbClr val="F7F471"/>
          </a:solidFill>
          <a:ln/>
        </p:spPr>
      </p:sp>
      <p:sp>
        <p:nvSpPr>
          <p:cNvPr id="5" name="Shape 3"/>
          <p:cNvSpPr/>
          <p:nvPr/>
        </p:nvSpPr>
        <p:spPr>
          <a:xfrm>
            <a:off x="11132820" y="274320"/>
            <a:ext cx="22860" cy="13738860"/>
          </a:xfrm>
          <a:prstGeom prst="rect">
            <a:avLst/>
          </a:prstGeom>
          <a:solidFill>
            <a:srgbClr val="F7F471"/>
          </a:solidFill>
          <a:ln/>
        </p:spPr>
      </p:sp>
      <p:sp>
        <p:nvSpPr>
          <p:cNvPr id="6" name="Text 4"/>
          <p:cNvSpPr/>
          <p:nvPr/>
        </p:nvSpPr>
        <p:spPr>
          <a:xfrm>
            <a:off x="548640" y="457200"/>
            <a:ext cx="8686800" cy="292608"/>
          </a:xfrm>
          <a:prstGeom prst="rect">
            <a:avLst/>
          </a:prstGeom>
          <a:noFill/>
          <a:ln/>
        </p:spPr>
        <p:txBody>
          <a:bodyPr wrap="square" lIns="0" tIns="0" rIns="0" bIns="0" rtlCol="0" anchor="t"/>
          <a:lstStyle/>
          <a:p>
            <a:pPr indent="0" marL="0">
              <a:buNone/>
            </a:pPr>
            <a:r>
              <a:rPr lang="en-US" sz="1100" b="1" spc="300" kern="0" dirty="0">
                <a:solidFill>
                  <a:srgbClr val="F7F471"/>
                </a:solidFill>
                <a:latin typeface="Inter" pitchFamily="34" charset="0"/>
                <a:ea typeface="Inter" pitchFamily="34" charset="-122"/>
                <a:cs typeface="Inter" pitchFamily="34" charset="-120"/>
              </a:rPr>
              <a:t>OPERATOR'S FIELD MANUAL  /  No. 003  /  GROWTH-SHARE MATRIX</a:t>
            </a:r>
            <a:endParaRPr lang="en-US" sz="1100" dirty="0"/>
          </a:p>
        </p:txBody>
      </p:sp>
      <p:sp>
        <p:nvSpPr>
          <p:cNvPr id="7" name="Text 5"/>
          <p:cNvSpPr/>
          <p:nvPr/>
        </p:nvSpPr>
        <p:spPr>
          <a:xfrm>
            <a:off x="8595360" y="457200"/>
            <a:ext cx="2286000" cy="292608"/>
          </a:xfrm>
          <a:prstGeom prst="rect">
            <a:avLst/>
          </a:prstGeom>
          <a:noFill/>
          <a:ln/>
        </p:spPr>
        <p:txBody>
          <a:bodyPr wrap="square" lIns="0" tIns="0" rIns="0" bIns="0" rtlCol="0" anchor="t"/>
          <a:lstStyle/>
          <a:p>
            <a:pPr algn="r" indent="0" marL="0">
              <a:buNone/>
            </a:pPr>
            <a:r>
              <a:rPr lang="en-US" sz="1100" b="1" spc="300" kern="0" dirty="0">
                <a:solidFill>
                  <a:srgbClr val="8A8280"/>
                </a:solidFill>
                <a:latin typeface="Inter" pitchFamily="34" charset="0"/>
                <a:ea typeface="Inter" pitchFamily="34" charset="-122"/>
                <a:cs typeface="Inter" pitchFamily="34" charset="-120"/>
              </a:rPr>
              <a:t>PAGE 05  /  12</a:t>
            </a:r>
            <a:endParaRPr lang="en-US" sz="1100" dirty="0"/>
          </a:p>
        </p:txBody>
      </p:sp>
      <p:sp>
        <p:nvSpPr>
          <p:cNvPr id="8" name="Text 6"/>
          <p:cNvSpPr/>
          <p:nvPr/>
        </p:nvSpPr>
        <p:spPr>
          <a:xfrm>
            <a:off x="548640" y="13738860"/>
            <a:ext cx="4572000" cy="292608"/>
          </a:xfrm>
          <a:prstGeom prst="rect">
            <a:avLst/>
          </a:prstGeom>
          <a:noFill/>
          <a:ln/>
        </p:spPr>
        <p:txBody>
          <a:bodyPr wrap="square" lIns="0" tIns="0" rIns="0" bIns="0" rtlCol="0" anchor="t"/>
          <a:lstStyle/>
          <a:p>
            <a:pPr indent="0" marL="0">
              <a:buNone/>
            </a:pPr>
            <a:r>
              <a:rPr lang="en-US" sz="900" b="1" spc="300" kern="0" dirty="0">
                <a:solidFill>
                  <a:srgbClr val="8A8280"/>
                </a:solidFill>
                <a:latin typeface="Inter" pitchFamily="34" charset="0"/>
                <a:ea typeface="Inter" pitchFamily="34" charset="-122"/>
                <a:cs typeface="Inter" pitchFamily="34" charset="-120"/>
              </a:rPr>
              <a:t>OPERATING  ·  JOHN BREWTON</a:t>
            </a:r>
            <a:endParaRPr lang="en-US" sz="900" dirty="0"/>
          </a:p>
        </p:txBody>
      </p:sp>
      <p:sp>
        <p:nvSpPr>
          <p:cNvPr id="9" name="Text 7"/>
          <p:cNvSpPr/>
          <p:nvPr/>
        </p:nvSpPr>
        <p:spPr>
          <a:xfrm>
            <a:off x="0" y="13738860"/>
            <a:ext cx="11430000" cy="292608"/>
          </a:xfrm>
          <a:prstGeom prst="rect">
            <a:avLst/>
          </a:prstGeom>
          <a:noFill/>
          <a:ln/>
        </p:spPr>
        <p:txBody>
          <a:bodyPr wrap="square" lIns="0" tIns="0" rIns="0" bIns="0" rtlCol="0" anchor="t"/>
          <a:lstStyle/>
          <a:p>
            <a:pPr algn="ctr" indent="0" marL="0">
              <a:buNone/>
            </a:pPr>
            <a:r>
              <a:rPr lang="en-US" sz="900" b="1" spc="300" kern="0" dirty="0">
                <a:solidFill>
                  <a:srgbClr val="F7F471"/>
                </a:solidFill>
                <a:latin typeface="Inter" pitchFamily="34" charset="0"/>
                <a:ea typeface="Inter" pitchFamily="34" charset="-122"/>
                <a:cs typeface="Inter" pitchFamily="34" charset="-120"/>
              </a:rPr>
              <a:t>MANUAL 003  ·  GROWTH-SHARE MATRIX</a:t>
            </a:r>
            <a:endParaRPr lang="en-US" sz="900" dirty="0"/>
          </a:p>
        </p:txBody>
      </p:sp>
      <p:sp>
        <p:nvSpPr>
          <p:cNvPr id="10" name="Text 8"/>
          <p:cNvSpPr/>
          <p:nvPr/>
        </p:nvSpPr>
        <p:spPr>
          <a:xfrm>
            <a:off x="0" y="13738860"/>
            <a:ext cx="10881360" cy="292608"/>
          </a:xfrm>
          <a:prstGeom prst="rect">
            <a:avLst/>
          </a:prstGeom>
          <a:noFill/>
          <a:ln/>
        </p:spPr>
        <p:txBody>
          <a:bodyPr wrap="square" lIns="0" tIns="0" rIns="0" bIns="0" rtlCol="0" anchor="t"/>
          <a:lstStyle/>
          <a:p>
            <a:pPr algn="r" indent="0" marL="0">
              <a:buNone/>
            </a:pPr>
            <a:r>
              <a:rPr lang="en-US" sz="900" b="1" spc="300" kern="0" dirty="0">
                <a:solidFill>
                  <a:srgbClr val="8A8280"/>
                </a:solidFill>
                <a:latin typeface="Inter" pitchFamily="34" charset="0"/>
                <a:ea typeface="Inter" pitchFamily="34" charset="-122"/>
                <a:cs typeface="Inter" pitchFamily="34" charset="-120"/>
              </a:rPr>
              <a:t>operatingbyjohnbrewton.com</a:t>
            </a:r>
            <a:endParaRPr lang="en-US" sz="900" dirty="0"/>
          </a:p>
        </p:txBody>
      </p:sp>
      <p:sp>
        <p:nvSpPr>
          <p:cNvPr id="11" name="Shape 9"/>
          <p:cNvSpPr/>
          <p:nvPr/>
        </p:nvSpPr>
        <p:spPr>
          <a:xfrm>
            <a:off x="548640" y="1051560"/>
            <a:ext cx="457200" cy="36576"/>
          </a:xfrm>
          <a:prstGeom prst="rect">
            <a:avLst/>
          </a:prstGeom>
          <a:solidFill>
            <a:srgbClr val="F7F471"/>
          </a:solidFill>
          <a:ln/>
        </p:spPr>
      </p:sp>
      <p:sp>
        <p:nvSpPr>
          <p:cNvPr id="12" name="Text 10"/>
          <p:cNvSpPr/>
          <p:nvPr/>
        </p:nvSpPr>
        <p:spPr>
          <a:xfrm>
            <a:off x="548640" y="1161288"/>
            <a:ext cx="7315200" cy="292608"/>
          </a:xfrm>
          <a:prstGeom prst="rect">
            <a:avLst/>
          </a:prstGeom>
          <a:noFill/>
          <a:ln/>
        </p:spPr>
        <p:txBody>
          <a:bodyPr wrap="square" lIns="0" tIns="0" rIns="0" bIns="0" rtlCol="0" anchor="t"/>
          <a:lstStyle/>
          <a:p>
            <a:pPr indent="0" marL="0">
              <a:buNone/>
            </a:pPr>
            <a:r>
              <a:rPr lang="en-US" sz="1100" b="1" spc="300" kern="0" dirty="0">
                <a:solidFill>
                  <a:srgbClr val="8A8280"/>
                </a:solidFill>
                <a:latin typeface="Inter" pitchFamily="34" charset="0"/>
                <a:ea typeface="Inter" pitchFamily="34" charset="-122"/>
                <a:cs typeface="Inter" pitchFamily="34" charset="-120"/>
              </a:rPr>
              <a:t>STEP 02  ·  SCORE THE AXES  ·  10 MIN</a:t>
            </a:r>
            <a:endParaRPr lang="en-US" sz="1100" dirty="0"/>
          </a:p>
        </p:txBody>
      </p:sp>
      <p:sp>
        <p:nvSpPr>
          <p:cNvPr id="13" name="Text 11"/>
          <p:cNvSpPr/>
          <p:nvPr/>
        </p:nvSpPr>
        <p:spPr>
          <a:xfrm>
            <a:off x="548640" y="1691640"/>
            <a:ext cx="10332720" cy="1828800"/>
          </a:xfrm>
          <a:prstGeom prst="rect">
            <a:avLst/>
          </a:prstGeom>
          <a:noFill/>
          <a:ln/>
        </p:spPr>
        <p:txBody>
          <a:bodyPr wrap="square" lIns="0" tIns="0" rIns="0" bIns="0" rtlCol="0" anchor="t"/>
          <a:lstStyle/>
          <a:p>
            <a:pPr indent="0" marL="0">
              <a:buNone/>
            </a:pPr>
            <a:r>
              <a:rPr lang="en-US" sz="4800" spc="-50" kern="0" dirty="0">
                <a:solidFill>
                  <a:srgbClr val="EDE8DF"/>
                </a:solidFill>
                <a:latin typeface="Playfair Display" pitchFamily="34" charset="0"/>
                <a:ea typeface="Playfair Display" pitchFamily="34" charset="-122"/>
                <a:cs typeface="Playfair Display" pitchFamily="34" charset="-120"/>
              </a:rPr>
              <a:t>Score the axes.</a:t>
            </a:r>
            <a:endParaRPr lang="en-US" sz="4800" dirty="0"/>
          </a:p>
        </p:txBody>
      </p:sp>
      <p:sp>
        <p:nvSpPr>
          <p:cNvPr id="14" name="Shape 12"/>
          <p:cNvSpPr/>
          <p:nvPr/>
        </p:nvSpPr>
        <p:spPr>
          <a:xfrm>
            <a:off x="548640" y="3794760"/>
            <a:ext cx="10332720" cy="2377440"/>
          </a:xfrm>
          <a:prstGeom prst="rect">
            <a:avLst/>
          </a:prstGeom>
          <a:solidFill>
            <a:srgbClr val="D6CEBF"/>
          </a:solidFill>
          <a:ln/>
        </p:spPr>
      </p:sp>
      <p:sp>
        <p:nvSpPr>
          <p:cNvPr id="15" name="Shape 13"/>
          <p:cNvSpPr/>
          <p:nvPr/>
        </p:nvSpPr>
        <p:spPr>
          <a:xfrm>
            <a:off x="548640" y="3794760"/>
            <a:ext cx="10332720" cy="54864"/>
          </a:xfrm>
          <a:prstGeom prst="rect">
            <a:avLst/>
          </a:prstGeom>
          <a:solidFill>
            <a:srgbClr val="F7F471"/>
          </a:solidFill>
          <a:ln/>
        </p:spPr>
      </p:sp>
      <p:sp>
        <p:nvSpPr>
          <p:cNvPr id="16" name="Text 14"/>
          <p:cNvSpPr/>
          <p:nvPr/>
        </p:nvSpPr>
        <p:spPr>
          <a:xfrm>
            <a:off x="822960" y="4023360"/>
            <a:ext cx="4572000" cy="292608"/>
          </a:xfrm>
          <a:prstGeom prst="rect">
            <a:avLst/>
          </a:prstGeom>
          <a:noFill/>
          <a:ln/>
        </p:spPr>
        <p:txBody>
          <a:bodyPr wrap="square" lIns="0" tIns="0" rIns="0" bIns="0" rtlCol="0" anchor="t"/>
          <a:lstStyle/>
          <a:p>
            <a:pPr indent="0" marL="0">
              <a:buNone/>
            </a:pPr>
            <a:r>
              <a:rPr lang="en-US" sz="1100" b="1" spc="300" kern="0" dirty="0">
                <a:solidFill>
                  <a:srgbClr val="8A8280"/>
                </a:solidFill>
                <a:latin typeface="Inter" pitchFamily="34" charset="0"/>
                <a:ea typeface="Inter" pitchFamily="34" charset="-122"/>
                <a:cs typeface="Inter" pitchFamily="34" charset="-120"/>
              </a:rPr>
              <a:t>THE INSTRUCTION</a:t>
            </a:r>
            <a:endParaRPr lang="en-US" sz="1100" dirty="0"/>
          </a:p>
        </p:txBody>
      </p:sp>
      <p:sp>
        <p:nvSpPr>
          <p:cNvPr id="17" name="Text 15"/>
          <p:cNvSpPr/>
          <p:nvPr/>
        </p:nvSpPr>
        <p:spPr>
          <a:xfrm>
            <a:off x="822960" y="4434840"/>
            <a:ext cx="9784080" cy="1600200"/>
          </a:xfrm>
          <a:prstGeom prst="rect">
            <a:avLst/>
          </a:prstGeom>
          <a:noFill/>
          <a:ln/>
        </p:spPr>
        <p:txBody>
          <a:bodyPr wrap="square" lIns="0" tIns="0" rIns="0" bIns="0" rtlCol="0" anchor="t"/>
          <a:lstStyle/>
          <a:p>
            <a:pPr indent="0" marL="0">
              <a:lnSpc>
                <a:spcPct val="150000"/>
              </a:lnSpc>
              <a:buNone/>
            </a:pPr>
            <a:r>
              <a:rPr lang="en-US" sz="1400" dirty="0">
                <a:solidFill>
                  <a:srgbClr val="18160F"/>
                </a:solidFill>
                <a:latin typeface="Inter" pitchFamily="34" charset="0"/>
                <a:ea typeface="Inter" pitchFamily="34" charset="-122"/>
                <a:cs typeface="Inter" pitchFamily="34" charset="-120"/>
              </a:rPr>
              <a:t>Two axes. Score every item on each from 1 to 10. Flywheel position measures how customer data, operating data, and outcome data accumulate per cycle. Attention velocity measures inbound demand, mention velocity, and switching cost. Each score stands on three written signals. The score without the signals is opinion, not analysis.</a:t>
            </a:r>
            <a:endParaRPr lang="en-US" sz="1400" dirty="0"/>
          </a:p>
        </p:txBody>
      </p:sp>
      <p:sp>
        <p:nvSpPr>
          <p:cNvPr id="18" name="Shape 16"/>
          <p:cNvSpPr/>
          <p:nvPr/>
        </p:nvSpPr>
        <p:spPr>
          <a:xfrm>
            <a:off x="548640" y="6355080"/>
            <a:ext cx="10332720" cy="1554480"/>
          </a:xfrm>
          <a:prstGeom prst="rect">
            <a:avLst/>
          </a:prstGeom>
          <a:solidFill>
            <a:srgbClr val="38302A"/>
          </a:solidFill>
          <a:ln w="7620">
            <a:solidFill>
              <a:srgbClr val="F7F471"/>
            </a:solidFill>
            <a:prstDash val="solid"/>
          </a:ln>
        </p:spPr>
      </p:sp>
      <p:sp>
        <p:nvSpPr>
          <p:cNvPr id="19" name="Shape 17"/>
          <p:cNvSpPr/>
          <p:nvPr/>
        </p:nvSpPr>
        <p:spPr>
          <a:xfrm>
            <a:off x="548640" y="6355080"/>
            <a:ext cx="54864" cy="1554480"/>
          </a:xfrm>
          <a:prstGeom prst="rect">
            <a:avLst/>
          </a:prstGeom>
          <a:solidFill>
            <a:srgbClr val="F7F471"/>
          </a:solidFill>
          <a:ln/>
        </p:spPr>
      </p:sp>
      <p:sp>
        <p:nvSpPr>
          <p:cNvPr id="20" name="Text 18"/>
          <p:cNvSpPr/>
          <p:nvPr/>
        </p:nvSpPr>
        <p:spPr>
          <a:xfrm>
            <a:off x="822960" y="6537960"/>
            <a:ext cx="4572000" cy="274320"/>
          </a:xfrm>
          <a:prstGeom prst="rect">
            <a:avLst/>
          </a:prstGeom>
          <a:noFill/>
          <a:ln/>
        </p:spPr>
        <p:txBody>
          <a:bodyPr wrap="square" lIns="0" tIns="0" rIns="0" bIns="0" rtlCol="0" anchor="t"/>
          <a:lstStyle/>
          <a:p>
            <a:pPr indent="0" marL="0">
              <a:buNone/>
            </a:pPr>
            <a:r>
              <a:rPr lang="en-US" sz="1000" b="1" spc="300" kern="0" dirty="0">
                <a:solidFill>
                  <a:srgbClr val="F7F471"/>
                </a:solidFill>
                <a:latin typeface="Inter" pitchFamily="34" charset="0"/>
                <a:ea typeface="Inter" pitchFamily="34" charset="-122"/>
                <a:cs typeface="Inter" pitchFamily="34" charset="-120"/>
              </a:rPr>
              <a:t>WATCH OUT</a:t>
            </a:r>
            <a:endParaRPr lang="en-US" sz="1000" dirty="0"/>
          </a:p>
        </p:txBody>
      </p:sp>
      <p:sp>
        <p:nvSpPr>
          <p:cNvPr id="21" name="Text 19"/>
          <p:cNvSpPr/>
          <p:nvPr/>
        </p:nvSpPr>
        <p:spPr>
          <a:xfrm>
            <a:off x="822960" y="6858000"/>
            <a:ext cx="9784080" cy="914400"/>
          </a:xfrm>
          <a:prstGeom prst="rect">
            <a:avLst/>
          </a:prstGeom>
          <a:noFill/>
          <a:ln/>
        </p:spPr>
        <p:txBody>
          <a:bodyPr wrap="square" lIns="0" tIns="0" rIns="0" bIns="0" rtlCol="0" anchor="t"/>
          <a:lstStyle/>
          <a:p>
            <a:pPr indent="0" marL="0">
              <a:lnSpc>
                <a:spcPct val="145000"/>
              </a:lnSpc>
              <a:buNone/>
            </a:pPr>
            <a:r>
              <a:rPr lang="en-US" sz="1500" i="1" dirty="0">
                <a:solidFill>
                  <a:srgbClr val="EDE8DF"/>
                </a:solidFill>
                <a:latin typeface="Playfair Display" pitchFamily="34" charset="0"/>
                <a:ea typeface="Playfair Display" pitchFamily="34" charset="-122"/>
                <a:cs typeface="Playfair Display" pitchFamily="34" charset="-120"/>
              </a:rPr>
              <a:t>Round numbers are a smell. A 5/5 score on every item means the operator is averaging instead of judging. Force differentiation. The ranking matters more than the absolute score.</a:t>
            </a:r>
            <a:endParaRPr lang="en-US" sz="1500" dirty="0"/>
          </a:p>
        </p:txBody>
      </p:sp>
      <p:sp>
        <p:nvSpPr>
          <p:cNvPr id="22" name="Shape 20"/>
          <p:cNvSpPr/>
          <p:nvPr/>
        </p:nvSpPr>
        <p:spPr>
          <a:xfrm>
            <a:off x="548640" y="8092440"/>
            <a:ext cx="10332720" cy="1554480"/>
          </a:xfrm>
          <a:prstGeom prst="rect">
            <a:avLst/>
          </a:prstGeom>
          <a:solidFill>
            <a:srgbClr val="D6CEBF"/>
          </a:solidFill>
          <a:ln/>
        </p:spPr>
      </p:sp>
      <p:sp>
        <p:nvSpPr>
          <p:cNvPr id="23" name="Text 21"/>
          <p:cNvSpPr/>
          <p:nvPr/>
        </p:nvSpPr>
        <p:spPr>
          <a:xfrm>
            <a:off x="822960" y="8275320"/>
            <a:ext cx="4572000" cy="274320"/>
          </a:xfrm>
          <a:prstGeom prst="rect">
            <a:avLst/>
          </a:prstGeom>
          <a:noFill/>
          <a:ln/>
        </p:spPr>
        <p:txBody>
          <a:bodyPr wrap="square" lIns="0" tIns="0" rIns="0" bIns="0" rtlCol="0" anchor="t"/>
          <a:lstStyle/>
          <a:p>
            <a:pPr indent="0" marL="0">
              <a:buNone/>
            </a:pPr>
            <a:r>
              <a:rPr lang="en-US" sz="1000" b="1" spc="300" kern="0" dirty="0">
                <a:solidFill>
                  <a:srgbClr val="8A8280"/>
                </a:solidFill>
                <a:latin typeface="Inter" pitchFamily="34" charset="0"/>
                <a:ea typeface="Inter" pitchFamily="34" charset="-122"/>
                <a:cs typeface="Inter" pitchFamily="34" charset="-120"/>
              </a:rPr>
              <a:t>EXAMPLE</a:t>
            </a:r>
            <a:endParaRPr lang="en-US" sz="1000" dirty="0"/>
          </a:p>
        </p:txBody>
      </p:sp>
      <p:sp>
        <p:nvSpPr>
          <p:cNvPr id="24" name="Text 22"/>
          <p:cNvSpPr/>
          <p:nvPr/>
        </p:nvSpPr>
        <p:spPr>
          <a:xfrm>
            <a:off x="822960" y="8595360"/>
            <a:ext cx="9784080" cy="914400"/>
          </a:xfrm>
          <a:prstGeom prst="rect">
            <a:avLst/>
          </a:prstGeom>
          <a:noFill/>
          <a:ln/>
        </p:spPr>
        <p:txBody>
          <a:bodyPr wrap="square" lIns="0" tIns="0" rIns="0" bIns="0" rtlCol="0" anchor="t"/>
          <a:lstStyle/>
          <a:p>
            <a:pPr indent="0" marL="0">
              <a:lnSpc>
                <a:spcPct val="150000"/>
              </a:lnSpc>
              <a:buNone/>
            </a:pPr>
            <a:r>
              <a:rPr lang="en-US" sz="1200" dirty="0">
                <a:solidFill>
                  <a:srgbClr val="18160F"/>
                </a:solidFill>
                <a:latin typeface="Inter" pitchFamily="34" charset="0"/>
                <a:ea typeface="Inter" pitchFamily="34" charset="-122"/>
                <a:cs typeface="Inter" pitchFamily="34" charset="-120"/>
              </a:rPr>
              <a:t>The newsletter scores Flywheel 8 (subscriber data, send-time data, content engagement data). Attention velocity 7 (steady inbound, weekly mentions, high switching cost). Course scores Flywheel 3, Attention 6. Freelance scores Flywheel 5, Attention 2.</a:t>
            </a:r>
            <a:endParaRPr lang="en-US" sz="12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38302A"/>
        </a:solidFill>
      </p:bgPr>
    </p:bg>
    <p:spTree>
      <p:nvGrpSpPr>
        <p:cNvPr id="1" name=""/>
        <p:cNvGrpSpPr/>
        <p:nvPr/>
      </p:nvGrpSpPr>
      <p:grpSpPr>
        <a:xfrm>
          <a:off x="0" y="0"/>
          <a:ext cx="0" cy="0"/>
          <a:chOff x="0" y="0"/>
          <a:chExt cx="0" cy="0"/>
        </a:xfrm>
      </p:grpSpPr>
      <p:sp>
        <p:nvSpPr>
          <p:cNvPr id="2" name="Shape 0"/>
          <p:cNvSpPr/>
          <p:nvPr/>
        </p:nvSpPr>
        <p:spPr>
          <a:xfrm>
            <a:off x="274320" y="274320"/>
            <a:ext cx="10881360" cy="22860"/>
          </a:xfrm>
          <a:prstGeom prst="rect">
            <a:avLst/>
          </a:prstGeom>
          <a:solidFill>
            <a:srgbClr val="F7F471"/>
          </a:solidFill>
          <a:ln/>
        </p:spPr>
      </p:sp>
      <p:sp>
        <p:nvSpPr>
          <p:cNvPr id="3" name="Shape 1"/>
          <p:cNvSpPr/>
          <p:nvPr/>
        </p:nvSpPr>
        <p:spPr>
          <a:xfrm>
            <a:off x="274320" y="13990320"/>
            <a:ext cx="10881360" cy="22860"/>
          </a:xfrm>
          <a:prstGeom prst="rect">
            <a:avLst/>
          </a:prstGeom>
          <a:solidFill>
            <a:srgbClr val="F7F471"/>
          </a:solidFill>
          <a:ln/>
        </p:spPr>
      </p:sp>
      <p:sp>
        <p:nvSpPr>
          <p:cNvPr id="4" name="Shape 2"/>
          <p:cNvSpPr/>
          <p:nvPr/>
        </p:nvSpPr>
        <p:spPr>
          <a:xfrm>
            <a:off x="274320" y="274320"/>
            <a:ext cx="22860" cy="13738860"/>
          </a:xfrm>
          <a:prstGeom prst="rect">
            <a:avLst/>
          </a:prstGeom>
          <a:solidFill>
            <a:srgbClr val="F7F471"/>
          </a:solidFill>
          <a:ln/>
        </p:spPr>
      </p:sp>
      <p:sp>
        <p:nvSpPr>
          <p:cNvPr id="5" name="Shape 3"/>
          <p:cNvSpPr/>
          <p:nvPr/>
        </p:nvSpPr>
        <p:spPr>
          <a:xfrm>
            <a:off x="11132820" y="274320"/>
            <a:ext cx="22860" cy="13738860"/>
          </a:xfrm>
          <a:prstGeom prst="rect">
            <a:avLst/>
          </a:prstGeom>
          <a:solidFill>
            <a:srgbClr val="F7F471"/>
          </a:solidFill>
          <a:ln/>
        </p:spPr>
      </p:sp>
      <p:sp>
        <p:nvSpPr>
          <p:cNvPr id="6" name="Text 4"/>
          <p:cNvSpPr/>
          <p:nvPr/>
        </p:nvSpPr>
        <p:spPr>
          <a:xfrm>
            <a:off x="548640" y="457200"/>
            <a:ext cx="8686800" cy="292608"/>
          </a:xfrm>
          <a:prstGeom prst="rect">
            <a:avLst/>
          </a:prstGeom>
          <a:noFill/>
          <a:ln/>
        </p:spPr>
        <p:txBody>
          <a:bodyPr wrap="square" lIns="0" tIns="0" rIns="0" bIns="0" rtlCol="0" anchor="t"/>
          <a:lstStyle/>
          <a:p>
            <a:pPr indent="0" marL="0">
              <a:buNone/>
            </a:pPr>
            <a:r>
              <a:rPr lang="en-US" sz="1100" b="1" spc="300" kern="0" dirty="0">
                <a:solidFill>
                  <a:srgbClr val="F7F471"/>
                </a:solidFill>
                <a:latin typeface="Inter" pitchFamily="34" charset="0"/>
                <a:ea typeface="Inter" pitchFamily="34" charset="-122"/>
                <a:cs typeface="Inter" pitchFamily="34" charset="-120"/>
              </a:rPr>
              <a:t>OPERATOR'S FIELD MANUAL  /  No. 003  /  GROWTH-SHARE MATRIX</a:t>
            </a:r>
            <a:endParaRPr lang="en-US" sz="1100" dirty="0"/>
          </a:p>
        </p:txBody>
      </p:sp>
      <p:sp>
        <p:nvSpPr>
          <p:cNvPr id="7" name="Text 5"/>
          <p:cNvSpPr/>
          <p:nvPr/>
        </p:nvSpPr>
        <p:spPr>
          <a:xfrm>
            <a:off x="8595360" y="457200"/>
            <a:ext cx="2286000" cy="292608"/>
          </a:xfrm>
          <a:prstGeom prst="rect">
            <a:avLst/>
          </a:prstGeom>
          <a:noFill/>
          <a:ln/>
        </p:spPr>
        <p:txBody>
          <a:bodyPr wrap="square" lIns="0" tIns="0" rIns="0" bIns="0" rtlCol="0" anchor="t"/>
          <a:lstStyle/>
          <a:p>
            <a:pPr algn="r" indent="0" marL="0">
              <a:buNone/>
            </a:pPr>
            <a:r>
              <a:rPr lang="en-US" sz="1100" b="1" spc="300" kern="0" dirty="0">
                <a:solidFill>
                  <a:srgbClr val="8A8280"/>
                </a:solidFill>
                <a:latin typeface="Inter" pitchFamily="34" charset="0"/>
                <a:ea typeface="Inter" pitchFamily="34" charset="-122"/>
                <a:cs typeface="Inter" pitchFamily="34" charset="-120"/>
              </a:rPr>
              <a:t>PAGE 06  /  12</a:t>
            </a:r>
            <a:endParaRPr lang="en-US" sz="1100" dirty="0"/>
          </a:p>
        </p:txBody>
      </p:sp>
      <p:sp>
        <p:nvSpPr>
          <p:cNvPr id="8" name="Text 6"/>
          <p:cNvSpPr/>
          <p:nvPr/>
        </p:nvSpPr>
        <p:spPr>
          <a:xfrm>
            <a:off x="548640" y="13738860"/>
            <a:ext cx="4572000" cy="292608"/>
          </a:xfrm>
          <a:prstGeom prst="rect">
            <a:avLst/>
          </a:prstGeom>
          <a:noFill/>
          <a:ln/>
        </p:spPr>
        <p:txBody>
          <a:bodyPr wrap="square" lIns="0" tIns="0" rIns="0" bIns="0" rtlCol="0" anchor="t"/>
          <a:lstStyle/>
          <a:p>
            <a:pPr indent="0" marL="0">
              <a:buNone/>
            </a:pPr>
            <a:r>
              <a:rPr lang="en-US" sz="900" b="1" spc="300" kern="0" dirty="0">
                <a:solidFill>
                  <a:srgbClr val="8A8280"/>
                </a:solidFill>
                <a:latin typeface="Inter" pitchFamily="34" charset="0"/>
                <a:ea typeface="Inter" pitchFamily="34" charset="-122"/>
                <a:cs typeface="Inter" pitchFamily="34" charset="-120"/>
              </a:rPr>
              <a:t>OPERATING  ·  JOHN BREWTON</a:t>
            </a:r>
            <a:endParaRPr lang="en-US" sz="900" dirty="0"/>
          </a:p>
        </p:txBody>
      </p:sp>
      <p:sp>
        <p:nvSpPr>
          <p:cNvPr id="9" name="Text 7"/>
          <p:cNvSpPr/>
          <p:nvPr/>
        </p:nvSpPr>
        <p:spPr>
          <a:xfrm>
            <a:off x="0" y="13738860"/>
            <a:ext cx="11430000" cy="292608"/>
          </a:xfrm>
          <a:prstGeom prst="rect">
            <a:avLst/>
          </a:prstGeom>
          <a:noFill/>
          <a:ln/>
        </p:spPr>
        <p:txBody>
          <a:bodyPr wrap="square" lIns="0" tIns="0" rIns="0" bIns="0" rtlCol="0" anchor="t"/>
          <a:lstStyle/>
          <a:p>
            <a:pPr algn="ctr" indent="0" marL="0">
              <a:buNone/>
            </a:pPr>
            <a:r>
              <a:rPr lang="en-US" sz="900" b="1" spc="300" kern="0" dirty="0">
                <a:solidFill>
                  <a:srgbClr val="F7F471"/>
                </a:solidFill>
                <a:latin typeface="Inter" pitchFamily="34" charset="0"/>
                <a:ea typeface="Inter" pitchFamily="34" charset="-122"/>
                <a:cs typeface="Inter" pitchFamily="34" charset="-120"/>
              </a:rPr>
              <a:t>MANUAL 003  ·  GROWTH-SHARE MATRIX</a:t>
            </a:r>
            <a:endParaRPr lang="en-US" sz="900" dirty="0"/>
          </a:p>
        </p:txBody>
      </p:sp>
      <p:sp>
        <p:nvSpPr>
          <p:cNvPr id="10" name="Text 8"/>
          <p:cNvSpPr/>
          <p:nvPr/>
        </p:nvSpPr>
        <p:spPr>
          <a:xfrm>
            <a:off x="0" y="13738860"/>
            <a:ext cx="10881360" cy="292608"/>
          </a:xfrm>
          <a:prstGeom prst="rect">
            <a:avLst/>
          </a:prstGeom>
          <a:noFill/>
          <a:ln/>
        </p:spPr>
        <p:txBody>
          <a:bodyPr wrap="square" lIns="0" tIns="0" rIns="0" bIns="0" rtlCol="0" anchor="t"/>
          <a:lstStyle/>
          <a:p>
            <a:pPr algn="r" indent="0" marL="0">
              <a:buNone/>
            </a:pPr>
            <a:r>
              <a:rPr lang="en-US" sz="900" b="1" spc="300" kern="0" dirty="0">
                <a:solidFill>
                  <a:srgbClr val="8A8280"/>
                </a:solidFill>
                <a:latin typeface="Inter" pitchFamily="34" charset="0"/>
                <a:ea typeface="Inter" pitchFamily="34" charset="-122"/>
                <a:cs typeface="Inter" pitchFamily="34" charset="-120"/>
              </a:rPr>
              <a:t>operatingbyjohnbrewton.com</a:t>
            </a:r>
            <a:endParaRPr lang="en-US" sz="900" dirty="0"/>
          </a:p>
        </p:txBody>
      </p:sp>
      <p:sp>
        <p:nvSpPr>
          <p:cNvPr id="11" name="Shape 9"/>
          <p:cNvSpPr/>
          <p:nvPr/>
        </p:nvSpPr>
        <p:spPr>
          <a:xfrm>
            <a:off x="548640" y="1051560"/>
            <a:ext cx="457200" cy="36576"/>
          </a:xfrm>
          <a:prstGeom prst="rect">
            <a:avLst/>
          </a:prstGeom>
          <a:solidFill>
            <a:srgbClr val="F7F471"/>
          </a:solidFill>
          <a:ln/>
        </p:spPr>
      </p:sp>
      <p:sp>
        <p:nvSpPr>
          <p:cNvPr id="12" name="Text 10"/>
          <p:cNvSpPr/>
          <p:nvPr/>
        </p:nvSpPr>
        <p:spPr>
          <a:xfrm>
            <a:off x="548640" y="1161288"/>
            <a:ext cx="7315200" cy="292608"/>
          </a:xfrm>
          <a:prstGeom prst="rect">
            <a:avLst/>
          </a:prstGeom>
          <a:noFill/>
          <a:ln/>
        </p:spPr>
        <p:txBody>
          <a:bodyPr wrap="square" lIns="0" tIns="0" rIns="0" bIns="0" rtlCol="0" anchor="t"/>
          <a:lstStyle/>
          <a:p>
            <a:pPr indent="0" marL="0">
              <a:buNone/>
            </a:pPr>
            <a:r>
              <a:rPr lang="en-US" sz="1100" b="1" spc="300" kern="0" dirty="0">
                <a:solidFill>
                  <a:srgbClr val="8A8280"/>
                </a:solidFill>
                <a:latin typeface="Inter" pitchFamily="34" charset="0"/>
                <a:ea typeface="Inter" pitchFamily="34" charset="-122"/>
                <a:cs typeface="Inter" pitchFamily="34" charset="-120"/>
              </a:rPr>
              <a:t>STEP 03  ·  PLOT EACH ITEM  ·  10 MIN</a:t>
            </a:r>
            <a:endParaRPr lang="en-US" sz="1100" dirty="0"/>
          </a:p>
        </p:txBody>
      </p:sp>
      <p:sp>
        <p:nvSpPr>
          <p:cNvPr id="13" name="Text 11"/>
          <p:cNvSpPr/>
          <p:nvPr/>
        </p:nvSpPr>
        <p:spPr>
          <a:xfrm>
            <a:off x="548640" y="1691640"/>
            <a:ext cx="10332720" cy="1828800"/>
          </a:xfrm>
          <a:prstGeom prst="rect">
            <a:avLst/>
          </a:prstGeom>
          <a:noFill/>
          <a:ln/>
        </p:spPr>
        <p:txBody>
          <a:bodyPr wrap="square" lIns="0" tIns="0" rIns="0" bIns="0" rtlCol="0" anchor="t"/>
          <a:lstStyle/>
          <a:p>
            <a:pPr indent="0" marL="0">
              <a:buNone/>
            </a:pPr>
            <a:r>
              <a:rPr lang="en-US" sz="4800" spc="-50" kern="0" dirty="0">
                <a:solidFill>
                  <a:srgbClr val="EDE8DF"/>
                </a:solidFill>
                <a:latin typeface="Playfair Display" pitchFamily="34" charset="0"/>
                <a:ea typeface="Playfair Display" pitchFamily="34" charset="-122"/>
                <a:cs typeface="Playfair Display" pitchFamily="34" charset="-120"/>
              </a:rPr>
              <a:t>Plot each item.</a:t>
            </a:r>
            <a:endParaRPr lang="en-US" sz="4800" dirty="0"/>
          </a:p>
        </p:txBody>
      </p:sp>
      <p:sp>
        <p:nvSpPr>
          <p:cNvPr id="14" name="Shape 12"/>
          <p:cNvSpPr/>
          <p:nvPr/>
        </p:nvSpPr>
        <p:spPr>
          <a:xfrm>
            <a:off x="548640" y="3794760"/>
            <a:ext cx="10332720" cy="2377440"/>
          </a:xfrm>
          <a:prstGeom prst="rect">
            <a:avLst/>
          </a:prstGeom>
          <a:solidFill>
            <a:srgbClr val="D6CEBF"/>
          </a:solidFill>
          <a:ln/>
        </p:spPr>
      </p:sp>
      <p:sp>
        <p:nvSpPr>
          <p:cNvPr id="15" name="Shape 13"/>
          <p:cNvSpPr/>
          <p:nvPr/>
        </p:nvSpPr>
        <p:spPr>
          <a:xfrm>
            <a:off x="548640" y="3794760"/>
            <a:ext cx="10332720" cy="54864"/>
          </a:xfrm>
          <a:prstGeom prst="rect">
            <a:avLst/>
          </a:prstGeom>
          <a:solidFill>
            <a:srgbClr val="F7F471"/>
          </a:solidFill>
          <a:ln/>
        </p:spPr>
      </p:sp>
      <p:sp>
        <p:nvSpPr>
          <p:cNvPr id="16" name="Text 14"/>
          <p:cNvSpPr/>
          <p:nvPr/>
        </p:nvSpPr>
        <p:spPr>
          <a:xfrm>
            <a:off x="822960" y="4023360"/>
            <a:ext cx="4572000" cy="292608"/>
          </a:xfrm>
          <a:prstGeom prst="rect">
            <a:avLst/>
          </a:prstGeom>
          <a:noFill/>
          <a:ln/>
        </p:spPr>
        <p:txBody>
          <a:bodyPr wrap="square" lIns="0" tIns="0" rIns="0" bIns="0" rtlCol="0" anchor="t"/>
          <a:lstStyle/>
          <a:p>
            <a:pPr indent="0" marL="0">
              <a:buNone/>
            </a:pPr>
            <a:r>
              <a:rPr lang="en-US" sz="1100" b="1" spc="300" kern="0" dirty="0">
                <a:solidFill>
                  <a:srgbClr val="8A8280"/>
                </a:solidFill>
                <a:latin typeface="Inter" pitchFamily="34" charset="0"/>
                <a:ea typeface="Inter" pitchFamily="34" charset="-122"/>
                <a:cs typeface="Inter" pitchFamily="34" charset="-120"/>
              </a:rPr>
              <a:t>THE INSTRUCTION</a:t>
            </a:r>
            <a:endParaRPr lang="en-US" sz="1100" dirty="0"/>
          </a:p>
        </p:txBody>
      </p:sp>
      <p:sp>
        <p:nvSpPr>
          <p:cNvPr id="17" name="Text 15"/>
          <p:cNvSpPr/>
          <p:nvPr/>
        </p:nvSpPr>
        <p:spPr>
          <a:xfrm>
            <a:off x="822960" y="4434840"/>
            <a:ext cx="9784080" cy="1600200"/>
          </a:xfrm>
          <a:prstGeom prst="rect">
            <a:avLst/>
          </a:prstGeom>
          <a:noFill/>
          <a:ln/>
        </p:spPr>
        <p:txBody>
          <a:bodyPr wrap="square" lIns="0" tIns="0" rIns="0" bIns="0" rtlCol="0" anchor="t"/>
          <a:lstStyle/>
          <a:p>
            <a:pPr indent="0" marL="0">
              <a:lnSpc>
                <a:spcPct val="150000"/>
              </a:lnSpc>
              <a:buNone/>
            </a:pPr>
            <a:r>
              <a:rPr lang="en-US" sz="1400" dirty="0">
                <a:solidFill>
                  <a:srgbClr val="18160F"/>
                </a:solidFill>
                <a:latin typeface="Inter" pitchFamily="34" charset="0"/>
                <a:ea typeface="Inter" pitchFamily="34" charset="-122"/>
                <a:cs typeface="Inter" pitchFamily="34" charset="-120"/>
              </a:rPr>
              <a:t>Take the scores from Step 02 and place each item on the 2x2. Compounders sit upper-left (high attention, strong flywheel). Brands sit upper-right (attention without a flywheel). Liquidators sit lower-left (flywheel without attention). Commodities sit lower-right (neither). The plot is the artifact. Print it. Keep it visible for the rest of the protocol.</a:t>
            </a:r>
            <a:endParaRPr lang="en-US" sz="1400" dirty="0"/>
          </a:p>
        </p:txBody>
      </p:sp>
      <p:sp>
        <p:nvSpPr>
          <p:cNvPr id="18" name="Shape 16"/>
          <p:cNvSpPr/>
          <p:nvPr/>
        </p:nvSpPr>
        <p:spPr>
          <a:xfrm>
            <a:off x="548640" y="6355080"/>
            <a:ext cx="10332720" cy="1554480"/>
          </a:xfrm>
          <a:prstGeom prst="rect">
            <a:avLst/>
          </a:prstGeom>
          <a:solidFill>
            <a:srgbClr val="38302A"/>
          </a:solidFill>
          <a:ln w="7620">
            <a:solidFill>
              <a:srgbClr val="F7F471"/>
            </a:solidFill>
            <a:prstDash val="solid"/>
          </a:ln>
        </p:spPr>
      </p:sp>
      <p:sp>
        <p:nvSpPr>
          <p:cNvPr id="19" name="Shape 17"/>
          <p:cNvSpPr/>
          <p:nvPr/>
        </p:nvSpPr>
        <p:spPr>
          <a:xfrm>
            <a:off x="548640" y="6355080"/>
            <a:ext cx="54864" cy="1554480"/>
          </a:xfrm>
          <a:prstGeom prst="rect">
            <a:avLst/>
          </a:prstGeom>
          <a:solidFill>
            <a:srgbClr val="F7F471"/>
          </a:solidFill>
          <a:ln/>
        </p:spPr>
      </p:sp>
      <p:sp>
        <p:nvSpPr>
          <p:cNvPr id="20" name="Text 18"/>
          <p:cNvSpPr/>
          <p:nvPr/>
        </p:nvSpPr>
        <p:spPr>
          <a:xfrm>
            <a:off x="822960" y="6537960"/>
            <a:ext cx="4572000" cy="274320"/>
          </a:xfrm>
          <a:prstGeom prst="rect">
            <a:avLst/>
          </a:prstGeom>
          <a:noFill/>
          <a:ln/>
        </p:spPr>
        <p:txBody>
          <a:bodyPr wrap="square" lIns="0" tIns="0" rIns="0" bIns="0" rtlCol="0" anchor="t"/>
          <a:lstStyle/>
          <a:p>
            <a:pPr indent="0" marL="0">
              <a:buNone/>
            </a:pPr>
            <a:r>
              <a:rPr lang="en-US" sz="1000" b="1" spc="300" kern="0" dirty="0">
                <a:solidFill>
                  <a:srgbClr val="F7F471"/>
                </a:solidFill>
                <a:latin typeface="Inter" pitchFamily="34" charset="0"/>
                <a:ea typeface="Inter" pitchFamily="34" charset="-122"/>
                <a:cs typeface="Inter" pitchFamily="34" charset="-120"/>
              </a:rPr>
              <a:t>WATCH OUT</a:t>
            </a:r>
            <a:endParaRPr lang="en-US" sz="1000" dirty="0"/>
          </a:p>
        </p:txBody>
      </p:sp>
      <p:sp>
        <p:nvSpPr>
          <p:cNvPr id="21" name="Text 19"/>
          <p:cNvSpPr/>
          <p:nvPr/>
        </p:nvSpPr>
        <p:spPr>
          <a:xfrm>
            <a:off x="822960" y="6858000"/>
            <a:ext cx="9784080" cy="914400"/>
          </a:xfrm>
          <a:prstGeom prst="rect">
            <a:avLst/>
          </a:prstGeom>
          <a:noFill/>
          <a:ln/>
        </p:spPr>
        <p:txBody>
          <a:bodyPr wrap="square" lIns="0" tIns="0" rIns="0" bIns="0" rtlCol="0" anchor="t"/>
          <a:lstStyle/>
          <a:p>
            <a:pPr indent="0" marL="0">
              <a:lnSpc>
                <a:spcPct val="145000"/>
              </a:lnSpc>
              <a:buNone/>
            </a:pPr>
            <a:r>
              <a:rPr lang="en-US" sz="1500" i="1" dirty="0">
                <a:solidFill>
                  <a:srgbClr val="EDE8DF"/>
                </a:solidFill>
                <a:latin typeface="Playfair Display" pitchFamily="34" charset="0"/>
                <a:ea typeface="Playfair Display" pitchFamily="34" charset="-122"/>
                <a:cs typeface="Playfair Display" pitchFamily="34" charset="-120"/>
              </a:rPr>
              <a:t>Quadrants are not destiny. A Brand can become a Compounder if you build the flywheel under it. A Liquidator can become a Compounder if you build attention against it. Step 04 names the move.</a:t>
            </a:r>
            <a:endParaRPr lang="en-US" sz="1500" dirty="0"/>
          </a:p>
        </p:txBody>
      </p:sp>
      <p:sp>
        <p:nvSpPr>
          <p:cNvPr id="22" name="Shape 20"/>
          <p:cNvSpPr/>
          <p:nvPr/>
        </p:nvSpPr>
        <p:spPr>
          <a:xfrm>
            <a:off x="548640" y="8092440"/>
            <a:ext cx="10332720" cy="1554480"/>
          </a:xfrm>
          <a:prstGeom prst="rect">
            <a:avLst/>
          </a:prstGeom>
          <a:solidFill>
            <a:srgbClr val="D6CEBF"/>
          </a:solidFill>
          <a:ln/>
        </p:spPr>
      </p:sp>
      <p:sp>
        <p:nvSpPr>
          <p:cNvPr id="23" name="Text 21"/>
          <p:cNvSpPr/>
          <p:nvPr/>
        </p:nvSpPr>
        <p:spPr>
          <a:xfrm>
            <a:off x="822960" y="8275320"/>
            <a:ext cx="4572000" cy="274320"/>
          </a:xfrm>
          <a:prstGeom prst="rect">
            <a:avLst/>
          </a:prstGeom>
          <a:noFill/>
          <a:ln/>
        </p:spPr>
        <p:txBody>
          <a:bodyPr wrap="square" lIns="0" tIns="0" rIns="0" bIns="0" rtlCol="0" anchor="t"/>
          <a:lstStyle/>
          <a:p>
            <a:pPr indent="0" marL="0">
              <a:buNone/>
            </a:pPr>
            <a:r>
              <a:rPr lang="en-US" sz="1000" b="1" spc="300" kern="0" dirty="0">
                <a:solidFill>
                  <a:srgbClr val="8A8280"/>
                </a:solidFill>
                <a:latin typeface="Inter" pitchFamily="34" charset="0"/>
                <a:ea typeface="Inter" pitchFamily="34" charset="-122"/>
                <a:cs typeface="Inter" pitchFamily="34" charset="-120"/>
              </a:rPr>
              <a:t>EXAMPLE</a:t>
            </a:r>
            <a:endParaRPr lang="en-US" sz="1000" dirty="0"/>
          </a:p>
        </p:txBody>
      </p:sp>
      <p:sp>
        <p:nvSpPr>
          <p:cNvPr id="24" name="Text 22"/>
          <p:cNvSpPr/>
          <p:nvPr/>
        </p:nvSpPr>
        <p:spPr>
          <a:xfrm>
            <a:off x="822960" y="8595360"/>
            <a:ext cx="9784080" cy="914400"/>
          </a:xfrm>
          <a:prstGeom prst="rect">
            <a:avLst/>
          </a:prstGeom>
          <a:noFill/>
          <a:ln/>
        </p:spPr>
        <p:txBody>
          <a:bodyPr wrap="square" lIns="0" tIns="0" rIns="0" bIns="0" rtlCol="0" anchor="t"/>
          <a:lstStyle/>
          <a:p>
            <a:pPr indent="0" marL="0">
              <a:lnSpc>
                <a:spcPct val="150000"/>
              </a:lnSpc>
              <a:buNone/>
            </a:pPr>
            <a:r>
              <a:rPr lang="en-US" sz="1200" dirty="0">
                <a:solidFill>
                  <a:srgbClr val="18160F"/>
                </a:solidFill>
                <a:latin typeface="Inter" pitchFamily="34" charset="0"/>
                <a:ea typeface="Inter" pitchFamily="34" charset="-122"/>
                <a:cs typeface="Inter" pitchFamily="34" charset="-120"/>
              </a:rPr>
              <a:t>The newsletter plots upper-left. Compounder. The course plots upper-right. Brand. The freelance work plots lower-left. Liquidator. The portfolio is one Compounder, one Brand, one Liquidator. No Commodities.</a:t>
            </a:r>
            <a:endParaRPr lang="en-US" sz="12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38302A"/>
        </a:solidFill>
      </p:bgPr>
    </p:bg>
    <p:spTree>
      <p:nvGrpSpPr>
        <p:cNvPr id="1" name=""/>
        <p:cNvGrpSpPr/>
        <p:nvPr/>
      </p:nvGrpSpPr>
      <p:grpSpPr>
        <a:xfrm>
          <a:off x="0" y="0"/>
          <a:ext cx="0" cy="0"/>
          <a:chOff x="0" y="0"/>
          <a:chExt cx="0" cy="0"/>
        </a:xfrm>
      </p:grpSpPr>
      <p:sp>
        <p:nvSpPr>
          <p:cNvPr id="2" name="Shape 0"/>
          <p:cNvSpPr/>
          <p:nvPr/>
        </p:nvSpPr>
        <p:spPr>
          <a:xfrm>
            <a:off x="274320" y="274320"/>
            <a:ext cx="10881360" cy="22860"/>
          </a:xfrm>
          <a:prstGeom prst="rect">
            <a:avLst/>
          </a:prstGeom>
          <a:solidFill>
            <a:srgbClr val="F7F471"/>
          </a:solidFill>
          <a:ln/>
        </p:spPr>
      </p:sp>
      <p:sp>
        <p:nvSpPr>
          <p:cNvPr id="3" name="Shape 1"/>
          <p:cNvSpPr/>
          <p:nvPr/>
        </p:nvSpPr>
        <p:spPr>
          <a:xfrm>
            <a:off x="274320" y="13990320"/>
            <a:ext cx="10881360" cy="22860"/>
          </a:xfrm>
          <a:prstGeom prst="rect">
            <a:avLst/>
          </a:prstGeom>
          <a:solidFill>
            <a:srgbClr val="F7F471"/>
          </a:solidFill>
          <a:ln/>
        </p:spPr>
      </p:sp>
      <p:sp>
        <p:nvSpPr>
          <p:cNvPr id="4" name="Shape 2"/>
          <p:cNvSpPr/>
          <p:nvPr/>
        </p:nvSpPr>
        <p:spPr>
          <a:xfrm>
            <a:off x="274320" y="274320"/>
            <a:ext cx="22860" cy="13738860"/>
          </a:xfrm>
          <a:prstGeom prst="rect">
            <a:avLst/>
          </a:prstGeom>
          <a:solidFill>
            <a:srgbClr val="F7F471"/>
          </a:solidFill>
          <a:ln/>
        </p:spPr>
      </p:sp>
      <p:sp>
        <p:nvSpPr>
          <p:cNvPr id="5" name="Shape 3"/>
          <p:cNvSpPr/>
          <p:nvPr/>
        </p:nvSpPr>
        <p:spPr>
          <a:xfrm>
            <a:off x="11132820" y="274320"/>
            <a:ext cx="22860" cy="13738860"/>
          </a:xfrm>
          <a:prstGeom prst="rect">
            <a:avLst/>
          </a:prstGeom>
          <a:solidFill>
            <a:srgbClr val="F7F471"/>
          </a:solidFill>
          <a:ln/>
        </p:spPr>
      </p:sp>
      <p:sp>
        <p:nvSpPr>
          <p:cNvPr id="6" name="Text 4"/>
          <p:cNvSpPr/>
          <p:nvPr/>
        </p:nvSpPr>
        <p:spPr>
          <a:xfrm>
            <a:off x="548640" y="457200"/>
            <a:ext cx="8686800" cy="292608"/>
          </a:xfrm>
          <a:prstGeom prst="rect">
            <a:avLst/>
          </a:prstGeom>
          <a:noFill/>
          <a:ln/>
        </p:spPr>
        <p:txBody>
          <a:bodyPr wrap="square" lIns="0" tIns="0" rIns="0" bIns="0" rtlCol="0" anchor="t"/>
          <a:lstStyle/>
          <a:p>
            <a:pPr indent="0" marL="0">
              <a:buNone/>
            </a:pPr>
            <a:r>
              <a:rPr lang="en-US" sz="1100" b="1" spc="300" kern="0" dirty="0">
                <a:solidFill>
                  <a:srgbClr val="F7F471"/>
                </a:solidFill>
                <a:latin typeface="Inter" pitchFamily="34" charset="0"/>
                <a:ea typeface="Inter" pitchFamily="34" charset="-122"/>
                <a:cs typeface="Inter" pitchFamily="34" charset="-120"/>
              </a:rPr>
              <a:t>OPERATOR'S FIELD MANUAL  /  No. 003  /  GROWTH-SHARE MATRIX</a:t>
            </a:r>
            <a:endParaRPr lang="en-US" sz="1100" dirty="0"/>
          </a:p>
        </p:txBody>
      </p:sp>
      <p:sp>
        <p:nvSpPr>
          <p:cNvPr id="7" name="Text 5"/>
          <p:cNvSpPr/>
          <p:nvPr/>
        </p:nvSpPr>
        <p:spPr>
          <a:xfrm>
            <a:off x="8595360" y="457200"/>
            <a:ext cx="2286000" cy="292608"/>
          </a:xfrm>
          <a:prstGeom prst="rect">
            <a:avLst/>
          </a:prstGeom>
          <a:noFill/>
          <a:ln/>
        </p:spPr>
        <p:txBody>
          <a:bodyPr wrap="square" lIns="0" tIns="0" rIns="0" bIns="0" rtlCol="0" anchor="t"/>
          <a:lstStyle/>
          <a:p>
            <a:pPr algn="r" indent="0" marL="0">
              <a:buNone/>
            </a:pPr>
            <a:r>
              <a:rPr lang="en-US" sz="1100" b="1" spc="300" kern="0" dirty="0">
                <a:solidFill>
                  <a:srgbClr val="8A8280"/>
                </a:solidFill>
                <a:latin typeface="Inter" pitchFamily="34" charset="0"/>
                <a:ea typeface="Inter" pitchFamily="34" charset="-122"/>
                <a:cs typeface="Inter" pitchFamily="34" charset="-120"/>
              </a:rPr>
              <a:t>PAGE 07  /  12</a:t>
            </a:r>
            <a:endParaRPr lang="en-US" sz="1100" dirty="0"/>
          </a:p>
        </p:txBody>
      </p:sp>
      <p:sp>
        <p:nvSpPr>
          <p:cNvPr id="8" name="Text 6"/>
          <p:cNvSpPr/>
          <p:nvPr/>
        </p:nvSpPr>
        <p:spPr>
          <a:xfrm>
            <a:off x="548640" y="13738860"/>
            <a:ext cx="4572000" cy="292608"/>
          </a:xfrm>
          <a:prstGeom prst="rect">
            <a:avLst/>
          </a:prstGeom>
          <a:noFill/>
          <a:ln/>
        </p:spPr>
        <p:txBody>
          <a:bodyPr wrap="square" lIns="0" tIns="0" rIns="0" bIns="0" rtlCol="0" anchor="t"/>
          <a:lstStyle/>
          <a:p>
            <a:pPr indent="0" marL="0">
              <a:buNone/>
            </a:pPr>
            <a:r>
              <a:rPr lang="en-US" sz="900" b="1" spc="300" kern="0" dirty="0">
                <a:solidFill>
                  <a:srgbClr val="8A8280"/>
                </a:solidFill>
                <a:latin typeface="Inter" pitchFamily="34" charset="0"/>
                <a:ea typeface="Inter" pitchFamily="34" charset="-122"/>
                <a:cs typeface="Inter" pitchFamily="34" charset="-120"/>
              </a:rPr>
              <a:t>OPERATING  ·  JOHN BREWTON</a:t>
            </a:r>
            <a:endParaRPr lang="en-US" sz="900" dirty="0"/>
          </a:p>
        </p:txBody>
      </p:sp>
      <p:sp>
        <p:nvSpPr>
          <p:cNvPr id="9" name="Text 7"/>
          <p:cNvSpPr/>
          <p:nvPr/>
        </p:nvSpPr>
        <p:spPr>
          <a:xfrm>
            <a:off x="0" y="13738860"/>
            <a:ext cx="11430000" cy="292608"/>
          </a:xfrm>
          <a:prstGeom prst="rect">
            <a:avLst/>
          </a:prstGeom>
          <a:noFill/>
          <a:ln/>
        </p:spPr>
        <p:txBody>
          <a:bodyPr wrap="square" lIns="0" tIns="0" rIns="0" bIns="0" rtlCol="0" anchor="t"/>
          <a:lstStyle/>
          <a:p>
            <a:pPr algn="ctr" indent="0" marL="0">
              <a:buNone/>
            </a:pPr>
            <a:r>
              <a:rPr lang="en-US" sz="900" b="1" spc="300" kern="0" dirty="0">
                <a:solidFill>
                  <a:srgbClr val="F7F471"/>
                </a:solidFill>
                <a:latin typeface="Inter" pitchFamily="34" charset="0"/>
                <a:ea typeface="Inter" pitchFamily="34" charset="-122"/>
                <a:cs typeface="Inter" pitchFamily="34" charset="-120"/>
              </a:rPr>
              <a:t>MANUAL 003  ·  GROWTH-SHARE MATRIX</a:t>
            </a:r>
            <a:endParaRPr lang="en-US" sz="900" dirty="0"/>
          </a:p>
        </p:txBody>
      </p:sp>
      <p:sp>
        <p:nvSpPr>
          <p:cNvPr id="10" name="Text 8"/>
          <p:cNvSpPr/>
          <p:nvPr/>
        </p:nvSpPr>
        <p:spPr>
          <a:xfrm>
            <a:off x="0" y="13738860"/>
            <a:ext cx="10881360" cy="292608"/>
          </a:xfrm>
          <a:prstGeom prst="rect">
            <a:avLst/>
          </a:prstGeom>
          <a:noFill/>
          <a:ln/>
        </p:spPr>
        <p:txBody>
          <a:bodyPr wrap="square" lIns="0" tIns="0" rIns="0" bIns="0" rtlCol="0" anchor="t"/>
          <a:lstStyle/>
          <a:p>
            <a:pPr algn="r" indent="0" marL="0">
              <a:buNone/>
            </a:pPr>
            <a:r>
              <a:rPr lang="en-US" sz="900" b="1" spc="300" kern="0" dirty="0">
                <a:solidFill>
                  <a:srgbClr val="8A8280"/>
                </a:solidFill>
                <a:latin typeface="Inter" pitchFamily="34" charset="0"/>
                <a:ea typeface="Inter" pitchFamily="34" charset="-122"/>
                <a:cs typeface="Inter" pitchFamily="34" charset="-120"/>
              </a:rPr>
              <a:t>operatingbyjohnbrewton.com</a:t>
            </a:r>
            <a:endParaRPr lang="en-US" sz="900" dirty="0"/>
          </a:p>
        </p:txBody>
      </p:sp>
      <p:sp>
        <p:nvSpPr>
          <p:cNvPr id="11" name="Shape 9"/>
          <p:cNvSpPr/>
          <p:nvPr/>
        </p:nvSpPr>
        <p:spPr>
          <a:xfrm>
            <a:off x="548640" y="1051560"/>
            <a:ext cx="457200" cy="36576"/>
          </a:xfrm>
          <a:prstGeom prst="rect">
            <a:avLst/>
          </a:prstGeom>
          <a:solidFill>
            <a:srgbClr val="F7F471"/>
          </a:solidFill>
          <a:ln/>
        </p:spPr>
      </p:sp>
      <p:sp>
        <p:nvSpPr>
          <p:cNvPr id="12" name="Text 10"/>
          <p:cNvSpPr/>
          <p:nvPr/>
        </p:nvSpPr>
        <p:spPr>
          <a:xfrm>
            <a:off x="548640" y="1161288"/>
            <a:ext cx="7315200" cy="292608"/>
          </a:xfrm>
          <a:prstGeom prst="rect">
            <a:avLst/>
          </a:prstGeom>
          <a:noFill/>
          <a:ln/>
        </p:spPr>
        <p:txBody>
          <a:bodyPr wrap="square" lIns="0" tIns="0" rIns="0" bIns="0" rtlCol="0" anchor="t"/>
          <a:lstStyle/>
          <a:p>
            <a:pPr indent="0" marL="0">
              <a:buNone/>
            </a:pPr>
            <a:r>
              <a:rPr lang="en-US" sz="1100" b="1" spc="300" kern="0" dirty="0">
                <a:solidFill>
                  <a:srgbClr val="8A8280"/>
                </a:solidFill>
                <a:latin typeface="Inter" pitchFamily="34" charset="0"/>
                <a:ea typeface="Inter" pitchFamily="34" charset="-122"/>
                <a:cs typeface="Inter" pitchFamily="34" charset="-120"/>
              </a:rPr>
              <a:t>STEP 04  ·  READ THE MIGRATIONS  ·  10 MIN</a:t>
            </a:r>
            <a:endParaRPr lang="en-US" sz="1100" dirty="0"/>
          </a:p>
        </p:txBody>
      </p:sp>
      <p:sp>
        <p:nvSpPr>
          <p:cNvPr id="13" name="Text 11"/>
          <p:cNvSpPr/>
          <p:nvPr/>
        </p:nvSpPr>
        <p:spPr>
          <a:xfrm>
            <a:off x="548640" y="1691640"/>
            <a:ext cx="10332720" cy="1828800"/>
          </a:xfrm>
          <a:prstGeom prst="rect">
            <a:avLst/>
          </a:prstGeom>
          <a:noFill/>
          <a:ln/>
        </p:spPr>
        <p:txBody>
          <a:bodyPr wrap="square" lIns="0" tIns="0" rIns="0" bIns="0" rtlCol="0" anchor="t"/>
          <a:lstStyle/>
          <a:p>
            <a:pPr indent="0" marL="0">
              <a:buNone/>
            </a:pPr>
            <a:r>
              <a:rPr lang="en-US" sz="4800" spc="-50" kern="0" dirty="0">
                <a:solidFill>
                  <a:srgbClr val="EDE8DF"/>
                </a:solidFill>
                <a:latin typeface="Playfair Display" pitchFamily="34" charset="0"/>
                <a:ea typeface="Playfair Display" pitchFamily="34" charset="-122"/>
                <a:cs typeface="Playfair Display" pitchFamily="34" charset="-120"/>
              </a:rPr>
              <a:t>Read the migrations.</a:t>
            </a:r>
            <a:endParaRPr lang="en-US" sz="4800" dirty="0"/>
          </a:p>
        </p:txBody>
      </p:sp>
      <p:sp>
        <p:nvSpPr>
          <p:cNvPr id="14" name="Shape 12"/>
          <p:cNvSpPr/>
          <p:nvPr/>
        </p:nvSpPr>
        <p:spPr>
          <a:xfrm>
            <a:off x="548640" y="3794760"/>
            <a:ext cx="10332720" cy="2377440"/>
          </a:xfrm>
          <a:prstGeom prst="rect">
            <a:avLst/>
          </a:prstGeom>
          <a:solidFill>
            <a:srgbClr val="D6CEBF"/>
          </a:solidFill>
          <a:ln/>
        </p:spPr>
      </p:sp>
      <p:sp>
        <p:nvSpPr>
          <p:cNvPr id="15" name="Shape 13"/>
          <p:cNvSpPr/>
          <p:nvPr/>
        </p:nvSpPr>
        <p:spPr>
          <a:xfrm>
            <a:off x="548640" y="3794760"/>
            <a:ext cx="10332720" cy="54864"/>
          </a:xfrm>
          <a:prstGeom prst="rect">
            <a:avLst/>
          </a:prstGeom>
          <a:solidFill>
            <a:srgbClr val="F7F471"/>
          </a:solidFill>
          <a:ln/>
        </p:spPr>
      </p:sp>
      <p:sp>
        <p:nvSpPr>
          <p:cNvPr id="16" name="Text 14"/>
          <p:cNvSpPr/>
          <p:nvPr/>
        </p:nvSpPr>
        <p:spPr>
          <a:xfrm>
            <a:off x="822960" y="4023360"/>
            <a:ext cx="4572000" cy="292608"/>
          </a:xfrm>
          <a:prstGeom prst="rect">
            <a:avLst/>
          </a:prstGeom>
          <a:noFill/>
          <a:ln/>
        </p:spPr>
        <p:txBody>
          <a:bodyPr wrap="square" lIns="0" tIns="0" rIns="0" bIns="0" rtlCol="0" anchor="t"/>
          <a:lstStyle/>
          <a:p>
            <a:pPr indent="0" marL="0">
              <a:buNone/>
            </a:pPr>
            <a:r>
              <a:rPr lang="en-US" sz="1100" b="1" spc="300" kern="0" dirty="0">
                <a:solidFill>
                  <a:srgbClr val="8A8280"/>
                </a:solidFill>
                <a:latin typeface="Inter" pitchFamily="34" charset="0"/>
                <a:ea typeface="Inter" pitchFamily="34" charset="-122"/>
                <a:cs typeface="Inter" pitchFamily="34" charset="-120"/>
              </a:rPr>
              <a:t>THE INSTRUCTION</a:t>
            </a:r>
            <a:endParaRPr lang="en-US" sz="1100" dirty="0"/>
          </a:p>
        </p:txBody>
      </p:sp>
      <p:sp>
        <p:nvSpPr>
          <p:cNvPr id="17" name="Text 15"/>
          <p:cNvSpPr/>
          <p:nvPr/>
        </p:nvSpPr>
        <p:spPr>
          <a:xfrm>
            <a:off x="822960" y="4434840"/>
            <a:ext cx="9784080" cy="1600200"/>
          </a:xfrm>
          <a:prstGeom prst="rect">
            <a:avLst/>
          </a:prstGeom>
          <a:noFill/>
          <a:ln/>
        </p:spPr>
        <p:txBody>
          <a:bodyPr wrap="square" lIns="0" tIns="0" rIns="0" bIns="0" rtlCol="0" anchor="t"/>
          <a:lstStyle/>
          <a:p>
            <a:pPr indent="0" marL="0">
              <a:lnSpc>
                <a:spcPct val="150000"/>
              </a:lnSpc>
              <a:buNone/>
            </a:pPr>
            <a:r>
              <a:rPr lang="en-US" sz="1400" dirty="0">
                <a:solidFill>
                  <a:srgbClr val="18160F"/>
                </a:solidFill>
                <a:latin typeface="Inter" pitchFamily="34" charset="0"/>
                <a:ea typeface="Inter" pitchFamily="34" charset="-122"/>
                <a:cs typeface="Inter" pitchFamily="34" charset="-120"/>
              </a:rPr>
              <a:t>For each item, name where it sits today and where it should sit in 90 days. Four migration patterns recur. Brand to Compounder. Build the flywheel under the brand. Liquidator to cash source. Harvest to fund the Compounder defense. Commodity to divestiture. Cut the cost of holding. Compounder defense. Reinforce the moat against an entrant.</a:t>
            </a:r>
            <a:endParaRPr lang="en-US" sz="1400" dirty="0"/>
          </a:p>
        </p:txBody>
      </p:sp>
      <p:sp>
        <p:nvSpPr>
          <p:cNvPr id="18" name="Shape 16"/>
          <p:cNvSpPr/>
          <p:nvPr/>
        </p:nvSpPr>
        <p:spPr>
          <a:xfrm>
            <a:off x="548640" y="6355080"/>
            <a:ext cx="10332720" cy="1554480"/>
          </a:xfrm>
          <a:prstGeom prst="rect">
            <a:avLst/>
          </a:prstGeom>
          <a:solidFill>
            <a:srgbClr val="38302A"/>
          </a:solidFill>
          <a:ln w="7620">
            <a:solidFill>
              <a:srgbClr val="F7F471"/>
            </a:solidFill>
            <a:prstDash val="solid"/>
          </a:ln>
        </p:spPr>
      </p:sp>
      <p:sp>
        <p:nvSpPr>
          <p:cNvPr id="19" name="Shape 17"/>
          <p:cNvSpPr/>
          <p:nvPr/>
        </p:nvSpPr>
        <p:spPr>
          <a:xfrm>
            <a:off x="548640" y="6355080"/>
            <a:ext cx="54864" cy="1554480"/>
          </a:xfrm>
          <a:prstGeom prst="rect">
            <a:avLst/>
          </a:prstGeom>
          <a:solidFill>
            <a:srgbClr val="F7F471"/>
          </a:solidFill>
          <a:ln/>
        </p:spPr>
      </p:sp>
      <p:sp>
        <p:nvSpPr>
          <p:cNvPr id="20" name="Text 18"/>
          <p:cNvSpPr/>
          <p:nvPr/>
        </p:nvSpPr>
        <p:spPr>
          <a:xfrm>
            <a:off x="822960" y="6537960"/>
            <a:ext cx="4572000" cy="274320"/>
          </a:xfrm>
          <a:prstGeom prst="rect">
            <a:avLst/>
          </a:prstGeom>
          <a:noFill/>
          <a:ln/>
        </p:spPr>
        <p:txBody>
          <a:bodyPr wrap="square" lIns="0" tIns="0" rIns="0" bIns="0" rtlCol="0" anchor="t"/>
          <a:lstStyle/>
          <a:p>
            <a:pPr indent="0" marL="0">
              <a:buNone/>
            </a:pPr>
            <a:r>
              <a:rPr lang="en-US" sz="1000" b="1" spc="300" kern="0" dirty="0">
                <a:solidFill>
                  <a:srgbClr val="F7F471"/>
                </a:solidFill>
                <a:latin typeface="Inter" pitchFamily="34" charset="0"/>
                <a:ea typeface="Inter" pitchFamily="34" charset="-122"/>
                <a:cs typeface="Inter" pitchFamily="34" charset="-120"/>
              </a:rPr>
              <a:t>WATCH OUT</a:t>
            </a:r>
            <a:endParaRPr lang="en-US" sz="1000" dirty="0"/>
          </a:p>
        </p:txBody>
      </p:sp>
      <p:sp>
        <p:nvSpPr>
          <p:cNvPr id="21" name="Text 19"/>
          <p:cNvSpPr/>
          <p:nvPr/>
        </p:nvSpPr>
        <p:spPr>
          <a:xfrm>
            <a:off x="822960" y="6858000"/>
            <a:ext cx="9784080" cy="914400"/>
          </a:xfrm>
          <a:prstGeom prst="rect">
            <a:avLst/>
          </a:prstGeom>
          <a:noFill/>
          <a:ln/>
        </p:spPr>
        <p:txBody>
          <a:bodyPr wrap="square" lIns="0" tIns="0" rIns="0" bIns="0" rtlCol="0" anchor="t"/>
          <a:lstStyle/>
          <a:p>
            <a:pPr indent="0" marL="0">
              <a:lnSpc>
                <a:spcPct val="145000"/>
              </a:lnSpc>
              <a:buNone/>
            </a:pPr>
            <a:r>
              <a:rPr lang="en-US" sz="1500" i="1" dirty="0">
                <a:solidFill>
                  <a:srgbClr val="EDE8DF"/>
                </a:solidFill>
                <a:latin typeface="Playfair Display" pitchFamily="34" charset="0"/>
                <a:ea typeface="Playfair Display" pitchFamily="34" charset="-122"/>
                <a:cs typeface="Playfair Display" pitchFamily="34" charset="-120"/>
              </a:rPr>
              <a:t>A migration without a mechanism is a wish. Each migration must name the specific work. What data flywheel will be built. What harvesting policy will be set. What divestiture timeline will run.</a:t>
            </a:r>
            <a:endParaRPr lang="en-US" sz="1500" dirty="0"/>
          </a:p>
        </p:txBody>
      </p:sp>
      <p:sp>
        <p:nvSpPr>
          <p:cNvPr id="22" name="Shape 20"/>
          <p:cNvSpPr/>
          <p:nvPr/>
        </p:nvSpPr>
        <p:spPr>
          <a:xfrm>
            <a:off x="548640" y="8092440"/>
            <a:ext cx="10332720" cy="1554480"/>
          </a:xfrm>
          <a:prstGeom prst="rect">
            <a:avLst/>
          </a:prstGeom>
          <a:solidFill>
            <a:srgbClr val="D6CEBF"/>
          </a:solidFill>
          <a:ln/>
        </p:spPr>
      </p:sp>
      <p:sp>
        <p:nvSpPr>
          <p:cNvPr id="23" name="Text 21"/>
          <p:cNvSpPr/>
          <p:nvPr/>
        </p:nvSpPr>
        <p:spPr>
          <a:xfrm>
            <a:off x="822960" y="8275320"/>
            <a:ext cx="4572000" cy="274320"/>
          </a:xfrm>
          <a:prstGeom prst="rect">
            <a:avLst/>
          </a:prstGeom>
          <a:noFill/>
          <a:ln/>
        </p:spPr>
        <p:txBody>
          <a:bodyPr wrap="square" lIns="0" tIns="0" rIns="0" bIns="0" rtlCol="0" anchor="t"/>
          <a:lstStyle/>
          <a:p>
            <a:pPr indent="0" marL="0">
              <a:buNone/>
            </a:pPr>
            <a:r>
              <a:rPr lang="en-US" sz="1000" b="1" spc="300" kern="0" dirty="0">
                <a:solidFill>
                  <a:srgbClr val="8A8280"/>
                </a:solidFill>
                <a:latin typeface="Inter" pitchFamily="34" charset="0"/>
                <a:ea typeface="Inter" pitchFamily="34" charset="-122"/>
                <a:cs typeface="Inter" pitchFamily="34" charset="-120"/>
              </a:rPr>
              <a:t>EXAMPLE</a:t>
            </a:r>
            <a:endParaRPr lang="en-US" sz="1000" dirty="0"/>
          </a:p>
        </p:txBody>
      </p:sp>
      <p:sp>
        <p:nvSpPr>
          <p:cNvPr id="24" name="Text 22"/>
          <p:cNvSpPr/>
          <p:nvPr/>
        </p:nvSpPr>
        <p:spPr>
          <a:xfrm>
            <a:off x="822960" y="8595360"/>
            <a:ext cx="9784080" cy="914400"/>
          </a:xfrm>
          <a:prstGeom prst="rect">
            <a:avLst/>
          </a:prstGeom>
          <a:noFill/>
          <a:ln/>
        </p:spPr>
        <p:txBody>
          <a:bodyPr wrap="square" lIns="0" tIns="0" rIns="0" bIns="0" rtlCol="0" anchor="t"/>
          <a:lstStyle/>
          <a:p>
            <a:pPr indent="0" marL="0">
              <a:lnSpc>
                <a:spcPct val="150000"/>
              </a:lnSpc>
              <a:buNone/>
            </a:pPr>
            <a:r>
              <a:rPr lang="en-US" sz="1200" dirty="0">
                <a:solidFill>
                  <a:srgbClr val="18160F"/>
                </a:solidFill>
                <a:latin typeface="Inter" pitchFamily="34" charset="0"/>
                <a:ea typeface="Inter" pitchFamily="34" charset="-122"/>
                <a:cs typeface="Inter" pitchFamily="34" charset="-120"/>
              </a:rPr>
              <a:t>Newsletter migration: stay Compounder, increase frequency. Course migration: Brand to Compounder, build a recurring cohort with shared alumni community as the flywheel. Freelance migration: Liquidator to cash source, productize into a tier that funds the cohort build.</a:t>
            </a:r>
            <a:endParaRPr lang="en-US" sz="12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38302A"/>
        </a:solidFill>
      </p:bgPr>
    </p:bg>
    <p:spTree>
      <p:nvGrpSpPr>
        <p:cNvPr id="1" name=""/>
        <p:cNvGrpSpPr/>
        <p:nvPr/>
      </p:nvGrpSpPr>
      <p:grpSpPr>
        <a:xfrm>
          <a:off x="0" y="0"/>
          <a:ext cx="0" cy="0"/>
          <a:chOff x="0" y="0"/>
          <a:chExt cx="0" cy="0"/>
        </a:xfrm>
      </p:grpSpPr>
      <p:sp>
        <p:nvSpPr>
          <p:cNvPr id="2" name="Shape 0"/>
          <p:cNvSpPr/>
          <p:nvPr/>
        </p:nvSpPr>
        <p:spPr>
          <a:xfrm>
            <a:off x="274320" y="274320"/>
            <a:ext cx="10881360" cy="22860"/>
          </a:xfrm>
          <a:prstGeom prst="rect">
            <a:avLst/>
          </a:prstGeom>
          <a:solidFill>
            <a:srgbClr val="F7F471"/>
          </a:solidFill>
          <a:ln/>
        </p:spPr>
      </p:sp>
      <p:sp>
        <p:nvSpPr>
          <p:cNvPr id="3" name="Shape 1"/>
          <p:cNvSpPr/>
          <p:nvPr/>
        </p:nvSpPr>
        <p:spPr>
          <a:xfrm>
            <a:off x="274320" y="13990320"/>
            <a:ext cx="10881360" cy="22860"/>
          </a:xfrm>
          <a:prstGeom prst="rect">
            <a:avLst/>
          </a:prstGeom>
          <a:solidFill>
            <a:srgbClr val="F7F471"/>
          </a:solidFill>
          <a:ln/>
        </p:spPr>
      </p:sp>
      <p:sp>
        <p:nvSpPr>
          <p:cNvPr id="4" name="Shape 2"/>
          <p:cNvSpPr/>
          <p:nvPr/>
        </p:nvSpPr>
        <p:spPr>
          <a:xfrm>
            <a:off x="274320" y="274320"/>
            <a:ext cx="22860" cy="13738860"/>
          </a:xfrm>
          <a:prstGeom prst="rect">
            <a:avLst/>
          </a:prstGeom>
          <a:solidFill>
            <a:srgbClr val="F7F471"/>
          </a:solidFill>
          <a:ln/>
        </p:spPr>
      </p:sp>
      <p:sp>
        <p:nvSpPr>
          <p:cNvPr id="5" name="Shape 3"/>
          <p:cNvSpPr/>
          <p:nvPr/>
        </p:nvSpPr>
        <p:spPr>
          <a:xfrm>
            <a:off x="11132820" y="274320"/>
            <a:ext cx="22860" cy="13738860"/>
          </a:xfrm>
          <a:prstGeom prst="rect">
            <a:avLst/>
          </a:prstGeom>
          <a:solidFill>
            <a:srgbClr val="F7F471"/>
          </a:solidFill>
          <a:ln/>
        </p:spPr>
      </p:sp>
      <p:sp>
        <p:nvSpPr>
          <p:cNvPr id="6" name="Text 4"/>
          <p:cNvSpPr/>
          <p:nvPr/>
        </p:nvSpPr>
        <p:spPr>
          <a:xfrm>
            <a:off x="548640" y="457200"/>
            <a:ext cx="8686800" cy="292608"/>
          </a:xfrm>
          <a:prstGeom prst="rect">
            <a:avLst/>
          </a:prstGeom>
          <a:noFill/>
          <a:ln/>
        </p:spPr>
        <p:txBody>
          <a:bodyPr wrap="square" lIns="0" tIns="0" rIns="0" bIns="0" rtlCol="0" anchor="t"/>
          <a:lstStyle/>
          <a:p>
            <a:pPr indent="0" marL="0">
              <a:buNone/>
            </a:pPr>
            <a:r>
              <a:rPr lang="en-US" sz="1100" b="1" spc="300" kern="0" dirty="0">
                <a:solidFill>
                  <a:srgbClr val="F7F471"/>
                </a:solidFill>
                <a:latin typeface="Inter" pitchFamily="34" charset="0"/>
                <a:ea typeface="Inter" pitchFamily="34" charset="-122"/>
                <a:cs typeface="Inter" pitchFamily="34" charset="-120"/>
              </a:rPr>
              <a:t>OPERATOR'S FIELD MANUAL  /  No. 003  /  GROWTH-SHARE MATRIX</a:t>
            </a:r>
            <a:endParaRPr lang="en-US" sz="1100" dirty="0"/>
          </a:p>
        </p:txBody>
      </p:sp>
      <p:sp>
        <p:nvSpPr>
          <p:cNvPr id="7" name="Text 5"/>
          <p:cNvSpPr/>
          <p:nvPr/>
        </p:nvSpPr>
        <p:spPr>
          <a:xfrm>
            <a:off x="8595360" y="457200"/>
            <a:ext cx="2286000" cy="292608"/>
          </a:xfrm>
          <a:prstGeom prst="rect">
            <a:avLst/>
          </a:prstGeom>
          <a:noFill/>
          <a:ln/>
        </p:spPr>
        <p:txBody>
          <a:bodyPr wrap="square" lIns="0" tIns="0" rIns="0" bIns="0" rtlCol="0" anchor="t"/>
          <a:lstStyle/>
          <a:p>
            <a:pPr algn="r" indent="0" marL="0">
              <a:buNone/>
            </a:pPr>
            <a:r>
              <a:rPr lang="en-US" sz="1100" b="1" spc="300" kern="0" dirty="0">
                <a:solidFill>
                  <a:srgbClr val="8A8280"/>
                </a:solidFill>
                <a:latin typeface="Inter" pitchFamily="34" charset="0"/>
                <a:ea typeface="Inter" pitchFamily="34" charset="-122"/>
                <a:cs typeface="Inter" pitchFamily="34" charset="-120"/>
              </a:rPr>
              <a:t>PAGE 08  /  12</a:t>
            </a:r>
            <a:endParaRPr lang="en-US" sz="1100" dirty="0"/>
          </a:p>
        </p:txBody>
      </p:sp>
      <p:sp>
        <p:nvSpPr>
          <p:cNvPr id="8" name="Text 6"/>
          <p:cNvSpPr/>
          <p:nvPr/>
        </p:nvSpPr>
        <p:spPr>
          <a:xfrm>
            <a:off x="548640" y="13738860"/>
            <a:ext cx="4572000" cy="292608"/>
          </a:xfrm>
          <a:prstGeom prst="rect">
            <a:avLst/>
          </a:prstGeom>
          <a:noFill/>
          <a:ln/>
        </p:spPr>
        <p:txBody>
          <a:bodyPr wrap="square" lIns="0" tIns="0" rIns="0" bIns="0" rtlCol="0" anchor="t"/>
          <a:lstStyle/>
          <a:p>
            <a:pPr indent="0" marL="0">
              <a:buNone/>
            </a:pPr>
            <a:r>
              <a:rPr lang="en-US" sz="900" b="1" spc="300" kern="0" dirty="0">
                <a:solidFill>
                  <a:srgbClr val="8A8280"/>
                </a:solidFill>
                <a:latin typeface="Inter" pitchFamily="34" charset="0"/>
                <a:ea typeface="Inter" pitchFamily="34" charset="-122"/>
                <a:cs typeface="Inter" pitchFamily="34" charset="-120"/>
              </a:rPr>
              <a:t>OPERATING  ·  JOHN BREWTON</a:t>
            </a:r>
            <a:endParaRPr lang="en-US" sz="900" dirty="0"/>
          </a:p>
        </p:txBody>
      </p:sp>
      <p:sp>
        <p:nvSpPr>
          <p:cNvPr id="9" name="Text 7"/>
          <p:cNvSpPr/>
          <p:nvPr/>
        </p:nvSpPr>
        <p:spPr>
          <a:xfrm>
            <a:off x="0" y="13738860"/>
            <a:ext cx="11430000" cy="292608"/>
          </a:xfrm>
          <a:prstGeom prst="rect">
            <a:avLst/>
          </a:prstGeom>
          <a:noFill/>
          <a:ln/>
        </p:spPr>
        <p:txBody>
          <a:bodyPr wrap="square" lIns="0" tIns="0" rIns="0" bIns="0" rtlCol="0" anchor="t"/>
          <a:lstStyle/>
          <a:p>
            <a:pPr algn="ctr" indent="0" marL="0">
              <a:buNone/>
            </a:pPr>
            <a:r>
              <a:rPr lang="en-US" sz="900" b="1" spc="300" kern="0" dirty="0">
                <a:solidFill>
                  <a:srgbClr val="F7F471"/>
                </a:solidFill>
                <a:latin typeface="Inter" pitchFamily="34" charset="0"/>
                <a:ea typeface="Inter" pitchFamily="34" charset="-122"/>
                <a:cs typeface="Inter" pitchFamily="34" charset="-120"/>
              </a:rPr>
              <a:t>MANUAL 003  ·  GROWTH-SHARE MATRIX</a:t>
            </a:r>
            <a:endParaRPr lang="en-US" sz="900" dirty="0"/>
          </a:p>
        </p:txBody>
      </p:sp>
      <p:sp>
        <p:nvSpPr>
          <p:cNvPr id="10" name="Text 8"/>
          <p:cNvSpPr/>
          <p:nvPr/>
        </p:nvSpPr>
        <p:spPr>
          <a:xfrm>
            <a:off x="0" y="13738860"/>
            <a:ext cx="10881360" cy="292608"/>
          </a:xfrm>
          <a:prstGeom prst="rect">
            <a:avLst/>
          </a:prstGeom>
          <a:noFill/>
          <a:ln/>
        </p:spPr>
        <p:txBody>
          <a:bodyPr wrap="square" lIns="0" tIns="0" rIns="0" bIns="0" rtlCol="0" anchor="t"/>
          <a:lstStyle/>
          <a:p>
            <a:pPr algn="r" indent="0" marL="0">
              <a:buNone/>
            </a:pPr>
            <a:r>
              <a:rPr lang="en-US" sz="900" b="1" spc="300" kern="0" dirty="0">
                <a:solidFill>
                  <a:srgbClr val="8A8280"/>
                </a:solidFill>
                <a:latin typeface="Inter" pitchFamily="34" charset="0"/>
                <a:ea typeface="Inter" pitchFamily="34" charset="-122"/>
                <a:cs typeface="Inter" pitchFamily="34" charset="-120"/>
              </a:rPr>
              <a:t>operatingbyjohnbrewton.com</a:t>
            </a:r>
            <a:endParaRPr lang="en-US" sz="900" dirty="0"/>
          </a:p>
        </p:txBody>
      </p:sp>
      <p:sp>
        <p:nvSpPr>
          <p:cNvPr id="11" name="Shape 9"/>
          <p:cNvSpPr/>
          <p:nvPr/>
        </p:nvSpPr>
        <p:spPr>
          <a:xfrm>
            <a:off x="548640" y="1051560"/>
            <a:ext cx="457200" cy="36576"/>
          </a:xfrm>
          <a:prstGeom prst="rect">
            <a:avLst/>
          </a:prstGeom>
          <a:solidFill>
            <a:srgbClr val="F7F471"/>
          </a:solidFill>
          <a:ln/>
        </p:spPr>
      </p:sp>
      <p:sp>
        <p:nvSpPr>
          <p:cNvPr id="12" name="Text 10"/>
          <p:cNvSpPr/>
          <p:nvPr/>
        </p:nvSpPr>
        <p:spPr>
          <a:xfrm>
            <a:off x="548640" y="1161288"/>
            <a:ext cx="7315200" cy="292608"/>
          </a:xfrm>
          <a:prstGeom prst="rect">
            <a:avLst/>
          </a:prstGeom>
          <a:noFill/>
          <a:ln/>
        </p:spPr>
        <p:txBody>
          <a:bodyPr wrap="square" lIns="0" tIns="0" rIns="0" bIns="0" rtlCol="0" anchor="t"/>
          <a:lstStyle/>
          <a:p>
            <a:pPr indent="0" marL="0">
              <a:buNone/>
            </a:pPr>
            <a:r>
              <a:rPr lang="en-US" sz="1100" b="1" spc="300" kern="0" dirty="0">
                <a:solidFill>
                  <a:srgbClr val="8A8280"/>
                </a:solidFill>
                <a:latin typeface="Inter" pitchFamily="34" charset="0"/>
                <a:ea typeface="Inter" pitchFamily="34" charset="-122"/>
                <a:cs typeface="Inter" pitchFamily="34" charset="-120"/>
              </a:rPr>
              <a:t>STEP 05  ·  PICK ONE MOVE  ·  10 MIN</a:t>
            </a:r>
            <a:endParaRPr lang="en-US" sz="1100" dirty="0"/>
          </a:p>
        </p:txBody>
      </p:sp>
      <p:sp>
        <p:nvSpPr>
          <p:cNvPr id="13" name="Text 11"/>
          <p:cNvSpPr/>
          <p:nvPr/>
        </p:nvSpPr>
        <p:spPr>
          <a:xfrm>
            <a:off x="548640" y="1691640"/>
            <a:ext cx="10332720" cy="1828800"/>
          </a:xfrm>
          <a:prstGeom prst="rect">
            <a:avLst/>
          </a:prstGeom>
          <a:noFill/>
          <a:ln/>
        </p:spPr>
        <p:txBody>
          <a:bodyPr wrap="square" lIns="0" tIns="0" rIns="0" bIns="0" rtlCol="0" anchor="t"/>
          <a:lstStyle/>
          <a:p>
            <a:pPr indent="0" marL="0">
              <a:buNone/>
            </a:pPr>
            <a:r>
              <a:rPr lang="en-US" sz="4800" spc="-50" kern="0" dirty="0">
                <a:solidFill>
                  <a:srgbClr val="EDE8DF"/>
                </a:solidFill>
                <a:latin typeface="Playfair Display" pitchFamily="34" charset="0"/>
                <a:ea typeface="Playfair Display" pitchFamily="34" charset="-122"/>
                <a:cs typeface="Playfair Display" pitchFamily="34" charset="-120"/>
              </a:rPr>
              <a:t>Pick one move.</a:t>
            </a:r>
            <a:endParaRPr lang="en-US" sz="4800" dirty="0"/>
          </a:p>
        </p:txBody>
      </p:sp>
      <p:sp>
        <p:nvSpPr>
          <p:cNvPr id="14" name="Shape 12"/>
          <p:cNvSpPr/>
          <p:nvPr/>
        </p:nvSpPr>
        <p:spPr>
          <a:xfrm>
            <a:off x="548640" y="3794760"/>
            <a:ext cx="10332720" cy="2377440"/>
          </a:xfrm>
          <a:prstGeom prst="rect">
            <a:avLst/>
          </a:prstGeom>
          <a:solidFill>
            <a:srgbClr val="D6CEBF"/>
          </a:solidFill>
          <a:ln/>
        </p:spPr>
      </p:sp>
      <p:sp>
        <p:nvSpPr>
          <p:cNvPr id="15" name="Shape 13"/>
          <p:cNvSpPr/>
          <p:nvPr/>
        </p:nvSpPr>
        <p:spPr>
          <a:xfrm>
            <a:off x="548640" y="3794760"/>
            <a:ext cx="10332720" cy="54864"/>
          </a:xfrm>
          <a:prstGeom prst="rect">
            <a:avLst/>
          </a:prstGeom>
          <a:solidFill>
            <a:srgbClr val="F7F471"/>
          </a:solidFill>
          <a:ln/>
        </p:spPr>
      </p:sp>
      <p:sp>
        <p:nvSpPr>
          <p:cNvPr id="16" name="Text 14"/>
          <p:cNvSpPr/>
          <p:nvPr/>
        </p:nvSpPr>
        <p:spPr>
          <a:xfrm>
            <a:off x="822960" y="4023360"/>
            <a:ext cx="4572000" cy="292608"/>
          </a:xfrm>
          <a:prstGeom prst="rect">
            <a:avLst/>
          </a:prstGeom>
          <a:noFill/>
          <a:ln/>
        </p:spPr>
        <p:txBody>
          <a:bodyPr wrap="square" lIns="0" tIns="0" rIns="0" bIns="0" rtlCol="0" anchor="t"/>
          <a:lstStyle/>
          <a:p>
            <a:pPr indent="0" marL="0">
              <a:buNone/>
            </a:pPr>
            <a:r>
              <a:rPr lang="en-US" sz="1100" b="1" spc="300" kern="0" dirty="0">
                <a:solidFill>
                  <a:srgbClr val="8A8280"/>
                </a:solidFill>
                <a:latin typeface="Inter" pitchFamily="34" charset="0"/>
                <a:ea typeface="Inter" pitchFamily="34" charset="-122"/>
                <a:cs typeface="Inter" pitchFamily="34" charset="-120"/>
              </a:rPr>
              <a:t>THE INSTRUCTION</a:t>
            </a:r>
            <a:endParaRPr lang="en-US" sz="1100" dirty="0"/>
          </a:p>
        </p:txBody>
      </p:sp>
      <p:sp>
        <p:nvSpPr>
          <p:cNvPr id="17" name="Text 15"/>
          <p:cNvSpPr/>
          <p:nvPr/>
        </p:nvSpPr>
        <p:spPr>
          <a:xfrm>
            <a:off x="822960" y="4434840"/>
            <a:ext cx="9784080" cy="1600200"/>
          </a:xfrm>
          <a:prstGeom prst="rect">
            <a:avLst/>
          </a:prstGeom>
          <a:noFill/>
          <a:ln/>
        </p:spPr>
        <p:txBody>
          <a:bodyPr wrap="square" lIns="0" tIns="0" rIns="0" bIns="0" rtlCol="0" anchor="t"/>
          <a:lstStyle/>
          <a:p>
            <a:pPr indent="0" marL="0">
              <a:lnSpc>
                <a:spcPct val="150000"/>
              </a:lnSpc>
              <a:buNone/>
            </a:pPr>
            <a:r>
              <a:rPr lang="en-US" sz="1400" dirty="0">
                <a:solidFill>
                  <a:srgbClr val="18160F"/>
                </a:solidFill>
                <a:latin typeface="Inter" pitchFamily="34" charset="0"/>
                <a:ea typeface="Inter" pitchFamily="34" charset="-122"/>
                <a:cs typeface="Inter" pitchFamily="34" charset="-120"/>
              </a:rPr>
              <a:t>Of the migrations from Step 04, pick the single move with the highest leverage for the next 90 days. The leverage criterion is the change in flywheel position per unit of attention spent. State the trade-off in writing. Define the leading indicator that will be checked at Day 30 and the re-evaluation date at Day 90. Sign and date the worksheet.</a:t>
            </a:r>
            <a:endParaRPr lang="en-US" sz="1400" dirty="0"/>
          </a:p>
        </p:txBody>
      </p:sp>
      <p:sp>
        <p:nvSpPr>
          <p:cNvPr id="18" name="Shape 16"/>
          <p:cNvSpPr/>
          <p:nvPr/>
        </p:nvSpPr>
        <p:spPr>
          <a:xfrm>
            <a:off x="548640" y="6355080"/>
            <a:ext cx="10332720" cy="1554480"/>
          </a:xfrm>
          <a:prstGeom prst="rect">
            <a:avLst/>
          </a:prstGeom>
          <a:solidFill>
            <a:srgbClr val="38302A"/>
          </a:solidFill>
          <a:ln w="7620">
            <a:solidFill>
              <a:srgbClr val="F7F471"/>
            </a:solidFill>
            <a:prstDash val="solid"/>
          </a:ln>
        </p:spPr>
      </p:sp>
      <p:sp>
        <p:nvSpPr>
          <p:cNvPr id="19" name="Shape 17"/>
          <p:cNvSpPr/>
          <p:nvPr/>
        </p:nvSpPr>
        <p:spPr>
          <a:xfrm>
            <a:off x="548640" y="6355080"/>
            <a:ext cx="54864" cy="1554480"/>
          </a:xfrm>
          <a:prstGeom prst="rect">
            <a:avLst/>
          </a:prstGeom>
          <a:solidFill>
            <a:srgbClr val="F7F471"/>
          </a:solidFill>
          <a:ln/>
        </p:spPr>
      </p:sp>
      <p:sp>
        <p:nvSpPr>
          <p:cNvPr id="20" name="Text 18"/>
          <p:cNvSpPr/>
          <p:nvPr/>
        </p:nvSpPr>
        <p:spPr>
          <a:xfrm>
            <a:off x="822960" y="6537960"/>
            <a:ext cx="4572000" cy="274320"/>
          </a:xfrm>
          <a:prstGeom prst="rect">
            <a:avLst/>
          </a:prstGeom>
          <a:noFill/>
          <a:ln/>
        </p:spPr>
        <p:txBody>
          <a:bodyPr wrap="square" lIns="0" tIns="0" rIns="0" bIns="0" rtlCol="0" anchor="t"/>
          <a:lstStyle/>
          <a:p>
            <a:pPr indent="0" marL="0">
              <a:buNone/>
            </a:pPr>
            <a:r>
              <a:rPr lang="en-US" sz="1000" b="1" spc="300" kern="0" dirty="0">
                <a:solidFill>
                  <a:srgbClr val="F7F471"/>
                </a:solidFill>
                <a:latin typeface="Inter" pitchFamily="34" charset="0"/>
                <a:ea typeface="Inter" pitchFamily="34" charset="-122"/>
                <a:cs typeface="Inter" pitchFamily="34" charset="-120"/>
              </a:rPr>
              <a:t>WATCH OUT</a:t>
            </a:r>
            <a:endParaRPr lang="en-US" sz="1000" dirty="0"/>
          </a:p>
        </p:txBody>
      </p:sp>
      <p:sp>
        <p:nvSpPr>
          <p:cNvPr id="21" name="Text 19"/>
          <p:cNvSpPr/>
          <p:nvPr/>
        </p:nvSpPr>
        <p:spPr>
          <a:xfrm>
            <a:off x="822960" y="6858000"/>
            <a:ext cx="9784080" cy="914400"/>
          </a:xfrm>
          <a:prstGeom prst="rect">
            <a:avLst/>
          </a:prstGeom>
          <a:noFill/>
          <a:ln/>
        </p:spPr>
        <p:txBody>
          <a:bodyPr wrap="square" lIns="0" tIns="0" rIns="0" bIns="0" rtlCol="0" anchor="t"/>
          <a:lstStyle/>
          <a:p>
            <a:pPr indent="0" marL="0">
              <a:lnSpc>
                <a:spcPct val="145000"/>
              </a:lnSpc>
              <a:buNone/>
            </a:pPr>
            <a:r>
              <a:rPr lang="en-US" sz="1500" i="1" dirty="0">
                <a:solidFill>
                  <a:srgbClr val="EDE8DF"/>
                </a:solidFill>
                <a:latin typeface="Playfair Display" pitchFamily="34" charset="0"/>
                <a:ea typeface="Playfair Display" pitchFamily="34" charset="-122"/>
                <a:cs typeface="Playfair Display" pitchFamily="34" charset="-120"/>
              </a:rPr>
              <a:t>Picking two moves is picking zero. The worksheet ends in one signature, not many. The other migrations remain on the plot for the next loop.</a:t>
            </a:r>
            <a:endParaRPr lang="en-US" sz="1500" dirty="0"/>
          </a:p>
        </p:txBody>
      </p:sp>
      <p:sp>
        <p:nvSpPr>
          <p:cNvPr id="22" name="Shape 20"/>
          <p:cNvSpPr/>
          <p:nvPr/>
        </p:nvSpPr>
        <p:spPr>
          <a:xfrm>
            <a:off x="548640" y="8092440"/>
            <a:ext cx="10332720" cy="1554480"/>
          </a:xfrm>
          <a:prstGeom prst="rect">
            <a:avLst/>
          </a:prstGeom>
          <a:solidFill>
            <a:srgbClr val="D6CEBF"/>
          </a:solidFill>
          <a:ln/>
        </p:spPr>
      </p:sp>
      <p:sp>
        <p:nvSpPr>
          <p:cNvPr id="23" name="Text 21"/>
          <p:cNvSpPr/>
          <p:nvPr/>
        </p:nvSpPr>
        <p:spPr>
          <a:xfrm>
            <a:off x="822960" y="8275320"/>
            <a:ext cx="4572000" cy="274320"/>
          </a:xfrm>
          <a:prstGeom prst="rect">
            <a:avLst/>
          </a:prstGeom>
          <a:noFill/>
          <a:ln/>
        </p:spPr>
        <p:txBody>
          <a:bodyPr wrap="square" lIns="0" tIns="0" rIns="0" bIns="0" rtlCol="0" anchor="t"/>
          <a:lstStyle/>
          <a:p>
            <a:pPr indent="0" marL="0">
              <a:buNone/>
            </a:pPr>
            <a:r>
              <a:rPr lang="en-US" sz="1000" b="1" spc="300" kern="0" dirty="0">
                <a:solidFill>
                  <a:srgbClr val="8A8280"/>
                </a:solidFill>
                <a:latin typeface="Inter" pitchFamily="34" charset="0"/>
                <a:ea typeface="Inter" pitchFamily="34" charset="-122"/>
                <a:cs typeface="Inter" pitchFamily="34" charset="-120"/>
              </a:rPr>
              <a:t>EXAMPLE</a:t>
            </a:r>
            <a:endParaRPr lang="en-US" sz="1000" dirty="0"/>
          </a:p>
        </p:txBody>
      </p:sp>
      <p:sp>
        <p:nvSpPr>
          <p:cNvPr id="24" name="Text 22"/>
          <p:cNvSpPr/>
          <p:nvPr/>
        </p:nvSpPr>
        <p:spPr>
          <a:xfrm>
            <a:off x="822960" y="8595360"/>
            <a:ext cx="9784080" cy="914400"/>
          </a:xfrm>
          <a:prstGeom prst="rect">
            <a:avLst/>
          </a:prstGeom>
          <a:noFill/>
          <a:ln/>
        </p:spPr>
        <p:txBody>
          <a:bodyPr wrap="square" lIns="0" tIns="0" rIns="0" bIns="0" rtlCol="0" anchor="t"/>
          <a:lstStyle/>
          <a:p>
            <a:pPr indent="0" marL="0">
              <a:lnSpc>
                <a:spcPct val="150000"/>
              </a:lnSpc>
              <a:buNone/>
            </a:pPr>
            <a:r>
              <a:rPr lang="en-US" sz="1200" dirty="0">
                <a:solidFill>
                  <a:srgbClr val="18160F"/>
                </a:solidFill>
                <a:latin typeface="Inter" pitchFamily="34" charset="0"/>
                <a:ea typeface="Inter" pitchFamily="34" charset="-122"/>
                <a:cs typeface="Inter" pitchFamily="34" charset="-120"/>
              </a:rPr>
              <a:t>The chosen move is the course migration. Brand to Compounder. The 30-day indicator is whether 20 percent of the cohort opts into the alumni community. The trade-off is de-prioritizing the freelance productization until day 90.</a:t>
            </a:r>
            <a:endParaRPr lang="en-US" sz="12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38302A"/>
        </a:solidFill>
      </p:bgPr>
    </p:bg>
    <p:spTree>
      <p:nvGrpSpPr>
        <p:cNvPr id="1" name=""/>
        <p:cNvGrpSpPr/>
        <p:nvPr/>
      </p:nvGrpSpPr>
      <p:grpSpPr>
        <a:xfrm>
          <a:off x="0" y="0"/>
          <a:ext cx="0" cy="0"/>
          <a:chOff x="0" y="0"/>
          <a:chExt cx="0" cy="0"/>
        </a:xfrm>
      </p:grpSpPr>
      <p:sp>
        <p:nvSpPr>
          <p:cNvPr id="2" name="Shape 0"/>
          <p:cNvSpPr/>
          <p:nvPr/>
        </p:nvSpPr>
        <p:spPr>
          <a:xfrm>
            <a:off x="274320" y="274320"/>
            <a:ext cx="10881360" cy="22860"/>
          </a:xfrm>
          <a:prstGeom prst="rect">
            <a:avLst/>
          </a:prstGeom>
          <a:solidFill>
            <a:srgbClr val="F7F471"/>
          </a:solidFill>
          <a:ln/>
        </p:spPr>
      </p:sp>
      <p:sp>
        <p:nvSpPr>
          <p:cNvPr id="3" name="Shape 1"/>
          <p:cNvSpPr/>
          <p:nvPr/>
        </p:nvSpPr>
        <p:spPr>
          <a:xfrm>
            <a:off x="274320" y="13990320"/>
            <a:ext cx="10881360" cy="22860"/>
          </a:xfrm>
          <a:prstGeom prst="rect">
            <a:avLst/>
          </a:prstGeom>
          <a:solidFill>
            <a:srgbClr val="F7F471"/>
          </a:solidFill>
          <a:ln/>
        </p:spPr>
      </p:sp>
      <p:sp>
        <p:nvSpPr>
          <p:cNvPr id="4" name="Shape 2"/>
          <p:cNvSpPr/>
          <p:nvPr/>
        </p:nvSpPr>
        <p:spPr>
          <a:xfrm>
            <a:off x="274320" y="274320"/>
            <a:ext cx="22860" cy="13738860"/>
          </a:xfrm>
          <a:prstGeom prst="rect">
            <a:avLst/>
          </a:prstGeom>
          <a:solidFill>
            <a:srgbClr val="F7F471"/>
          </a:solidFill>
          <a:ln/>
        </p:spPr>
      </p:sp>
      <p:sp>
        <p:nvSpPr>
          <p:cNvPr id="5" name="Shape 3"/>
          <p:cNvSpPr/>
          <p:nvPr/>
        </p:nvSpPr>
        <p:spPr>
          <a:xfrm>
            <a:off x="11132820" y="274320"/>
            <a:ext cx="22860" cy="13738860"/>
          </a:xfrm>
          <a:prstGeom prst="rect">
            <a:avLst/>
          </a:prstGeom>
          <a:solidFill>
            <a:srgbClr val="F7F471"/>
          </a:solidFill>
          <a:ln/>
        </p:spPr>
      </p:sp>
      <p:sp>
        <p:nvSpPr>
          <p:cNvPr id="6" name="Text 4"/>
          <p:cNvSpPr/>
          <p:nvPr/>
        </p:nvSpPr>
        <p:spPr>
          <a:xfrm>
            <a:off x="548640" y="457200"/>
            <a:ext cx="8686800" cy="292608"/>
          </a:xfrm>
          <a:prstGeom prst="rect">
            <a:avLst/>
          </a:prstGeom>
          <a:noFill/>
          <a:ln/>
        </p:spPr>
        <p:txBody>
          <a:bodyPr wrap="square" lIns="0" tIns="0" rIns="0" bIns="0" rtlCol="0" anchor="t"/>
          <a:lstStyle/>
          <a:p>
            <a:pPr indent="0" marL="0">
              <a:buNone/>
            </a:pPr>
            <a:r>
              <a:rPr lang="en-US" sz="1100" b="1" spc="300" kern="0" dirty="0">
                <a:solidFill>
                  <a:srgbClr val="F7F471"/>
                </a:solidFill>
                <a:latin typeface="Inter" pitchFamily="34" charset="0"/>
                <a:ea typeface="Inter" pitchFamily="34" charset="-122"/>
                <a:cs typeface="Inter" pitchFamily="34" charset="-120"/>
              </a:rPr>
              <a:t>OPERATOR'S FIELD MANUAL  /  No. 003  /  GROWTH-SHARE MATRIX</a:t>
            </a:r>
            <a:endParaRPr lang="en-US" sz="1100" dirty="0"/>
          </a:p>
        </p:txBody>
      </p:sp>
      <p:sp>
        <p:nvSpPr>
          <p:cNvPr id="7" name="Text 5"/>
          <p:cNvSpPr/>
          <p:nvPr/>
        </p:nvSpPr>
        <p:spPr>
          <a:xfrm>
            <a:off x="8595360" y="457200"/>
            <a:ext cx="2286000" cy="292608"/>
          </a:xfrm>
          <a:prstGeom prst="rect">
            <a:avLst/>
          </a:prstGeom>
          <a:noFill/>
          <a:ln/>
        </p:spPr>
        <p:txBody>
          <a:bodyPr wrap="square" lIns="0" tIns="0" rIns="0" bIns="0" rtlCol="0" anchor="t"/>
          <a:lstStyle/>
          <a:p>
            <a:pPr algn="r" indent="0" marL="0">
              <a:buNone/>
            </a:pPr>
            <a:r>
              <a:rPr lang="en-US" sz="1100" b="1" spc="300" kern="0" dirty="0">
                <a:solidFill>
                  <a:srgbClr val="8A8280"/>
                </a:solidFill>
                <a:latin typeface="Inter" pitchFamily="34" charset="0"/>
                <a:ea typeface="Inter" pitchFamily="34" charset="-122"/>
                <a:cs typeface="Inter" pitchFamily="34" charset="-120"/>
              </a:rPr>
              <a:t>PAGE 09  /  12</a:t>
            </a:r>
            <a:endParaRPr lang="en-US" sz="1100" dirty="0"/>
          </a:p>
        </p:txBody>
      </p:sp>
      <p:sp>
        <p:nvSpPr>
          <p:cNvPr id="8" name="Text 6"/>
          <p:cNvSpPr/>
          <p:nvPr/>
        </p:nvSpPr>
        <p:spPr>
          <a:xfrm>
            <a:off x="548640" y="13738860"/>
            <a:ext cx="4572000" cy="292608"/>
          </a:xfrm>
          <a:prstGeom prst="rect">
            <a:avLst/>
          </a:prstGeom>
          <a:noFill/>
          <a:ln/>
        </p:spPr>
        <p:txBody>
          <a:bodyPr wrap="square" lIns="0" tIns="0" rIns="0" bIns="0" rtlCol="0" anchor="t"/>
          <a:lstStyle/>
          <a:p>
            <a:pPr indent="0" marL="0">
              <a:buNone/>
            </a:pPr>
            <a:r>
              <a:rPr lang="en-US" sz="900" b="1" spc="300" kern="0" dirty="0">
                <a:solidFill>
                  <a:srgbClr val="8A8280"/>
                </a:solidFill>
                <a:latin typeface="Inter" pitchFamily="34" charset="0"/>
                <a:ea typeface="Inter" pitchFamily="34" charset="-122"/>
                <a:cs typeface="Inter" pitchFamily="34" charset="-120"/>
              </a:rPr>
              <a:t>OPERATING  ·  JOHN BREWTON</a:t>
            </a:r>
            <a:endParaRPr lang="en-US" sz="900" dirty="0"/>
          </a:p>
        </p:txBody>
      </p:sp>
      <p:sp>
        <p:nvSpPr>
          <p:cNvPr id="9" name="Text 7"/>
          <p:cNvSpPr/>
          <p:nvPr/>
        </p:nvSpPr>
        <p:spPr>
          <a:xfrm>
            <a:off x="0" y="13738860"/>
            <a:ext cx="11430000" cy="292608"/>
          </a:xfrm>
          <a:prstGeom prst="rect">
            <a:avLst/>
          </a:prstGeom>
          <a:noFill/>
          <a:ln/>
        </p:spPr>
        <p:txBody>
          <a:bodyPr wrap="square" lIns="0" tIns="0" rIns="0" bIns="0" rtlCol="0" anchor="t"/>
          <a:lstStyle/>
          <a:p>
            <a:pPr algn="ctr" indent="0" marL="0">
              <a:buNone/>
            </a:pPr>
            <a:r>
              <a:rPr lang="en-US" sz="900" b="1" spc="300" kern="0" dirty="0">
                <a:solidFill>
                  <a:srgbClr val="F7F471"/>
                </a:solidFill>
                <a:latin typeface="Inter" pitchFamily="34" charset="0"/>
                <a:ea typeface="Inter" pitchFamily="34" charset="-122"/>
                <a:cs typeface="Inter" pitchFamily="34" charset="-120"/>
              </a:rPr>
              <a:t>MANUAL 003  ·  GROWTH-SHARE MATRIX</a:t>
            </a:r>
            <a:endParaRPr lang="en-US" sz="900" dirty="0"/>
          </a:p>
        </p:txBody>
      </p:sp>
      <p:sp>
        <p:nvSpPr>
          <p:cNvPr id="10" name="Text 8"/>
          <p:cNvSpPr/>
          <p:nvPr/>
        </p:nvSpPr>
        <p:spPr>
          <a:xfrm>
            <a:off x="0" y="13738860"/>
            <a:ext cx="10881360" cy="292608"/>
          </a:xfrm>
          <a:prstGeom prst="rect">
            <a:avLst/>
          </a:prstGeom>
          <a:noFill/>
          <a:ln/>
        </p:spPr>
        <p:txBody>
          <a:bodyPr wrap="square" lIns="0" tIns="0" rIns="0" bIns="0" rtlCol="0" anchor="t"/>
          <a:lstStyle/>
          <a:p>
            <a:pPr algn="r" indent="0" marL="0">
              <a:buNone/>
            </a:pPr>
            <a:r>
              <a:rPr lang="en-US" sz="900" b="1" spc="300" kern="0" dirty="0">
                <a:solidFill>
                  <a:srgbClr val="8A8280"/>
                </a:solidFill>
                <a:latin typeface="Inter" pitchFamily="34" charset="0"/>
                <a:ea typeface="Inter" pitchFamily="34" charset="-122"/>
                <a:cs typeface="Inter" pitchFamily="34" charset="-120"/>
              </a:rPr>
              <a:t>operatingbyjohnbrewton.com</a:t>
            </a:r>
            <a:endParaRPr lang="en-US" sz="900" dirty="0"/>
          </a:p>
        </p:txBody>
      </p:sp>
      <p:sp>
        <p:nvSpPr>
          <p:cNvPr id="11" name="Shape 9"/>
          <p:cNvSpPr/>
          <p:nvPr/>
        </p:nvSpPr>
        <p:spPr>
          <a:xfrm>
            <a:off x="548640" y="1051560"/>
            <a:ext cx="457200" cy="36576"/>
          </a:xfrm>
          <a:prstGeom prst="rect">
            <a:avLst/>
          </a:prstGeom>
          <a:solidFill>
            <a:srgbClr val="F7F471"/>
          </a:solidFill>
          <a:ln/>
        </p:spPr>
      </p:sp>
      <p:sp>
        <p:nvSpPr>
          <p:cNvPr id="12" name="Text 10"/>
          <p:cNvSpPr/>
          <p:nvPr/>
        </p:nvSpPr>
        <p:spPr>
          <a:xfrm>
            <a:off x="548640" y="1161288"/>
            <a:ext cx="7315200" cy="292608"/>
          </a:xfrm>
          <a:prstGeom prst="rect">
            <a:avLst/>
          </a:prstGeom>
          <a:noFill/>
          <a:ln/>
        </p:spPr>
        <p:txBody>
          <a:bodyPr wrap="square" lIns="0" tIns="0" rIns="0" bIns="0" rtlCol="0" anchor="t"/>
          <a:lstStyle/>
          <a:p>
            <a:pPr indent="0" marL="0">
              <a:buNone/>
            </a:pPr>
            <a:r>
              <a:rPr lang="en-US" sz="1100" b="1" spc="300" kern="0" dirty="0">
                <a:solidFill>
                  <a:srgbClr val="8A8280"/>
                </a:solidFill>
                <a:latin typeface="Inter" pitchFamily="34" charset="0"/>
                <a:ea typeface="Inter" pitchFamily="34" charset="-122"/>
                <a:cs typeface="Inter" pitchFamily="34" charset="-120"/>
              </a:rPr>
              <a:t>STEP 06  ·  SCHEDULE THE LOOP  ·  10 MIN</a:t>
            </a:r>
            <a:endParaRPr lang="en-US" sz="1100" dirty="0"/>
          </a:p>
        </p:txBody>
      </p:sp>
      <p:sp>
        <p:nvSpPr>
          <p:cNvPr id="13" name="Text 11"/>
          <p:cNvSpPr/>
          <p:nvPr/>
        </p:nvSpPr>
        <p:spPr>
          <a:xfrm>
            <a:off x="548640" y="1691640"/>
            <a:ext cx="10332720" cy="1828800"/>
          </a:xfrm>
          <a:prstGeom prst="rect">
            <a:avLst/>
          </a:prstGeom>
          <a:noFill/>
          <a:ln/>
        </p:spPr>
        <p:txBody>
          <a:bodyPr wrap="square" lIns="0" tIns="0" rIns="0" bIns="0" rtlCol="0" anchor="t"/>
          <a:lstStyle/>
          <a:p>
            <a:pPr indent="0" marL="0">
              <a:buNone/>
            </a:pPr>
            <a:r>
              <a:rPr lang="en-US" sz="4800" spc="-50" kern="0" dirty="0">
                <a:solidFill>
                  <a:srgbClr val="EDE8DF"/>
                </a:solidFill>
                <a:latin typeface="Playfair Display" pitchFamily="34" charset="0"/>
                <a:ea typeface="Playfair Display" pitchFamily="34" charset="-122"/>
                <a:cs typeface="Playfair Display" pitchFamily="34" charset="-120"/>
              </a:rPr>
              <a:t>Schedule the loop.</a:t>
            </a:r>
            <a:endParaRPr lang="en-US" sz="4800" dirty="0"/>
          </a:p>
        </p:txBody>
      </p:sp>
      <p:sp>
        <p:nvSpPr>
          <p:cNvPr id="14" name="Shape 12"/>
          <p:cNvSpPr/>
          <p:nvPr/>
        </p:nvSpPr>
        <p:spPr>
          <a:xfrm>
            <a:off x="548640" y="3794760"/>
            <a:ext cx="10332720" cy="2377440"/>
          </a:xfrm>
          <a:prstGeom prst="rect">
            <a:avLst/>
          </a:prstGeom>
          <a:solidFill>
            <a:srgbClr val="D6CEBF"/>
          </a:solidFill>
          <a:ln/>
        </p:spPr>
      </p:sp>
      <p:sp>
        <p:nvSpPr>
          <p:cNvPr id="15" name="Shape 13"/>
          <p:cNvSpPr/>
          <p:nvPr/>
        </p:nvSpPr>
        <p:spPr>
          <a:xfrm>
            <a:off x="548640" y="3794760"/>
            <a:ext cx="10332720" cy="54864"/>
          </a:xfrm>
          <a:prstGeom prst="rect">
            <a:avLst/>
          </a:prstGeom>
          <a:solidFill>
            <a:srgbClr val="F7F471"/>
          </a:solidFill>
          <a:ln/>
        </p:spPr>
      </p:sp>
      <p:sp>
        <p:nvSpPr>
          <p:cNvPr id="16" name="Text 14"/>
          <p:cNvSpPr/>
          <p:nvPr/>
        </p:nvSpPr>
        <p:spPr>
          <a:xfrm>
            <a:off x="822960" y="4023360"/>
            <a:ext cx="4572000" cy="292608"/>
          </a:xfrm>
          <a:prstGeom prst="rect">
            <a:avLst/>
          </a:prstGeom>
          <a:noFill/>
          <a:ln/>
        </p:spPr>
        <p:txBody>
          <a:bodyPr wrap="square" lIns="0" tIns="0" rIns="0" bIns="0" rtlCol="0" anchor="t"/>
          <a:lstStyle/>
          <a:p>
            <a:pPr indent="0" marL="0">
              <a:buNone/>
            </a:pPr>
            <a:r>
              <a:rPr lang="en-US" sz="1100" b="1" spc="300" kern="0" dirty="0">
                <a:solidFill>
                  <a:srgbClr val="8A8280"/>
                </a:solidFill>
                <a:latin typeface="Inter" pitchFamily="34" charset="0"/>
                <a:ea typeface="Inter" pitchFamily="34" charset="-122"/>
                <a:cs typeface="Inter" pitchFamily="34" charset="-120"/>
              </a:rPr>
              <a:t>THE INSTRUCTION</a:t>
            </a:r>
            <a:endParaRPr lang="en-US" sz="1100" dirty="0"/>
          </a:p>
        </p:txBody>
      </p:sp>
      <p:sp>
        <p:nvSpPr>
          <p:cNvPr id="17" name="Text 15"/>
          <p:cNvSpPr/>
          <p:nvPr/>
        </p:nvSpPr>
        <p:spPr>
          <a:xfrm>
            <a:off x="822960" y="4434840"/>
            <a:ext cx="9784080" cy="1600200"/>
          </a:xfrm>
          <a:prstGeom prst="rect">
            <a:avLst/>
          </a:prstGeom>
          <a:noFill/>
          <a:ln/>
        </p:spPr>
        <p:txBody>
          <a:bodyPr wrap="square" lIns="0" tIns="0" rIns="0" bIns="0" rtlCol="0" anchor="t"/>
          <a:lstStyle/>
          <a:p>
            <a:pPr indent="0" marL="0">
              <a:lnSpc>
                <a:spcPct val="150000"/>
              </a:lnSpc>
              <a:buNone/>
            </a:pPr>
            <a:r>
              <a:rPr lang="en-US" sz="1400" dirty="0">
                <a:solidFill>
                  <a:srgbClr val="18160F"/>
                </a:solidFill>
                <a:latin typeface="Inter" pitchFamily="34" charset="0"/>
                <a:ea typeface="Inter" pitchFamily="34" charset="-122"/>
                <a:cs typeface="Inter" pitchFamily="34" charset="-120"/>
              </a:rPr>
              <a:t>Save the plot as the baseline. Schedule the next full re-run for 90 days from today. Set the trigger conditions that would cause an early re-run. A new offer launches. Attention drops on a Compounder. A competitor lands a substitute. Define the single number to track week over week as the leading indicator between full loops.</a:t>
            </a:r>
            <a:endParaRPr lang="en-US" sz="1400" dirty="0"/>
          </a:p>
        </p:txBody>
      </p:sp>
      <p:sp>
        <p:nvSpPr>
          <p:cNvPr id="18" name="Shape 16"/>
          <p:cNvSpPr/>
          <p:nvPr/>
        </p:nvSpPr>
        <p:spPr>
          <a:xfrm>
            <a:off x="548640" y="6355080"/>
            <a:ext cx="10332720" cy="1554480"/>
          </a:xfrm>
          <a:prstGeom prst="rect">
            <a:avLst/>
          </a:prstGeom>
          <a:solidFill>
            <a:srgbClr val="38302A"/>
          </a:solidFill>
          <a:ln w="7620">
            <a:solidFill>
              <a:srgbClr val="F7F471"/>
            </a:solidFill>
            <a:prstDash val="solid"/>
          </a:ln>
        </p:spPr>
      </p:sp>
      <p:sp>
        <p:nvSpPr>
          <p:cNvPr id="19" name="Shape 17"/>
          <p:cNvSpPr/>
          <p:nvPr/>
        </p:nvSpPr>
        <p:spPr>
          <a:xfrm>
            <a:off x="548640" y="6355080"/>
            <a:ext cx="54864" cy="1554480"/>
          </a:xfrm>
          <a:prstGeom prst="rect">
            <a:avLst/>
          </a:prstGeom>
          <a:solidFill>
            <a:srgbClr val="F7F471"/>
          </a:solidFill>
          <a:ln/>
        </p:spPr>
      </p:sp>
      <p:sp>
        <p:nvSpPr>
          <p:cNvPr id="20" name="Text 18"/>
          <p:cNvSpPr/>
          <p:nvPr/>
        </p:nvSpPr>
        <p:spPr>
          <a:xfrm>
            <a:off x="822960" y="6537960"/>
            <a:ext cx="4572000" cy="274320"/>
          </a:xfrm>
          <a:prstGeom prst="rect">
            <a:avLst/>
          </a:prstGeom>
          <a:noFill/>
          <a:ln/>
        </p:spPr>
        <p:txBody>
          <a:bodyPr wrap="square" lIns="0" tIns="0" rIns="0" bIns="0" rtlCol="0" anchor="t"/>
          <a:lstStyle/>
          <a:p>
            <a:pPr indent="0" marL="0">
              <a:buNone/>
            </a:pPr>
            <a:r>
              <a:rPr lang="en-US" sz="1000" b="1" spc="300" kern="0" dirty="0">
                <a:solidFill>
                  <a:srgbClr val="F7F471"/>
                </a:solidFill>
                <a:latin typeface="Inter" pitchFamily="34" charset="0"/>
                <a:ea typeface="Inter" pitchFamily="34" charset="-122"/>
                <a:cs typeface="Inter" pitchFamily="34" charset="-120"/>
              </a:rPr>
              <a:t>WATCH OUT</a:t>
            </a:r>
            <a:endParaRPr lang="en-US" sz="1000" dirty="0"/>
          </a:p>
        </p:txBody>
      </p:sp>
      <p:sp>
        <p:nvSpPr>
          <p:cNvPr id="21" name="Text 19"/>
          <p:cNvSpPr/>
          <p:nvPr/>
        </p:nvSpPr>
        <p:spPr>
          <a:xfrm>
            <a:off x="822960" y="6858000"/>
            <a:ext cx="9784080" cy="914400"/>
          </a:xfrm>
          <a:prstGeom prst="rect">
            <a:avLst/>
          </a:prstGeom>
          <a:noFill/>
          <a:ln/>
        </p:spPr>
        <p:txBody>
          <a:bodyPr wrap="square" lIns="0" tIns="0" rIns="0" bIns="0" rtlCol="0" anchor="t"/>
          <a:lstStyle/>
          <a:p>
            <a:pPr indent="0" marL="0">
              <a:lnSpc>
                <a:spcPct val="145000"/>
              </a:lnSpc>
              <a:buNone/>
            </a:pPr>
            <a:r>
              <a:rPr lang="en-US" sz="1500" i="1" dirty="0">
                <a:solidFill>
                  <a:srgbClr val="EDE8DF"/>
                </a:solidFill>
                <a:latin typeface="Playfair Display" pitchFamily="34" charset="0"/>
                <a:ea typeface="Playfair Display" pitchFamily="34" charset="-122"/>
                <a:cs typeface="Playfair Display" pitchFamily="34" charset="-120"/>
              </a:rPr>
              <a:t>The matrix earns its keep on the second loop, not the first. The first loop is a data point. Four loops over a year is the strategic intelligence.</a:t>
            </a:r>
            <a:endParaRPr lang="en-US" sz="1500" dirty="0"/>
          </a:p>
        </p:txBody>
      </p:sp>
      <p:sp>
        <p:nvSpPr>
          <p:cNvPr id="22" name="Shape 20"/>
          <p:cNvSpPr/>
          <p:nvPr/>
        </p:nvSpPr>
        <p:spPr>
          <a:xfrm>
            <a:off x="548640" y="8092440"/>
            <a:ext cx="10332720" cy="1554480"/>
          </a:xfrm>
          <a:prstGeom prst="rect">
            <a:avLst/>
          </a:prstGeom>
          <a:solidFill>
            <a:srgbClr val="D6CEBF"/>
          </a:solidFill>
          <a:ln/>
        </p:spPr>
      </p:sp>
      <p:sp>
        <p:nvSpPr>
          <p:cNvPr id="23" name="Text 21"/>
          <p:cNvSpPr/>
          <p:nvPr/>
        </p:nvSpPr>
        <p:spPr>
          <a:xfrm>
            <a:off x="822960" y="8275320"/>
            <a:ext cx="4572000" cy="274320"/>
          </a:xfrm>
          <a:prstGeom prst="rect">
            <a:avLst/>
          </a:prstGeom>
          <a:noFill/>
          <a:ln/>
        </p:spPr>
        <p:txBody>
          <a:bodyPr wrap="square" lIns="0" tIns="0" rIns="0" bIns="0" rtlCol="0" anchor="t"/>
          <a:lstStyle/>
          <a:p>
            <a:pPr indent="0" marL="0">
              <a:buNone/>
            </a:pPr>
            <a:r>
              <a:rPr lang="en-US" sz="1000" b="1" spc="300" kern="0" dirty="0">
                <a:solidFill>
                  <a:srgbClr val="8A8280"/>
                </a:solidFill>
                <a:latin typeface="Inter" pitchFamily="34" charset="0"/>
                <a:ea typeface="Inter" pitchFamily="34" charset="-122"/>
                <a:cs typeface="Inter" pitchFamily="34" charset="-120"/>
              </a:rPr>
              <a:t>EXAMPLE</a:t>
            </a:r>
            <a:endParaRPr lang="en-US" sz="1000" dirty="0"/>
          </a:p>
        </p:txBody>
      </p:sp>
      <p:sp>
        <p:nvSpPr>
          <p:cNvPr id="24" name="Text 22"/>
          <p:cNvSpPr/>
          <p:nvPr/>
        </p:nvSpPr>
        <p:spPr>
          <a:xfrm>
            <a:off x="822960" y="8595360"/>
            <a:ext cx="9784080" cy="914400"/>
          </a:xfrm>
          <a:prstGeom prst="rect">
            <a:avLst/>
          </a:prstGeom>
          <a:noFill/>
          <a:ln/>
        </p:spPr>
        <p:txBody>
          <a:bodyPr wrap="square" lIns="0" tIns="0" rIns="0" bIns="0" rtlCol="0" anchor="t"/>
          <a:lstStyle/>
          <a:p>
            <a:pPr indent="0" marL="0">
              <a:lnSpc>
                <a:spcPct val="150000"/>
              </a:lnSpc>
              <a:buNone/>
            </a:pPr>
            <a:r>
              <a:rPr lang="en-US" sz="1200" dirty="0">
                <a:solidFill>
                  <a:srgbClr val="18160F"/>
                </a:solidFill>
                <a:latin typeface="Inter" pitchFamily="34" charset="0"/>
                <a:ea typeface="Inter" pitchFamily="34" charset="-122"/>
                <a:cs typeface="Inter" pitchFamily="34" charset="-120"/>
              </a:rPr>
              <a:t>The next loop is scheduled for 90 days. Trigger for early re-run is a competitor launching a similar cohort product. The leading number tracked weekly is alumni community signups.</a:t>
            </a:r>
            <a:endParaRPr lang="en-US" sz="12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12</Slides>
  <Notes>12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12</vt:i4>
      </vt:variant>
    </vt:vector>
  </HeadingPairs>
  <TitlesOfParts>
    <vt:vector size="15"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Operator's Field Manual: The Growth-Share Matrix</dc:title>
  <dc:subject>PptxGenJS Presentation</dc:subject>
  <dc:creator>John Brewton</dc:creator>
  <cp:lastModifiedBy>John Brewton</cp:lastModifiedBy>
  <cp:revision>1</cp:revision>
  <dcterms:created xsi:type="dcterms:W3CDTF">2026-04-28T11:50:15Z</dcterms:created>
  <dcterms:modified xsi:type="dcterms:W3CDTF">2026-04-28T11:50:15Z</dcterms:modified>
</cp:coreProperties>
</file>