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notesMasterIdLst>
    <p:notesMasterId r:id="rId13"/>
  </p:notesMasterIdLst>
  <p:sldSz cx="11430000" cy="14287500"/>
  <p:notesSz cx="14287500" cy="11430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6400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FIELD BRIEFING  /  NO. 004  /  HOW TO BEGIN</a:t>
            </a:r>
            <a:endParaRPr lang="en-US" sz="1100" dirty="0"/>
          </a:p>
        </p:txBody>
      </p:sp>
      <p:sp>
        <p:nvSpPr>
          <p:cNvPr id="7" name="Text 5"/>
          <p:cNvSpPr/>
          <p:nvPr/>
        </p:nvSpPr>
        <p:spPr>
          <a:xfrm>
            <a:off x="9052560" y="457200"/>
            <a:ext cx="18288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01 / 11</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BRIEFING 004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Text 9"/>
          <p:cNvSpPr/>
          <p:nvPr/>
        </p:nvSpPr>
        <p:spPr>
          <a:xfrm>
            <a:off x="548640" y="2331720"/>
            <a:ext cx="10332720" cy="4572000"/>
          </a:xfrm>
          <a:prstGeom prst="rect">
            <a:avLst/>
          </a:prstGeom>
          <a:noFill/>
          <a:ln/>
        </p:spPr>
        <p:txBody>
          <a:bodyPr wrap="square" lIns="0" tIns="0" rIns="0" bIns="0" rtlCol="0" anchor="t"/>
          <a:lstStyle/>
          <a:p>
            <a:pPr indent="0" marL="0">
              <a:buNone/>
            </a:pPr>
            <a:r>
              <a:rPr lang="en-US" sz="6000" spc="-100" kern="0" dirty="0">
                <a:solidFill>
                  <a:srgbClr val="EDE8DF"/>
                </a:solidFill>
                <a:latin typeface="Playfair Display" pitchFamily="34" charset="0"/>
                <a:ea typeface="Playfair Display" pitchFamily="34" charset="-122"/>
                <a:cs typeface="Playfair Display" pitchFamily="34" charset="-120"/>
              </a:rPr>
              <a:t>Working with</a:t>
            </a:r>
            <a:endParaRPr lang="en-US" sz="6000" dirty="0"/>
          </a:p>
          <a:p>
            <a:pPr indent="0" marL="0">
              <a:buNone/>
            </a:pPr>
            <a:r>
              <a:rPr lang="en-US" sz="6000" spc="-100" kern="0" dirty="0">
                <a:solidFill>
                  <a:srgbClr val="EDE8DF"/>
                </a:solidFill>
                <a:latin typeface="Playfair Display" pitchFamily="34" charset="0"/>
                <a:ea typeface="Playfair Display" pitchFamily="34" charset="-122"/>
                <a:cs typeface="Playfair Display" pitchFamily="34" charset="-120"/>
              </a:rPr>
              <a:t>the Growth-Share</a:t>
            </a:r>
            <a:endParaRPr lang="en-US" sz="6000" dirty="0"/>
          </a:p>
          <a:p>
            <a:pPr indent="0" marL="0">
              <a:buNone/>
            </a:pPr>
            <a:r>
              <a:rPr lang="en-US" sz="6000" spc="-100" kern="0" dirty="0">
                <a:solidFill>
                  <a:srgbClr val="EDE8DF"/>
                </a:solidFill>
                <a:latin typeface="Playfair Display" pitchFamily="34" charset="0"/>
                <a:ea typeface="Playfair Display" pitchFamily="34" charset="-122"/>
                <a:cs typeface="Playfair Display" pitchFamily="34" charset="-120"/>
              </a:rPr>
              <a:t>Matrix.</a:t>
            </a:r>
            <a:endParaRPr lang="en-US" sz="6000" dirty="0"/>
          </a:p>
        </p:txBody>
      </p:sp>
      <p:sp>
        <p:nvSpPr>
          <p:cNvPr id="12" name="Text 10"/>
          <p:cNvSpPr/>
          <p:nvPr/>
        </p:nvSpPr>
        <p:spPr>
          <a:xfrm>
            <a:off x="548640" y="7086600"/>
            <a:ext cx="9875520" cy="548640"/>
          </a:xfrm>
          <a:prstGeom prst="rect">
            <a:avLst/>
          </a:prstGeom>
          <a:noFill/>
          <a:ln/>
        </p:spPr>
        <p:txBody>
          <a:bodyPr wrap="square" lIns="0" tIns="0" rIns="0" bIns="0" rtlCol="0" anchor="t"/>
          <a:lstStyle/>
          <a:p>
            <a:pPr indent="0" marL="0">
              <a:buNone/>
            </a:pPr>
            <a:r>
              <a:rPr lang="en-US" sz="2200" i="1" dirty="0">
                <a:solidFill>
                  <a:srgbClr val="C4B9AE"/>
                </a:solidFill>
                <a:latin typeface="Playfair Display" pitchFamily="34" charset="0"/>
                <a:ea typeface="Playfair Display" pitchFamily="34" charset="-122"/>
                <a:cs typeface="Playfair Display" pitchFamily="34" charset="-120"/>
              </a:rPr>
              <a:t>Six steps. One portfolio. Sixty minutes.</a:t>
            </a:r>
            <a:endParaRPr lang="en-US" sz="2200" dirty="0"/>
          </a:p>
        </p:txBody>
      </p:sp>
      <p:sp>
        <p:nvSpPr>
          <p:cNvPr id="13" name="Shape 11"/>
          <p:cNvSpPr/>
          <p:nvPr/>
        </p:nvSpPr>
        <p:spPr>
          <a:xfrm>
            <a:off x="548640" y="8183880"/>
            <a:ext cx="10332720" cy="1371600"/>
          </a:xfrm>
          <a:prstGeom prst="rect">
            <a:avLst/>
          </a:prstGeom>
          <a:solidFill>
            <a:srgbClr val="D6CEBF"/>
          </a:solidFill>
          <a:ln/>
        </p:spPr>
      </p:sp>
      <p:sp>
        <p:nvSpPr>
          <p:cNvPr id="14" name="Text 12"/>
          <p:cNvSpPr/>
          <p:nvPr/>
        </p:nvSpPr>
        <p:spPr>
          <a:xfrm>
            <a:off x="822960" y="8412480"/>
            <a:ext cx="4572000" cy="274320"/>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FRAMEWORK ORIGIN</a:t>
            </a:r>
            <a:endParaRPr lang="en-US" sz="1100" dirty="0"/>
          </a:p>
        </p:txBody>
      </p:sp>
      <p:sp>
        <p:nvSpPr>
          <p:cNvPr id="15" name="Text 13"/>
          <p:cNvSpPr/>
          <p:nvPr/>
        </p:nvSpPr>
        <p:spPr>
          <a:xfrm>
            <a:off x="822960" y="8732520"/>
            <a:ext cx="9784080" cy="365760"/>
          </a:xfrm>
          <a:prstGeom prst="rect">
            <a:avLst/>
          </a:prstGeom>
          <a:noFill/>
          <a:ln/>
        </p:spPr>
        <p:txBody>
          <a:bodyPr wrap="square" lIns="0" tIns="0" rIns="0" bIns="0" rtlCol="0" anchor="t"/>
          <a:lstStyle/>
          <a:p>
            <a:pPr indent="0" marL="0">
              <a:buNone/>
            </a:pPr>
            <a:r>
              <a:rPr lang="en-US" sz="1800" dirty="0">
                <a:solidFill>
                  <a:srgbClr val="18160F"/>
                </a:solidFill>
                <a:latin typeface="Playfair Display" pitchFamily="34" charset="0"/>
                <a:ea typeface="Playfair Display" pitchFamily="34" charset="-122"/>
                <a:cs typeface="Playfair Display" pitchFamily="34" charset="-120"/>
              </a:rPr>
              <a:t>Bruce D. Henderson  ·  Boston Consulting Group  ·  1970</a:t>
            </a:r>
            <a:endParaRPr lang="en-US" sz="1800" dirty="0"/>
          </a:p>
        </p:txBody>
      </p:sp>
      <p:sp>
        <p:nvSpPr>
          <p:cNvPr id="16" name="Text 14"/>
          <p:cNvSpPr/>
          <p:nvPr/>
        </p:nvSpPr>
        <p:spPr>
          <a:xfrm>
            <a:off x="822960" y="9144000"/>
            <a:ext cx="9784080" cy="292608"/>
          </a:xfrm>
          <a:prstGeom prst="rect">
            <a:avLst/>
          </a:prstGeom>
          <a:noFill/>
          <a:ln/>
        </p:spPr>
        <p:txBody>
          <a:bodyPr wrap="square" lIns="0" tIns="0" rIns="0" bIns="0" rtlCol="0" anchor="t"/>
          <a:lstStyle/>
          <a:p>
            <a:pPr indent="0" marL="0">
              <a:buNone/>
            </a:pPr>
            <a:r>
              <a:rPr lang="en-US" sz="1200" i="1" dirty="0">
                <a:solidFill>
                  <a:srgbClr val="8A8280"/>
                </a:solidFill>
                <a:latin typeface="Playfair Display" pitchFamily="34" charset="0"/>
                <a:ea typeface="Playfair Display" pitchFamily="34" charset="-122"/>
                <a:cs typeface="Playfair Display" pitchFamily="34" charset="-120"/>
              </a:rPr>
              <a:t>A protocol for operators starting today.</a:t>
            </a:r>
            <a:endParaRPr lang="en-US" sz="1200" dirty="0"/>
          </a:p>
        </p:txBody>
      </p:sp>
      <p:sp>
        <p:nvSpPr>
          <p:cNvPr id="17" name="Text 15"/>
          <p:cNvSpPr/>
          <p:nvPr/>
        </p:nvSpPr>
        <p:spPr>
          <a:xfrm>
            <a:off x="9509760" y="1234440"/>
            <a:ext cx="1371600" cy="1097280"/>
          </a:xfrm>
          <a:prstGeom prst="rect">
            <a:avLst/>
          </a:prstGeom>
          <a:noFill/>
          <a:ln/>
        </p:spPr>
        <p:txBody>
          <a:bodyPr wrap="square" lIns="0" tIns="0" rIns="0" bIns="0" rtlCol="0" anchor="t"/>
          <a:lstStyle/>
          <a:p>
            <a:pPr algn="r" indent="0" marL="0">
              <a:buNone/>
            </a:pPr>
            <a:r>
              <a:rPr lang="en-US" sz="6000" spc="400" kern="0" dirty="0">
                <a:solidFill>
                  <a:srgbClr val="F7F471"/>
                </a:solidFill>
                <a:latin typeface="Playfair Display" pitchFamily="34" charset="0"/>
                <a:ea typeface="Playfair Display" pitchFamily="34" charset="-122"/>
                <a:cs typeface="Playfair Display" pitchFamily="34" charset="-120"/>
              </a:rPr>
              <a:t>JB</a:t>
            </a:r>
            <a:endParaRPr lang="en-US" sz="6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6400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FIELD BRIEFING  /  NO. 004  /  HOW TO BEGIN</a:t>
            </a:r>
            <a:endParaRPr lang="en-US" sz="1100" dirty="0"/>
          </a:p>
        </p:txBody>
      </p:sp>
      <p:sp>
        <p:nvSpPr>
          <p:cNvPr id="7" name="Text 5"/>
          <p:cNvSpPr/>
          <p:nvPr/>
        </p:nvSpPr>
        <p:spPr>
          <a:xfrm>
            <a:off x="9052560" y="457200"/>
            <a:ext cx="18288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10 / 11</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BRIEFING 004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10  ·  WORKED EXAMPLE  ·  ONE PORTFOLIO</a:t>
            </a:r>
            <a:endParaRPr lang="en-US" sz="1100" dirty="0"/>
          </a:p>
        </p:txBody>
      </p:sp>
      <p:sp>
        <p:nvSpPr>
          <p:cNvPr id="13" name="Text 11"/>
          <p:cNvSpPr/>
          <p:nvPr/>
        </p:nvSpPr>
        <p:spPr>
          <a:xfrm>
            <a:off x="548640" y="1600200"/>
            <a:ext cx="10332720" cy="1005840"/>
          </a:xfrm>
          <a:prstGeom prst="rect">
            <a:avLst/>
          </a:prstGeom>
          <a:noFill/>
          <a:ln/>
        </p:spPr>
        <p:txBody>
          <a:bodyPr wrap="square" lIns="0" tIns="0" rIns="0" bIns="0" rtlCol="0" anchor="t"/>
          <a:lstStyle/>
          <a:p>
            <a:pPr indent="0" marL="0">
              <a:buNone/>
            </a:pPr>
            <a:r>
              <a:rPr lang="en-US" sz="4400" spc="-50" kern="0" dirty="0">
                <a:solidFill>
                  <a:srgbClr val="EDE8DF"/>
                </a:solidFill>
                <a:latin typeface="Playfair Display" pitchFamily="34" charset="0"/>
                <a:ea typeface="Playfair Display" pitchFamily="34" charset="-122"/>
                <a:cs typeface="Playfair Display" pitchFamily="34" charset="-120"/>
              </a:rPr>
              <a:t>A solo operator's portfolio.</a:t>
            </a:r>
            <a:endParaRPr lang="en-US" sz="4400" dirty="0"/>
          </a:p>
        </p:txBody>
      </p:sp>
      <p:sp>
        <p:nvSpPr>
          <p:cNvPr id="14" name="Text 12"/>
          <p:cNvSpPr/>
          <p:nvPr/>
        </p:nvSpPr>
        <p:spPr>
          <a:xfrm>
            <a:off x="548640" y="2788920"/>
            <a:ext cx="10332720" cy="548640"/>
          </a:xfrm>
          <a:prstGeom prst="rect">
            <a:avLst/>
          </a:prstGeom>
          <a:noFill/>
          <a:ln/>
        </p:spPr>
        <p:txBody>
          <a:bodyPr wrap="square" lIns="0" tIns="0" rIns="0" bIns="0" rtlCol="0" anchor="t"/>
          <a:lstStyle/>
          <a:p>
            <a:pPr indent="0" marL="0">
              <a:buNone/>
            </a:pPr>
            <a:r>
              <a:rPr lang="en-US" sz="1800" i="1" dirty="0">
                <a:solidFill>
                  <a:srgbClr val="C4B9AE"/>
                </a:solidFill>
                <a:latin typeface="Playfair Display" pitchFamily="34" charset="0"/>
                <a:ea typeface="Playfair Display" pitchFamily="34" charset="-122"/>
                <a:cs typeface="Playfair Display" pitchFamily="34" charset="-120"/>
              </a:rPr>
              <a:t>Three offers. A paid newsletter. A one-off course. A freelance consulting service.</a:t>
            </a:r>
            <a:endParaRPr lang="en-US" sz="1800" dirty="0"/>
          </a:p>
        </p:txBody>
      </p:sp>
      <p:sp>
        <p:nvSpPr>
          <p:cNvPr id="15" name="Shape 13"/>
          <p:cNvSpPr/>
          <p:nvPr/>
        </p:nvSpPr>
        <p:spPr>
          <a:xfrm>
            <a:off x="548640" y="3794760"/>
            <a:ext cx="3322320" cy="4023360"/>
          </a:xfrm>
          <a:prstGeom prst="rect">
            <a:avLst/>
          </a:prstGeom>
          <a:solidFill>
            <a:srgbClr val="D6CEBF"/>
          </a:solidFill>
          <a:ln/>
        </p:spPr>
      </p:sp>
      <p:sp>
        <p:nvSpPr>
          <p:cNvPr id="16" name="Shape 14"/>
          <p:cNvSpPr/>
          <p:nvPr/>
        </p:nvSpPr>
        <p:spPr>
          <a:xfrm>
            <a:off x="548640" y="3794760"/>
            <a:ext cx="3322320" cy="54864"/>
          </a:xfrm>
          <a:prstGeom prst="rect">
            <a:avLst/>
          </a:prstGeom>
          <a:solidFill>
            <a:srgbClr val="F7F471"/>
          </a:solidFill>
          <a:ln/>
        </p:spPr>
      </p:sp>
      <p:sp>
        <p:nvSpPr>
          <p:cNvPr id="17" name="Text 15"/>
          <p:cNvSpPr/>
          <p:nvPr/>
        </p:nvSpPr>
        <p:spPr>
          <a:xfrm>
            <a:off x="749808" y="4023360"/>
            <a:ext cx="2919984" cy="292608"/>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OFFER 01  ·  COMPOUNDER</a:t>
            </a:r>
            <a:endParaRPr lang="en-US" sz="1000" dirty="0"/>
          </a:p>
        </p:txBody>
      </p:sp>
      <p:sp>
        <p:nvSpPr>
          <p:cNvPr id="18" name="Text 16"/>
          <p:cNvSpPr/>
          <p:nvPr/>
        </p:nvSpPr>
        <p:spPr>
          <a:xfrm>
            <a:off x="749808" y="4434840"/>
            <a:ext cx="2919984" cy="548640"/>
          </a:xfrm>
          <a:prstGeom prst="rect">
            <a:avLst/>
          </a:prstGeom>
          <a:noFill/>
          <a:ln/>
        </p:spPr>
        <p:txBody>
          <a:bodyPr wrap="square" lIns="0" tIns="0" rIns="0" bIns="0" rtlCol="0" anchor="t"/>
          <a:lstStyle/>
          <a:p>
            <a:pPr indent="0" marL="0">
              <a:buNone/>
            </a:pPr>
            <a:r>
              <a:rPr lang="en-US" sz="2200" spc="-30" kern="0" dirty="0">
                <a:solidFill>
                  <a:srgbClr val="18160F"/>
                </a:solidFill>
                <a:latin typeface="Playfair Display" pitchFamily="34" charset="0"/>
                <a:ea typeface="Playfair Display" pitchFamily="34" charset="-122"/>
                <a:cs typeface="Playfair Display" pitchFamily="34" charset="-120"/>
              </a:rPr>
              <a:t>Paid newsletter.</a:t>
            </a:r>
            <a:endParaRPr lang="en-US" sz="2200" dirty="0"/>
          </a:p>
        </p:txBody>
      </p:sp>
      <p:sp>
        <p:nvSpPr>
          <p:cNvPr id="19" name="Text 17"/>
          <p:cNvSpPr/>
          <p:nvPr/>
        </p:nvSpPr>
        <p:spPr>
          <a:xfrm>
            <a:off x="749808" y="5166360"/>
            <a:ext cx="2919984" cy="164592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High attention. Strong flywheel. Subscribers feed back into content. The reinvestment surface.</a:t>
            </a:r>
            <a:endParaRPr lang="en-US" sz="1200" dirty="0"/>
          </a:p>
        </p:txBody>
      </p:sp>
      <p:sp>
        <p:nvSpPr>
          <p:cNvPr id="20" name="Shape 18"/>
          <p:cNvSpPr/>
          <p:nvPr/>
        </p:nvSpPr>
        <p:spPr>
          <a:xfrm>
            <a:off x="749808" y="7360920"/>
            <a:ext cx="365760" cy="36576"/>
          </a:xfrm>
          <a:prstGeom prst="rect">
            <a:avLst/>
          </a:prstGeom>
          <a:solidFill>
            <a:srgbClr val="F7F471"/>
          </a:solidFill>
          <a:ln/>
        </p:spPr>
      </p:sp>
      <p:sp>
        <p:nvSpPr>
          <p:cNvPr id="21" name="Text 19"/>
          <p:cNvSpPr/>
          <p:nvPr/>
        </p:nvSpPr>
        <p:spPr>
          <a:xfrm>
            <a:off x="749808" y="7452360"/>
            <a:ext cx="2919984" cy="292608"/>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DEFEND</a:t>
            </a:r>
            <a:endParaRPr lang="en-US" sz="1000" dirty="0"/>
          </a:p>
        </p:txBody>
      </p:sp>
      <p:sp>
        <p:nvSpPr>
          <p:cNvPr id="22" name="Shape 20"/>
          <p:cNvSpPr/>
          <p:nvPr/>
        </p:nvSpPr>
        <p:spPr>
          <a:xfrm>
            <a:off x="4053840" y="3794760"/>
            <a:ext cx="3322320" cy="4023360"/>
          </a:xfrm>
          <a:prstGeom prst="rect">
            <a:avLst/>
          </a:prstGeom>
          <a:solidFill>
            <a:srgbClr val="D6CEBF"/>
          </a:solidFill>
          <a:ln/>
        </p:spPr>
      </p:sp>
      <p:sp>
        <p:nvSpPr>
          <p:cNvPr id="23" name="Shape 21"/>
          <p:cNvSpPr/>
          <p:nvPr/>
        </p:nvSpPr>
        <p:spPr>
          <a:xfrm>
            <a:off x="4053840" y="3794760"/>
            <a:ext cx="3322320" cy="54864"/>
          </a:xfrm>
          <a:prstGeom prst="rect">
            <a:avLst/>
          </a:prstGeom>
          <a:solidFill>
            <a:srgbClr val="F7F471"/>
          </a:solidFill>
          <a:ln/>
        </p:spPr>
      </p:sp>
      <p:sp>
        <p:nvSpPr>
          <p:cNvPr id="24" name="Text 22"/>
          <p:cNvSpPr/>
          <p:nvPr/>
        </p:nvSpPr>
        <p:spPr>
          <a:xfrm>
            <a:off x="4255008" y="4023360"/>
            <a:ext cx="2919984" cy="292608"/>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OFFER 02  ·  BRAND</a:t>
            </a:r>
            <a:endParaRPr lang="en-US" sz="1000" dirty="0"/>
          </a:p>
        </p:txBody>
      </p:sp>
      <p:sp>
        <p:nvSpPr>
          <p:cNvPr id="25" name="Text 23"/>
          <p:cNvSpPr/>
          <p:nvPr/>
        </p:nvSpPr>
        <p:spPr>
          <a:xfrm>
            <a:off x="4255008" y="4434840"/>
            <a:ext cx="2919984" cy="548640"/>
          </a:xfrm>
          <a:prstGeom prst="rect">
            <a:avLst/>
          </a:prstGeom>
          <a:noFill/>
          <a:ln/>
        </p:spPr>
        <p:txBody>
          <a:bodyPr wrap="square" lIns="0" tIns="0" rIns="0" bIns="0" rtlCol="0" anchor="t"/>
          <a:lstStyle/>
          <a:p>
            <a:pPr indent="0" marL="0">
              <a:buNone/>
            </a:pPr>
            <a:r>
              <a:rPr lang="en-US" sz="2200" spc="-30" kern="0" dirty="0">
                <a:solidFill>
                  <a:srgbClr val="18160F"/>
                </a:solidFill>
                <a:latin typeface="Playfair Display" pitchFamily="34" charset="0"/>
                <a:ea typeface="Playfair Display" pitchFamily="34" charset="-122"/>
                <a:cs typeface="Playfair Display" pitchFamily="34" charset="-120"/>
              </a:rPr>
              <a:t>One-off course.</a:t>
            </a:r>
            <a:endParaRPr lang="en-US" sz="2200" dirty="0"/>
          </a:p>
        </p:txBody>
      </p:sp>
      <p:sp>
        <p:nvSpPr>
          <p:cNvPr id="26" name="Text 24"/>
          <p:cNvSpPr/>
          <p:nvPr/>
        </p:nvSpPr>
        <p:spPr>
          <a:xfrm>
            <a:off x="4255008" y="5166360"/>
            <a:ext cx="2919984" cy="164592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High attention. No flywheel. Each cohort starts cold. At risk under AI-mediated entrants.</a:t>
            </a:r>
            <a:endParaRPr lang="en-US" sz="1200" dirty="0"/>
          </a:p>
        </p:txBody>
      </p:sp>
      <p:sp>
        <p:nvSpPr>
          <p:cNvPr id="27" name="Shape 25"/>
          <p:cNvSpPr/>
          <p:nvPr/>
        </p:nvSpPr>
        <p:spPr>
          <a:xfrm>
            <a:off x="4255008" y="7360920"/>
            <a:ext cx="365760" cy="36576"/>
          </a:xfrm>
          <a:prstGeom prst="rect">
            <a:avLst/>
          </a:prstGeom>
          <a:solidFill>
            <a:srgbClr val="F7F471"/>
          </a:solidFill>
          <a:ln/>
        </p:spPr>
      </p:sp>
      <p:sp>
        <p:nvSpPr>
          <p:cNvPr id="28" name="Text 26"/>
          <p:cNvSpPr/>
          <p:nvPr/>
        </p:nvSpPr>
        <p:spPr>
          <a:xfrm>
            <a:off x="4255008" y="7452360"/>
            <a:ext cx="2919984" cy="292608"/>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BUILD FLYWHEEL</a:t>
            </a:r>
            <a:endParaRPr lang="en-US" sz="1000" dirty="0"/>
          </a:p>
        </p:txBody>
      </p:sp>
      <p:sp>
        <p:nvSpPr>
          <p:cNvPr id="29" name="Shape 27"/>
          <p:cNvSpPr/>
          <p:nvPr/>
        </p:nvSpPr>
        <p:spPr>
          <a:xfrm>
            <a:off x="7559040" y="3794760"/>
            <a:ext cx="3322320" cy="4023360"/>
          </a:xfrm>
          <a:prstGeom prst="rect">
            <a:avLst/>
          </a:prstGeom>
          <a:solidFill>
            <a:srgbClr val="D6CEBF"/>
          </a:solidFill>
          <a:ln/>
        </p:spPr>
      </p:sp>
      <p:sp>
        <p:nvSpPr>
          <p:cNvPr id="30" name="Shape 28"/>
          <p:cNvSpPr/>
          <p:nvPr/>
        </p:nvSpPr>
        <p:spPr>
          <a:xfrm>
            <a:off x="7559040" y="3794760"/>
            <a:ext cx="3322320" cy="54864"/>
          </a:xfrm>
          <a:prstGeom prst="rect">
            <a:avLst/>
          </a:prstGeom>
          <a:solidFill>
            <a:srgbClr val="F7F471"/>
          </a:solidFill>
          <a:ln/>
        </p:spPr>
      </p:sp>
      <p:sp>
        <p:nvSpPr>
          <p:cNvPr id="31" name="Text 29"/>
          <p:cNvSpPr/>
          <p:nvPr/>
        </p:nvSpPr>
        <p:spPr>
          <a:xfrm>
            <a:off x="7760208" y="4023360"/>
            <a:ext cx="2919984" cy="292608"/>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OFFER 03  ·  LIQUIDATOR</a:t>
            </a:r>
            <a:endParaRPr lang="en-US" sz="1000" dirty="0"/>
          </a:p>
        </p:txBody>
      </p:sp>
      <p:sp>
        <p:nvSpPr>
          <p:cNvPr id="32" name="Text 30"/>
          <p:cNvSpPr/>
          <p:nvPr/>
        </p:nvSpPr>
        <p:spPr>
          <a:xfrm>
            <a:off x="7760208" y="4434840"/>
            <a:ext cx="2919984" cy="548640"/>
          </a:xfrm>
          <a:prstGeom prst="rect">
            <a:avLst/>
          </a:prstGeom>
          <a:noFill/>
          <a:ln/>
        </p:spPr>
        <p:txBody>
          <a:bodyPr wrap="square" lIns="0" tIns="0" rIns="0" bIns="0" rtlCol="0" anchor="t"/>
          <a:lstStyle/>
          <a:p>
            <a:pPr indent="0" marL="0">
              <a:buNone/>
            </a:pPr>
            <a:r>
              <a:rPr lang="en-US" sz="2200" spc="-30" kern="0" dirty="0">
                <a:solidFill>
                  <a:srgbClr val="18160F"/>
                </a:solidFill>
                <a:latin typeface="Playfair Display" pitchFamily="34" charset="0"/>
                <a:ea typeface="Playfair Display" pitchFamily="34" charset="-122"/>
                <a:cs typeface="Playfair Display" pitchFamily="34" charset="-120"/>
              </a:rPr>
              <a:t>Freelance work.</a:t>
            </a:r>
            <a:endParaRPr lang="en-US" sz="2200" dirty="0"/>
          </a:p>
        </p:txBody>
      </p:sp>
      <p:sp>
        <p:nvSpPr>
          <p:cNvPr id="33" name="Text 31"/>
          <p:cNvSpPr/>
          <p:nvPr/>
        </p:nvSpPr>
        <p:spPr>
          <a:xfrm>
            <a:off x="7760208" y="5166360"/>
            <a:ext cx="2919984" cy="164592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Low attention. Operating data accumulates per engagement. Cash source for the move.</a:t>
            </a:r>
            <a:endParaRPr lang="en-US" sz="1200" dirty="0"/>
          </a:p>
        </p:txBody>
      </p:sp>
      <p:sp>
        <p:nvSpPr>
          <p:cNvPr id="34" name="Shape 32"/>
          <p:cNvSpPr/>
          <p:nvPr/>
        </p:nvSpPr>
        <p:spPr>
          <a:xfrm>
            <a:off x="7760208" y="7360920"/>
            <a:ext cx="365760" cy="36576"/>
          </a:xfrm>
          <a:prstGeom prst="rect">
            <a:avLst/>
          </a:prstGeom>
          <a:solidFill>
            <a:srgbClr val="F7F471"/>
          </a:solidFill>
          <a:ln/>
        </p:spPr>
      </p:sp>
      <p:sp>
        <p:nvSpPr>
          <p:cNvPr id="35" name="Text 33"/>
          <p:cNvSpPr/>
          <p:nvPr/>
        </p:nvSpPr>
        <p:spPr>
          <a:xfrm>
            <a:off x="7760208" y="7452360"/>
            <a:ext cx="2919984" cy="292608"/>
          </a:xfrm>
          <a:prstGeom prst="rect">
            <a:avLst/>
          </a:prstGeom>
          <a:noFill/>
          <a:ln/>
        </p:spPr>
        <p:txBody>
          <a:bodyPr wrap="square" lIns="0" tIns="0" rIns="0" bIns="0" rtlCol="0" anchor="t"/>
          <a:lstStyle/>
          <a:p>
            <a:pPr indent="0" marL="0">
              <a:buNone/>
            </a:pPr>
            <a:r>
              <a:rPr lang="en-US" sz="1000" b="1" spc="300" kern="0" dirty="0">
                <a:solidFill>
                  <a:srgbClr val="8A8280"/>
                </a:solidFill>
                <a:latin typeface="Inter" pitchFamily="34" charset="0"/>
                <a:ea typeface="Inter" pitchFamily="34" charset="-122"/>
                <a:cs typeface="Inter" pitchFamily="34" charset="-120"/>
              </a:rPr>
              <a:t>HARVEST</a:t>
            </a:r>
            <a:endParaRPr lang="en-US" sz="1000" dirty="0"/>
          </a:p>
        </p:txBody>
      </p:sp>
      <p:sp>
        <p:nvSpPr>
          <p:cNvPr id="36" name="Shape 34"/>
          <p:cNvSpPr/>
          <p:nvPr/>
        </p:nvSpPr>
        <p:spPr>
          <a:xfrm>
            <a:off x="548640" y="8183880"/>
            <a:ext cx="10332720" cy="1097280"/>
          </a:xfrm>
          <a:prstGeom prst="rect">
            <a:avLst/>
          </a:prstGeom>
          <a:solidFill>
            <a:srgbClr val="38302A"/>
          </a:solidFill>
          <a:ln w="10160">
            <a:solidFill>
              <a:srgbClr val="F7F471"/>
            </a:solidFill>
            <a:prstDash val="solid"/>
          </a:ln>
        </p:spPr>
      </p:sp>
      <p:sp>
        <p:nvSpPr>
          <p:cNvPr id="37" name="Shape 35"/>
          <p:cNvSpPr/>
          <p:nvPr/>
        </p:nvSpPr>
        <p:spPr>
          <a:xfrm>
            <a:off x="548640" y="8183880"/>
            <a:ext cx="54864" cy="1097280"/>
          </a:xfrm>
          <a:prstGeom prst="rect">
            <a:avLst/>
          </a:prstGeom>
          <a:solidFill>
            <a:srgbClr val="F7F471"/>
          </a:solidFill>
          <a:ln/>
        </p:spPr>
      </p:sp>
      <p:sp>
        <p:nvSpPr>
          <p:cNvPr id="38" name="Text 36"/>
          <p:cNvSpPr/>
          <p:nvPr/>
        </p:nvSpPr>
        <p:spPr>
          <a:xfrm>
            <a:off x="777240" y="8348472"/>
            <a:ext cx="4572000" cy="274320"/>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THE 90-DAY MOVE</a:t>
            </a:r>
            <a:endParaRPr lang="en-US" sz="1100" dirty="0"/>
          </a:p>
        </p:txBody>
      </p:sp>
      <p:sp>
        <p:nvSpPr>
          <p:cNvPr id="39" name="Text 37"/>
          <p:cNvSpPr/>
          <p:nvPr/>
        </p:nvSpPr>
        <p:spPr>
          <a:xfrm>
            <a:off x="777240" y="8686800"/>
            <a:ext cx="9875520" cy="502920"/>
          </a:xfrm>
          <a:prstGeom prst="rect">
            <a:avLst/>
          </a:prstGeom>
          <a:noFill/>
          <a:ln/>
        </p:spPr>
        <p:txBody>
          <a:bodyPr wrap="square" lIns="0" tIns="0" rIns="0" bIns="0" rtlCol="0" anchor="t"/>
          <a:lstStyle/>
          <a:p>
            <a:pPr indent="0" marL="0">
              <a:buNone/>
            </a:pPr>
            <a:r>
              <a:rPr lang="en-US" sz="1700" i="1" dirty="0">
                <a:solidFill>
                  <a:srgbClr val="EDE8DF"/>
                </a:solidFill>
                <a:latin typeface="Playfair Display" pitchFamily="34" charset="0"/>
                <a:ea typeface="Playfair Display" pitchFamily="34" charset="-122"/>
                <a:cs typeface="Playfair Display" pitchFamily="34" charset="-120"/>
              </a:rPr>
              <a:t>Convert freelance billings into a productized version that feeds the newsletter flywheel.</a:t>
            </a:r>
            <a:endParaRPr lang="en-US" sz="17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6400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FIELD BRIEFING  /  NO. 004  /  HOW TO BEGIN</a:t>
            </a:r>
            <a:endParaRPr lang="en-US" sz="1100" dirty="0"/>
          </a:p>
        </p:txBody>
      </p:sp>
      <p:sp>
        <p:nvSpPr>
          <p:cNvPr id="7" name="Text 5"/>
          <p:cNvSpPr/>
          <p:nvPr/>
        </p:nvSpPr>
        <p:spPr>
          <a:xfrm>
            <a:off x="9052560" y="457200"/>
            <a:ext cx="18288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11 / 11</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BRIEFING 004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11  ·  TAKE ACTION  ·  RUN IT TODAY</a:t>
            </a:r>
            <a:endParaRPr lang="en-US" sz="1100" dirty="0"/>
          </a:p>
        </p:txBody>
      </p:sp>
      <p:sp>
        <p:nvSpPr>
          <p:cNvPr id="13" name="Text 11"/>
          <p:cNvSpPr/>
          <p:nvPr/>
        </p:nvSpPr>
        <p:spPr>
          <a:xfrm>
            <a:off x="548640" y="1691640"/>
            <a:ext cx="10332720" cy="1280160"/>
          </a:xfrm>
          <a:prstGeom prst="rect">
            <a:avLst/>
          </a:prstGeom>
          <a:noFill/>
          <a:ln/>
        </p:spPr>
        <p:txBody>
          <a:bodyPr wrap="square" lIns="0" tIns="0" rIns="0" bIns="0" rtlCol="0" anchor="t"/>
          <a:lstStyle/>
          <a:p>
            <a:pPr indent="0" marL="0">
              <a:buNone/>
            </a:pPr>
            <a:r>
              <a:rPr lang="en-US" sz="6000" spc="-100" kern="0" dirty="0">
                <a:solidFill>
                  <a:srgbClr val="EDE8DF"/>
                </a:solidFill>
                <a:latin typeface="Playfair Display" pitchFamily="34" charset="0"/>
                <a:ea typeface="Playfair Display" pitchFamily="34" charset="-122"/>
                <a:cs typeface="Playfair Display" pitchFamily="34" charset="-120"/>
              </a:rPr>
              <a:t>The full worksheet.</a:t>
            </a:r>
            <a:endParaRPr lang="en-US" sz="6000" dirty="0"/>
          </a:p>
        </p:txBody>
      </p:sp>
      <p:sp>
        <p:nvSpPr>
          <p:cNvPr id="14" name="Text 12"/>
          <p:cNvSpPr/>
          <p:nvPr/>
        </p:nvSpPr>
        <p:spPr>
          <a:xfrm>
            <a:off x="548640" y="3246120"/>
            <a:ext cx="10332720" cy="914400"/>
          </a:xfrm>
          <a:prstGeom prst="rect">
            <a:avLst/>
          </a:prstGeom>
          <a:noFill/>
          <a:ln/>
        </p:spPr>
        <p:txBody>
          <a:bodyPr wrap="square" lIns="0" tIns="0" rIns="0" bIns="0" rtlCol="0" anchor="t"/>
          <a:lstStyle/>
          <a:p>
            <a:pPr indent="0" marL="0">
              <a:buNone/>
            </a:pPr>
            <a:r>
              <a:rPr lang="en-US" sz="2400" i="1" dirty="0">
                <a:solidFill>
                  <a:srgbClr val="C4B9AE"/>
                </a:solidFill>
                <a:latin typeface="Playfair Display" pitchFamily="34" charset="0"/>
                <a:ea typeface="Playfair Display" pitchFamily="34" charset="-122"/>
                <a:cs typeface="Playfair Display" pitchFamily="34" charset="-120"/>
              </a:rPr>
              <a:t>Six steps. One portfolio. Sixty minutes. Sign and date the move.</a:t>
            </a:r>
            <a:endParaRPr lang="en-US" sz="2400" dirty="0"/>
          </a:p>
        </p:txBody>
      </p:sp>
      <p:sp>
        <p:nvSpPr>
          <p:cNvPr id="15" name="Shape 13"/>
          <p:cNvSpPr/>
          <p:nvPr/>
        </p:nvSpPr>
        <p:spPr>
          <a:xfrm>
            <a:off x="548640" y="4892040"/>
            <a:ext cx="3322320" cy="4023360"/>
          </a:xfrm>
          <a:prstGeom prst="rect">
            <a:avLst/>
          </a:prstGeom>
          <a:solidFill>
            <a:srgbClr val="D6CEBF"/>
          </a:solidFill>
          <a:ln/>
        </p:spPr>
      </p:sp>
      <p:sp>
        <p:nvSpPr>
          <p:cNvPr id="16" name="Shape 14"/>
          <p:cNvSpPr/>
          <p:nvPr/>
        </p:nvSpPr>
        <p:spPr>
          <a:xfrm>
            <a:off x="548640" y="4892040"/>
            <a:ext cx="3322320" cy="54864"/>
          </a:xfrm>
          <a:prstGeom prst="rect">
            <a:avLst/>
          </a:prstGeom>
          <a:solidFill>
            <a:srgbClr val="F7F471"/>
          </a:solidFill>
          <a:ln/>
        </p:spPr>
      </p:sp>
      <p:sp>
        <p:nvSpPr>
          <p:cNvPr id="17" name="Text 15"/>
          <p:cNvSpPr/>
          <p:nvPr/>
        </p:nvSpPr>
        <p:spPr>
          <a:xfrm>
            <a:off x="749808" y="5120640"/>
            <a:ext cx="2919984"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WORKSHEET</a:t>
            </a:r>
            <a:endParaRPr lang="en-US" sz="1100" dirty="0"/>
          </a:p>
        </p:txBody>
      </p:sp>
      <p:sp>
        <p:nvSpPr>
          <p:cNvPr id="18" name="Text 16"/>
          <p:cNvSpPr/>
          <p:nvPr/>
        </p:nvSpPr>
        <p:spPr>
          <a:xfrm>
            <a:off x="749808" y="5669280"/>
            <a:ext cx="2919984" cy="777240"/>
          </a:xfrm>
          <a:prstGeom prst="rect">
            <a:avLst/>
          </a:prstGeom>
          <a:noFill/>
          <a:ln/>
        </p:spPr>
        <p:txBody>
          <a:bodyPr wrap="square" lIns="0" tIns="0" rIns="0" bIns="0" rtlCol="0" anchor="t"/>
          <a:lstStyle/>
          <a:p>
            <a:pPr indent="0" marL="0">
              <a:buNone/>
            </a:pPr>
            <a:r>
              <a:rPr lang="en-US" sz="2400" spc="-30" kern="0" dirty="0">
                <a:solidFill>
                  <a:srgbClr val="18160F"/>
                </a:solidFill>
                <a:latin typeface="Playfair Display" pitchFamily="34" charset="0"/>
                <a:ea typeface="Playfair Display" pitchFamily="34" charset="-122"/>
                <a:cs typeface="Playfair Display" pitchFamily="34" charset="-120"/>
              </a:rPr>
              <a:t>Print and sign.</a:t>
            </a:r>
            <a:endParaRPr lang="en-US" sz="2400" dirty="0"/>
          </a:p>
        </p:txBody>
      </p:sp>
      <p:sp>
        <p:nvSpPr>
          <p:cNvPr id="19" name="Text 17"/>
          <p:cNvSpPr/>
          <p:nvPr/>
        </p:nvSpPr>
        <p:spPr>
          <a:xfrm>
            <a:off x="749808" y="6720840"/>
            <a:ext cx="2919984" cy="2011680"/>
          </a:xfrm>
          <a:prstGeom prst="rect">
            <a:avLst/>
          </a:prstGeom>
          <a:noFill/>
          <a:ln/>
        </p:spPr>
        <p:txBody>
          <a:bodyPr wrap="square" lIns="0" tIns="0" rIns="0" bIns="0" rtlCol="0" anchor="t"/>
          <a:lstStyle/>
          <a:p>
            <a:pPr indent="0" marL="0">
              <a:lnSpc>
                <a:spcPct val="150000"/>
              </a:lnSpc>
              <a:buNone/>
            </a:pPr>
            <a:r>
              <a:rPr lang="en-US" sz="1300" dirty="0">
                <a:solidFill>
                  <a:srgbClr val="18160F"/>
                </a:solidFill>
                <a:latin typeface="Inter" pitchFamily="34" charset="0"/>
                <a:ea typeface="Inter" pitchFamily="34" charset="-122"/>
                <a:cs typeface="Inter" pitchFamily="34" charset="-120"/>
              </a:rPr>
              <a:t>The fillable six-step worksheet. Print, write, commit. Sixty minutes per loop.</a:t>
            </a:r>
            <a:endParaRPr lang="en-US" sz="1300" dirty="0"/>
          </a:p>
        </p:txBody>
      </p:sp>
      <p:sp>
        <p:nvSpPr>
          <p:cNvPr id="20" name="Shape 18"/>
          <p:cNvSpPr/>
          <p:nvPr/>
        </p:nvSpPr>
        <p:spPr>
          <a:xfrm>
            <a:off x="4053840" y="4892040"/>
            <a:ext cx="3322320" cy="4023360"/>
          </a:xfrm>
          <a:prstGeom prst="rect">
            <a:avLst/>
          </a:prstGeom>
          <a:solidFill>
            <a:srgbClr val="D6CEBF"/>
          </a:solidFill>
          <a:ln/>
        </p:spPr>
      </p:sp>
      <p:sp>
        <p:nvSpPr>
          <p:cNvPr id="21" name="Shape 19"/>
          <p:cNvSpPr/>
          <p:nvPr/>
        </p:nvSpPr>
        <p:spPr>
          <a:xfrm>
            <a:off x="4053840" y="4892040"/>
            <a:ext cx="3322320" cy="54864"/>
          </a:xfrm>
          <a:prstGeom prst="rect">
            <a:avLst/>
          </a:prstGeom>
          <a:solidFill>
            <a:srgbClr val="F7F471"/>
          </a:solidFill>
          <a:ln/>
        </p:spPr>
      </p:sp>
      <p:sp>
        <p:nvSpPr>
          <p:cNvPr id="22" name="Text 20"/>
          <p:cNvSpPr/>
          <p:nvPr/>
        </p:nvSpPr>
        <p:spPr>
          <a:xfrm>
            <a:off x="4255008" y="5120640"/>
            <a:ext cx="2919984"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PROMPT PACK</a:t>
            </a:r>
            <a:endParaRPr lang="en-US" sz="1100" dirty="0"/>
          </a:p>
        </p:txBody>
      </p:sp>
      <p:sp>
        <p:nvSpPr>
          <p:cNvPr id="23" name="Text 21"/>
          <p:cNvSpPr/>
          <p:nvPr/>
        </p:nvSpPr>
        <p:spPr>
          <a:xfrm>
            <a:off x="4255008" y="5669280"/>
            <a:ext cx="2919984" cy="777240"/>
          </a:xfrm>
          <a:prstGeom prst="rect">
            <a:avLst/>
          </a:prstGeom>
          <a:noFill/>
          <a:ln/>
        </p:spPr>
        <p:txBody>
          <a:bodyPr wrap="square" lIns="0" tIns="0" rIns="0" bIns="0" rtlCol="0" anchor="t"/>
          <a:lstStyle/>
          <a:p>
            <a:pPr indent="0" marL="0">
              <a:buNone/>
            </a:pPr>
            <a:r>
              <a:rPr lang="en-US" sz="2400" spc="-30" kern="0" dirty="0">
                <a:solidFill>
                  <a:srgbClr val="18160F"/>
                </a:solidFill>
                <a:latin typeface="Playfair Display" pitchFamily="34" charset="0"/>
                <a:ea typeface="Playfair Display" pitchFamily="34" charset="-122"/>
                <a:cs typeface="Playfair Display" pitchFamily="34" charset="-120"/>
              </a:rPr>
              <a:t>Five prompts.</a:t>
            </a:r>
            <a:endParaRPr lang="en-US" sz="2400" dirty="0"/>
          </a:p>
        </p:txBody>
      </p:sp>
      <p:sp>
        <p:nvSpPr>
          <p:cNvPr id="24" name="Text 22"/>
          <p:cNvSpPr/>
          <p:nvPr/>
        </p:nvSpPr>
        <p:spPr>
          <a:xfrm>
            <a:off x="4255008" y="6720840"/>
            <a:ext cx="2919984" cy="2011680"/>
          </a:xfrm>
          <a:prstGeom prst="rect">
            <a:avLst/>
          </a:prstGeom>
          <a:noFill/>
          <a:ln/>
        </p:spPr>
        <p:txBody>
          <a:bodyPr wrap="square" lIns="0" tIns="0" rIns="0" bIns="0" rtlCol="0" anchor="t"/>
          <a:lstStyle/>
          <a:p>
            <a:pPr indent="0" marL="0">
              <a:lnSpc>
                <a:spcPct val="150000"/>
              </a:lnSpc>
              <a:buNone/>
            </a:pPr>
            <a:r>
              <a:rPr lang="en-US" sz="1300" dirty="0">
                <a:solidFill>
                  <a:srgbClr val="18160F"/>
                </a:solidFill>
                <a:latin typeface="Inter" pitchFamily="34" charset="0"/>
                <a:ea typeface="Inter" pitchFamily="34" charset="-122"/>
                <a:cs typeface="Inter" pitchFamily="34" charset="-120"/>
              </a:rPr>
              <a:t>Diagnose. Stress-test. Translate. Decide. Loop. Copy and paste into a capable model.</a:t>
            </a:r>
            <a:endParaRPr lang="en-US" sz="1300" dirty="0"/>
          </a:p>
        </p:txBody>
      </p:sp>
      <p:sp>
        <p:nvSpPr>
          <p:cNvPr id="25" name="Shape 23"/>
          <p:cNvSpPr/>
          <p:nvPr/>
        </p:nvSpPr>
        <p:spPr>
          <a:xfrm>
            <a:off x="7559040" y="4892040"/>
            <a:ext cx="3322320" cy="4023360"/>
          </a:xfrm>
          <a:prstGeom prst="rect">
            <a:avLst/>
          </a:prstGeom>
          <a:solidFill>
            <a:srgbClr val="D6CEBF"/>
          </a:solidFill>
          <a:ln/>
        </p:spPr>
      </p:sp>
      <p:sp>
        <p:nvSpPr>
          <p:cNvPr id="26" name="Shape 24"/>
          <p:cNvSpPr/>
          <p:nvPr/>
        </p:nvSpPr>
        <p:spPr>
          <a:xfrm>
            <a:off x="7559040" y="4892040"/>
            <a:ext cx="3322320" cy="54864"/>
          </a:xfrm>
          <a:prstGeom prst="rect">
            <a:avLst/>
          </a:prstGeom>
          <a:solidFill>
            <a:srgbClr val="F7F471"/>
          </a:solidFill>
          <a:ln/>
        </p:spPr>
      </p:sp>
      <p:sp>
        <p:nvSpPr>
          <p:cNvPr id="27" name="Text 25"/>
          <p:cNvSpPr/>
          <p:nvPr/>
        </p:nvSpPr>
        <p:spPr>
          <a:xfrm>
            <a:off x="7760208" y="5120640"/>
            <a:ext cx="2919984"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FIELD MANUAL</a:t>
            </a:r>
            <a:endParaRPr lang="en-US" sz="1100" dirty="0"/>
          </a:p>
        </p:txBody>
      </p:sp>
      <p:sp>
        <p:nvSpPr>
          <p:cNvPr id="28" name="Text 26"/>
          <p:cNvSpPr/>
          <p:nvPr/>
        </p:nvSpPr>
        <p:spPr>
          <a:xfrm>
            <a:off x="7760208" y="5669280"/>
            <a:ext cx="2919984" cy="777240"/>
          </a:xfrm>
          <a:prstGeom prst="rect">
            <a:avLst/>
          </a:prstGeom>
          <a:noFill/>
          <a:ln/>
        </p:spPr>
        <p:txBody>
          <a:bodyPr wrap="square" lIns="0" tIns="0" rIns="0" bIns="0" rtlCol="0" anchor="t"/>
          <a:lstStyle/>
          <a:p>
            <a:pPr indent="0" marL="0">
              <a:buNone/>
            </a:pPr>
            <a:r>
              <a:rPr lang="en-US" sz="2400" spc="-30" kern="0" dirty="0">
                <a:solidFill>
                  <a:srgbClr val="18160F"/>
                </a:solidFill>
                <a:latin typeface="Playfair Display" pitchFamily="34" charset="0"/>
                <a:ea typeface="Playfair Display" pitchFamily="34" charset="-122"/>
                <a:cs typeface="Playfair Display" pitchFamily="34" charset="-120"/>
              </a:rPr>
              <a:t>Read once. Reference.</a:t>
            </a:r>
            <a:endParaRPr lang="en-US" sz="2400" dirty="0"/>
          </a:p>
        </p:txBody>
      </p:sp>
      <p:sp>
        <p:nvSpPr>
          <p:cNvPr id="29" name="Text 27"/>
          <p:cNvSpPr/>
          <p:nvPr/>
        </p:nvSpPr>
        <p:spPr>
          <a:xfrm>
            <a:off x="7760208" y="6720840"/>
            <a:ext cx="2919984" cy="2011680"/>
          </a:xfrm>
          <a:prstGeom prst="rect">
            <a:avLst/>
          </a:prstGeom>
          <a:noFill/>
          <a:ln/>
        </p:spPr>
        <p:txBody>
          <a:bodyPr wrap="square" lIns="0" tIns="0" rIns="0" bIns="0" rtlCol="0" anchor="t"/>
          <a:lstStyle/>
          <a:p>
            <a:pPr indent="0" marL="0">
              <a:lnSpc>
                <a:spcPct val="150000"/>
              </a:lnSpc>
              <a:buNone/>
            </a:pPr>
            <a:r>
              <a:rPr lang="en-US" sz="1300" dirty="0">
                <a:solidFill>
                  <a:srgbClr val="18160F"/>
                </a:solidFill>
                <a:latin typeface="Inter" pitchFamily="34" charset="0"/>
                <a:ea typeface="Inter" pitchFamily="34" charset="-122"/>
                <a:cs typeface="Inter" pitchFamily="34" charset="-120"/>
              </a:rPr>
              <a:t>The full operator's guide. Each step explained with examples and pitfalls.</a:t>
            </a:r>
            <a:endParaRPr lang="en-US" sz="1300" dirty="0"/>
          </a:p>
        </p:txBody>
      </p:sp>
      <p:sp>
        <p:nvSpPr>
          <p:cNvPr id="30" name="Shape 28"/>
          <p:cNvSpPr/>
          <p:nvPr/>
        </p:nvSpPr>
        <p:spPr>
          <a:xfrm>
            <a:off x="548640" y="9189720"/>
            <a:ext cx="1371600" cy="45720"/>
          </a:xfrm>
          <a:prstGeom prst="rect">
            <a:avLst/>
          </a:prstGeom>
          <a:solidFill>
            <a:srgbClr val="F7F471"/>
          </a:solidFill>
          <a:ln/>
        </p:spPr>
      </p:sp>
      <p:sp>
        <p:nvSpPr>
          <p:cNvPr id="31" name="Text 29"/>
          <p:cNvSpPr/>
          <p:nvPr/>
        </p:nvSpPr>
        <p:spPr>
          <a:xfrm>
            <a:off x="548640" y="9326880"/>
            <a:ext cx="10332720" cy="365760"/>
          </a:xfrm>
          <a:prstGeom prst="rect">
            <a:avLst/>
          </a:prstGeom>
          <a:noFill/>
          <a:ln/>
        </p:spPr>
        <p:txBody>
          <a:bodyPr wrap="square" lIns="0" tIns="0" rIns="0" bIns="0" rtlCol="0" anchor="t"/>
          <a:lstStyle/>
          <a:p>
            <a:pPr indent="0" marL="0">
              <a:buNone/>
            </a:pPr>
            <a:r>
              <a:rPr lang="en-US" sz="1600" b="1" spc="300" kern="0" dirty="0">
                <a:solidFill>
                  <a:srgbClr val="F7F471"/>
                </a:solidFill>
                <a:latin typeface="Inter" pitchFamily="34" charset="0"/>
                <a:ea typeface="Inter" pitchFamily="34" charset="-122"/>
                <a:cs typeface="Inter" pitchFamily="34" charset="-120"/>
              </a:rPr>
              <a:t>DOWNLOAD FREE  ·  LINK IN PROFILE</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6400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FIELD BRIEFING  /  NO. 004  /  HOW TO BEGIN</a:t>
            </a:r>
            <a:endParaRPr lang="en-US" sz="1100" dirty="0"/>
          </a:p>
        </p:txBody>
      </p:sp>
      <p:sp>
        <p:nvSpPr>
          <p:cNvPr id="7" name="Text 5"/>
          <p:cNvSpPr/>
          <p:nvPr/>
        </p:nvSpPr>
        <p:spPr>
          <a:xfrm>
            <a:off x="9052560" y="457200"/>
            <a:ext cx="18288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02 / 11</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BRIEFING 004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01  ·  RECAP  ·  THE FRAMEWORK IN 60 SECONDS</a:t>
            </a:r>
            <a:endParaRPr lang="en-US" sz="1100" dirty="0"/>
          </a:p>
        </p:txBody>
      </p:sp>
      <p:sp>
        <p:nvSpPr>
          <p:cNvPr id="13" name="Text 11"/>
          <p:cNvSpPr/>
          <p:nvPr/>
        </p:nvSpPr>
        <p:spPr>
          <a:xfrm>
            <a:off x="548640" y="1600200"/>
            <a:ext cx="10332720" cy="1005840"/>
          </a:xfrm>
          <a:prstGeom prst="rect">
            <a:avLst/>
          </a:prstGeom>
          <a:noFill/>
          <a:ln/>
        </p:spPr>
        <p:txBody>
          <a:bodyPr wrap="square" lIns="0" tIns="0" rIns="0" bIns="0" rtlCol="0" anchor="t"/>
          <a:lstStyle/>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What the matrix does.</a:t>
            </a:r>
            <a:endParaRPr lang="en-US" sz="4800" dirty="0"/>
          </a:p>
        </p:txBody>
      </p:sp>
      <p:sp>
        <p:nvSpPr>
          <p:cNvPr id="14" name="Text 12"/>
          <p:cNvSpPr/>
          <p:nvPr/>
        </p:nvSpPr>
        <p:spPr>
          <a:xfrm>
            <a:off x="548640" y="2880360"/>
            <a:ext cx="10332720" cy="3200400"/>
          </a:xfrm>
          <a:prstGeom prst="rect">
            <a:avLst/>
          </a:prstGeom>
          <a:noFill/>
          <a:ln/>
        </p:spPr>
        <p:txBody>
          <a:bodyPr wrap="square" lIns="0" tIns="0" rIns="0" bIns="0" rtlCol="0" anchor="t"/>
          <a:lstStyle/>
          <a:p>
            <a:pPr indent="0" marL="0">
              <a:lnSpc>
                <a:spcPct val="150000"/>
              </a:lnSpc>
              <a:buNone/>
            </a:pPr>
            <a:r>
              <a:rPr lang="en-US" sz="2000" dirty="0">
                <a:solidFill>
                  <a:srgbClr val="EDE8DF"/>
                </a:solidFill>
                <a:latin typeface="Inter" pitchFamily="34" charset="0"/>
                <a:ea typeface="Inter" pitchFamily="34" charset="-122"/>
                <a:cs typeface="Inter" pitchFamily="34" charset="-120"/>
              </a:rPr>
              <a:t>The Growth-Share Matrix plots business units, products, or offers on a 2x2. The instruction is the same in every era. Direct cash and attention to the squares that compound. The 1970 axes were market share and growth. The 2026 axes are flywheel position and attention velocity. The instruction stays. The variables changed.</a:t>
            </a:r>
            <a:endParaRPr lang="en-US" sz="2000" dirty="0"/>
          </a:p>
        </p:txBody>
      </p:sp>
      <p:sp>
        <p:nvSpPr>
          <p:cNvPr id="15" name="Shape 13"/>
          <p:cNvSpPr/>
          <p:nvPr/>
        </p:nvSpPr>
        <p:spPr>
          <a:xfrm>
            <a:off x="548640" y="6263640"/>
            <a:ext cx="10332720" cy="4023360"/>
          </a:xfrm>
          <a:prstGeom prst="rect">
            <a:avLst/>
          </a:prstGeom>
          <a:solidFill>
            <a:srgbClr val="D6CEBF"/>
          </a:solidFill>
          <a:ln/>
        </p:spPr>
      </p:sp>
      <p:sp>
        <p:nvSpPr>
          <p:cNvPr id="16" name="Shape 14"/>
          <p:cNvSpPr/>
          <p:nvPr/>
        </p:nvSpPr>
        <p:spPr>
          <a:xfrm>
            <a:off x="4160520" y="6766560"/>
            <a:ext cx="3108960" cy="3108960"/>
          </a:xfrm>
          <a:prstGeom prst="rect">
            <a:avLst/>
          </a:prstGeom>
          <a:ln w="12700">
            <a:solidFill>
              <a:srgbClr val="18160F"/>
            </a:solidFill>
            <a:prstDash val="solid"/>
          </a:ln>
        </p:spPr>
      </p:sp>
      <p:sp>
        <p:nvSpPr>
          <p:cNvPr id="17" name="Shape 15"/>
          <p:cNvSpPr/>
          <p:nvPr/>
        </p:nvSpPr>
        <p:spPr>
          <a:xfrm>
            <a:off x="5715000" y="6766560"/>
            <a:ext cx="0" cy="3108960"/>
          </a:xfrm>
          <a:prstGeom prst="line">
            <a:avLst/>
          </a:prstGeom>
          <a:noFill/>
          <a:ln w="8890">
            <a:solidFill>
              <a:srgbClr val="18160F"/>
            </a:solidFill>
            <a:prstDash val="solid"/>
          </a:ln>
        </p:spPr>
      </p:sp>
      <p:sp>
        <p:nvSpPr>
          <p:cNvPr id="18" name="Shape 16"/>
          <p:cNvSpPr/>
          <p:nvPr/>
        </p:nvSpPr>
        <p:spPr>
          <a:xfrm>
            <a:off x="4160520" y="8321040"/>
            <a:ext cx="3108960" cy="0"/>
          </a:xfrm>
          <a:prstGeom prst="line">
            <a:avLst/>
          </a:prstGeom>
          <a:noFill/>
          <a:ln w="8890">
            <a:solidFill>
              <a:srgbClr val="18160F"/>
            </a:solidFill>
            <a:prstDash val="solid"/>
          </a:ln>
        </p:spPr>
      </p:sp>
      <p:sp>
        <p:nvSpPr>
          <p:cNvPr id="19" name="Shape 17"/>
          <p:cNvSpPr/>
          <p:nvPr/>
        </p:nvSpPr>
        <p:spPr>
          <a:xfrm>
            <a:off x="4160520" y="6766560"/>
            <a:ext cx="1554480" cy="1554480"/>
          </a:xfrm>
          <a:prstGeom prst="rect">
            <a:avLst/>
          </a:prstGeom>
          <a:solidFill>
            <a:srgbClr val="F7F471">
              <a:alpha val="40000"/>
            </a:srgbClr>
          </a:solidFill>
          <a:ln/>
        </p:spPr>
      </p:sp>
      <p:sp>
        <p:nvSpPr>
          <p:cNvPr id="20" name="Text 18"/>
          <p:cNvSpPr/>
          <p:nvPr/>
        </p:nvSpPr>
        <p:spPr>
          <a:xfrm>
            <a:off x="4306824" y="6912864"/>
            <a:ext cx="1261872" cy="274320"/>
          </a:xfrm>
          <a:prstGeom prst="rect">
            <a:avLst/>
          </a:prstGeom>
          <a:noFill/>
          <a:ln/>
        </p:spPr>
        <p:txBody>
          <a:bodyPr wrap="square" lIns="0" tIns="0" rIns="0" bIns="0" rtlCol="0" anchor="t"/>
          <a:lstStyle/>
          <a:p>
            <a:pPr indent="0" marL="0">
              <a:buNone/>
            </a:pPr>
            <a:r>
              <a:rPr lang="en-US" sz="900" b="1" spc="100" kern="0" dirty="0">
                <a:solidFill>
                  <a:srgbClr val="18160F"/>
                </a:solidFill>
                <a:latin typeface="Inter" pitchFamily="34" charset="0"/>
                <a:ea typeface="Inter" pitchFamily="34" charset="-122"/>
                <a:cs typeface="Inter" pitchFamily="34" charset="-120"/>
              </a:rPr>
              <a:t>1970  /  STARS</a:t>
            </a:r>
            <a:endParaRPr lang="en-US" sz="900" dirty="0"/>
          </a:p>
        </p:txBody>
      </p:sp>
      <p:sp>
        <p:nvSpPr>
          <p:cNvPr id="21" name="Text 19"/>
          <p:cNvSpPr/>
          <p:nvPr/>
        </p:nvSpPr>
        <p:spPr>
          <a:xfrm>
            <a:off x="4306824" y="7187184"/>
            <a:ext cx="1261872" cy="274320"/>
          </a:xfrm>
          <a:prstGeom prst="rect">
            <a:avLst/>
          </a:prstGeom>
          <a:noFill/>
          <a:ln/>
        </p:spPr>
        <p:txBody>
          <a:bodyPr wrap="square" lIns="0" tIns="0" rIns="0" bIns="0" rtlCol="0" anchor="t"/>
          <a:lstStyle/>
          <a:p>
            <a:pPr indent="0" marL="0">
              <a:buNone/>
            </a:pPr>
            <a:r>
              <a:rPr lang="en-US" sz="900" b="1" spc="100" kern="0" dirty="0">
                <a:solidFill>
                  <a:srgbClr val="8A8280"/>
                </a:solidFill>
                <a:latin typeface="Inter" pitchFamily="34" charset="0"/>
                <a:ea typeface="Inter" pitchFamily="34" charset="-122"/>
                <a:cs typeface="Inter" pitchFamily="34" charset="-120"/>
              </a:rPr>
              <a:t>2026  /  COMPOUNDER</a:t>
            </a:r>
            <a:endParaRPr lang="en-US" sz="900" dirty="0"/>
          </a:p>
        </p:txBody>
      </p:sp>
      <p:sp>
        <p:nvSpPr>
          <p:cNvPr id="22" name="Text 20"/>
          <p:cNvSpPr/>
          <p:nvPr/>
        </p:nvSpPr>
        <p:spPr>
          <a:xfrm>
            <a:off x="5861304" y="6912864"/>
            <a:ext cx="1261872" cy="274320"/>
          </a:xfrm>
          <a:prstGeom prst="rect">
            <a:avLst/>
          </a:prstGeom>
          <a:noFill/>
          <a:ln/>
        </p:spPr>
        <p:txBody>
          <a:bodyPr wrap="square" lIns="0" tIns="0" rIns="0" bIns="0" rtlCol="0" anchor="t"/>
          <a:lstStyle/>
          <a:p>
            <a:pPr indent="0" marL="0">
              <a:buNone/>
            </a:pPr>
            <a:r>
              <a:rPr lang="en-US" sz="900" b="1" spc="100" kern="0" dirty="0">
                <a:solidFill>
                  <a:srgbClr val="18160F"/>
                </a:solidFill>
                <a:latin typeface="Inter" pitchFamily="34" charset="0"/>
                <a:ea typeface="Inter" pitchFamily="34" charset="-122"/>
                <a:cs typeface="Inter" pitchFamily="34" charset="-120"/>
              </a:rPr>
              <a:t>1970  /  QUESTIONS</a:t>
            </a:r>
            <a:endParaRPr lang="en-US" sz="900" dirty="0"/>
          </a:p>
        </p:txBody>
      </p:sp>
      <p:sp>
        <p:nvSpPr>
          <p:cNvPr id="23" name="Text 21"/>
          <p:cNvSpPr/>
          <p:nvPr/>
        </p:nvSpPr>
        <p:spPr>
          <a:xfrm>
            <a:off x="5861304" y="7187184"/>
            <a:ext cx="1261872" cy="274320"/>
          </a:xfrm>
          <a:prstGeom prst="rect">
            <a:avLst/>
          </a:prstGeom>
          <a:noFill/>
          <a:ln/>
        </p:spPr>
        <p:txBody>
          <a:bodyPr wrap="square" lIns="0" tIns="0" rIns="0" bIns="0" rtlCol="0" anchor="t"/>
          <a:lstStyle/>
          <a:p>
            <a:pPr indent="0" marL="0">
              <a:buNone/>
            </a:pPr>
            <a:r>
              <a:rPr lang="en-US" sz="900" b="1" spc="100" kern="0" dirty="0">
                <a:solidFill>
                  <a:srgbClr val="8A8280"/>
                </a:solidFill>
                <a:latin typeface="Inter" pitchFamily="34" charset="0"/>
                <a:ea typeface="Inter" pitchFamily="34" charset="-122"/>
                <a:cs typeface="Inter" pitchFamily="34" charset="-120"/>
              </a:rPr>
              <a:t>2026  /  BRAND</a:t>
            </a:r>
            <a:endParaRPr lang="en-US" sz="900" dirty="0"/>
          </a:p>
        </p:txBody>
      </p:sp>
      <p:sp>
        <p:nvSpPr>
          <p:cNvPr id="24" name="Text 22"/>
          <p:cNvSpPr/>
          <p:nvPr/>
        </p:nvSpPr>
        <p:spPr>
          <a:xfrm>
            <a:off x="4306824" y="8467344"/>
            <a:ext cx="1261872" cy="274320"/>
          </a:xfrm>
          <a:prstGeom prst="rect">
            <a:avLst/>
          </a:prstGeom>
          <a:noFill/>
          <a:ln/>
        </p:spPr>
        <p:txBody>
          <a:bodyPr wrap="square" lIns="0" tIns="0" rIns="0" bIns="0" rtlCol="0" anchor="t"/>
          <a:lstStyle/>
          <a:p>
            <a:pPr indent="0" marL="0">
              <a:buNone/>
            </a:pPr>
            <a:r>
              <a:rPr lang="en-US" sz="900" b="1" spc="100" kern="0" dirty="0">
                <a:solidFill>
                  <a:srgbClr val="18160F"/>
                </a:solidFill>
                <a:latin typeface="Inter" pitchFamily="34" charset="0"/>
                <a:ea typeface="Inter" pitchFamily="34" charset="-122"/>
                <a:cs typeface="Inter" pitchFamily="34" charset="-120"/>
              </a:rPr>
              <a:t>1970  /  CASH COWS</a:t>
            </a:r>
            <a:endParaRPr lang="en-US" sz="900" dirty="0"/>
          </a:p>
        </p:txBody>
      </p:sp>
      <p:sp>
        <p:nvSpPr>
          <p:cNvPr id="25" name="Text 23"/>
          <p:cNvSpPr/>
          <p:nvPr/>
        </p:nvSpPr>
        <p:spPr>
          <a:xfrm>
            <a:off x="4306824" y="8741664"/>
            <a:ext cx="1261872" cy="274320"/>
          </a:xfrm>
          <a:prstGeom prst="rect">
            <a:avLst/>
          </a:prstGeom>
          <a:noFill/>
          <a:ln/>
        </p:spPr>
        <p:txBody>
          <a:bodyPr wrap="square" lIns="0" tIns="0" rIns="0" bIns="0" rtlCol="0" anchor="t"/>
          <a:lstStyle/>
          <a:p>
            <a:pPr indent="0" marL="0">
              <a:buNone/>
            </a:pPr>
            <a:r>
              <a:rPr lang="en-US" sz="900" b="1" spc="100" kern="0" dirty="0">
                <a:solidFill>
                  <a:srgbClr val="8A8280"/>
                </a:solidFill>
                <a:latin typeface="Inter" pitchFamily="34" charset="0"/>
                <a:ea typeface="Inter" pitchFamily="34" charset="-122"/>
                <a:cs typeface="Inter" pitchFamily="34" charset="-120"/>
              </a:rPr>
              <a:t>2026  /  LIQUIDATOR</a:t>
            </a:r>
            <a:endParaRPr lang="en-US" sz="900" dirty="0"/>
          </a:p>
        </p:txBody>
      </p:sp>
      <p:sp>
        <p:nvSpPr>
          <p:cNvPr id="26" name="Text 24"/>
          <p:cNvSpPr/>
          <p:nvPr/>
        </p:nvSpPr>
        <p:spPr>
          <a:xfrm>
            <a:off x="5861304" y="8467344"/>
            <a:ext cx="1261872" cy="274320"/>
          </a:xfrm>
          <a:prstGeom prst="rect">
            <a:avLst/>
          </a:prstGeom>
          <a:noFill/>
          <a:ln/>
        </p:spPr>
        <p:txBody>
          <a:bodyPr wrap="square" lIns="0" tIns="0" rIns="0" bIns="0" rtlCol="0" anchor="t"/>
          <a:lstStyle/>
          <a:p>
            <a:pPr indent="0" marL="0">
              <a:buNone/>
            </a:pPr>
            <a:r>
              <a:rPr lang="en-US" sz="900" b="1" spc="100" kern="0" dirty="0">
                <a:solidFill>
                  <a:srgbClr val="18160F"/>
                </a:solidFill>
                <a:latin typeface="Inter" pitchFamily="34" charset="0"/>
                <a:ea typeface="Inter" pitchFamily="34" charset="-122"/>
                <a:cs typeface="Inter" pitchFamily="34" charset="-120"/>
              </a:rPr>
              <a:t>1970  /  DOGS</a:t>
            </a:r>
            <a:endParaRPr lang="en-US" sz="900" dirty="0"/>
          </a:p>
        </p:txBody>
      </p:sp>
      <p:sp>
        <p:nvSpPr>
          <p:cNvPr id="27" name="Text 25"/>
          <p:cNvSpPr/>
          <p:nvPr/>
        </p:nvSpPr>
        <p:spPr>
          <a:xfrm>
            <a:off x="5861304" y="8741664"/>
            <a:ext cx="1261872" cy="274320"/>
          </a:xfrm>
          <a:prstGeom prst="rect">
            <a:avLst/>
          </a:prstGeom>
          <a:noFill/>
          <a:ln/>
        </p:spPr>
        <p:txBody>
          <a:bodyPr wrap="square" lIns="0" tIns="0" rIns="0" bIns="0" rtlCol="0" anchor="t"/>
          <a:lstStyle/>
          <a:p>
            <a:pPr indent="0" marL="0">
              <a:buNone/>
            </a:pPr>
            <a:r>
              <a:rPr lang="en-US" sz="900" b="1" spc="100" kern="0" dirty="0">
                <a:solidFill>
                  <a:srgbClr val="8A8280"/>
                </a:solidFill>
                <a:latin typeface="Inter" pitchFamily="34" charset="0"/>
                <a:ea typeface="Inter" pitchFamily="34" charset="-122"/>
                <a:cs typeface="Inter" pitchFamily="34" charset="-120"/>
              </a:rPr>
              <a:t>2026  /  COMMODITY</a:t>
            </a:r>
            <a:endParaRPr lang="en-US" sz="900" dirty="0"/>
          </a:p>
        </p:txBody>
      </p:sp>
      <p:sp>
        <p:nvSpPr>
          <p:cNvPr id="28" name="Text 26"/>
          <p:cNvSpPr/>
          <p:nvPr/>
        </p:nvSpPr>
        <p:spPr>
          <a:xfrm>
            <a:off x="4160520" y="6473952"/>
            <a:ext cx="3108960" cy="219456"/>
          </a:xfrm>
          <a:prstGeom prst="rect">
            <a:avLst/>
          </a:prstGeom>
          <a:noFill/>
          <a:ln/>
        </p:spPr>
        <p:txBody>
          <a:bodyPr wrap="square" lIns="0" tIns="0" rIns="0" bIns="0" rtlCol="0" anchor="t"/>
          <a:lstStyle/>
          <a:p>
            <a:pPr algn="ctr" indent="0" marL="0">
              <a:buNone/>
            </a:pPr>
            <a:r>
              <a:rPr lang="en-US" sz="800" b="1" spc="200" kern="0" dirty="0">
                <a:solidFill>
                  <a:srgbClr val="8A8280"/>
                </a:solidFill>
                <a:latin typeface="Inter" pitchFamily="34" charset="0"/>
                <a:ea typeface="Inter" pitchFamily="34" charset="-122"/>
                <a:cs typeface="Inter" pitchFamily="34" charset="-120"/>
              </a:rPr>
              <a:t>GROWTH  ·  ATTENTION  ↑</a:t>
            </a:r>
            <a:endParaRPr lang="en-US" sz="800" dirty="0"/>
          </a:p>
        </p:txBody>
      </p:sp>
      <p:sp>
        <p:nvSpPr>
          <p:cNvPr id="29" name="Text 27"/>
          <p:cNvSpPr/>
          <p:nvPr/>
        </p:nvSpPr>
        <p:spPr>
          <a:xfrm>
            <a:off x="3703320" y="9921240"/>
            <a:ext cx="4023360" cy="219456"/>
          </a:xfrm>
          <a:prstGeom prst="rect">
            <a:avLst/>
          </a:prstGeom>
          <a:noFill/>
          <a:ln/>
        </p:spPr>
        <p:txBody>
          <a:bodyPr wrap="square" lIns="0" tIns="0" rIns="0" bIns="0" rtlCol="0" anchor="t"/>
          <a:lstStyle/>
          <a:p>
            <a:pPr algn="ctr" indent="0" marL="0">
              <a:buNone/>
            </a:pPr>
            <a:r>
              <a:rPr lang="en-US" sz="800" b="1" spc="100" kern="0" dirty="0">
                <a:solidFill>
                  <a:srgbClr val="8A8280"/>
                </a:solidFill>
                <a:latin typeface="Inter" pitchFamily="34" charset="0"/>
                <a:ea typeface="Inter" pitchFamily="34" charset="-122"/>
                <a:cs typeface="Inter" pitchFamily="34" charset="-120"/>
              </a:rPr>
              <a:t>HIGH ← SHARE / FLYWHEEL → LOW</a:t>
            </a:r>
            <a:endParaRPr lang="en-US" sz="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6400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FIELD BRIEFING  /  NO. 004  /  HOW TO BEGIN</a:t>
            </a:r>
            <a:endParaRPr lang="en-US" sz="1100" dirty="0"/>
          </a:p>
        </p:txBody>
      </p:sp>
      <p:sp>
        <p:nvSpPr>
          <p:cNvPr id="7" name="Text 5"/>
          <p:cNvSpPr/>
          <p:nvPr/>
        </p:nvSpPr>
        <p:spPr>
          <a:xfrm>
            <a:off x="9052560" y="457200"/>
            <a:ext cx="18288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03 / 11</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BRIEFING 004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02  ·  OPERATOR FIT  ·  WHO RUNS THIS</a:t>
            </a:r>
            <a:endParaRPr lang="en-US" sz="1100" dirty="0"/>
          </a:p>
        </p:txBody>
      </p:sp>
      <p:sp>
        <p:nvSpPr>
          <p:cNvPr id="13" name="Text 11"/>
          <p:cNvSpPr/>
          <p:nvPr/>
        </p:nvSpPr>
        <p:spPr>
          <a:xfrm>
            <a:off x="548640" y="1600200"/>
            <a:ext cx="10332720" cy="1005840"/>
          </a:xfrm>
          <a:prstGeom prst="rect">
            <a:avLst/>
          </a:prstGeom>
          <a:noFill/>
          <a:ln/>
        </p:spPr>
        <p:txBody>
          <a:bodyPr wrap="square" lIns="0" tIns="0" rIns="0" bIns="0" rtlCol="0" anchor="t"/>
          <a:lstStyle/>
          <a:p>
            <a:pPr indent="0" marL="0">
              <a:buNone/>
            </a:pPr>
            <a:r>
              <a:rPr lang="en-US" sz="4800" spc="-50" kern="0" dirty="0">
                <a:solidFill>
                  <a:srgbClr val="EDE8DF"/>
                </a:solidFill>
                <a:latin typeface="Playfair Display" pitchFamily="34" charset="0"/>
                <a:ea typeface="Playfair Display" pitchFamily="34" charset="-122"/>
                <a:cs typeface="Playfair Display" pitchFamily="34" charset="-120"/>
              </a:rPr>
              <a:t>Who runs this exercise.</a:t>
            </a:r>
            <a:endParaRPr lang="en-US" sz="4800" dirty="0"/>
          </a:p>
        </p:txBody>
      </p:sp>
      <p:sp>
        <p:nvSpPr>
          <p:cNvPr id="14" name="Text 12"/>
          <p:cNvSpPr/>
          <p:nvPr/>
        </p:nvSpPr>
        <p:spPr>
          <a:xfrm>
            <a:off x="548640" y="2880360"/>
            <a:ext cx="10332720" cy="1463040"/>
          </a:xfrm>
          <a:prstGeom prst="rect">
            <a:avLst/>
          </a:prstGeom>
          <a:noFill/>
          <a:ln/>
        </p:spPr>
        <p:txBody>
          <a:bodyPr wrap="square" lIns="0" tIns="0" rIns="0" bIns="0" rtlCol="0" anchor="t"/>
          <a:lstStyle/>
          <a:p>
            <a:pPr indent="0" marL="0">
              <a:lnSpc>
                <a:spcPct val="150000"/>
              </a:lnSpc>
              <a:buNone/>
            </a:pPr>
            <a:r>
              <a:rPr lang="en-US" sz="1800" dirty="0">
                <a:solidFill>
                  <a:srgbClr val="EDE8DF"/>
                </a:solidFill>
                <a:latin typeface="Inter" pitchFamily="34" charset="0"/>
                <a:ea typeface="Inter" pitchFamily="34" charset="-122"/>
                <a:cs typeface="Inter" pitchFamily="34" charset="-120"/>
              </a:rPr>
              <a:t>Operators with two to twelve offers, products, or business units competing for attention and capital. If the portfolio fits on one page, the matrix applies.</a:t>
            </a:r>
            <a:endParaRPr lang="en-US" sz="1800" dirty="0"/>
          </a:p>
        </p:txBody>
      </p:sp>
      <p:sp>
        <p:nvSpPr>
          <p:cNvPr id="15" name="Shape 13"/>
          <p:cNvSpPr/>
          <p:nvPr/>
        </p:nvSpPr>
        <p:spPr>
          <a:xfrm>
            <a:off x="548640" y="4709160"/>
            <a:ext cx="3322320" cy="4937760"/>
          </a:xfrm>
          <a:prstGeom prst="rect">
            <a:avLst/>
          </a:prstGeom>
          <a:solidFill>
            <a:srgbClr val="D6CEBF"/>
          </a:solidFill>
          <a:ln/>
        </p:spPr>
      </p:sp>
      <p:sp>
        <p:nvSpPr>
          <p:cNvPr id="16" name="Shape 14"/>
          <p:cNvSpPr/>
          <p:nvPr/>
        </p:nvSpPr>
        <p:spPr>
          <a:xfrm>
            <a:off x="548640" y="4709160"/>
            <a:ext cx="3322320" cy="54864"/>
          </a:xfrm>
          <a:prstGeom prst="rect">
            <a:avLst/>
          </a:prstGeom>
          <a:solidFill>
            <a:srgbClr val="F7F471"/>
          </a:solidFill>
          <a:ln/>
        </p:spPr>
      </p:sp>
      <p:sp>
        <p:nvSpPr>
          <p:cNvPr id="17" name="Text 15"/>
          <p:cNvSpPr/>
          <p:nvPr/>
        </p:nvSpPr>
        <p:spPr>
          <a:xfrm>
            <a:off x="777240" y="4983480"/>
            <a:ext cx="286512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SOLO OPERATOR</a:t>
            </a:r>
            <a:endParaRPr lang="en-US" sz="1100" dirty="0"/>
          </a:p>
        </p:txBody>
      </p:sp>
      <p:sp>
        <p:nvSpPr>
          <p:cNvPr id="18" name="Text 16"/>
          <p:cNvSpPr/>
          <p:nvPr/>
        </p:nvSpPr>
        <p:spPr>
          <a:xfrm>
            <a:off x="777240" y="5486400"/>
            <a:ext cx="2865120" cy="1371600"/>
          </a:xfrm>
          <a:prstGeom prst="rect">
            <a:avLst/>
          </a:prstGeom>
          <a:noFill/>
          <a:ln/>
        </p:spPr>
        <p:txBody>
          <a:bodyPr wrap="square" lIns="0" tIns="0" rIns="0" bIns="0" rtlCol="0" anchor="t"/>
          <a:lstStyle/>
          <a:p>
            <a:pPr indent="0" marL="0">
              <a:buNone/>
            </a:pPr>
            <a:r>
              <a:rPr lang="en-US" sz="2600" spc="-30" kern="0" dirty="0">
                <a:solidFill>
                  <a:srgbClr val="18160F"/>
                </a:solidFill>
                <a:latin typeface="Playfair Display" pitchFamily="34" charset="0"/>
                <a:ea typeface="Playfair Display" pitchFamily="34" charset="-122"/>
                <a:cs typeface="Playfair Display" pitchFamily="34" charset="-120"/>
              </a:rPr>
              <a:t>A content portfolio.</a:t>
            </a:r>
            <a:endParaRPr lang="en-US" sz="2600" dirty="0"/>
          </a:p>
        </p:txBody>
      </p:sp>
      <p:sp>
        <p:nvSpPr>
          <p:cNvPr id="19" name="Shape 17"/>
          <p:cNvSpPr/>
          <p:nvPr/>
        </p:nvSpPr>
        <p:spPr>
          <a:xfrm>
            <a:off x="777240" y="6995160"/>
            <a:ext cx="457200" cy="36576"/>
          </a:xfrm>
          <a:prstGeom prst="rect">
            <a:avLst/>
          </a:prstGeom>
          <a:solidFill>
            <a:srgbClr val="F7F471"/>
          </a:solidFill>
          <a:ln/>
        </p:spPr>
      </p:sp>
      <p:sp>
        <p:nvSpPr>
          <p:cNvPr id="20" name="Text 18"/>
          <p:cNvSpPr/>
          <p:nvPr/>
        </p:nvSpPr>
        <p:spPr>
          <a:xfrm>
            <a:off x="777240" y="7132320"/>
            <a:ext cx="2865120" cy="2286000"/>
          </a:xfrm>
          <a:prstGeom prst="rect">
            <a:avLst/>
          </a:prstGeom>
          <a:noFill/>
          <a:ln/>
        </p:spPr>
        <p:txBody>
          <a:bodyPr wrap="square" lIns="0" tIns="0" rIns="0" bIns="0" rtlCol="0" anchor="t"/>
          <a:lstStyle/>
          <a:p>
            <a:pPr indent="0" marL="0">
              <a:lnSpc>
                <a:spcPct val="145000"/>
              </a:lnSpc>
              <a:buNone/>
            </a:pPr>
            <a:r>
              <a:rPr lang="en-US" sz="1400" dirty="0">
                <a:solidFill>
                  <a:srgbClr val="18160F"/>
                </a:solidFill>
                <a:latin typeface="Inter" pitchFamily="34" charset="0"/>
                <a:ea typeface="Inter" pitchFamily="34" charset="-122"/>
                <a:cs typeface="Inter" pitchFamily="34" charset="-120"/>
              </a:rPr>
              <a:t>A newsletter, a coaching offer, a consulting service. Three to five surfaces competing for your weekly attention.</a:t>
            </a:r>
            <a:endParaRPr lang="en-US" sz="1400" dirty="0"/>
          </a:p>
        </p:txBody>
      </p:sp>
      <p:sp>
        <p:nvSpPr>
          <p:cNvPr id="21" name="Shape 19"/>
          <p:cNvSpPr/>
          <p:nvPr/>
        </p:nvSpPr>
        <p:spPr>
          <a:xfrm>
            <a:off x="4053840" y="4709160"/>
            <a:ext cx="3322320" cy="4937760"/>
          </a:xfrm>
          <a:prstGeom prst="rect">
            <a:avLst/>
          </a:prstGeom>
          <a:solidFill>
            <a:srgbClr val="D6CEBF"/>
          </a:solidFill>
          <a:ln/>
        </p:spPr>
      </p:sp>
      <p:sp>
        <p:nvSpPr>
          <p:cNvPr id="22" name="Shape 20"/>
          <p:cNvSpPr/>
          <p:nvPr/>
        </p:nvSpPr>
        <p:spPr>
          <a:xfrm>
            <a:off x="4053840" y="4709160"/>
            <a:ext cx="3322320" cy="54864"/>
          </a:xfrm>
          <a:prstGeom prst="rect">
            <a:avLst/>
          </a:prstGeom>
          <a:solidFill>
            <a:srgbClr val="F7F471"/>
          </a:solidFill>
          <a:ln/>
        </p:spPr>
      </p:sp>
      <p:sp>
        <p:nvSpPr>
          <p:cNvPr id="23" name="Text 21"/>
          <p:cNvSpPr/>
          <p:nvPr/>
        </p:nvSpPr>
        <p:spPr>
          <a:xfrm>
            <a:off x="4282440" y="4983480"/>
            <a:ext cx="286512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STARTUP FOUNDER</a:t>
            </a:r>
            <a:endParaRPr lang="en-US" sz="1100" dirty="0"/>
          </a:p>
        </p:txBody>
      </p:sp>
      <p:sp>
        <p:nvSpPr>
          <p:cNvPr id="24" name="Text 22"/>
          <p:cNvSpPr/>
          <p:nvPr/>
        </p:nvSpPr>
        <p:spPr>
          <a:xfrm>
            <a:off x="4282440" y="5486400"/>
            <a:ext cx="2865120" cy="1371600"/>
          </a:xfrm>
          <a:prstGeom prst="rect">
            <a:avLst/>
          </a:prstGeom>
          <a:noFill/>
          <a:ln/>
        </p:spPr>
        <p:txBody>
          <a:bodyPr wrap="square" lIns="0" tIns="0" rIns="0" bIns="0" rtlCol="0" anchor="t"/>
          <a:lstStyle/>
          <a:p>
            <a:pPr indent="0" marL="0">
              <a:buNone/>
            </a:pPr>
            <a:r>
              <a:rPr lang="en-US" sz="2600" spc="-30" kern="0" dirty="0">
                <a:solidFill>
                  <a:srgbClr val="18160F"/>
                </a:solidFill>
                <a:latin typeface="Playfair Display" pitchFamily="34" charset="0"/>
                <a:ea typeface="Playfair Display" pitchFamily="34" charset="-122"/>
                <a:cs typeface="Playfair Display" pitchFamily="34" charset="-120"/>
              </a:rPr>
              <a:t>A product surface.</a:t>
            </a:r>
            <a:endParaRPr lang="en-US" sz="2600" dirty="0"/>
          </a:p>
        </p:txBody>
      </p:sp>
      <p:sp>
        <p:nvSpPr>
          <p:cNvPr id="25" name="Shape 23"/>
          <p:cNvSpPr/>
          <p:nvPr/>
        </p:nvSpPr>
        <p:spPr>
          <a:xfrm>
            <a:off x="4282440" y="6995160"/>
            <a:ext cx="457200" cy="36576"/>
          </a:xfrm>
          <a:prstGeom prst="rect">
            <a:avLst/>
          </a:prstGeom>
          <a:solidFill>
            <a:srgbClr val="F7F471"/>
          </a:solidFill>
          <a:ln/>
        </p:spPr>
      </p:sp>
      <p:sp>
        <p:nvSpPr>
          <p:cNvPr id="26" name="Text 24"/>
          <p:cNvSpPr/>
          <p:nvPr/>
        </p:nvSpPr>
        <p:spPr>
          <a:xfrm>
            <a:off x="4282440" y="7132320"/>
            <a:ext cx="2865120" cy="2286000"/>
          </a:xfrm>
          <a:prstGeom prst="rect">
            <a:avLst/>
          </a:prstGeom>
          <a:noFill/>
          <a:ln/>
        </p:spPr>
        <p:txBody>
          <a:bodyPr wrap="square" lIns="0" tIns="0" rIns="0" bIns="0" rtlCol="0" anchor="t"/>
          <a:lstStyle/>
          <a:p>
            <a:pPr indent="0" marL="0">
              <a:lnSpc>
                <a:spcPct val="145000"/>
              </a:lnSpc>
              <a:buNone/>
            </a:pPr>
            <a:r>
              <a:rPr lang="en-US" sz="1400" dirty="0">
                <a:solidFill>
                  <a:srgbClr val="18160F"/>
                </a:solidFill>
                <a:latin typeface="Inter" pitchFamily="34" charset="0"/>
                <a:ea typeface="Inter" pitchFamily="34" charset="-122"/>
                <a:cs typeface="Inter" pitchFamily="34" charset="-120"/>
              </a:rPr>
              <a:t>A core product, two adjacent features, a services arm. Five to ten product surfaces under capital pressure.</a:t>
            </a:r>
            <a:endParaRPr lang="en-US" sz="1400" dirty="0"/>
          </a:p>
        </p:txBody>
      </p:sp>
      <p:sp>
        <p:nvSpPr>
          <p:cNvPr id="27" name="Shape 25"/>
          <p:cNvSpPr/>
          <p:nvPr/>
        </p:nvSpPr>
        <p:spPr>
          <a:xfrm>
            <a:off x="7559040" y="4709160"/>
            <a:ext cx="3322320" cy="4937760"/>
          </a:xfrm>
          <a:prstGeom prst="rect">
            <a:avLst/>
          </a:prstGeom>
          <a:solidFill>
            <a:srgbClr val="D6CEBF"/>
          </a:solidFill>
          <a:ln/>
        </p:spPr>
      </p:sp>
      <p:sp>
        <p:nvSpPr>
          <p:cNvPr id="28" name="Shape 26"/>
          <p:cNvSpPr/>
          <p:nvPr/>
        </p:nvSpPr>
        <p:spPr>
          <a:xfrm>
            <a:off x="7559040" y="4709160"/>
            <a:ext cx="3322320" cy="54864"/>
          </a:xfrm>
          <a:prstGeom prst="rect">
            <a:avLst/>
          </a:prstGeom>
          <a:solidFill>
            <a:srgbClr val="F7F471"/>
          </a:solidFill>
          <a:ln/>
        </p:spPr>
      </p:sp>
      <p:sp>
        <p:nvSpPr>
          <p:cNvPr id="29" name="Text 27"/>
          <p:cNvSpPr/>
          <p:nvPr/>
        </p:nvSpPr>
        <p:spPr>
          <a:xfrm>
            <a:off x="7787640" y="4983480"/>
            <a:ext cx="286512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SMB STRATEGIST</a:t>
            </a:r>
            <a:endParaRPr lang="en-US" sz="1100" dirty="0"/>
          </a:p>
        </p:txBody>
      </p:sp>
      <p:sp>
        <p:nvSpPr>
          <p:cNvPr id="30" name="Text 28"/>
          <p:cNvSpPr/>
          <p:nvPr/>
        </p:nvSpPr>
        <p:spPr>
          <a:xfrm>
            <a:off x="7787640" y="5486400"/>
            <a:ext cx="2865120" cy="1371600"/>
          </a:xfrm>
          <a:prstGeom prst="rect">
            <a:avLst/>
          </a:prstGeom>
          <a:noFill/>
          <a:ln/>
        </p:spPr>
        <p:txBody>
          <a:bodyPr wrap="square" lIns="0" tIns="0" rIns="0" bIns="0" rtlCol="0" anchor="t"/>
          <a:lstStyle/>
          <a:p>
            <a:pPr indent="0" marL="0">
              <a:buNone/>
            </a:pPr>
            <a:r>
              <a:rPr lang="en-US" sz="2600" spc="-30" kern="0" dirty="0">
                <a:solidFill>
                  <a:srgbClr val="18160F"/>
                </a:solidFill>
                <a:latin typeface="Playfair Display" pitchFamily="34" charset="0"/>
                <a:ea typeface="Playfair Display" pitchFamily="34" charset="-122"/>
                <a:cs typeface="Playfair Display" pitchFamily="34" charset="-120"/>
              </a:rPr>
              <a:t>A service mix.</a:t>
            </a:r>
            <a:endParaRPr lang="en-US" sz="2600" dirty="0"/>
          </a:p>
        </p:txBody>
      </p:sp>
      <p:sp>
        <p:nvSpPr>
          <p:cNvPr id="31" name="Shape 29"/>
          <p:cNvSpPr/>
          <p:nvPr/>
        </p:nvSpPr>
        <p:spPr>
          <a:xfrm>
            <a:off x="7787640" y="6995160"/>
            <a:ext cx="457200" cy="36576"/>
          </a:xfrm>
          <a:prstGeom prst="rect">
            <a:avLst/>
          </a:prstGeom>
          <a:solidFill>
            <a:srgbClr val="F7F471"/>
          </a:solidFill>
          <a:ln/>
        </p:spPr>
      </p:sp>
      <p:sp>
        <p:nvSpPr>
          <p:cNvPr id="32" name="Text 30"/>
          <p:cNvSpPr/>
          <p:nvPr/>
        </p:nvSpPr>
        <p:spPr>
          <a:xfrm>
            <a:off x="7787640" y="7132320"/>
            <a:ext cx="2865120" cy="2286000"/>
          </a:xfrm>
          <a:prstGeom prst="rect">
            <a:avLst/>
          </a:prstGeom>
          <a:noFill/>
          <a:ln/>
        </p:spPr>
        <p:txBody>
          <a:bodyPr wrap="square" lIns="0" tIns="0" rIns="0" bIns="0" rtlCol="0" anchor="t"/>
          <a:lstStyle/>
          <a:p>
            <a:pPr indent="0" marL="0">
              <a:lnSpc>
                <a:spcPct val="145000"/>
              </a:lnSpc>
              <a:buNone/>
            </a:pPr>
            <a:r>
              <a:rPr lang="en-US" sz="1400" dirty="0">
                <a:solidFill>
                  <a:srgbClr val="18160F"/>
                </a:solidFill>
                <a:latin typeface="Inter" pitchFamily="34" charset="0"/>
                <a:ea typeface="Inter" pitchFamily="34" charset="-122"/>
                <a:cs typeface="Inter" pitchFamily="34" charset="-120"/>
              </a:rPr>
              <a:t>A flagship service, three adjacent service lines, a referral channel. Established revenue under transformation pressure.</a:t>
            </a:r>
            <a:endParaRPr lang="en-US"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6400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FIELD BRIEFING  /  NO. 004  /  HOW TO BEGIN</a:t>
            </a:r>
            <a:endParaRPr lang="en-US" sz="1100" dirty="0"/>
          </a:p>
        </p:txBody>
      </p:sp>
      <p:sp>
        <p:nvSpPr>
          <p:cNvPr id="7" name="Text 5"/>
          <p:cNvSpPr/>
          <p:nvPr/>
        </p:nvSpPr>
        <p:spPr>
          <a:xfrm>
            <a:off x="9052560" y="457200"/>
            <a:ext cx="18288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04 / 11</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BRIEFING 004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01  ·  NAME THE PORTFOLIO  ·  10 MIN</a:t>
            </a:r>
            <a:endParaRPr lang="en-US" sz="1100" dirty="0"/>
          </a:p>
        </p:txBody>
      </p:sp>
      <p:sp>
        <p:nvSpPr>
          <p:cNvPr id="13" name="Text 11"/>
          <p:cNvSpPr/>
          <p:nvPr/>
        </p:nvSpPr>
        <p:spPr>
          <a:xfrm>
            <a:off x="548640" y="1691640"/>
            <a:ext cx="10332720" cy="2194560"/>
          </a:xfrm>
          <a:prstGeom prst="rect">
            <a:avLst/>
          </a:prstGeom>
          <a:noFill/>
          <a:ln/>
        </p:spPr>
        <p:txBody>
          <a:bodyPr wrap="square" lIns="0" tIns="0" rIns="0" bIns="0" rtlCol="0" anchor="t"/>
          <a:lstStyle/>
          <a:p>
            <a:pPr indent="0" marL="0">
              <a:buNone/>
            </a:pPr>
            <a:r>
              <a:rPr lang="en-US" sz="6400" spc="-50" kern="0" dirty="0">
                <a:solidFill>
                  <a:srgbClr val="EDE8DF"/>
                </a:solidFill>
                <a:latin typeface="Playfair Display" pitchFamily="34" charset="0"/>
                <a:ea typeface="Playfair Display" pitchFamily="34" charset="-122"/>
                <a:cs typeface="Playfair Display" pitchFamily="34" charset="-120"/>
              </a:rPr>
              <a:t>Name the portfolio.</a:t>
            </a:r>
            <a:endParaRPr lang="en-US" sz="6400" dirty="0"/>
          </a:p>
        </p:txBody>
      </p:sp>
      <p:sp>
        <p:nvSpPr>
          <p:cNvPr id="14" name="Shape 12"/>
          <p:cNvSpPr/>
          <p:nvPr/>
        </p:nvSpPr>
        <p:spPr>
          <a:xfrm>
            <a:off x="548640" y="4343400"/>
            <a:ext cx="10332720" cy="3840480"/>
          </a:xfrm>
          <a:prstGeom prst="rect">
            <a:avLst/>
          </a:prstGeom>
          <a:solidFill>
            <a:srgbClr val="D6CEBF"/>
          </a:solidFill>
          <a:ln/>
        </p:spPr>
      </p:sp>
      <p:sp>
        <p:nvSpPr>
          <p:cNvPr id="15" name="Shape 13"/>
          <p:cNvSpPr/>
          <p:nvPr/>
        </p:nvSpPr>
        <p:spPr>
          <a:xfrm>
            <a:off x="548640" y="4343400"/>
            <a:ext cx="10332720" cy="54864"/>
          </a:xfrm>
          <a:prstGeom prst="rect">
            <a:avLst/>
          </a:prstGeom>
          <a:solidFill>
            <a:srgbClr val="F7F471"/>
          </a:solidFill>
          <a:ln/>
        </p:spPr>
      </p:sp>
      <p:sp>
        <p:nvSpPr>
          <p:cNvPr id="16" name="Text 14"/>
          <p:cNvSpPr/>
          <p:nvPr/>
        </p:nvSpPr>
        <p:spPr>
          <a:xfrm>
            <a:off x="868680" y="457200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STEP</a:t>
            </a:r>
            <a:endParaRPr lang="en-US" sz="1100" dirty="0"/>
          </a:p>
        </p:txBody>
      </p:sp>
      <p:sp>
        <p:nvSpPr>
          <p:cNvPr id="17" name="Text 15"/>
          <p:cNvSpPr/>
          <p:nvPr/>
        </p:nvSpPr>
        <p:spPr>
          <a:xfrm>
            <a:off x="868680" y="4983480"/>
            <a:ext cx="9692640" cy="292608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List every offer, product, or business unit on a single page. Be specific. Name the customer segment, the delivery mechanism, and the price point for each item. Apply the rule of two. If two items share a customer and a delivery mechanism, count them as one item.</a:t>
            </a:r>
            <a:endParaRPr lang="en-US" sz="1800" dirty="0"/>
          </a:p>
        </p:txBody>
      </p:sp>
      <p:sp>
        <p:nvSpPr>
          <p:cNvPr id="18" name="Shape 16"/>
          <p:cNvSpPr/>
          <p:nvPr/>
        </p:nvSpPr>
        <p:spPr>
          <a:xfrm>
            <a:off x="548640" y="8732520"/>
            <a:ext cx="45720" cy="1280160"/>
          </a:xfrm>
          <a:prstGeom prst="rect">
            <a:avLst/>
          </a:prstGeom>
          <a:solidFill>
            <a:srgbClr val="F7F471"/>
          </a:solidFill>
          <a:ln/>
        </p:spPr>
      </p:sp>
      <p:sp>
        <p:nvSpPr>
          <p:cNvPr id="19" name="Text 17"/>
          <p:cNvSpPr/>
          <p:nvPr/>
        </p:nvSpPr>
        <p:spPr>
          <a:xfrm>
            <a:off x="731520" y="8732520"/>
            <a:ext cx="10104120" cy="1280160"/>
          </a:xfrm>
          <a:prstGeom prst="rect">
            <a:avLst/>
          </a:prstGeom>
          <a:noFill/>
          <a:ln/>
        </p:spPr>
        <p:txBody>
          <a:bodyPr wrap="square" lIns="0" tIns="0" rIns="0" bIns="0" rtlCol="0" anchor="t"/>
          <a:lstStyle/>
          <a:p>
            <a:pPr indent="0" marL="0">
              <a:lnSpc>
                <a:spcPct val="140000"/>
              </a:lnSpc>
              <a:buNone/>
            </a:pPr>
            <a:r>
              <a:rPr lang="en-US" sz="1800" i="1" dirty="0">
                <a:solidFill>
                  <a:srgbClr val="EDE8DF"/>
                </a:solidFill>
                <a:latin typeface="Playfair Display" pitchFamily="34" charset="0"/>
                <a:ea typeface="Playfair Display" pitchFamily="34" charset="-122"/>
                <a:cs typeface="Playfair Display" pitchFamily="34" charset="-120"/>
              </a:rPr>
              <a:t>Every analysis fails on a vague portfolio. The first ten minutes are the most expensive.</a:t>
            </a:r>
            <a:endParaRPr lang="en-US"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6400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FIELD BRIEFING  /  NO. 004  /  HOW TO BEGIN</a:t>
            </a:r>
            <a:endParaRPr lang="en-US" sz="1100" dirty="0"/>
          </a:p>
        </p:txBody>
      </p:sp>
      <p:sp>
        <p:nvSpPr>
          <p:cNvPr id="7" name="Text 5"/>
          <p:cNvSpPr/>
          <p:nvPr/>
        </p:nvSpPr>
        <p:spPr>
          <a:xfrm>
            <a:off x="9052560" y="457200"/>
            <a:ext cx="18288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05 / 11</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BRIEFING 004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02  ·  SCORE THE AXES  ·  10 MIN</a:t>
            </a:r>
            <a:endParaRPr lang="en-US" sz="1100" dirty="0"/>
          </a:p>
        </p:txBody>
      </p:sp>
      <p:sp>
        <p:nvSpPr>
          <p:cNvPr id="13" name="Text 11"/>
          <p:cNvSpPr/>
          <p:nvPr/>
        </p:nvSpPr>
        <p:spPr>
          <a:xfrm>
            <a:off x="548640" y="1691640"/>
            <a:ext cx="10332720" cy="2194560"/>
          </a:xfrm>
          <a:prstGeom prst="rect">
            <a:avLst/>
          </a:prstGeom>
          <a:noFill/>
          <a:ln/>
        </p:spPr>
        <p:txBody>
          <a:bodyPr wrap="square" lIns="0" tIns="0" rIns="0" bIns="0" rtlCol="0" anchor="t"/>
          <a:lstStyle/>
          <a:p>
            <a:pPr indent="0" marL="0">
              <a:buNone/>
            </a:pPr>
            <a:r>
              <a:rPr lang="en-US" sz="6400" spc="-50" kern="0" dirty="0">
                <a:solidFill>
                  <a:srgbClr val="EDE8DF"/>
                </a:solidFill>
                <a:latin typeface="Playfair Display" pitchFamily="34" charset="0"/>
                <a:ea typeface="Playfair Display" pitchFamily="34" charset="-122"/>
                <a:cs typeface="Playfair Display" pitchFamily="34" charset="-120"/>
              </a:rPr>
              <a:t>Score the axes.</a:t>
            </a:r>
            <a:endParaRPr lang="en-US" sz="6400" dirty="0"/>
          </a:p>
        </p:txBody>
      </p:sp>
      <p:sp>
        <p:nvSpPr>
          <p:cNvPr id="14" name="Shape 12"/>
          <p:cNvSpPr/>
          <p:nvPr/>
        </p:nvSpPr>
        <p:spPr>
          <a:xfrm>
            <a:off x="548640" y="4343400"/>
            <a:ext cx="10332720" cy="3840480"/>
          </a:xfrm>
          <a:prstGeom prst="rect">
            <a:avLst/>
          </a:prstGeom>
          <a:solidFill>
            <a:srgbClr val="D6CEBF"/>
          </a:solidFill>
          <a:ln/>
        </p:spPr>
      </p:sp>
      <p:sp>
        <p:nvSpPr>
          <p:cNvPr id="15" name="Shape 13"/>
          <p:cNvSpPr/>
          <p:nvPr/>
        </p:nvSpPr>
        <p:spPr>
          <a:xfrm>
            <a:off x="548640" y="4343400"/>
            <a:ext cx="10332720" cy="54864"/>
          </a:xfrm>
          <a:prstGeom prst="rect">
            <a:avLst/>
          </a:prstGeom>
          <a:solidFill>
            <a:srgbClr val="F7F471"/>
          </a:solidFill>
          <a:ln/>
        </p:spPr>
      </p:sp>
      <p:sp>
        <p:nvSpPr>
          <p:cNvPr id="16" name="Text 14"/>
          <p:cNvSpPr/>
          <p:nvPr/>
        </p:nvSpPr>
        <p:spPr>
          <a:xfrm>
            <a:off x="868680" y="457200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STEP</a:t>
            </a:r>
            <a:endParaRPr lang="en-US" sz="1100" dirty="0"/>
          </a:p>
        </p:txBody>
      </p:sp>
      <p:sp>
        <p:nvSpPr>
          <p:cNvPr id="17" name="Text 15"/>
          <p:cNvSpPr/>
          <p:nvPr/>
        </p:nvSpPr>
        <p:spPr>
          <a:xfrm>
            <a:off x="868680" y="4983480"/>
            <a:ext cx="9692640" cy="292608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Two axes. Flywheel position scored 1 to 10. Attention velocity scored 1 to 10. Score every item against three signals each. Flywheel evidence. Customer data, operating data, outcome data. Attention evidence. Inbound demand, mention velocity, switching cost.</a:t>
            </a:r>
            <a:endParaRPr lang="en-US" sz="1800" dirty="0"/>
          </a:p>
        </p:txBody>
      </p:sp>
      <p:sp>
        <p:nvSpPr>
          <p:cNvPr id="18" name="Shape 16"/>
          <p:cNvSpPr/>
          <p:nvPr/>
        </p:nvSpPr>
        <p:spPr>
          <a:xfrm>
            <a:off x="548640" y="8732520"/>
            <a:ext cx="45720" cy="1280160"/>
          </a:xfrm>
          <a:prstGeom prst="rect">
            <a:avLst/>
          </a:prstGeom>
          <a:solidFill>
            <a:srgbClr val="F7F471"/>
          </a:solidFill>
          <a:ln/>
        </p:spPr>
      </p:sp>
      <p:sp>
        <p:nvSpPr>
          <p:cNvPr id="19" name="Text 17"/>
          <p:cNvSpPr/>
          <p:nvPr/>
        </p:nvSpPr>
        <p:spPr>
          <a:xfrm>
            <a:off x="731520" y="8732520"/>
            <a:ext cx="10104120" cy="1280160"/>
          </a:xfrm>
          <a:prstGeom prst="rect">
            <a:avLst/>
          </a:prstGeom>
          <a:noFill/>
          <a:ln/>
        </p:spPr>
        <p:txBody>
          <a:bodyPr wrap="square" lIns="0" tIns="0" rIns="0" bIns="0" rtlCol="0" anchor="t"/>
          <a:lstStyle/>
          <a:p>
            <a:pPr indent="0" marL="0">
              <a:lnSpc>
                <a:spcPct val="140000"/>
              </a:lnSpc>
              <a:buNone/>
            </a:pPr>
            <a:r>
              <a:rPr lang="en-US" sz="1800" i="1" dirty="0">
                <a:solidFill>
                  <a:srgbClr val="EDE8DF"/>
                </a:solidFill>
                <a:latin typeface="Playfair Display" pitchFamily="34" charset="0"/>
                <a:ea typeface="Playfair Display" pitchFamily="34" charset="-122"/>
                <a:cs typeface="Playfair Display" pitchFamily="34" charset="-120"/>
              </a:rPr>
              <a:t>The score is the analysis. Three signals per number, written down.</a:t>
            </a:r>
            <a:endParaRPr lang="en-US"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6400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FIELD BRIEFING  /  NO. 004  /  HOW TO BEGIN</a:t>
            </a:r>
            <a:endParaRPr lang="en-US" sz="1100" dirty="0"/>
          </a:p>
        </p:txBody>
      </p:sp>
      <p:sp>
        <p:nvSpPr>
          <p:cNvPr id="7" name="Text 5"/>
          <p:cNvSpPr/>
          <p:nvPr/>
        </p:nvSpPr>
        <p:spPr>
          <a:xfrm>
            <a:off x="9052560" y="457200"/>
            <a:ext cx="18288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06 / 11</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BRIEFING 004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03  ·  PLOT EACH ITEM  ·  10 MIN</a:t>
            </a:r>
            <a:endParaRPr lang="en-US" sz="1100" dirty="0"/>
          </a:p>
        </p:txBody>
      </p:sp>
      <p:sp>
        <p:nvSpPr>
          <p:cNvPr id="13" name="Text 11"/>
          <p:cNvSpPr/>
          <p:nvPr/>
        </p:nvSpPr>
        <p:spPr>
          <a:xfrm>
            <a:off x="548640" y="1691640"/>
            <a:ext cx="10332720" cy="2194560"/>
          </a:xfrm>
          <a:prstGeom prst="rect">
            <a:avLst/>
          </a:prstGeom>
          <a:noFill/>
          <a:ln/>
        </p:spPr>
        <p:txBody>
          <a:bodyPr wrap="square" lIns="0" tIns="0" rIns="0" bIns="0" rtlCol="0" anchor="t"/>
          <a:lstStyle/>
          <a:p>
            <a:pPr indent="0" marL="0">
              <a:buNone/>
            </a:pPr>
            <a:r>
              <a:rPr lang="en-US" sz="6400" spc="-50" kern="0" dirty="0">
                <a:solidFill>
                  <a:srgbClr val="EDE8DF"/>
                </a:solidFill>
                <a:latin typeface="Playfair Display" pitchFamily="34" charset="0"/>
                <a:ea typeface="Playfair Display" pitchFamily="34" charset="-122"/>
                <a:cs typeface="Playfair Display" pitchFamily="34" charset="-120"/>
              </a:rPr>
              <a:t>Plot each item.</a:t>
            </a:r>
            <a:endParaRPr lang="en-US" sz="6400" dirty="0"/>
          </a:p>
        </p:txBody>
      </p:sp>
      <p:sp>
        <p:nvSpPr>
          <p:cNvPr id="14" name="Shape 12"/>
          <p:cNvSpPr/>
          <p:nvPr/>
        </p:nvSpPr>
        <p:spPr>
          <a:xfrm>
            <a:off x="548640" y="4343400"/>
            <a:ext cx="10332720" cy="3840480"/>
          </a:xfrm>
          <a:prstGeom prst="rect">
            <a:avLst/>
          </a:prstGeom>
          <a:solidFill>
            <a:srgbClr val="D6CEBF"/>
          </a:solidFill>
          <a:ln/>
        </p:spPr>
      </p:sp>
      <p:sp>
        <p:nvSpPr>
          <p:cNvPr id="15" name="Shape 13"/>
          <p:cNvSpPr/>
          <p:nvPr/>
        </p:nvSpPr>
        <p:spPr>
          <a:xfrm>
            <a:off x="548640" y="4343400"/>
            <a:ext cx="10332720" cy="54864"/>
          </a:xfrm>
          <a:prstGeom prst="rect">
            <a:avLst/>
          </a:prstGeom>
          <a:solidFill>
            <a:srgbClr val="F7F471"/>
          </a:solidFill>
          <a:ln/>
        </p:spPr>
      </p:sp>
      <p:sp>
        <p:nvSpPr>
          <p:cNvPr id="16" name="Text 14"/>
          <p:cNvSpPr/>
          <p:nvPr/>
        </p:nvSpPr>
        <p:spPr>
          <a:xfrm>
            <a:off x="868680" y="457200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STEP</a:t>
            </a:r>
            <a:endParaRPr lang="en-US" sz="1100" dirty="0"/>
          </a:p>
        </p:txBody>
      </p:sp>
      <p:sp>
        <p:nvSpPr>
          <p:cNvPr id="17" name="Text 15"/>
          <p:cNvSpPr/>
          <p:nvPr/>
        </p:nvSpPr>
        <p:spPr>
          <a:xfrm>
            <a:off x="868680" y="4983480"/>
            <a:ext cx="9692640" cy="292608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Move every scored item onto the 2x2. The plot is the artifact. Keep it visible. Compounders sit upper-left. High attention plus a strong flywheel. Brands sit upper-right. Attention without a flywheel. At risk. Liquidators sit lower-left. Flywheel without attention. Harvest. Commodities sit lower-right. Neither. Divest.</a:t>
            </a:r>
            <a:endParaRPr lang="en-US" sz="1800" dirty="0"/>
          </a:p>
        </p:txBody>
      </p:sp>
      <p:sp>
        <p:nvSpPr>
          <p:cNvPr id="18" name="Shape 16"/>
          <p:cNvSpPr/>
          <p:nvPr/>
        </p:nvSpPr>
        <p:spPr>
          <a:xfrm>
            <a:off x="548640" y="8732520"/>
            <a:ext cx="45720" cy="1280160"/>
          </a:xfrm>
          <a:prstGeom prst="rect">
            <a:avLst/>
          </a:prstGeom>
          <a:solidFill>
            <a:srgbClr val="F7F471"/>
          </a:solidFill>
          <a:ln/>
        </p:spPr>
      </p:sp>
      <p:sp>
        <p:nvSpPr>
          <p:cNvPr id="19" name="Text 17"/>
          <p:cNvSpPr/>
          <p:nvPr/>
        </p:nvSpPr>
        <p:spPr>
          <a:xfrm>
            <a:off x="731520" y="8732520"/>
            <a:ext cx="10104120" cy="1280160"/>
          </a:xfrm>
          <a:prstGeom prst="rect">
            <a:avLst/>
          </a:prstGeom>
          <a:noFill/>
          <a:ln/>
        </p:spPr>
        <p:txBody>
          <a:bodyPr wrap="square" lIns="0" tIns="0" rIns="0" bIns="0" rtlCol="0" anchor="t"/>
          <a:lstStyle/>
          <a:p>
            <a:pPr indent="0" marL="0">
              <a:lnSpc>
                <a:spcPct val="140000"/>
              </a:lnSpc>
              <a:buNone/>
            </a:pPr>
            <a:r>
              <a:rPr lang="en-US" sz="1800" i="1" dirty="0">
                <a:solidFill>
                  <a:srgbClr val="EDE8DF"/>
                </a:solidFill>
                <a:latin typeface="Playfair Display" pitchFamily="34" charset="0"/>
                <a:ea typeface="Playfair Display" pitchFamily="34" charset="-122"/>
                <a:cs typeface="Playfair Display" pitchFamily="34" charset="-120"/>
              </a:rPr>
              <a:t>The plot is the artifact. Print it. Put it on the wall.</a:t>
            </a:r>
            <a:endParaRPr lang="en-US"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6400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FIELD BRIEFING  /  NO. 004  /  HOW TO BEGIN</a:t>
            </a:r>
            <a:endParaRPr lang="en-US" sz="1100" dirty="0"/>
          </a:p>
        </p:txBody>
      </p:sp>
      <p:sp>
        <p:nvSpPr>
          <p:cNvPr id="7" name="Text 5"/>
          <p:cNvSpPr/>
          <p:nvPr/>
        </p:nvSpPr>
        <p:spPr>
          <a:xfrm>
            <a:off x="9052560" y="457200"/>
            <a:ext cx="18288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07 / 11</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BRIEFING 004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04  ·  READ THE MIGRATIONS  ·  10 MIN</a:t>
            </a:r>
            <a:endParaRPr lang="en-US" sz="1100" dirty="0"/>
          </a:p>
        </p:txBody>
      </p:sp>
      <p:sp>
        <p:nvSpPr>
          <p:cNvPr id="13" name="Text 11"/>
          <p:cNvSpPr/>
          <p:nvPr/>
        </p:nvSpPr>
        <p:spPr>
          <a:xfrm>
            <a:off x="548640" y="1691640"/>
            <a:ext cx="10332720" cy="2194560"/>
          </a:xfrm>
          <a:prstGeom prst="rect">
            <a:avLst/>
          </a:prstGeom>
          <a:noFill/>
          <a:ln/>
        </p:spPr>
        <p:txBody>
          <a:bodyPr wrap="square" lIns="0" tIns="0" rIns="0" bIns="0" rtlCol="0" anchor="t"/>
          <a:lstStyle/>
          <a:p>
            <a:pPr indent="0" marL="0">
              <a:buNone/>
            </a:pPr>
            <a:r>
              <a:rPr lang="en-US" sz="6400" spc="-50" kern="0" dirty="0">
                <a:solidFill>
                  <a:srgbClr val="EDE8DF"/>
                </a:solidFill>
                <a:latin typeface="Playfair Display" pitchFamily="34" charset="0"/>
                <a:ea typeface="Playfair Display" pitchFamily="34" charset="-122"/>
                <a:cs typeface="Playfair Display" pitchFamily="34" charset="-120"/>
              </a:rPr>
              <a:t>Read the migrations.</a:t>
            </a:r>
            <a:endParaRPr lang="en-US" sz="6400" dirty="0"/>
          </a:p>
        </p:txBody>
      </p:sp>
      <p:sp>
        <p:nvSpPr>
          <p:cNvPr id="14" name="Shape 12"/>
          <p:cNvSpPr/>
          <p:nvPr/>
        </p:nvSpPr>
        <p:spPr>
          <a:xfrm>
            <a:off x="548640" y="4343400"/>
            <a:ext cx="10332720" cy="3840480"/>
          </a:xfrm>
          <a:prstGeom prst="rect">
            <a:avLst/>
          </a:prstGeom>
          <a:solidFill>
            <a:srgbClr val="D6CEBF"/>
          </a:solidFill>
          <a:ln/>
        </p:spPr>
      </p:sp>
      <p:sp>
        <p:nvSpPr>
          <p:cNvPr id="15" name="Shape 13"/>
          <p:cNvSpPr/>
          <p:nvPr/>
        </p:nvSpPr>
        <p:spPr>
          <a:xfrm>
            <a:off x="548640" y="4343400"/>
            <a:ext cx="10332720" cy="54864"/>
          </a:xfrm>
          <a:prstGeom prst="rect">
            <a:avLst/>
          </a:prstGeom>
          <a:solidFill>
            <a:srgbClr val="F7F471"/>
          </a:solidFill>
          <a:ln/>
        </p:spPr>
      </p:sp>
      <p:sp>
        <p:nvSpPr>
          <p:cNvPr id="16" name="Text 14"/>
          <p:cNvSpPr/>
          <p:nvPr/>
        </p:nvSpPr>
        <p:spPr>
          <a:xfrm>
            <a:off x="868680" y="457200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STEP</a:t>
            </a:r>
            <a:endParaRPr lang="en-US" sz="1100" dirty="0"/>
          </a:p>
        </p:txBody>
      </p:sp>
      <p:sp>
        <p:nvSpPr>
          <p:cNvPr id="17" name="Text 15"/>
          <p:cNvSpPr/>
          <p:nvPr/>
        </p:nvSpPr>
        <p:spPr>
          <a:xfrm>
            <a:off x="868680" y="4983480"/>
            <a:ext cx="9692640" cy="292608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For each item, name where it sits today and where it should sit in 90 days. The migration is the strategic move. Brand to Compounder is the most common move. Liquidator to cash source is the second most common. Commodity to divestiture is the third. Compounder defense is the fourth.</a:t>
            </a:r>
            <a:endParaRPr lang="en-US" sz="1800" dirty="0"/>
          </a:p>
        </p:txBody>
      </p:sp>
      <p:sp>
        <p:nvSpPr>
          <p:cNvPr id="18" name="Shape 16"/>
          <p:cNvSpPr/>
          <p:nvPr/>
        </p:nvSpPr>
        <p:spPr>
          <a:xfrm>
            <a:off x="548640" y="8732520"/>
            <a:ext cx="45720" cy="1280160"/>
          </a:xfrm>
          <a:prstGeom prst="rect">
            <a:avLst/>
          </a:prstGeom>
          <a:solidFill>
            <a:srgbClr val="F7F471"/>
          </a:solidFill>
          <a:ln/>
        </p:spPr>
      </p:sp>
      <p:sp>
        <p:nvSpPr>
          <p:cNvPr id="19" name="Text 17"/>
          <p:cNvSpPr/>
          <p:nvPr/>
        </p:nvSpPr>
        <p:spPr>
          <a:xfrm>
            <a:off x="731520" y="8732520"/>
            <a:ext cx="10104120" cy="1280160"/>
          </a:xfrm>
          <a:prstGeom prst="rect">
            <a:avLst/>
          </a:prstGeom>
          <a:noFill/>
          <a:ln/>
        </p:spPr>
        <p:txBody>
          <a:bodyPr wrap="square" lIns="0" tIns="0" rIns="0" bIns="0" rtlCol="0" anchor="t"/>
          <a:lstStyle/>
          <a:p>
            <a:pPr indent="0" marL="0">
              <a:lnSpc>
                <a:spcPct val="140000"/>
              </a:lnSpc>
              <a:buNone/>
            </a:pPr>
            <a:r>
              <a:rPr lang="en-US" sz="1800" i="1" dirty="0">
                <a:solidFill>
                  <a:srgbClr val="EDE8DF"/>
                </a:solidFill>
                <a:latin typeface="Playfair Display" pitchFamily="34" charset="0"/>
                <a:ea typeface="Playfair Display" pitchFamily="34" charset="-122"/>
                <a:cs typeface="Playfair Display" pitchFamily="34" charset="-120"/>
              </a:rPr>
              <a:t>The migration names the move. The move names the work.</a:t>
            </a:r>
            <a:endParaRPr lang="en-US"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6400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FIELD BRIEFING  /  NO. 004  /  HOW TO BEGIN</a:t>
            </a:r>
            <a:endParaRPr lang="en-US" sz="1100" dirty="0"/>
          </a:p>
        </p:txBody>
      </p:sp>
      <p:sp>
        <p:nvSpPr>
          <p:cNvPr id="7" name="Text 5"/>
          <p:cNvSpPr/>
          <p:nvPr/>
        </p:nvSpPr>
        <p:spPr>
          <a:xfrm>
            <a:off x="9052560" y="457200"/>
            <a:ext cx="18288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08 / 11</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BRIEFING 004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05  ·  PICK ONE MOVE  ·  10 MIN</a:t>
            </a:r>
            <a:endParaRPr lang="en-US" sz="1100" dirty="0"/>
          </a:p>
        </p:txBody>
      </p:sp>
      <p:sp>
        <p:nvSpPr>
          <p:cNvPr id="13" name="Text 11"/>
          <p:cNvSpPr/>
          <p:nvPr/>
        </p:nvSpPr>
        <p:spPr>
          <a:xfrm>
            <a:off x="548640" y="1691640"/>
            <a:ext cx="10332720" cy="2194560"/>
          </a:xfrm>
          <a:prstGeom prst="rect">
            <a:avLst/>
          </a:prstGeom>
          <a:noFill/>
          <a:ln/>
        </p:spPr>
        <p:txBody>
          <a:bodyPr wrap="square" lIns="0" tIns="0" rIns="0" bIns="0" rtlCol="0" anchor="t"/>
          <a:lstStyle/>
          <a:p>
            <a:pPr indent="0" marL="0">
              <a:buNone/>
            </a:pPr>
            <a:r>
              <a:rPr lang="en-US" sz="6400" spc="-50" kern="0" dirty="0">
                <a:solidFill>
                  <a:srgbClr val="EDE8DF"/>
                </a:solidFill>
                <a:latin typeface="Playfair Display" pitchFamily="34" charset="0"/>
                <a:ea typeface="Playfair Display" pitchFamily="34" charset="-122"/>
                <a:cs typeface="Playfair Display" pitchFamily="34" charset="-120"/>
              </a:rPr>
              <a:t>Pick one move.</a:t>
            </a:r>
            <a:endParaRPr lang="en-US" sz="6400" dirty="0"/>
          </a:p>
        </p:txBody>
      </p:sp>
      <p:sp>
        <p:nvSpPr>
          <p:cNvPr id="14" name="Shape 12"/>
          <p:cNvSpPr/>
          <p:nvPr/>
        </p:nvSpPr>
        <p:spPr>
          <a:xfrm>
            <a:off x="548640" y="4343400"/>
            <a:ext cx="10332720" cy="3840480"/>
          </a:xfrm>
          <a:prstGeom prst="rect">
            <a:avLst/>
          </a:prstGeom>
          <a:solidFill>
            <a:srgbClr val="D6CEBF"/>
          </a:solidFill>
          <a:ln/>
        </p:spPr>
      </p:sp>
      <p:sp>
        <p:nvSpPr>
          <p:cNvPr id="15" name="Shape 13"/>
          <p:cNvSpPr/>
          <p:nvPr/>
        </p:nvSpPr>
        <p:spPr>
          <a:xfrm>
            <a:off x="548640" y="4343400"/>
            <a:ext cx="10332720" cy="54864"/>
          </a:xfrm>
          <a:prstGeom prst="rect">
            <a:avLst/>
          </a:prstGeom>
          <a:solidFill>
            <a:srgbClr val="F7F471"/>
          </a:solidFill>
          <a:ln/>
        </p:spPr>
      </p:sp>
      <p:sp>
        <p:nvSpPr>
          <p:cNvPr id="16" name="Text 14"/>
          <p:cNvSpPr/>
          <p:nvPr/>
        </p:nvSpPr>
        <p:spPr>
          <a:xfrm>
            <a:off x="868680" y="457200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STEP</a:t>
            </a:r>
            <a:endParaRPr lang="en-US" sz="1100" dirty="0"/>
          </a:p>
        </p:txBody>
      </p:sp>
      <p:sp>
        <p:nvSpPr>
          <p:cNvPr id="17" name="Text 15"/>
          <p:cNvSpPr/>
          <p:nvPr/>
        </p:nvSpPr>
        <p:spPr>
          <a:xfrm>
            <a:off x="868680" y="4983480"/>
            <a:ext cx="9692640" cy="292608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Of the migrations from Step 04, pick the single move with the highest leverage. The leverage criterion is the change in flywheel position per unit of attention spent. Justify the trade-off in writing. State what you are de-prioritizing. Set the 30-day check-in indicator and the 90-day re-evaluation date.</a:t>
            </a:r>
            <a:endParaRPr lang="en-US" sz="1800" dirty="0"/>
          </a:p>
        </p:txBody>
      </p:sp>
      <p:sp>
        <p:nvSpPr>
          <p:cNvPr id="18" name="Shape 16"/>
          <p:cNvSpPr/>
          <p:nvPr/>
        </p:nvSpPr>
        <p:spPr>
          <a:xfrm>
            <a:off x="548640" y="8732520"/>
            <a:ext cx="45720" cy="1280160"/>
          </a:xfrm>
          <a:prstGeom prst="rect">
            <a:avLst/>
          </a:prstGeom>
          <a:solidFill>
            <a:srgbClr val="F7F471"/>
          </a:solidFill>
          <a:ln/>
        </p:spPr>
      </p:sp>
      <p:sp>
        <p:nvSpPr>
          <p:cNvPr id="19" name="Text 17"/>
          <p:cNvSpPr/>
          <p:nvPr/>
        </p:nvSpPr>
        <p:spPr>
          <a:xfrm>
            <a:off x="731520" y="8732520"/>
            <a:ext cx="10104120" cy="1280160"/>
          </a:xfrm>
          <a:prstGeom prst="rect">
            <a:avLst/>
          </a:prstGeom>
          <a:noFill/>
          <a:ln/>
        </p:spPr>
        <p:txBody>
          <a:bodyPr wrap="square" lIns="0" tIns="0" rIns="0" bIns="0" rtlCol="0" anchor="t"/>
          <a:lstStyle/>
          <a:p>
            <a:pPr indent="0" marL="0">
              <a:lnSpc>
                <a:spcPct val="140000"/>
              </a:lnSpc>
              <a:buNone/>
            </a:pPr>
            <a:r>
              <a:rPr lang="en-US" sz="1800" i="1" dirty="0">
                <a:solidFill>
                  <a:srgbClr val="EDE8DF"/>
                </a:solidFill>
                <a:latin typeface="Playfair Display" pitchFamily="34" charset="0"/>
                <a:ea typeface="Playfair Display" pitchFamily="34" charset="-122"/>
                <a:cs typeface="Playfair Display" pitchFamily="34" charset="-120"/>
              </a:rPr>
              <a:t>One move. Signed and dated. The other moves wait.</a:t>
            </a:r>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38302A"/>
        </a:solidFill>
      </p:bgPr>
    </p:bg>
    <p:spTree>
      <p:nvGrpSpPr>
        <p:cNvPr id="1" name=""/>
        <p:cNvGrpSpPr/>
        <p:nvPr/>
      </p:nvGrpSpPr>
      <p:grpSpPr>
        <a:xfrm>
          <a:off x="0" y="0"/>
          <a:ext cx="0" cy="0"/>
          <a:chOff x="0" y="0"/>
          <a:chExt cx="0" cy="0"/>
        </a:xfrm>
      </p:grpSpPr>
      <p:sp>
        <p:nvSpPr>
          <p:cNvPr id="2" name="Shape 0"/>
          <p:cNvSpPr/>
          <p:nvPr/>
        </p:nvSpPr>
        <p:spPr>
          <a:xfrm>
            <a:off x="274320" y="274320"/>
            <a:ext cx="10881360" cy="22860"/>
          </a:xfrm>
          <a:prstGeom prst="rect">
            <a:avLst/>
          </a:prstGeom>
          <a:solidFill>
            <a:srgbClr val="F7F471"/>
          </a:solidFill>
          <a:ln/>
        </p:spPr>
      </p:sp>
      <p:sp>
        <p:nvSpPr>
          <p:cNvPr id="3" name="Shape 1"/>
          <p:cNvSpPr/>
          <p:nvPr/>
        </p:nvSpPr>
        <p:spPr>
          <a:xfrm>
            <a:off x="274320" y="13990320"/>
            <a:ext cx="10881360" cy="22860"/>
          </a:xfrm>
          <a:prstGeom prst="rect">
            <a:avLst/>
          </a:prstGeom>
          <a:solidFill>
            <a:srgbClr val="F7F471"/>
          </a:solidFill>
          <a:ln/>
        </p:spPr>
      </p:sp>
      <p:sp>
        <p:nvSpPr>
          <p:cNvPr id="4" name="Shape 2"/>
          <p:cNvSpPr/>
          <p:nvPr/>
        </p:nvSpPr>
        <p:spPr>
          <a:xfrm>
            <a:off x="274320" y="274320"/>
            <a:ext cx="22860" cy="13738860"/>
          </a:xfrm>
          <a:prstGeom prst="rect">
            <a:avLst/>
          </a:prstGeom>
          <a:solidFill>
            <a:srgbClr val="F7F471"/>
          </a:solidFill>
          <a:ln/>
        </p:spPr>
      </p:sp>
      <p:sp>
        <p:nvSpPr>
          <p:cNvPr id="5" name="Shape 3"/>
          <p:cNvSpPr/>
          <p:nvPr/>
        </p:nvSpPr>
        <p:spPr>
          <a:xfrm>
            <a:off x="11132820" y="274320"/>
            <a:ext cx="22860" cy="13738860"/>
          </a:xfrm>
          <a:prstGeom prst="rect">
            <a:avLst/>
          </a:prstGeom>
          <a:solidFill>
            <a:srgbClr val="F7F471"/>
          </a:solidFill>
          <a:ln/>
        </p:spPr>
      </p:sp>
      <p:sp>
        <p:nvSpPr>
          <p:cNvPr id="6" name="Text 4"/>
          <p:cNvSpPr/>
          <p:nvPr/>
        </p:nvSpPr>
        <p:spPr>
          <a:xfrm>
            <a:off x="548640" y="457200"/>
            <a:ext cx="6400800" cy="292608"/>
          </a:xfrm>
          <a:prstGeom prst="rect">
            <a:avLst/>
          </a:prstGeom>
          <a:noFill/>
          <a:ln/>
        </p:spPr>
        <p:txBody>
          <a:bodyPr wrap="square" lIns="0" tIns="0" rIns="0" bIns="0" rtlCol="0" anchor="t"/>
          <a:lstStyle/>
          <a:p>
            <a:pPr indent="0" marL="0">
              <a:buNone/>
            </a:pPr>
            <a:r>
              <a:rPr lang="en-US" sz="1100" b="1" spc="300" kern="0" dirty="0">
                <a:solidFill>
                  <a:srgbClr val="F7F471"/>
                </a:solidFill>
                <a:latin typeface="Inter" pitchFamily="34" charset="0"/>
                <a:ea typeface="Inter" pitchFamily="34" charset="-122"/>
                <a:cs typeface="Inter" pitchFamily="34" charset="-120"/>
              </a:rPr>
              <a:t>FIELD BRIEFING  /  NO. 004  /  HOW TO BEGIN</a:t>
            </a:r>
            <a:endParaRPr lang="en-US" sz="1100" dirty="0"/>
          </a:p>
        </p:txBody>
      </p:sp>
      <p:sp>
        <p:nvSpPr>
          <p:cNvPr id="7" name="Text 5"/>
          <p:cNvSpPr/>
          <p:nvPr/>
        </p:nvSpPr>
        <p:spPr>
          <a:xfrm>
            <a:off x="9052560" y="457200"/>
            <a:ext cx="1828800" cy="292608"/>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09 / 11</a:t>
            </a:r>
            <a:endParaRPr lang="en-US" sz="1100" dirty="0"/>
          </a:p>
        </p:txBody>
      </p:sp>
      <p:sp>
        <p:nvSpPr>
          <p:cNvPr id="8" name="Text 6"/>
          <p:cNvSpPr/>
          <p:nvPr/>
        </p:nvSpPr>
        <p:spPr>
          <a:xfrm>
            <a:off x="548640" y="13738860"/>
            <a:ext cx="4572000" cy="292608"/>
          </a:xfrm>
          <a:prstGeom prst="rect">
            <a:avLst/>
          </a:prstGeom>
          <a:noFill/>
          <a:ln/>
        </p:spPr>
        <p:txBody>
          <a:bodyPr wrap="square" lIns="0" tIns="0" rIns="0" bIns="0" rtlCol="0" anchor="t"/>
          <a:lstStyle/>
          <a:p>
            <a:pPr indent="0" marL="0">
              <a:buNone/>
            </a:pPr>
            <a:r>
              <a:rPr lang="en-US" sz="900" b="1" spc="300" kern="0" dirty="0">
                <a:solidFill>
                  <a:srgbClr val="8A8280"/>
                </a:solidFill>
                <a:latin typeface="Inter" pitchFamily="34" charset="0"/>
                <a:ea typeface="Inter" pitchFamily="34" charset="-122"/>
                <a:cs typeface="Inter" pitchFamily="34" charset="-120"/>
              </a:rPr>
              <a:t>OPERATING  ·  JOHN BREWTON</a:t>
            </a:r>
            <a:endParaRPr lang="en-US" sz="900" dirty="0"/>
          </a:p>
        </p:txBody>
      </p:sp>
      <p:sp>
        <p:nvSpPr>
          <p:cNvPr id="9" name="Text 7"/>
          <p:cNvSpPr/>
          <p:nvPr/>
        </p:nvSpPr>
        <p:spPr>
          <a:xfrm>
            <a:off x="0" y="13738860"/>
            <a:ext cx="11430000" cy="292608"/>
          </a:xfrm>
          <a:prstGeom prst="rect">
            <a:avLst/>
          </a:prstGeom>
          <a:noFill/>
          <a:ln/>
        </p:spPr>
        <p:txBody>
          <a:bodyPr wrap="square" lIns="0" tIns="0" rIns="0" bIns="0" rtlCol="0" anchor="t"/>
          <a:lstStyle/>
          <a:p>
            <a:pPr algn="ctr" indent="0" marL="0">
              <a:buNone/>
            </a:pPr>
            <a:r>
              <a:rPr lang="en-US" sz="900" b="1" spc="300" kern="0" dirty="0">
                <a:solidFill>
                  <a:srgbClr val="F7F471"/>
                </a:solidFill>
                <a:latin typeface="Inter" pitchFamily="34" charset="0"/>
                <a:ea typeface="Inter" pitchFamily="34" charset="-122"/>
                <a:cs typeface="Inter" pitchFamily="34" charset="-120"/>
              </a:rPr>
              <a:t>BRIEFING 004  ·  GROWTH-SHARE MATRIX</a:t>
            </a:r>
            <a:endParaRPr lang="en-US" sz="900" dirty="0"/>
          </a:p>
        </p:txBody>
      </p:sp>
      <p:sp>
        <p:nvSpPr>
          <p:cNvPr id="10" name="Text 8"/>
          <p:cNvSpPr/>
          <p:nvPr/>
        </p:nvSpPr>
        <p:spPr>
          <a:xfrm>
            <a:off x="0" y="13738860"/>
            <a:ext cx="10881360" cy="292608"/>
          </a:xfrm>
          <a:prstGeom prst="rect">
            <a:avLst/>
          </a:prstGeom>
          <a:noFill/>
          <a:ln/>
        </p:spPr>
        <p:txBody>
          <a:bodyPr wrap="square" lIns="0" tIns="0" rIns="0" bIns="0" rtlCol="0" anchor="t"/>
          <a:lstStyle/>
          <a:p>
            <a:pPr algn="r" indent="0" marL="0">
              <a:buNone/>
            </a:pPr>
            <a:r>
              <a:rPr lang="en-US" sz="900" b="1" spc="300" kern="0" dirty="0">
                <a:solidFill>
                  <a:srgbClr val="8A8280"/>
                </a:solidFill>
                <a:latin typeface="Inter" pitchFamily="34" charset="0"/>
                <a:ea typeface="Inter" pitchFamily="34" charset="-122"/>
                <a:cs typeface="Inter" pitchFamily="34" charset="-120"/>
              </a:rPr>
              <a:t>operatingbyjohnbrewton.com</a:t>
            </a:r>
            <a:endParaRPr lang="en-US" sz="900" dirty="0"/>
          </a:p>
        </p:txBody>
      </p:sp>
      <p:sp>
        <p:nvSpPr>
          <p:cNvPr id="11" name="Shape 9"/>
          <p:cNvSpPr/>
          <p:nvPr/>
        </p:nvSpPr>
        <p:spPr>
          <a:xfrm>
            <a:off x="548640" y="1051560"/>
            <a:ext cx="457200" cy="36576"/>
          </a:xfrm>
          <a:prstGeom prst="rect">
            <a:avLst/>
          </a:prstGeom>
          <a:solidFill>
            <a:srgbClr val="F7F471"/>
          </a:solidFill>
          <a:ln/>
        </p:spPr>
      </p:sp>
      <p:sp>
        <p:nvSpPr>
          <p:cNvPr id="12" name="Text 10"/>
          <p:cNvSpPr/>
          <p:nvPr/>
        </p:nvSpPr>
        <p:spPr>
          <a:xfrm>
            <a:off x="548640" y="1161288"/>
            <a:ext cx="73152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STEP 06  ·  SCHEDULE THE LOOP  ·  10 MIN</a:t>
            </a:r>
            <a:endParaRPr lang="en-US" sz="1100" dirty="0"/>
          </a:p>
        </p:txBody>
      </p:sp>
      <p:sp>
        <p:nvSpPr>
          <p:cNvPr id="13" name="Text 11"/>
          <p:cNvSpPr/>
          <p:nvPr/>
        </p:nvSpPr>
        <p:spPr>
          <a:xfrm>
            <a:off x="548640" y="1691640"/>
            <a:ext cx="10332720" cy="2194560"/>
          </a:xfrm>
          <a:prstGeom prst="rect">
            <a:avLst/>
          </a:prstGeom>
          <a:noFill/>
          <a:ln/>
        </p:spPr>
        <p:txBody>
          <a:bodyPr wrap="square" lIns="0" tIns="0" rIns="0" bIns="0" rtlCol="0" anchor="t"/>
          <a:lstStyle/>
          <a:p>
            <a:pPr indent="0" marL="0">
              <a:buNone/>
            </a:pPr>
            <a:r>
              <a:rPr lang="en-US" sz="6400" spc="-50" kern="0" dirty="0">
                <a:solidFill>
                  <a:srgbClr val="EDE8DF"/>
                </a:solidFill>
                <a:latin typeface="Playfair Display" pitchFamily="34" charset="0"/>
                <a:ea typeface="Playfair Display" pitchFamily="34" charset="-122"/>
                <a:cs typeface="Playfair Display" pitchFamily="34" charset="-120"/>
              </a:rPr>
              <a:t>Schedule the loop.</a:t>
            </a:r>
            <a:endParaRPr lang="en-US" sz="6400" dirty="0"/>
          </a:p>
        </p:txBody>
      </p:sp>
      <p:sp>
        <p:nvSpPr>
          <p:cNvPr id="14" name="Shape 12"/>
          <p:cNvSpPr/>
          <p:nvPr/>
        </p:nvSpPr>
        <p:spPr>
          <a:xfrm>
            <a:off x="548640" y="4343400"/>
            <a:ext cx="10332720" cy="3840480"/>
          </a:xfrm>
          <a:prstGeom prst="rect">
            <a:avLst/>
          </a:prstGeom>
          <a:solidFill>
            <a:srgbClr val="D6CEBF"/>
          </a:solidFill>
          <a:ln/>
        </p:spPr>
      </p:sp>
      <p:sp>
        <p:nvSpPr>
          <p:cNvPr id="15" name="Shape 13"/>
          <p:cNvSpPr/>
          <p:nvPr/>
        </p:nvSpPr>
        <p:spPr>
          <a:xfrm>
            <a:off x="548640" y="4343400"/>
            <a:ext cx="10332720" cy="54864"/>
          </a:xfrm>
          <a:prstGeom prst="rect">
            <a:avLst/>
          </a:prstGeom>
          <a:solidFill>
            <a:srgbClr val="F7F471"/>
          </a:solidFill>
          <a:ln/>
        </p:spPr>
      </p:sp>
      <p:sp>
        <p:nvSpPr>
          <p:cNvPr id="16" name="Text 14"/>
          <p:cNvSpPr/>
          <p:nvPr/>
        </p:nvSpPr>
        <p:spPr>
          <a:xfrm>
            <a:off x="868680" y="4572000"/>
            <a:ext cx="4572000" cy="292608"/>
          </a:xfrm>
          <a:prstGeom prst="rect">
            <a:avLst/>
          </a:prstGeom>
          <a:noFill/>
          <a:ln/>
        </p:spPr>
        <p:txBody>
          <a:bodyPr wrap="square" lIns="0" tIns="0" rIns="0" bIns="0" rtlCol="0" anchor="t"/>
          <a:lstStyle/>
          <a:p>
            <a:pPr indent="0" marL="0">
              <a:buNone/>
            </a:pPr>
            <a:r>
              <a:rPr lang="en-US" sz="1100" b="1" spc="300" kern="0" dirty="0">
                <a:solidFill>
                  <a:srgbClr val="8A8280"/>
                </a:solidFill>
                <a:latin typeface="Inter" pitchFamily="34" charset="0"/>
                <a:ea typeface="Inter" pitchFamily="34" charset="-122"/>
                <a:cs typeface="Inter" pitchFamily="34" charset="-120"/>
              </a:rPr>
              <a:t>THE STEP</a:t>
            </a:r>
            <a:endParaRPr lang="en-US" sz="1100" dirty="0"/>
          </a:p>
        </p:txBody>
      </p:sp>
      <p:sp>
        <p:nvSpPr>
          <p:cNvPr id="17" name="Text 15"/>
          <p:cNvSpPr/>
          <p:nvPr/>
        </p:nvSpPr>
        <p:spPr>
          <a:xfrm>
            <a:off x="868680" y="4983480"/>
            <a:ext cx="9692640" cy="292608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Save the plot as the baseline. Run the analysis again in 90 days. Compare the new plot against the baseline. The deltas are the strategic intelligence. The pattern across four loops over a year is what the matrix is built to produce.</a:t>
            </a:r>
            <a:endParaRPr lang="en-US" sz="1800" dirty="0"/>
          </a:p>
        </p:txBody>
      </p:sp>
      <p:sp>
        <p:nvSpPr>
          <p:cNvPr id="18" name="Shape 16"/>
          <p:cNvSpPr/>
          <p:nvPr/>
        </p:nvSpPr>
        <p:spPr>
          <a:xfrm>
            <a:off x="548640" y="8732520"/>
            <a:ext cx="45720" cy="1280160"/>
          </a:xfrm>
          <a:prstGeom prst="rect">
            <a:avLst/>
          </a:prstGeom>
          <a:solidFill>
            <a:srgbClr val="F7F471"/>
          </a:solidFill>
          <a:ln/>
        </p:spPr>
      </p:sp>
      <p:sp>
        <p:nvSpPr>
          <p:cNvPr id="19" name="Text 17"/>
          <p:cNvSpPr/>
          <p:nvPr/>
        </p:nvSpPr>
        <p:spPr>
          <a:xfrm>
            <a:off x="731520" y="8732520"/>
            <a:ext cx="10104120" cy="1280160"/>
          </a:xfrm>
          <a:prstGeom prst="rect">
            <a:avLst/>
          </a:prstGeom>
          <a:noFill/>
          <a:ln/>
        </p:spPr>
        <p:txBody>
          <a:bodyPr wrap="square" lIns="0" tIns="0" rIns="0" bIns="0" rtlCol="0" anchor="t"/>
          <a:lstStyle/>
          <a:p>
            <a:pPr indent="0" marL="0">
              <a:lnSpc>
                <a:spcPct val="140000"/>
              </a:lnSpc>
              <a:buNone/>
            </a:pPr>
            <a:r>
              <a:rPr lang="en-US" sz="1800" i="1" dirty="0">
                <a:solidFill>
                  <a:srgbClr val="EDE8DF"/>
                </a:solidFill>
                <a:latin typeface="Playfair Display" pitchFamily="34" charset="0"/>
                <a:ea typeface="Playfair Display" pitchFamily="34" charset="-122"/>
                <a:cs typeface="Playfair Display" pitchFamily="34" charset="-120"/>
              </a:rPr>
              <a:t>The matrix earns its keep on the second loop. Not the first.</a:t>
            </a:r>
            <a:endParaRPr lang="en-US" sz="1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Begin: Working with the Growth-Share Matrix</dc:title>
  <dc:subject>PptxGenJS Presentation</dc:subject>
  <dc:creator>John Brewton</dc:creator>
  <cp:lastModifiedBy>John Brewton</cp:lastModifiedBy>
  <cp:revision>1</cp:revision>
  <dcterms:created xsi:type="dcterms:W3CDTF">2026-04-28T11:47:14Z</dcterms:created>
  <dcterms:modified xsi:type="dcterms:W3CDTF">2026-04-28T11:47:14Z</dcterms:modified>
</cp:coreProperties>
</file>