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notesMasterIdLst>
    <p:notesMasterId r:id="rId15"/>
  </p:notesMasterIdLst>
  <p:sldSz cx="11430000" cy="14287500"/>
  <p:notesSz cx="14287500" cy="11430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6583680" y="0"/>
            <a:ext cx="4846320" cy="5852160"/>
          </a:xfrm>
          <a:prstGeom prst="rect">
            <a:avLst/>
          </a:prstGeom>
          <a:solidFill>
            <a:srgbClr val="2A3D2E"/>
          </a:solidFill>
          <a:ln/>
        </p:spPr>
      </p:sp>
      <p:sp>
        <p:nvSpPr>
          <p:cNvPr id="3" name="Shape 1"/>
          <p:cNvSpPr/>
          <p:nvPr/>
        </p:nvSpPr>
        <p:spPr>
          <a:xfrm>
            <a:off x="6766560" y="548640"/>
            <a:ext cx="0" cy="5029200"/>
          </a:xfrm>
          <a:prstGeom prst="line">
            <a:avLst/>
          </a:prstGeom>
          <a:noFill/>
          <a:ln w="5080">
            <a:solidFill>
              <a:srgbClr val="EDE8DF">
                <a:alpha val="20000"/>
              </a:srgbClr>
            </a:solidFill>
            <a:prstDash val="solid"/>
          </a:ln>
        </p:spPr>
      </p:sp>
      <p:sp>
        <p:nvSpPr>
          <p:cNvPr id="4" name="Shape 2"/>
          <p:cNvSpPr/>
          <p:nvPr/>
        </p:nvSpPr>
        <p:spPr>
          <a:xfrm>
            <a:off x="7543800" y="548640"/>
            <a:ext cx="0" cy="5029200"/>
          </a:xfrm>
          <a:prstGeom prst="line">
            <a:avLst/>
          </a:prstGeom>
          <a:noFill/>
          <a:ln w="5080">
            <a:solidFill>
              <a:srgbClr val="EDE8DF">
                <a:alpha val="20000"/>
              </a:srgbClr>
            </a:solidFill>
            <a:prstDash val="solid"/>
          </a:ln>
        </p:spPr>
      </p:sp>
      <p:sp>
        <p:nvSpPr>
          <p:cNvPr id="5" name="Shape 3"/>
          <p:cNvSpPr/>
          <p:nvPr/>
        </p:nvSpPr>
        <p:spPr>
          <a:xfrm>
            <a:off x="8321040" y="548640"/>
            <a:ext cx="0" cy="5029200"/>
          </a:xfrm>
          <a:prstGeom prst="line">
            <a:avLst/>
          </a:prstGeom>
          <a:noFill/>
          <a:ln w="5080">
            <a:solidFill>
              <a:srgbClr val="EDE8DF">
                <a:alpha val="20000"/>
              </a:srgbClr>
            </a:solidFill>
            <a:prstDash val="solid"/>
          </a:ln>
        </p:spPr>
      </p:sp>
      <p:sp>
        <p:nvSpPr>
          <p:cNvPr id="6" name="Shape 4"/>
          <p:cNvSpPr/>
          <p:nvPr/>
        </p:nvSpPr>
        <p:spPr>
          <a:xfrm>
            <a:off x="9098280" y="548640"/>
            <a:ext cx="0" cy="5029200"/>
          </a:xfrm>
          <a:prstGeom prst="line">
            <a:avLst/>
          </a:prstGeom>
          <a:noFill/>
          <a:ln w="5080">
            <a:solidFill>
              <a:srgbClr val="EDE8DF">
                <a:alpha val="20000"/>
              </a:srgbClr>
            </a:solidFill>
            <a:prstDash val="solid"/>
          </a:ln>
        </p:spPr>
      </p:sp>
      <p:sp>
        <p:nvSpPr>
          <p:cNvPr id="7" name="Shape 5"/>
          <p:cNvSpPr/>
          <p:nvPr/>
        </p:nvSpPr>
        <p:spPr>
          <a:xfrm>
            <a:off x="9875520" y="548640"/>
            <a:ext cx="0" cy="5029200"/>
          </a:xfrm>
          <a:prstGeom prst="line">
            <a:avLst/>
          </a:prstGeom>
          <a:noFill/>
          <a:ln w="5080">
            <a:solidFill>
              <a:srgbClr val="EDE8DF">
                <a:alpha val="20000"/>
              </a:srgbClr>
            </a:solidFill>
            <a:prstDash val="solid"/>
          </a:ln>
        </p:spPr>
      </p:sp>
      <p:sp>
        <p:nvSpPr>
          <p:cNvPr id="8" name="Shape 6"/>
          <p:cNvSpPr/>
          <p:nvPr/>
        </p:nvSpPr>
        <p:spPr>
          <a:xfrm>
            <a:off x="10652760" y="548640"/>
            <a:ext cx="0" cy="5029200"/>
          </a:xfrm>
          <a:prstGeom prst="line">
            <a:avLst/>
          </a:prstGeom>
          <a:noFill/>
          <a:ln w="5080">
            <a:solidFill>
              <a:srgbClr val="EDE8DF">
                <a:alpha val="20000"/>
              </a:srgbClr>
            </a:solidFill>
            <a:prstDash val="solid"/>
          </a:ln>
        </p:spPr>
      </p:sp>
      <p:sp>
        <p:nvSpPr>
          <p:cNvPr id="9" name="Shape 7"/>
          <p:cNvSpPr/>
          <p:nvPr/>
        </p:nvSpPr>
        <p:spPr>
          <a:xfrm>
            <a:off x="6675120" y="822960"/>
            <a:ext cx="3992270" cy="0"/>
          </a:xfrm>
          <a:prstGeom prst="line">
            <a:avLst/>
          </a:prstGeom>
          <a:noFill/>
          <a:ln w="5080">
            <a:solidFill>
              <a:srgbClr val="EDE8DF">
                <a:alpha val="20000"/>
              </a:srgbClr>
            </a:solidFill>
            <a:prstDash val="solid"/>
          </a:ln>
        </p:spPr>
      </p:sp>
      <p:sp>
        <p:nvSpPr>
          <p:cNvPr id="10" name="Shape 8"/>
          <p:cNvSpPr/>
          <p:nvPr/>
        </p:nvSpPr>
        <p:spPr>
          <a:xfrm>
            <a:off x="6675120" y="1737360"/>
            <a:ext cx="3992270" cy="0"/>
          </a:xfrm>
          <a:prstGeom prst="line">
            <a:avLst/>
          </a:prstGeom>
          <a:noFill/>
          <a:ln w="5080">
            <a:solidFill>
              <a:srgbClr val="EDE8DF">
                <a:alpha val="20000"/>
              </a:srgbClr>
            </a:solidFill>
            <a:prstDash val="solid"/>
          </a:ln>
        </p:spPr>
      </p:sp>
      <p:sp>
        <p:nvSpPr>
          <p:cNvPr id="11" name="Shape 9"/>
          <p:cNvSpPr/>
          <p:nvPr/>
        </p:nvSpPr>
        <p:spPr>
          <a:xfrm>
            <a:off x="6675120" y="2651760"/>
            <a:ext cx="3992270" cy="0"/>
          </a:xfrm>
          <a:prstGeom prst="line">
            <a:avLst/>
          </a:prstGeom>
          <a:noFill/>
          <a:ln w="5080">
            <a:solidFill>
              <a:srgbClr val="EDE8DF">
                <a:alpha val="20000"/>
              </a:srgbClr>
            </a:solidFill>
            <a:prstDash val="solid"/>
          </a:ln>
        </p:spPr>
      </p:sp>
      <p:sp>
        <p:nvSpPr>
          <p:cNvPr id="12" name="Shape 10"/>
          <p:cNvSpPr/>
          <p:nvPr/>
        </p:nvSpPr>
        <p:spPr>
          <a:xfrm>
            <a:off x="6675120" y="3566160"/>
            <a:ext cx="3992270" cy="0"/>
          </a:xfrm>
          <a:prstGeom prst="line">
            <a:avLst/>
          </a:prstGeom>
          <a:noFill/>
          <a:ln w="5080">
            <a:solidFill>
              <a:srgbClr val="EDE8DF">
                <a:alpha val="20000"/>
              </a:srgbClr>
            </a:solidFill>
            <a:prstDash val="solid"/>
          </a:ln>
        </p:spPr>
      </p:sp>
      <p:sp>
        <p:nvSpPr>
          <p:cNvPr id="13" name="Shape 11"/>
          <p:cNvSpPr/>
          <p:nvPr/>
        </p:nvSpPr>
        <p:spPr>
          <a:xfrm>
            <a:off x="6675120" y="4480560"/>
            <a:ext cx="3992270" cy="0"/>
          </a:xfrm>
          <a:prstGeom prst="line">
            <a:avLst/>
          </a:prstGeom>
          <a:noFill/>
          <a:ln w="5080">
            <a:solidFill>
              <a:srgbClr val="EDE8DF">
                <a:alpha val="20000"/>
              </a:srgbClr>
            </a:solidFill>
            <a:prstDash val="solid"/>
          </a:ln>
        </p:spPr>
      </p:sp>
      <p:sp>
        <p:nvSpPr>
          <p:cNvPr id="14" name="Shape 12"/>
          <p:cNvSpPr/>
          <p:nvPr/>
        </p:nvSpPr>
        <p:spPr>
          <a:xfrm>
            <a:off x="7498080" y="1280160"/>
            <a:ext cx="1463040" cy="1097280"/>
          </a:xfrm>
          <a:prstGeom prst="rect">
            <a:avLst/>
          </a:prstGeom>
          <a:ln w="7620">
            <a:solidFill>
              <a:srgbClr val="C4B9AE">
                <a:alpha val="60000"/>
              </a:srgbClr>
            </a:solidFill>
            <a:prstDash val="solid"/>
          </a:ln>
        </p:spPr>
      </p:sp>
      <p:sp>
        <p:nvSpPr>
          <p:cNvPr id="15" name="Shape 13"/>
          <p:cNvSpPr/>
          <p:nvPr/>
        </p:nvSpPr>
        <p:spPr>
          <a:xfrm>
            <a:off x="9098280" y="1280160"/>
            <a:ext cx="1463040" cy="1097280"/>
          </a:xfrm>
          <a:prstGeom prst="rect">
            <a:avLst/>
          </a:prstGeom>
          <a:ln w="7620">
            <a:solidFill>
              <a:srgbClr val="C4B9AE">
                <a:alpha val="60000"/>
              </a:srgbClr>
            </a:solidFill>
            <a:prstDash val="solid"/>
          </a:ln>
        </p:spPr>
      </p:sp>
      <p:sp>
        <p:nvSpPr>
          <p:cNvPr id="16" name="Shape 14"/>
          <p:cNvSpPr/>
          <p:nvPr/>
        </p:nvSpPr>
        <p:spPr>
          <a:xfrm>
            <a:off x="7498080" y="2468880"/>
            <a:ext cx="1463040" cy="1097280"/>
          </a:xfrm>
          <a:prstGeom prst="rect">
            <a:avLst/>
          </a:prstGeom>
          <a:ln w="7620">
            <a:solidFill>
              <a:srgbClr val="C4B9AE">
                <a:alpha val="60000"/>
              </a:srgbClr>
            </a:solidFill>
            <a:prstDash val="solid"/>
          </a:ln>
        </p:spPr>
      </p:sp>
      <p:sp>
        <p:nvSpPr>
          <p:cNvPr id="17" name="Shape 15"/>
          <p:cNvSpPr/>
          <p:nvPr/>
        </p:nvSpPr>
        <p:spPr>
          <a:xfrm>
            <a:off x="9098280" y="2468880"/>
            <a:ext cx="1463040" cy="1097280"/>
          </a:xfrm>
          <a:prstGeom prst="rect">
            <a:avLst/>
          </a:prstGeom>
          <a:ln w="7620">
            <a:solidFill>
              <a:srgbClr val="C4B9AE">
                <a:alpha val="60000"/>
              </a:srgbClr>
            </a:solidFill>
            <a:prstDash val="solid"/>
          </a:ln>
        </p:spPr>
      </p:sp>
      <p:sp>
        <p:nvSpPr>
          <p:cNvPr id="18" name="Shape 16"/>
          <p:cNvSpPr/>
          <p:nvPr/>
        </p:nvSpPr>
        <p:spPr>
          <a:xfrm>
            <a:off x="9098280" y="1280160"/>
            <a:ext cx="1463040" cy="1097280"/>
          </a:xfrm>
          <a:prstGeom prst="rect">
            <a:avLst/>
          </a:prstGeom>
          <a:solidFill>
            <a:srgbClr val="F7F471">
              <a:alpha val="40000"/>
            </a:srgbClr>
          </a:solidFill>
          <a:ln w="12700">
            <a:solidFill>
              <a:srgbClr val="F7F471"/>
            </a:solidFill>
            <a:prstDash val="solid"/>
          </a:ln>
        </p:spPr>
      </p:sp>
      <p:sp>
        <p:nvSpPr>
          <p:cNvPr id="19" name="Shape 17"/>
          <p:cNvSpPr/>
          <p:nvPr/>
        </p:nvSpPr>
        <p:spPr>
          <a:xfrm>
            <a:off x="6949440" y="5120640"/>
            <a:ext cx="4114800" cy="-3383280"/>
          </a:xfrm>
          <a:prstGeom prst="line">
            <a:avLst/>
          </a:prstGeom>
          <a:noFill/>
          <a:ln w="22860">
            <a:solidFill>
              <a:srgbClr val="F7F471"/>
            </a:solidFill>
            <a:prstDash val="solid"/>
          </a:ln>
        </p:spPr>
      </p:sp>
      <p:sp>
        <p:nvSpPr>
          <p:cNvPr id="20" name="Shape 18"/>
          <p:cNvSpPr/>
          <p:nvPr/>
        </p:nvSpPr>
        <p:spPr>
          <a:xfrm>
            <a:off x="10927080" y="1691640"/>
            <a:ext cx="146304" cy="146304"/>
          </a:xfrm>
          <a:prstGeom prst="rect">
            <a:avLst/>
          </a:prstGeom>
          <a:solidFill>
            <a:srgbClr val="F7F471"/>
          </a:solidFill>
          <a:ln w="8890">
            <a:solidFill>
              <a:srgbClr val="18160F"/>
            </a:solidFill>
            <a:prstDash val="solid"/>
          </a:ln>
        </p:spPr>
      </p:sp>
      <p:sp>
        <p:nvSpPr>
          <p:cNvPr id="21" name="Shape 19"/>
          <p:cNvSpPr/>
          <p:nvPr/>
        </p:nvSpPr>
        <p:spPr>
          <a:xfrm>
            <a:off x="7315200" y="4297680"/>
            <a:ext cx="73152" cy="73152"/>
          </a:xfrm>
          <a:prstGeom prst="rect">
            <a:avLst/>
          </a:prstGeom>
          <a:solidFill>
            <a:srgbClr val="EDE8DF"/>
          </a:solidFill>
          <a:ln/>
        </p:spPr>
      </p:sp>
      <p:sp>
        <p:nvSpPr>
          <p:cNvPr id="22" name="Shape 20"/>
          <p:cNvSpPr/>
          <p:nvPr/>
        </p:nvSpPr>
        <p:spPr>
          <a:xfrm>
            <a:off x="8503920" y="4663440"/>
            <a:ext cx="73152" cy="73152"/>
          </a:xfrm>
          <a:prstGeom prst="rect">
            <a:avLst/>
          </a:prstGeom>
          <a:solidFill>
            <a:srgbClr val="EDE8DF"/>
          </a:solidFill>
          <a:ln/>
        </p:spPr>
      </p:sp>
      <p:sp>
        <p:nvSpPr>
          <p:cNvPr id="23" name="Shape 21"/>
          <p:cNvSpPr/>
          <p:nvPr/>
        </p:nvSpPr>
        <p:spPr>
          <a:xfrm>
            <a:off x="9692640" y="3291840"/>
            <a:ext cx="73152" cy="73152"/>
          </a:xfrm>
          <a:prstGeom prst="rect">
            <a:avLst/>
          </a:prstGeom>
          <a:solidFill>
            <a:srgbClr val="EDE8DF"/>
          </a:solidFill>
          <a:ln/>
        </p:spPr>
      </p:sp>
      <p:sp>
        <p:nvSpPr>
          <p:cNvPr id="24" name="Shape 22"/>
          <p:cNvSpPr/>
          <p:nvPr/>
        </p:nvSpPr>
        <p:spPr>
          <a:xfrm>
            <a:off x="10424160" y="4114800"/>
            <a:ext cx="73152" cy="73152"/>
          </a:xfrm>
          <a:prstGeom prst="rect">
            <a:avLst/>
          </a:prstGeom>
          <a:solidFill>
            <a:srgbClr val="EDE8DF"/>
          </a:solidFill>
          <a:ln/>
        </p:spPr>
      </p:sp>
      <p:sp>
        <p:nvSpPr>
          <p:cNvPr id="25" name="Shape 23"/>
          <p:cNvSpPr/>
          <p:nvPr/>
        </p:nvSpPr>
        <p:spPr>
          <a:xfrm>
            <a:off x="8046720" y="5029200"/>
            <a:ext cx="73152" cy="73152"/>
          </a:xfrm>
          <a:prstGeom prst="rect">
            <a:avLst/>
          </a:prstGeom>
          <a:solidFill>
            <a:srgbClr val="EDE8DF"/>
          </a:solidFill>
          <a:ln/>
        </p:spPr>
      </p:sp>
      <p:sp>
        <p:nvSpPr>
          <p:cNvPr id="26" name="Shape 24"/>
          <p:cNvSpPr/>
          <p:nvPr/>
        </p:nvSpPr>
        <p:spPr>
          <a:xfrm>
            <a:off x="762610" y="1280160"/>
            <a:ext cx="548640" cy="36576"/>
          </a:xfrm>
          <a:prstGeom prst="rect">
            <a:avLst/>
          </a:prstGeom>
          <a:solidFill>
            <a:srgbClr val="F7F471"/>
          </a:solidFill>
          <a:ln/>
        </p:spPr>
      </p:sp>
      <p:sp>
        <p:nvSpPr>
          <p:cNvPr id="27" name="Text 25"/>
          <p:cNvSpPr/>
          <p:nvPr/>
        </p:nvSpPr>
        <p:spPr>
          <a:xfrm>
            <a:off x="762610" y="1389888"/>
            <a:ext cx="64008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FRAMEWORK   /   STRATEGY   /   1970</a:t>
            </a:r>
            <a:endParaRPr lang="en-US" sz="1100" dirty="0"/>
          </a:p>
        </p:txBody>
      </p:sp>
      <p:sp>
        <p:nvSpPr>
          <p:cNvPr id="28" name="Text 26"/>
          <p:cNvSpPr/>
          <p:nvPr/>
        </p:nvSpPr>
        <p:spPr>
          <a:xfrm>
            <a:off x="762610" y="1828800"/>
            <a:ext cx="6400800" cy="4937760"/>
          </a:xfrm>
          <a:prstGeom prst="rect">
            <a:avLst/>
          </a:prstGeom>
          <a:noFill/>
          <a:ln/>
        </p:spPr>
        <p:txBody>
          <a:bodyPr wrap="square" lIns="0" tIns="0" rIns="0" bIns="0" rtlCol="0" anchor="t"/>
          <a:lstStyle/>
          <a:p>
            <a:pPr indent="0" marL="0">
              <a:buNone/>
            </a:pPr>
            <a:r>
              <a:rPr lang="en-US" sz="8400" spc="-100" kern="0" dirty="0">
                <a:solidFill>
                  <a:srgbClr val="18160F"/>
                </a:solidFill>
                <a:latin typeface="Playfair Display" pitchFamily="34" charset="0"/>
                <a:ea typeface="Playfair Display" pitchFamily="34" charset="-122"/>
                <a:cs typeface="Playfair Display" pitchFamily="34" charset="-120"/>
              </a:rPr>
              <a:t>BCG's</a:t>
            </a:r>
            <a:endParaRPr lang="en-US" sz="8400" dirty="0"/>
          </a:p>
          <a:p>
            <a:pPr indent="0" marL="0">
              <a:buNone/>
            </a:pPr>
            <a:r>
              <a:rPr lang="en-US" sz="8400" spc="-100" kern="0" dirty="0">
                <a:solidFill>
                  <a:srgbClr val="18160F"/>
                </a:solidFill>
                <a:latin typeface="Playfair Display" pitchFamily="34" charset="0"/>
                <a:ea typeface="Playfair Display" pitchFamily="34" charset="-122"/>
                <a:cs typeface="Playfair Display" pitchFamily="34" charset="-120"/>
              </a:rPr>
              <a:t>Growth-Share</a:t>
            </a:r>
            <a:endParaRPr lang="en-US" sz="8400" dirty="0"/>
          </a:p>
          <a:p>
            <a:pPr indent="0" marL="0">
              <a:buNone/>
            </a:pPr>
            <a:r>
              <a:rPr lang="en-US" sz="8400" spc="-100" kern="0" dirty="0">
                <a:solidFill>
                  <a:srgbClr val="18160F"/>
                </a:solidFill>
                <a:latin typeface="Playfair Display" pitchFamily="34" charset="0"/>
                <a:ea typeface="Playfair Display" pitchFamily="34" charset="-122"/>
                <a:cs typeface="Playfair Display" pitchFamily="34" charset="-120"/>
              </a:rPr>
              <a:t>Matrix.</a:t>
            </a:r>
            <a:endParaRPr lang="en-US" sz="8400" dirty="0"/>
          </a:p>
        </p:txBody>
      </p:sp>
      <p:sp>
        <p:nvSpPr>
          <p:cNvPr id="29" name="Text 27"/>
          <p:cNvSpPr/>
          <p:nvPr/>
        </p:nvSpPr>
        <p:spPr>
          <a:xfrm>
            <a:off x="762610" y="6766560"/>
            <a:ext cx="5669280" cy="1463040"/>
          </a:xfrm>
          <a:prstGeom prst="rect">
            <a:avLst/>
          </a:prstGeom>
          <a:noFill/>
          <a:ln/>
        </p:spPr>
        <p:txBody>
          <a:bodyPr wrap="square" lIns="0" tIns="0" rIns="0" bIns="0" rtlCol="0" anchor="t"/>
          <a:lstStyle/>
          <a:p>
            <a:pPr indent="0" marL="0">
              <a:buNone/>
            </a:pPr>
            <a:r>
              <a:rPr lang="en-US" sz="2800" i="1" dirty="0">
                <a:solidFill>
                  <a:srgbClr val="8A8280"/>
                </a:solidFill>
                <a:latin typeface="Playfair Display" pitchFamily="34" charset="0"/>
                <a:ea typeface="Playfair Display" pitchFamily="34" charset="-122"/>
                <a:cs typeface="Playfair Display" pitchFamily="34" charset="-120"/>
              </a:rPr>
              <a:t>Capital was the constraint. Attention is now the constraint.</a:t>
            </a:r>
            <a:endParaRPr lang="en-US" sz="2800" dirty="0"/>
          </a:p>
        </p:txBody>
      </p:sp>
      <p:sp>
        <p:nvSpPr>
          <p:cNvPr id="30" name="Shape 28"/>
          <p:cNvSpPr/>
          <p:nvPr/>
        </p:nvSpPr>
        <p:spPr>
          <a:xfrm>
            <a:off x="762610" y="10058400"/>
            <a:ext cx="548640" cy="36576"/>
          </a:xfrm>
          <a:prstGeom prst="rect">
            <a:avLst/>
          </a:prstGeom>
          <a:solidFill>
            <a:srgbClr val="F7F471"/>
          </a:solidFill>
          <a:ln/>
        </p:spPr>
      </p:sp>
      <p:sp>
        <p:nvSpPr>
          <p:cNvPr id="31" name="Text 29"/>
          <p:cNvSpPr/>
          <p:nvPr/>
        </p:nvSpPr>
        <p:spPr>
          <a:xfrm>
            <a:off x="762610" y="10168128"/>
            <a:ext cx="3657600" cy="27432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ORIGINATOR</a:t>
            </a:r>
            <a:endParaRPr lang="en-US" sz="1100" dirty="0"/>
          </a:p>
        </p:txBody>
      </p:sp>
      <p:sp>
        <p:nvSpPr>
          <p:cNvPr id="32" name="Text 30"/>
          <p:cNvSpPr/>
          <p:nvPr/>
        </p:nvSpPr>
        <p:spPr>
          <a:xfrm>
            <a:off x="762610" y="10515600"/>
            <a:ext cx="7315200" cy="365760"/>
          </a:xfrm>
          <a:prstGeom prst="rect">
            <a:avLst/>
          </a:prstGeom>
          <a:noFill/>
          <a:ln/>
        </p:spPr>
        <p:txBody>
          <a:bodyPr wrap="square" lIns="0" tIns="0" rIns="0" bIns="0" rtlCol="0" anchor="ctr"/>
          <a:lstStyle/>
          <a:p>
            <a:pPr indent="0" marL="0">
              <a:buNone/>
            </a:pPr>
            <a:r>
              <a:rPr lang="en-US" sz="1400" dirty="0">
                <a:solidFill>
                  <a:srgbClr val="18160F"/>
                </a:solidFill>
                <a:latin typeface="Inter" pitchFamily="34" charset="0"/>
                <a:ea typeface="Inter" pitchFamily="34" charset="-122"/>
                <a:cs typeface="Inter" pitchFamily="34" charset="-120"/>
              </a:rPr>
              <a:t>Bruce D. Henderson  ·  Boston Consulting Group  ·  1970</a:t>
            </a:r>
            <a:endParaRPr lang="en-US" sz="1400" dirty="0"/>
          </a:p>
        </p:txBody>
      </p:sp>
      <p:sp>
        <p:nvSpPr>
          <p:cNvPr id="33" name="Text 31"/>
          <p:cNvSpPr/>
          <p:nvPr/>
        </p:nvSpPr>
        <p:spPr>
          <a:xfrm>
            <a:off x="762610" y="12427610"/>
            <a:ext cx="5486400" cy="411480"/>
          </a:xfrm>
          <a:prstGeom prst="rect">
            <a:avLst/>
          </a:prstGeom>
          <a:noFill/>
          <a:ln/>
        </p:spPr>
        <p:txBody>
          <a:bodyPr wrap="square" lIns="0" tIns="0" rIns="0" bIns="0" rtlCol="0" anchor="ctr"/>
          <a:lstStyle/>
          <a:p>
            <a:pPr indent="0" marL="0">
              <a:buNone/>
            </a:pPr>
            <a:r>
              <a:rPr lang="en-US" sz="2800" spc="400" kern="0" dirty="0">
                <a:solidFill>
                  <a:srgbClr val="18160F"/>
                </a:solidFill>
                <a:latin typeface="Playfair Display" pitchFamily="34" charset="0"/>
                <a:ea typeface="Playfair Display" pitchFamily="34" charset="-122"/>
                <a:cs typeface="Playfair Display" pitchFamily="34" charset="-120"/>
              </a:rPr>
              <a:t>JOHN BREWTON</a:t>
            </a:r>
            <a:endParaRPr lang="en-US" sz="2800" dirty="0"/>
          </a:p>
        </p:txBody>
      </p:sp>
      <p:sp>
        <p:nvSpPr>
          <p:cNvPr id="34" name="Shape 32"/>
          <p:cNvSpPr/>
          <p:nvPr/>
        </p:nvSpPr>
        <p:spPr>
          <a:xfrm>
            <a:off x="762610" y="12884810"/>
            <a:ext cx="1371600" cy="0"/>
          </a:xfrm>
          <a:prstGeom prst="line">
            <a:avLst/>
          </a:prstGeom>
          <a:noFill/>
          <a:ln w="19050">
            <a:solidFill>
              <a:srgbClr val="F7F471"/>
            </a:solidFill>
            <a:prstDash val="solid"/>
          </a:ln>
        </p:spPr>
      </p:sp>
      <p:sp>
        <p:nvSpPr>
          <p:cNvPr id="35" name="Text 33"/>
          <p:cNvSpPr/>
          <p:nvPr/>
        </p:nvSpPr>
        <p:spPr>
          <a:xfrm>
            <a:off x="762610" y="13021970"/>
            <a:ext cx="4572000" cy="274320"/>
          </a:xfrm>
          <a:prstGeom prst="rect">
            <a:avLst/>
          </a:prstGeom>
          <a:noFill/>
          <a:ln/>
        </p:spPr>
        <p:txBody>
          <a:bodyPr wrap="square" lIns="0" tIns="0" rIns="0" bIns="0" rtlCol="0" anchor="ctr"/>
          <a:lstStyle/>
          <a:p>
            <a:pPr indent="0" marL="0">
              <a:buNone/>
            </a:pPr>
            <a:r>
              <a:rPr lang="en-US" sz="1200" dirty="0">
                <a:solidFill>
                  <a:srgbClr val="8A8280"/>
                </a:solidFill>
                <a:latin typeface="Inter" pitchFamily="34" charset="0"/>
                <a:ea typeface="Inter" pitchFamily="34" charset="-122"/>
                <a:cs typeface="Inter" pitchFamily="34" charset="-120"/>
              </a:rPr>
              <a:t>Operating by John Brewton</a:t>
            </a:r>
            <a:endParaRPr lang="en-US" sz="1200" dirty="0"/>
          </a:p>
        </p:txBody>
      </p:sp>
      <p:sp>
        <p:nvSpPr>
          <p:cNvPr id="36" name="Text 34"/>
          <p:cNvSpPr/>
          <p:nvPr/>
        </p:nvSpPr>
        <p:spPr>
          <a:xfrm>
            <a:off x="10027310" y="5212080"/>
            <a:ext cx="640080" cy="457200"/>
          </a:xfrm>
          <a:prstGeom prst="rect">
            <a:avLst/>
          </a:prstGeom>
          <a:noFill/>
          <a:ln/>
        </p:spPr>
        <p:txBody>
          <a:bodyPr wrap="square" lIns="0" tIns="0" rIns="0" bIns="0" rtlCol="0" anchor="b"/>
          <a:lstStyle/>
          <a:p>
            <a:pPr algn="r" indent="0" marL="0">
              <a:buNone/>
            </a:pPr>
            <a:r>
              <a:rPr lang="en-US" sz="3000" spc="100" kern="0" dirty="0">
                <a:solidFill>
                  <a:srgbClr val="F7F471"/>
                </a:solidFill>
                <a:latin typeface="Playfair Display" pitchFamily="34" charset="0"/>
                <a:ea typeface="Playfair Display" pitchFamily="34" charset="-122"/>
                <a:cs typeface="Playfair Display" pitchFamily="34" charset="-120"/>
              </a:rPr>
              <a:t>JB</a:t>
            </a:r>
            <a:endParaRPr lang="en-US" sz="3000" dirty="0"/>
          </a:p>
        </p:txBody>
      </p:sp>
      <p:sp>
        <p:nvSpPr>
          <p:cNvPr id="37" name="Text 35"/>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01 / 13</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STARTUP FOUNDER</a:t>
            </a:r>
            <a:endParaRPr lang="en-US" sz="1100" dirty="0"/>
          </a:p>
        </p:txBody>
      </p:sp>
      <p:sp>
        <p:nvSpPr>
          <p:cNvPr id="4" name="Text 2"/>
          <p:cNvSpPr/>
          <p:nvPr/>
        </p:nvSpPr>
        <p:spPr>
          <a:xfrm>
            <a:off x="762610" y="2011680"/>
            <a:ext cx="9904781" cy="219456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Run the matrix on data.</a:t>
            </a:r>
            <a:endParaRPr lang="en-US" sz="4400" dirty="0"/>
          </a:p>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Not on revenue.</a:t>
            </a:r>
            <a:endParaRPr lang="en-US" sz="4400" dirty="0"/>
          </a:p>
        </p:txBody>
      </p:sp>
      <p:sp>
        <p:nvSpPr>
          <p:cNvPr id="5" name="Text 3"/>
          <p:cNvSpPr/>
          <p:nvPr/>
        </p:nvSpPr>
        <p:spPr>
          <a:xfrm>
            <a:off x="762610" y="4389120"/>
            <a:ext cx="6400800" cy="402336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Revenue lags attention. Attention lags data flywheel position. Plot each product surface on the new grid using flywheel velocity, not last quarter's bookings. The Compounder surface is the one to defend at all costs. The Liquidator surface is the cash source. The Brand surface is at risk. The Commodity surface is the divest decision.</a:t>
            </a:r>
            <a:endParaRPr lang="en-US" sz="1800" dirty="0"/>
          </a:p>
        </p:txBody>
      </p:sp>
      <p:sp>
        <p:nvSpPr>
          <p:cNvPr id="6" name="Shape 4"/>
          <p:cNvSpPr/>
          <p:nvPr/>
        </p:nvSpPr>
        <p:spPr>
          <a:xfrm>
            <a:off x="762610" y="9144000"/>
            <a:ext cx="6400800" cy="548640"/>
          </a:xfrm>
          <a:prstGeom prst="rect">
            <a:avLst/>
          </a:prstGeom>
          <a:solidFill>
            <a:srgbClr val="D6CEBF"/>
          </a:solidFill>
          <a:ln/>
        </p:spPr>
      </p:sp>
      <p:sp>
        <p:nvSpPr>
          <p:cNvPr id="7" name="Text 5"/>
          <p:cNvSpPr/>
          <p:nvPr/>
        </p:nvSpPr>
        <p:spPr>
          <a:xfrm>
            <a:off x="945490" y="9144000"/>
            <a:ext cx="6217920" cy="54864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a:t>
            </a:r>
            <a:pPr indent="0" marL="0">
              <a:buNone/>
            </a:pPr>
            <a:r>
              <a:rPr lang="en-US" sz="1100" b="1" spc="300" kern="0" dirty="0">
                <a:solidFill>
                  <a:srgbClr val="18160F"/>
                </a:solidFill>
                <a:latin typeface="Inter" pitchFamily="34" charset="0"/>
                <a:ea typeface="Inter" pitchFamily="34" charset="-122"/>
                <a:cs typeface="Inter" pitchFamily="34" charset="-120"/>
              </a:rPr>
              <a:t>QUARTERLY PORTFOLIO  ·  WEEKLY FLYWHEEL CHECK</a:t>
            </a:r>
            <a:endParaRPr lang="en-US" sz="1100" dirty="0"/>
          </a:p>
        </p:txBody>
      </p:sp>
      <p:sp>
        <p:nvSpPr>
          <p:cNvPr id="8" name="Text 6"/>
          <p:cNvSpPr/>
          <p:nvPr/>
        </p:nvSpPr>
        <p:spPr>
          <a:xfrm>
            <a:off x="7315200" y="4526280"/>
            <a:ext cx="329184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COMPOUNDER</a:t>
            </a:r>
            <a:endParaRPr lang="en-US" sz="1000" dirty="0"/>
          </a:p>
        </p:txBody>
      </p:sp>
      <p:sp>
        <p:nvSpPr>
          <p:cNvPr id="9" name="Shape 7"/>
          <p:cNvSpPr/>
          <p:nvPr/>
        </p:nvSpPr>
        <p:spPr>
          <a:xfrm>
            <a:off x="7315200" y="4937760"/>
            <a:ext cx="3291840" cy="0"/>
          </a:xfrm>
          <a:prstGeom prst="line">
            <a:avLst/>
          </a:prstGeom>
          <a:noFill/>
          <a:ln w="7620">
            <a:solidFill>
              <a:srgbClr val="18160F">
                <a:alpha val="70000"/>
              </a:srgbClr>
            </a:solidFill>
            <a:prstDash val="solid"/>
          </a:ln>
        </p:spPr>
      </p:sp>
      <p:sp>
        <p:nvSpPr>
          <p:cNvPr id="10" name="Text 8"/>
          <p:cNvSpPr/>
          <p:nvPr/>
        </p:nvSpPr>
        <p:spPr>
          <a:xfrm>
            <a:off x="7315200" y="5440680"/>
            <a:ext cx="329184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LIQUIDATOR</a:t>
            </a:r>
            <a:endParaRPr lang="en-US" sz="1000" dirty="0"/>
          </a:p>
        </p:txBody>
      </p:sp>
      <p:sp>
        <p:nvSpPr>
          <p:cNvPr id="11" name="Shape 9"/>
          <p:cNvSpPr/>
          <p:nvPr/>
        </p:nvSpPr>
        <p:spPr>
          <a:xfrm>
            <a:off x="7315200" y="5852160"/>
            <a:ext cx="3291840" cy="0"/>
          </a:xfrm>
          <a:prstGeom prst="line">
            <a:avLst/>
          </a:prstGeom>
          <a:noFill/>
          <a:ln w="7620">
            <a:solidFill>
              <a:srgbClr val="18160F">
                <a:alpha val="70000"/>
              </a:srgbClr>
            </a:solidFill>
            <a:prstDash val="solid"/>
          </a:ln>
        </p:spPr>
      </p:sp>
      <p:sp>
        <p:nvSpPr>
          <p:cNvPr id="12" name="Text 10"/>
          <p:cNvSpPr/>
          <p:nvPr/>
        </p:nvSpPr>
        <p:spPr>
          <a:xfrm>
            <a:off x="7315200" y="6355080"/>
            <a:ext cx="329184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BRAND</a:t>
            </a:r>
            <a:endParaRPr lang="en-US" sz="1000" dirty="0"/>
          </a:p>
        </p:txBody>
      </p:sp>
      <p:sp>
        <p:nvSpPr>
          <p:cNvPr id="13" name="Shape 11"/>
          <p:cNvSpPr/>
          <p:nvPr/>
        </p:nvSpPr>
        <p:spPr>
          <a:xfrm>
            <a:off x="7315200" y="6766560"/>
            <a:ext cx="3291840" cy="0"/>
          </a:xfrm>
          <a:prstGeom prst="line">
            <a:avLst/>
          </a:prstGeom>
          <a:noFill/>
          <a:ln w="7620">
            <a:solidFill>
              <a:srgbClr val="18160F">
                <a:alpha val="70000"/>
              </a:srgbClr>
            </a:solidFill>
            <a:prstDash val="solid"/>
          </a:ln>
        </p:spPr>
      </p:sp>
      <p:sp>
        <p:nvSpPr>
          <p:cNvPr id="14" name="Text 12"/>
          <p:cNvSpPr/>
          <p:nvPr/>
        </p:nvSpPr>
        <p:spPr>
          <a:xfrm>
            <a:off x="7315200" y="7269480"/>
            <a:ext cx="329184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COMMODITY</a:t>
            </a:r>
            <a:endParaRPr lang="en-US" sz="1000" dirty="0"/>
          </a:p>
        </p:txBody>
      </p:sp>
      <p:sp>
        <p:nvSpPr>
          <p:cNvPr id="15" name="Shape 13"/>
          <p:cNvSpPr/>
          <p:nvPr/>
        </p:nvSpPr>
        <p:spPr>
          <a:xfrm>
            <a:off x="7315200" y="7680960"/>
            <a:ext cx="3291840" cy="0"/>
          </a:xfrm>
          <a:prstGeom prst="line">
            <a:avLst/>
          </a:prstGeom>
          <a:noFill/>
          <a:ln w="7620">
            <a:solidFill>
              <a:srgbClr val="18160F">
                <a:alpha val="70000"/>
              </a:srgbClr>
            </a:solidFill>
            <a:prstDash val="solid"/>
          </a:ln>
        </p:spPr>
      </p:sp>
      <p:sp>
        <p:nvSpPr>
          <p:cNvPr id="16" name="Shape 14"/>
          <p:cNvSpPr/>
          <p:nvPr/>
        </p:nvSpPr>
        <p:spPr>
          <a:xfrm>
            <a:off x="7543800" y="4882896"/>
            <a:ext cx="54864" cy="109728"/>
          </a:xfrm>
          <a:prstGeom prst="rect">
            <a:avLst/>
          </a:prstGeom>
          <a:solidFill>
            <a:srgbClr val="F7F471"/>
          </a:solidFill>
          <a:ln/>
        </p:spPr>
      </p:sp>
      <p:sp>
        <p:nvSpPr>
          <p:cNvPr id="17" name="Shape 15"/>
          <p:cNvSpPr/>
          <p:nvPr/>
        </p:nvSpPr>
        <p:spPr>
          <a:xfrm>
            <a:off x="7909560" y="4882896"/>
            <a:ext cx="54864" cy="109728"/>
          </a:xfrm>
          <a:prstGeom prst="rect">
            <a:avLst/>
          </a:prstGeom>
          <a:solidFill>
            <a:srgbClr val="F7F471"/>
          </a:solidFill>
          <a:ln/>
        </p:spPr>
      </p:sp>
      <p:sp>
        <p:nvSpPr>
          <p:cNvPr id="18" name="Shape 16"/>
          <p:cNvSpPr/>
          <p:nvPr/>
        </p:nvSpPr>
        <p:spPr>
          <a:xfrm>
            <a:off x="8275320" y="4882896"/>
            <a:ext cx="54864" cy="109728"/>
          </a:xfrm>
          <a:prstGeom prst="rect">
            <a:avLst/>
          </a:prstGeom>
          <a:solidFill>
            <a:srgbClr val="F7F471"/>
          </a:solidFill>
          <a:ln/>
        </p:spPr>
      </p:sp>
      <p:sp>
        <p:nvSpPr>
          <p:cNvPr id="19" name="Shape 17"/>
          <p:cNvSpPr/>
          <p:nvPr/>
        </p:nvSpPr>
        <p:spPr>
          <a:xfrm>
            <a:off x="8641080" y="4882896"/>
            <a:ext cx="54864" cy="109728"/>
          </a:xfrm>
          <a:prstGeom prst="rect">
            <a:avLst/>
          </a:prstGeom>
          <a:solidFill>
            <a:srgbClr val="F7F471"/>
          </a:solidFill>
          <a:ln/>
        </p:spPr>
      </p:sp>
      <p:sp>
        <p:nvSpPr>
          <p:cNvPr id="20" name="Shape 18"/>
          <p:cNvSpPr/>
          <p:nvPr/>
        </p:nvSpPr>
        <p:spPr>
          <a:xfrm>
            <a:off x="9006840" y="4882896"/>
            <a:ext cx="54864" cy="109728"/>
          </a:xfrm>
          <a:prstGeom prst="rect">
            <a:avLst/>
          </a:prstGeom>
          <a:solidFill>
            <a:srgbClr val="F7F471"/>
          </a:solidFill>
          <a:ln/>
        </p:spPr>
      </p:sp>
      <p:sp>
        <p:nvSpPr>
          <p:cNvPr id="21" name="Shape 19"/>
          <p:cNvSpPr/>
          <p:nvPr/>
        </p:nvSpPr>
        <p:spPr>
          <a:xfrm>
            <a:off x="9372600" y="4882896"/>
            <a:ext cx="54864" cy="109728"/>
          </a:xfrm>
          <a:prstGeom prst="rect">
            <a:avLst/>
          </a:prstGeom>
          <a:solidFill>
            <a:srgbClr val="F7F471"/>
          </a:solidFill>
          <a:ln/>
        </p:spPr>
      </p:sp>
      <p:sp>
        <p:nvSpPr>
          <p:cNvPr id="22" name="Shape 20"/>
          <p:cNvSpPr/>
          <p:nvPr/>
        </p:nvSpPr>
        <p:spPr>
          <a:xfrm>
            <a:off x="9738360" y="4882896"/>
            <a:ext cx="54864" cy="109728"/>
          </a:xfrm>
          <a:prstGeom prst="rect">
            <a:avLst/>
          </a:prstGeom>
          <a:solidFill>
            <a:srgbClr val="F7F471"/>
          </a:solidFill>
          <a:ln/>
        </p:spPr>
      </p:sp>
      <p:sp>
        <p:nvSpPr>
          <p:cNvPr id="23" name="Shape 21"/>
          <p:cNvSpPr/>
          <p:nvPr/>
        </p:nvSpPr>
        <p:spPr>
          <a:xfrm>
            <a:off x="10104120" y="4882896"/>
            <a:ext cx="54864" cy="109728"/>
          </a:xfrm>
          <a:prstGeom prst="rect">
            <a:avLst/>
          </a:prstGeom>
          <a:solidFill>
            <a:srgbClr val="F7F471"/>
          </a:solidFill>
          <a:ln/>
        </p:spPr>
      </p:sp>
      <p:sp>
        <p:nvSpPr>
          <p:cNvPr id="24" name="Shape 22"/>
          <p:cNvSpPr/>
          <p:nvPr/>
        </p:nvSpPr>
        <p:spPr>
          <a:xfrm>
            <a:off x="7543800" y="5797296"/>
            <a:ext cx="54864" cy="54864"/>
          </a:xfrm>
          <a:prstGeom prst="rect">
            <a:avLst/>
          </a:prstGeom>
          <a:solidFill>
            <a:srgbClr val="8A8280"/>
          </a:solidFill>
          <a:ln/>
        </p:spPr>
      </p:sp>
      <p:sp>
        <p:nvSpPr>
          <p:cNvPr id="25" name="Shape 23"/>
          <p:cNvSpPr/>
          <p:nvPr/>
        </p:nvSpPr>
        <p:spPr>
          <a:xfrm>
            <a:off x="7909560" y="5797296"/>
            <a:ext cx="54864" cy="54864"/>
          </a:xfrm>
          <a:prstGeom prst="rect">
            <a:avLst/>
          </a:prstGeom>
          <a:solidFill>
            <a:srgbClr val="8A8280"/>
          </a:solidFill>
          <a:ln/>
        </p:spPr>
      </p:sp>
      <p:sp>
        <p:nvSpPr>
          <p:cNvPr id="26" name="Shape 24"/>
          <p:cNvSpPr/>
          <p:nvPr/>
        </p:nvSpPr>
        <p:spPr>
          <a:xfrm>
            <a:off x="8275320" y="5797296"/>
            <a:ext cx="54864" cy="54864"/>
          </a:xfrm>
          <a:prstGeom prst="rect">
            <a:avLst/>
          </a:prstGeom>
          <a:solidFill>
            <a:srgbClr val="8A8280"/>
          </a:solidFill>
          <a:ln/>
        </p:spPr>
      </p:sp>
      <p:sp>
        <p:nvSpPr>
          <p:cNvPr id="27" name="Shape 25"/>
          <p:cNvSpPr/>
          <p:nvPr/>
        </p:nvSpPr>
        <p:spPr>
          <a:xfrm>
            <a:off x="8641080" y="5797296"/>
            <a:ext cx="54864" cy="54864"/>
          </a:xfrm>
          <a:prstGeom prst="rect">
            <a:avLst/>
          </a:prstGeom>
          <a:solidFill>
            <a:srgbClr val="8A8280"/>
          </a:solidFill>
          <a:ln/>
        </p:spPr>
      </p:sp>
      <p:sp>
        <p:nvSpPr>
          <p:cNvPr id="28" name="Shape 26"/>
          <p:cNvSpPr/>
          <p:nvPr/>
        </p:nvSpPr>
        <p:spPr>
          <a:xfrm>
            <a:off x="8778240" y="6711696"/>
            <a:ext cx="91440" cy="164592"/>
          </a:xfrm>
          <a:prstGeom prst="rect">
            <a:avLst/>
          </a:prstGeom>
          <a:solidFill>
            <a:srgbClr val="E8241A"/>
          </a:solidFill>
          <a:ln/>
        </p:spPr>
      </p:sp>
      <p:sp>
        <p:nvSpPr>
          <p:cNvPr id="29" name="Shape 27"/>
          <p:cNvSpPr/>
          <p:nvPr/>
        </p:nvSpPr>
        <p:spPr>
          <a:xfrm>
            <a:off x="7543800" y="6766560"/>
            <a:ext cx="54864" cy="54864"/>
          </a:xfrm>
          <a:prstGeom prst="rect">
            <a:avLst/>
          </a:prstGeom>
          <a:solidFill>
            <a:srgbClr val="8A8280"/>
          </a:solidFill>
          <a:ln/>
        </p:spPr>
      </p:sp>
      <p:sp>
        <p:nvSpPr>
          <p:cNvPr id="30" name="Shape 28"/>
          <p:cNvSpPr/>
          <p:nvPr/>
        </p:nvSpPr>
        <p:spPr>
          <a:xfrm>
            <a:off x="7909560" y="6766560"/>
            <a:ext cx="54864" cy="54864"/>
          </a:xfrm>
          <a:prstGeom prst="rect">
            <a:avLst/>
          </a:prstGeom>
          <a:solidFill>
            <a:srgbClr val="8A8280"/>
          </a:solidFill>
          <a:ln/>
        </p:spPr>
      </p:sp>
      <p:sp>
        <p:nvSpPr>
          <p:cNvPr id="31" name="Shape 29"/>
          <p:cNvSpPr/>
          <p:nvPr/>
        </p:nvSpPr>
        <p:spPr>
          <a:xfrm>
            <a:off x="8275320" y="6766560"/>
            <a:ext cx="54864" cy="54864"/>
          </a:xfrm>
          <a:prstGeom prst="rect">
            <a:avLst/>
          </a:prstGeom>
          <a:solidFill>
            <a:srgbClr val="8A8280"/>
          </a:solidFill>
          <a:ln/>
        </p:spPr>
      </p:sp>
      <p:sp>
        <p:nvSpPr>
          <p:cNvPr id="32" name="Shape 30"/>
          <p:cNvSpPr/>
          <p:nvPr/>
        </p:nvSpPr>
        <p:spPr>
          <a:xfrm>
            <a:off x="8641080" y="6766560"/>
            <a:ext cx="54864" cy="54864"/>
          </a:xfrm>
          <a:prstGeom prst="rect">
            <a:avLst/>
          </a:prstGeom>
          <a:solidFill>
            <a:srgbClr val="8A8280"/>
          </a:solidFill>
          <a:ln/>
        </p:spPr>
      </p:sp>
      <p:sp>
        <p:nvSpPr>
          <p:cNvPr id="33" name="Shape 31"/>
          <p:cNvSpPr/>
          <p:nvPr/>
        </p:nvSpPr>
        <p:spPr>
          <a:xfrm>
            <a:off x="9372600" y="6766560"/>
            <a:ext cx="54864" cy="54864"/>
          </a:xfrm>
          <a:prstGeom prst="rect">
            <a:avLst/>
          </a:prstGeom>
          <a:solidFill>
            <a:srgbClr val="8A8280"/>
          </a:solidFill>
          <a:ln/>
        </p:spPr>
      </p:sp>
      <p:sp>
        <p:nvSpPr>
          <p:cNvPr id="34" name="Shape 32"/>
          <p:cNvSpPr/>
          <p:nvPr/>
        </p:nvSpPr>
        <p:spPr>
          <a:xfrm>
            <a:off x="7543800" y="7680960"/>
            <a:ext cx="54864" cy="36576"/>
          </a:xfrm>
          <a:prstGeom prst="rect">
            <a:avLst/>
          </a:prstGeom>
          <a:solidFill>
            <a:srgbClr val="8A8280">
              <a:alpha val="50000"/>
            </a:srgbClr>
          </a:solidFill>
          <a:ln/>
        </p:spPr>
      </p:sp>
      <p:sp>
        <p:nvSpPr>
          <p:cNvPr id="35" name="Shape 33"/>
          <p:cNvSpPr/>
          <p:nvPr/>
        </p:nvSpPr>
        <p:spPr>
          <a:xfrm>
            <a:off x="7909560" y="7680960"/>
            <a:ext cx="54864" cy="36576"/>
          </a:xfrm>
          <a:prstGeom prst="rect">
            <a:avLst/>
          </a:prstGeom>
          <a:solidFill>
            <a:srgbClr val="8A8280">
              <a:alpha val="50000"/>
            </a:srgbClr>
          </a:solidFill>
          <a:ln/>
        </p:spPr>
      </p:sp>
      <p:sp>
        <p:nvSpPr>
          <p:cNvPr id="36" name="Shape 34"/>
          <p:cNvSpPr/>
          <p:nvPr/>
        </p:nvSpPr>
        <p:spPr>
          <a:xfrm>
            <a:off x="8275320" y="7680960"/>
            <a:ext cx="54864" cy="36576"/>
          </a:xfrm>
          <a:prstGeom prst="rect">
            <a:avLst/>
          </a:prstGeom>
          <a:solidFill>
            <a:srgbClr val="8A8280">
              <a:alpha val="50000"/>
            </a:srgbClr>
          </a:solidFill>
          <a:ln/>
        </p:spPr>
      </p:sp>
      <p:sp>
        <p:nvSpPr>
          <p:cNvPr id="37" name="Shape 35"/>
          <p:cNvSpPr/>
          <p:nvPr/>
        </p:nvSpPr>
        <p:spPr>
          <a:xfrm>
            <a:off x="8641080" y="7680960"/>
            <a:ext cx="54864" cy="36576"/>
          </a:xfrm>
          <a:prstGeom prst="rect">
            <a:avLst/>
          </a:prstGeom>
          <a:solidFill>
            <a:srgbClr val="8A8280">
              <a:alpha val="50000"/>
            </a:srgbClr>
          </a:solidFill>
          <a:ln/>
        </p:spPr>
      </p:sp>
      <p:sp>
        <p:nvSpPr>
          <p:cNvPr id="38" name="Shape 36"/>
          <p:cNvSpPr/>
          <p:nvPr/>
        </p:nvSpPr>
        <p:spPr>
          <a:xfrm>
            <a:off x="9006840" y="7680960"/>
            <a:ext cx="54864" cy="36576"/>
          </a:xfrm>
          <a:prstGeom prst="rect">
            <a:avLst/>
          </a:prstGeom>
          <a:solidFill>
            <a:srgbClr val="8A8280">
              <a:alpha val="50000"/>
            </a:srgbClr>
          </a:solidFill>
          <a:ln/>
        </p:spPr>
      </p:sp>
      <p:sp>
        <p:nvSpPr>
          <p:cNvPr id="39" name="Shape 37"/>
          <p:cNvSpPr/>
          <p:nvPr/>
        </p:nvSpPr>
        <p:spPr>
          <a:xfrm>
            <a:off x="9372600" y="7680960"/>
            <a:ext cx="54864" cy="36576"/>
          </a:xfrm>
          <a:prstGeom prst="rect">
            <a:avLst/>
          </a:prstGeom>
          <a:solidFill>
            <a:srgbClr val="8A8280">
              <a:alpha val="50000"/>
            </a:srgbClr>
          </a:solidFill>
          <a:ln/>
        </p:spPr>
      </p:sp>
      <p:sp>
        <p:nvSpPr>
          <p:cNvPr id="40" name="Shape 38"/>
          <p:cNvSpPr/>
          <p:nvPr/>
        </p:nvSpPr>
        <p:spPr>
          <a:xfrm>
            <a:off x="9738360" y="7680960"/>
            <a:ext cx="54864" cy="36576"/>
          </a:xfrm>
          <a:prstGeom prst="rect">
            <a:avLst/>
          </a:prstGeom>
          <a:solidFill>
            <a:srgbClr val="8A8280">
              <a:alpha val="50000"/>
            </a:srgbClr>
          </a:solidFill>
          <a:ln/>
        </p:spPr>
      </p:sp>
      <p:sp>
        <p:nvSpPr>
          <p:cNvPr id="41" name="Shape 39"/>
          <p:cNvSpPr/>
          <p:nvPr/>
        </p:nvSpPr>
        <p:spPr>
          <a:xfrm>
            <a:off x="10104120" y="7680960"/>
            <a:ext cx="54864" cy="36576"/>
          </a:xfrm>
          <a:prstGeom prst="rect">
            <a:avLst/>
          </a:prstGeom>
          <a:solidFill>
            <a:srgbClr val="8A8280">
              <a:alpha val="50000"/>
            </a:srgbClr>
          </a:solidFill>
          <a:ln/>
        </p:spPr>
      </p:sp>
      <p:sp>
        <p:nvSpPr>
          <p:cNvPr id="42" name="Text 40"/>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43" name="Text 41"/>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44" name="Text 42"/>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10 / 13</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SMALL BUSINESS STRATEGIST</a:t>
            </a:r>
            <a:endParaRPr lang="en-US" sz="1100" dirty="0"/>
          </a:p>
        </p:txBody>
      </p:sp>
      <p:sp>
        <p:nvSpPr>
          <p:cNvPr id="4" name="Text 2"/>
          <p:cNvSpPr/>
          <p:nvPr/>
        </p:nvSpPr>
        <p:spPr>
          <a:xfrm>
            <a:off x="762610" y="2011680"/>
            <a:ext cx="9904781" cy="2377440"/>
          </a:xfrm>
          <a:prstGeom prst="rect">
            <a:avLst/>
          </a:prstGeom>
          <a:noFill/>
          <a:ln/>
        </p:spPr>
        <p:txBody>
          <a:bodyPr wrap="square" lIns="0" tIns="0" rIns="0" bIns="0" rtlCol="0" anchor="t"/>
          <a:lstStyle/>
          <a:p>
            <a:pPr indent="0" marL="0">
              <a:buNone/>
            </a:pPr>
            <a:r>
              <a:rPr lang="en-US" sz="4200" spc="-50" kern="0" dirty="0">
                <a:solidFill>
                  <a:srgbClr val="18160F"/>
                </a:solidFill>
                <a:latin typeface="Playfair Display" pitchFamily="34" charset="0"/>
                <a:ea typeface="Playfair Display" pitchFamily="34" charset="-122"/>
                <a:cs typeface="Playfair Display" pitchFamily="34" charset="-120"/>
              </a:rPr>
              <a:t>The Cash Cow you defend</a:t>
            </a:r>
            <a:endParaRPr lang="en-US" sz="4200" dirty="0"/>
          </a:p>
          <a:p>
            <a:pPr indent="0" marL="0">
              <a:buNone/>
            </a:pPr>
            <a:r>
              <a:rPr lang="en-US" sz="4200" spc="-50" kern="0" dirty="0">
                <a:solidFill>
                  <a:srgbClr val="18160F"/>
                </a:solidFill>
                <a:latin typeface="Playfair Display" pitchFamily="34" charset="0"/>
                <a:ea typeface="Playfair Display" pitchFamily="34" charset="-122"/>
                <a:cs typeface="Playfair Display" pitchFamily="34" charset="-120"/>
              </a:rPr>
              <a:t>may already be a Brand.</a:t>
            </a:r>
            <a:endParaRPr lang="en-US" sz="4200" dirty="0"/>
          </a:p>
        </p:txBody>
      </p:sp>
      <p:sp>
        <p:nvSpPr>
          <p:cNvPr id="5" name="Text 3"/>
          <p:cNvSpPr/>
          <p:nvPr/>
        </p:nvSpPr>
        <p:spPr>
          <a:xfrm>
            <a:off x="762610" y="4754880"/>
            <a:ext cx="6400800" cy="420624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Most established small businesses run on a quiet Cash Cow that dominates a slow local market. Re-plot it on the new grid. If the Cash Cow has attention but no flywheel, it is now a Brand under attack from AI-mediated entrants. The defense is to build the flywheel. Customer data. Operating data. Outcome data. Without the flywheel, the Brand becomes a Commodity.</a:t>
            </a:r>
            <a:endParaRPr lang="en-US" sz="1800" dirty="0"/>
          </a:p>
        </p:txBody>
      </p:sp>
      <p:sp>
        <p:nvSpPr>
          <p:cNvPr id="6" name="Shape 4"/>
          <p:cNvSpPr/>
          <p:nvPr/>
        </p:nvSpPr>
        <p:spPr>
          <a:xfrm>
            <a:off x="762610" y="9509760"/>
            <a:ext cx="6400800" cy="548640"/>
          </a:xfrm>
          <a:prstGeom prst="rect">
            <a:avLst/>
          </a:prstGeom>
          <a:solidFill>
            <a:srgbClr val="D6CEBF"/>
          </a:solidFill>
          <a:ln/>
        </p:spPr>
      </p:sp>
      <p:sp>
        <p:nvSpPr>
          <p:cNvPr id="7" name="Text 5"/>
          <p:cNvSpPr/>
          <p:nvPr/>
        </p:nvSpPr>
        <p:spPr>
          <a:xfrm>
            <a:off x="945490" y="9509760"/>
            <a:ext cx="6217920" cy="54864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a:t>
            </a:r>
            <a:pPr indent="0" marL="0">
              <a:buNone/>
            </a:pPr>
            <a:r>
              <a:rPr lang="en-US" sz="1100" b="1" spc="300" kern="0" dirty="0">
                <a:solidFill>
                  <a:srgbClr val="18160F"/>
                </a:solidFill>
                <a:latin typeface="Inter" pitchFamily="34" charset="0"/>
                <a:ea typeface="Inter" pitchFamily="34" charset="-122"/>
                <a:cs typeface="Inter" pitchFamily="34" charset="-120"/>
              </a:rPr>
              <a:t>QUARTERLY DEFENSE REVIEW  ·  90-DAY FLYWHEEL BUILD</a:t>
            </a:r>
            <a:endParaRPr lang="en-US" sz="1100" dirty="0"/>
          </a:p>
        </p:txBody>
      </p:sp>
      <p:sp>
        <p:nvSpPr>
          <p:cNvPr id="8" name="Shape 6"/>
          <p:cNvSpPr/>
          <p:nvPr/>
        </p:nvSpPr>
        <p:spPr>
          <a:xfrm>
            <a:off x="7498080" y="4754880"/>
            <a:ext cx="3108960" cy="914400"/>
          </a:xfrm>
          <a:prstGeom prst="rect">
            <a:avLst/>
          </a:prstGeom>
          <a:solidFill>
            <a:srgbClr val="EDE8DF"/>
          </a:solidFill>
          <a:ln w="10160">
            <a:solidFill>
              <a:srgbClr val="18160F"/>
            </a:solidFill>
            <a:prstDash val="solid"/>
          </a:ln>
        </p:spPr>
      </p:sp>
      <p:sp>
        <p:nvSpPr>
          <p:cNvPr id="9" name="Text 7"/>
          <p:cNvSpPr/>
          <p:nvPr/>
        </p:nvSpPr>
        <p:spPr>
          <a:xfrm>
            <a:off x="7635240" y="4846320"/>
            <a:ext cx="283464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CASH COW</a:t>
            </a:r>
            <a:endParaRPr lang="en-US" sz="1100" dirty="0"/>
          </a:p>
        </p:txBody>
      </p:sp>
      <p:sp>
        <p:nvSpPr>
          <p:cNvPr id="10" name="Text 8"/>
          <p:cNvSpPr/>
          <p:nvPr/>
        </p:nvSpPr>
        <p:spPr>
          <a:xfrm>
            <a:off x="7635240" y="5166360"/>
            <a:ext cx="2834640" cy="457200"/>
          </a:xfrm>
          <a:prstGeom prst="rect">
            <a:avLst/>
          </a:prstGeom>
          <a:noFill/>
          <a:ln/>
        </p:spPr>
        <p:txBody>
          <a:bodyPr wrap="square" lIns="0" tIns="0" rIns="0" bIns="0" rtlCol="0" anchor="ctr"/>
          <a:lstStyle/>
          <a:p>
            <a:pPr indent="0" marL="0">
              <a:buNone/>
            </a:pPr>
            <a:r>
              <a:rPr lang="en-US" sz="1800" i="1" dirty="0">
                <a:solidFill>
                  <a:srgbClr val="18160F"/>
                </a:solidFill>
                <a:latin typeface="Playfair Display" pitchFamily="34" charset="0"/>
                <a:ea typeface="Playfair Display" pitchFamily="34" charset="-122"/>
                <a:cs typeface="Playfair Display" pitchFamily="34" charset="-120"/>
              </a:rPr>
              <a:t>Quiet local dominance</a:t>
            </a:r>
            <a:endParaRPr lang="en-US" sz="1800" dirty="0"/>
          </a:p>
        </p:txBody>
      </p:sp>
      <p:sp>
        <p:nvSpPr>
          <p:cNvPr id="11" name="Shape 9"/>
          <p:cNvSpPr/>
          <p:nvPr/>
        </p:nvSpPr>
        <p:spPr>
          <a:xfrm>
            <a:off x="9052560" y="5715000"/>
            <a:ext cx="0" cy="457200"/>
          </a:xfrm>
          <a:prstGeom prst="line">
            <a:avLst/>
          </a:prstGeom>
          <a:noFill/>
          <a:ln w="15240">
            <a:solidFill>
              <a:srgbClr val="18160F"/>
            </a:solidFill>
            <a:prstDash val="solid"/>
            <a:tailEnd type="triangle"/>
          </a:ln>
        </p:spPr>
      </p:sp>
      <p:sp>
        <p:nvSpPr>
          <p:cNvPr id="12" name="Shape 10"/>
          <p:cNvSpPr/>
          <p:nvPr/>
        </p:nvSpPr>
        <p:spPr>
          <a:xfrm>
            <a:off x="7498080" y="6217920"/>
            <a:ext cx="3108960" cy="914400"/>
          </a:xfrm>
          <a:prstGeom prst="rect">
            <a:avLst/>
          </a:prstGeom>
          <a:solidFill>
            <a:srgbClr val="F7F471">
              <a:alpha val="40000"/>
            </a:srgbClr>
          </a:solidFill>
          <a:ln w="10160">
            <a:solidFill>
              <a:srgbClr val="18160F"/>
            </a:solidFill>
            <a:prstDash val="solid"/>
          </a:ln>
        </p:spPr>
      </p:sp>
      <p:sp>
        <p:nvSpPr>
          <p:cNvPr id="13" name="Text 11"/>
          <p:cNvSpPr/>
          <p:nvPr/>
        </p:nvSpPr>
        <p:spPr>
          <a:xfrm>
            <a:off x="7635240" y="6309360"/>
            <a:ext cx="283464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BRAND</a:t>
            </a:r>
            <a:endParaRPr lang="en-US" sz="1100" dirty="0"/>
          </a:p>
        </p:txBody>
      </p:sp>
      <p:sp>
        <p:nvSpPr>
          <p:cNvPr id="14" name="Text 12"/>
          <p:cNvSpPr/>
          <p:nvPr/>
        </p:nvSpPr>
        <p:spPr>
          <a:xfrm>
            <a:off x="7635240" y="6629400"/>
            <a:ext cx="2834640" cy="457200"/>
          </a:xfrm>
          <a:prstGeom prst="rect">
            <a:avLst/>
          </a:prstGeom>
          <a:noFill/>
          <a:ln/>
        </p:spPr>
        <p:txBody>
          <a:bodyPr wrap="square" lIns="0" tIns="0" rIns="0" bIns="0" rtlCol="0" anchor="ctr"/>
          <a:lstStyle/>
          <a:p>
            <a:pPr indent="0" marL="0">
              <a:buNone/>
            </a:pPr>
            <a:r>
              <a:rPr lang="en-US" sz="1800" i="1" dirty="0">
                <a:solidFill>
                  <a:srgbClr val="18160F"/>
                </a:solidFill>
                <a:latin typeface="Playfair Display" pitchFamily="34" charset="0"/>
                <a:ea typeface="Playfair Display" pitchFamily="34" charset="-122"/>
                <a:cs typeface="Playfair Display" pitchFamily="34" charset="-120"/>
              </a:rPr>
              <a:t>Attention, no flywheel</a:t>
            </a:r>
            <a:endParaRPr lang="en-US" sz="1800" dirty="0"/>
          </a:p>
        </p:txBody>
      </p:sp>
      <p:sp>
        <p:nvSpPr>
          <p:cNvPr id="15" name="Shape 13"/>
          <p:cNvSpPr/>
          <p:nvPr/>
        </p:nvSpPr>
        <p:spPr>
          <a:xfrm>
            <a:off x="9052560" y="7178040"/>
            <a:ext cx="0" cy="457200"/>
          </a:xfrm>
          <a:prstGeom prst="line">
            <a:avLst/>
          </a:prstGeom>
          <a:noFill/>
          <a:ln w="15240">
            <a:solidFill>
              <a:srgbClr val="18160F"/>
            </a:solidFill>
            <a:prstDash val="solid"/>
            <a:tailEnd type="triangle"/>
          </a:ln>
        </p:spPr>
      </p:sp>
      <p:sp>
        <p:nvSpPr>
          <p:cNvPr id="16" name="Shape 14"/>
          <p:cNvSpPr/>
          <p:nvPr/>
        </p:nvSpPr>
        <p:spPr>
          <a:xfrm>
            <a:off x="7498080" y="7680960"/>
            <a:ext cx="3108960" cy="914400"/>
          </a:xfrm>
          <a:prstGeom prst="rect">
            <a:avLst/>
          </a:prstGeom>
          <a:solidFill>
            <a:srgbClr val="EDE8DF"/>
          </a:solidFill>
          <a:ln w="10160">
            <a:solidFill>
              <a:srgbClr val="18160F"/>
            </a:solidFill>
            <a:prstDash val="solid"/>
          </a:ln>
        </p:spPr>
      </p:sp>
      <p:sp>
        <p:nvSpPr>
          <p:cNvPr id="17" name="Text 15"/>
          <p:cNvSpPr/>
          <p:nvPr/>
        </p:nvSpPr>
        <p:spPr>
          <a:xfrm>
            <a:off x="7635240" y="7772400"/>
            <a:ext cx="283464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COMMODITY</a:t>
            </a:r>
            <a:endParaRPr lang="en-US" sz="1100" dirty="0"/>
          </a:p>
        </p:txBody>
      </p:sp>
      <p:sp>
        <p:nvSpPr>
          <p:cNvPr id="18" name="Text 16"/>
          <p:cNvSpPr/>
          <p:nvPr/>
        </p:nvSpPr>
        <p:spPr>
          <a:xfrm>
            <a:off x="7635240" y="8092440"/>
            <a:ext cx="2834640" cy="457200"/>
          </a:xfrm>
          <a:prstGeom prst="rect">
            <a:avLst/>
          </a:prstGeom>
          <a:noFill/>
          <a:ln/>
        </p:spPr>
        <p:txBody>
          <a:bodyPr wrap="square" lIns="0" tIns="0" rIns="0" bIns="0" rtlCol="0" anchor="ctr"/>
          <a:lstStyle/>
          <a:p>
            <a:pPr indent="0" marL="0">
              <a:buNone/>
            </a:pPr>
            <a:r>
              <a:rPr lang="en-US" sz="1800" i="1" dirty="0">
                <a:solidFill>
                  <a:srgbClr val="18160F"/>
                </a:solidFill>
                <a:latin typeface="Playfair Display" pitchFamily="34" charset="0"/>
                <a:ea typeface="Playfair Display" pitchFamily="34" charset="-122"/>
                <a:cs typeface="Playfair Display" pitchFamily="34" charset="-120"/>
              </a:rPr>
              <a:t>AI-mediated discovery</a:t>
            </a:r>
            <a:endParaRPr lang="en-US" sz="1800" dirty="0"/>
          </a:p>
        </p:txBody>
      </p:sp>
      <p:sp>
        <p:nvSpPr>
          <p:cNvPr id="19" name="Text 1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20" name="Text 1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1" name="Text 19"/>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11 / 13</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PROMPT PACK</a:t>
            </a:r>
            <a:endParaRPr lang="en-US" sz="1100" dirty="0"/>
          </a:p>
        </p:txBody>
      </p:sp>
      <p:sp>
        <p:nvSpPr>
          <p:cNvPr id="4" name="Text 2"/>
          <p:cNvSpPr/>
          <p:nvPr/>
        </p:nvSpPr>
        <p:spPr>
          <a:xfrm>
            <a:off x="762610" y="2011680"/>
            <a:ext cx="9904781" cy="182880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One prompt.</a:t>
            </a:r>
            <a:endParaRPr lang="en-US" sz="4400" dirty="0"/>
          </a:p>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The full pack has five.</a:t>
            </a:r>
            <a:endParaRPr lang="en-US" sz="4400" dirty="0"/>
          </a:p>
        </p:txBody>
      </p:sp>
      <p:sp>
        <p:nvSpPr>
          <p:cNvPr id="5" name="Shape 3"/>
          <p:cNvSpPr/>
          <p:nvPr/>
        </p:nvSpPr>
        <p:spPr>
          <a:xfrm>
            <a:off x="762610" y="4389120"/>
            <a:ext cx="9904781" cy="5486400"/>
          </a:xfrm>
          <a:prstGeom prst="rect">
            <a:avLst/>
          </a:prstGeom>
          <a:solidFill>
            <a:srgbClr val="D6CEBF"/>
          </a:solidFill>
          <a:ln/>
        </p:spPr>
      </p:sp>
      <p:sp>
        <p:nvSpPr>
          <p:cNvPr id="6" name="Shape 4"/>
          <p:cNvSpPr/>
          <p:nvPr/>
        </p:nvSpPr>
        <p:spPr>
          <a:xfrm>
            <a:off x="762610" y="4389120"/>
            <a:ext cx="9904781" cy="54864"/>
          </a:xfrm>
          <a:prstGeom prst="rect">
            <a:avLst/>
          </a:prstGeom>
          <a:solidFill>
            <a:srgbClr val="F7F471"/>
          </a:solidFill>
          <a:ln/>
        </p:spPr>
      </p:sp>
      <p:sp>
        <p:nvSpPr>
          <p:cNvPr id="7" name="Text 5"/>
          <p:cNvSpPr/>
          <p:nvPr/>
        </p:nvSpPr>
        <p:spPr>
          <a:xfrm>
            <a:off x="1128370" y="4572000"/>
            <a:ext cx="7315200" cy="36576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PROMPT 01  ·  DIAGNOSE</a:t>
            </a:r>
            <a:endParaRPr lang="en-US" sz="1100" dirty="0"/>
          </a:p>
        </p:txBody>
      </p:sp>
      <p:sp>
        <p:nvSpPr>
          <p:cNvPr id="8" name="Text 6"/>
          <p:cNvSpPr/>
          <p:nvPr/>
        </p:nvSpPr>
        <p:spPr>
          <a:xfrm>
            <a:off x="1128370" y="5029200"/>
            <a:ext cx="9173261" cy="4023360"/>
          </a:xfrm>
          <a:prstGeom prst="rect">
            <a:avLst/>
          </a:prstGeom>
          <a:noFill/>
          <a:ln/>
        </p:spPr>
        <p:txBody>
          <a:bodyPr wrap="square" lIns="0" tIns="0" rIns="0" bIns="0" rtlCol="0" anchor="t"/>
          <a:lstStyle/>
          <a:p>
            <a:pPr indent="0" marL="0">
              <a:lnSpc>
                <a:spcPct val="145000"/>
              </a:lnSpc>
              <a:buNone/>
            </a:pPr>
            <a:r>
              <a:rPr lang="en-US" sz="2200" i="1" dirty="0">
                <a:solidFill>
                  <a:srgbClr val="18160F"/>
                </a:solidFill>
                <a:latin typeface="Playfair Display" pitchFamily="34" charset="0"/>
                <a:ea typeface="Playfair Display" pitchFamily="34" charset="-122"/>
                <a:cs typeface="Playfair Display" pitchFamily="34" charset="-120"/>
              </a:rPr>
              <a:t>"Run a Growth-Share Matrix analysis on my portfolio. Use the AI-era axes. Data flywheel position on the horizontal. Attention velocity on the vertical. For each offer or business unit, place it in one of four quadrants. Compounder. Liquidator. Brand. Commodity. Justify each placement with three specific signals."</a:t>
            </a:r>
            <a:endParaRPr lang="en-US" sz="2200" dirty="0"/>
          </a:p>
        </p:txBody>
      </p:sp>
      <p:sp>
        <p:nvSpPr>
          <p:cNvPr id="9" name="Text 7"/>
          <p:cNvSpPr/>
          <p:nvPr/>
        </p:nvSpPr>
        <p:spPr>
          <a:xfrm>
            <a:off x="1128370" y="8686800"/>
            <a:ext cx="9173261" cy="1097280"/>
          </a:xfrm>
          <a:prstGeom prst="rect">
            <a:avLst/>
          </a:prstGeom>
          <a:noFill/>
          <a:ln/>
        </p:spPr>
        <p:txBody>
          <a:bodyPr wrap="square" lIns="0" tIns="0" rIns="0" bIns="0" rtlCol="0" anchor="t"/>
          <a:lstStyle/>
          <a:p>
            <a:pPr indent="0" marL="0">
              <a:lnSpc>
                <a:spcPct val="145000"/>
              </a:lnSpc>
              <a:buNone/>
            </a:pPr>
            <a:r>
              <a:rPr lang="en-US" sz="1400" i="1" dirty="0">
                <a:solidFill>
                  <a:srgbClr val="8A8280"/>
                </a:solidFill>
                <a:latin typeface="Inter" pitchFamily="34" charset="0"/>
                <a:ea typeface="Inter" pitchFamily="34" charset="-122"/>
                <a:cs typeface="Inter" pitchFamily="34" charset="-120"/>
              </a:rPr>
              <a:t>The full pack stress-tests each placement under the AI-era inversion, translates the analysis to your operator tier, forces a single move for the next 90 days, and schedules the practice as a recurring loop.</a:t>
            </a:r>
            <a:endParaRPr lang="en-US" sz="1400" dirty="0"/>
          </a:p>
        </p:txBody>
      </p:sp>
      <p:sp>
        <p:nvSpPr>
          <p:cNvPr id="10" name="Text 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11" name="Text 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12" name="Text 1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12 / 13</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059168" y="0"/>
            <a:ext cx="91440" cy="14287500"/>
          </a:xfrm>
          <a:prstGeom prst="rect">
            <a:avLst/>
          </a:prstGeom>
          <a:solidFill>
            <a:srgbClr val="F7F471"/>
          </a:solidFill>
          <a:ln/>
        </p:spPr>
      </p:sp>
      <p:sp>
        <p:nvSpPr>
          <p:cNvPr id="3" name="Shape 1"/>
          <p:cNvSpPr/>
          <p:nvPr/>
        </p:nvSpPr>
        <p:spPr>
          <a:xfrm>
            <a:off x="762610" y="1371600"/>
            <a:ext cx="548640" cy="54864"/>
          </a:xfrm>
          <a:prstGeom prst="rect">
            <a:avLst/>
          </a:prstGeom>
          <a:solidFill>
            <a:srgbClr val="F7F471"/>
          </a:solidFill>
          <a:ln/>
        </p:spPr>
      </p:sp>
      <p:sp>
        <p:nvSpPr>
          <p:cNvPr id="4" name="Text 2"/>
          <p:cNvSpPr/>
          <p:nvPr/>
        </p:nvSpPr>
        <p:spPr>
          <a:xfrm>
            <a:off x="762610" y="1508760"/>
            <a:ext cx="548640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THE FULL PROMPT PACK</a:t>
            </a:r>
            <a:endParaRPr lang="en-US" sz="1100" dirty="0"/>
          </a:p>
        </p:txBody>
      </p:sp>
      <p:sp>
        <p:nvSpPr>
          <p:cNvPr id="5" name="Text 3"/>
          <p:cNvSpPr/>
          <p:nvPr/>
        </p:nvSpPr>
        <p:spPr>
          <a:xfrm>
            <a:off x="762610" y="2194560"/>
            <a:ext cx="6858000" cy="5120640"/>
          </a:xfrm>
          <a:prstGeom prst="rect">
            <a:avLst/>
          </a:prstGeom>
          <a:noFill/>
          <a:ln/>
        </p:spPr>
        <p:txBody>
          <a:bodyPr wrap="square" lIns="0" tIns="0" rIns="0" bIns="0" rtlCol="0" anchor="t"/>
          <a:lstStyle/>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Five prompts.</a:t>
            </a:r>
            <a:endParaRPr lang="en-US" sz="6400" dirty="0"/>
          </a:p>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One weekly</a:t>
            </a:r>
            <a:endParaRPr lang="en-US" sz="6400" dirty="0"/>
          </a:p>
          <a:p>
            <a:pPr indent="0" marL="0">
              <a:buNone/>
            </a:pPr>
            <a:r>
              <a:rPr lang="en-US" sz="6400" spc="-100" kern="0" dirty="0">
                <a:solidFill>
                  <a:srgbClr val="EDE8DF"/>
                </a:solidFill>
                <a:latin typeface="Playfair Display" pitchFamily="34" charset="0"/>
                <a:ea typeface="Playfair Display" pitchFamily="34" charset="-122"/>
                <a:cs typeface="Playfair Display" pitchFamily="34" charset="-120"/>
              </a:rPr>
              <a:t>portfolio practice.</a:t>
            </a:r>
            <a:endParaRPr lang="en-US" sz="6400" dirty="0"/>
          </a:p>
        </p:txBody>
      </p:sp>
      <p:sp>
        <p:nvSpPr>
          <p:cNvPr id="6" name="Text 4"/>
          <p:cNvSpPr/>
          <p:nvPr/>
        </p:nvSpPr>
        <p:spPr>
          <a:xfrm>
            <a:off x="762610" y="7680960"/>
            <a:ext cx="6217920" cy="1828800"/>
          </a:xfrm>
          <a:prstGeom prst="rect">
            <a:avLst/>
          </a:prstGeom>
          <a:noFill/>
          <a:ln/>
        </p:spPr>
        <p:txBody>
          <a:bodyPr wrap="square" lIns="0" tIns="0" rIns="0" bIns="0" rtlCol="0" anchor="t"/>
          <a:lstStyle/>
          <a:p>
            <a:pPr indent="0" marL="0">
              <a:lnSpc>
                <a:spcPct val="150000"/>
              </a:lnSpc>
              <a:buNone/>
            </a:pPr>
            <a:r>
              <a:rPr lang="en-US" sz="2200" dirty="0">
                <a:solidFill>
                  <a:srgbClr val="EDE8DF"/>
                </a:solidFill>
                <a:latin typeface="Inter" pitchFamily="34" charset="0"/>
                <a:ea typeface="Inter" pitchFamily="34" charset="-122"/>
                <a:cs typeface="Inter" pitchFamily="34" charset="-120"/>
              </a:rPr>
              <a:t>Five prompts that turn the Growth-Share Matrix into your weekly portfolio practice. Diagnose. Stress-test. Translate. Decide. Loop.</a:t>
            </a:r>
            <a:endParaRPr lang="en-US" sz="2200" dirty="0"/>
          </a:p>
        </p:txBody>
      </p:sp>
      <p:sp>
        <p:nvSpPr>
          <p:cNvPr id="7" name="Shape 5"/>
          <p:cNvSpPr/>
          <p:nvPr/>
        </p:nvSpPr>
        <p:spPr>
          <a:xfrm>
            <a:off x="762610" y="10058400"/>
            <a:ext cx="1371600" cy="36576"/>
          </a:xfrm>
          <a:prstGeom prst="rect">
            <a:avLst/>
          </a:prstGeom>
          <a:solidFill>
            <a:srgbClr val="F7F471"/>
          </a:solidFill>
          <a:ln/>
        </p:spPr>
      </p:sp>
      <p:sp>
        <p:nvSpPr>
          <p:cNvPr id="8" name="Text 6"/>
          <p:cNvSpPr/>
          <p:nvPr/>
        </p:nvSpPr>
        <p:spPr>
          <a:xfrm>
            <a:off x="762610" y="10241280"/>
            <a:ext cx="7315200" cy="548640"/>
          </a:xfrm>
          <a:prstGeom prst="rect">
            <a:avLst/>
          </a:prstGeom>
          <a:noFill/>
          <a:ln/>
        </p:spPr>
        <p:txBody>
          <a:bodyPr wrap="square" lIns="0" tIns="0" rIns="0" bIns="0" rtlCol="0" anchor="t"/>
          <a:lstStyle/>
          <a:p>
            <a:pPr indent="0" marL="0">
              <a:buNone/>
            </a:pPr>
            <a:r>
              <a:rPr lang="en-US" sz="2200" b="1" spc="200" kern="0" dirty="0">
                <a:solidFill>
                  <a:srgbClr val="F7F471"/>
                </a:solidFill>
                <a:latin typeface="Inter" pitchFamily="34" charset="0"/>
                <a:ea typeface="Inter" pitchFamily="34" charset="-122"/>
                <a:cs typeface="Inter" pitchFamily="34" charset="-120"/>
              </a:rPr>
              <a:t>Download free. Link in profile.</a:t>
            </a:r>
            <a:endParaRPr lang="en-US" sz="2200" dirty="0"/>
          </a:p>
        </p:txBody>
      </p:sp>
      <p:sp>
        <p:nvSpPr>
          <p:cNvPr id="9" name="Text 7"/>
          <p:cNvSpPr/>
          <p:nvPr/>
        </p:nvSpPr>
        <p:spPr>
          <a:xfrm>
            <a:off x="762610" y="12427610"/>
            <a:ext cx="5486400" cy="411480"/>
          </a:xfrm>
          <a:prstGeom prst="rect">
            <a:avLst/>
          </a:prstGeom>
          <a:noFill/>
          <a:ln/>
        </p:spPr>
        <p:txBody>
          <a:bodyPr wrap="square" lIns="0" tIns="0" rIns="0" bIns="0" rtlCol="0" anchor="ctr"/>
          <a:lstStyle/>
          <a:p>
            <a:pPr indent="0" marL="0">
              <a:buNone/>
            </a:pPr>
            <a:r>
              <a:rPr lang="en-US" sz="2800" spc="400" kern="0" dirty="0">
                <a:solidFill>
                  <a:srgbClr val="EDE8DF"/>
                </a:solidFill>
                <a:latin typeface="Playfair Display" pitchFamily="34" charset="0"/>
                <a:ea typeface="Playfair Display" pitchFamily="34" charset="-122"/>
                <a:cs typeface="Playfair Display" pitchFamily="34" charset="-120"/>
              </a:rPr>
              <a:t>JOHN BREWTON</a:t>
            </a:r>
            <a:endParaRPr lang="en-US" sz="2800" dirty="0"/>
          </a:p>
        </p:txBody>
      </p:sp>
      <p:sp>
        <p:nvSpPr>
          <p:cNvPr id="10" name="Shape 8"/>
          <p:cNvSpPr/>
          <p:nvPr/>
        </p:nvSpPr>
        <p:spPr>
          <a:xfrm>
            <a:off x="762610" y="12884810"/>
            <a:ext cx="1371600" cy="0"/>
          </a:xfrm>
          <a:prstGeom prst="line">
            <a:avLst/>
          </a:prstGeom>
          <a:noFill/>
          <a:ln w="19050">
            <a:solidFill>
              <a:srgbClr val="F7F471"/>
            </a:solidFill>
            <a:prstDash val="solid"/>
          </a:ln>
        </p:spPr>
      </p:sp>
      <p:sp>
        <p:nvSpPr>
          <p:cNvPr id="11" name="Text 9"/>
          <p:cNvSpPr/>
          <p:nvPr/>
        </p:nvSpPr>
        <p:spPr>
          <a:xfrm>
            <a:off x="762610" y="13021970"/>
            <a:ext cx="4572000" cy="274320"/>
          </a:xfrm>
          <a:prstGeom prst="rect">
            <a:avLst/>
          </a:prstGeom>
          <a:noFill/>
          <a:ln/>
        </p:spPr>
        <p:txBody>
          <a:bodyPr wrap="square" lIns="0" tIns="0" rIns="0" bIns="0" rtlCol="0" anchor="ctr"/>
          <a:lstStyle/>
          <a:p>
            <a:pPr indent="0" marL="0">
              <a:buNone/>
            </a:pPr>
            <a:r>
              <a:rPr lang="en-US" sz="1200" dirty="0">
                <a:solidFill>
                  <a:srgbClr val="C4B9AE"/>
                </a:solidFill>
                <a:latin typeface="Inter" pitchFamily="34" charset="0"/>
                <a:ea typeface="Inter" pitchFamily="34" charset="-122"/>
                <a:cs typeface="Inter" pitchFamily="34" charset="-120"/>
              </a:rPr>
              <a:t>Operating by John Brewton</a:t>
            </a:r>
            <a:endParaRPr lang="en-US" sz="1200" dirty="0"/>
          </a:p>
        </p:txBody>
      </p:sp>
      <p:sp>
        <p:nvSpPr>
          <p:cNvPr id="12" name="Text 10"/>
          <p:cNvSpPr/>
          <p:nvPr/>
        </p:nvSpPr>
        <p:spPr>
          <a:xfrm>
            <a:off x="10027310" y="12976250"/>
            <a:ext cx="640080" cy="457200"/>
          </a:xfrm>
          <a:prstGeom prst="rect">
            <a:avLst/>
          </a:prstGeom>
          <a:noFill/>
          <a:ln/>
        </p:spPr>
        <p:txBody>
          <a:bodyPr wrap="square" lIns="0" tIns="0" rIns="0" bIns="0" rtlCol="0" anchor="b"/>
          <a:lstStyle/>
          <a:p>
            <a:pPr algn="r" indent="0" marL="0">
              <a:buNone/>
            </a:pPr>
            <a:r>
              <a:rPr lang="en-US" sz="3000" spc="100" kern="0" dirty="0">
                <a:solidFill>
                  <a:srgbClr val="F7F471"/>
                </a:solidFill>
                <a:latin typeface="Playfair Display" pitchFamily="34" charset="0"/>
                <a:ea typeface="Playfair Display" pitchFamily="34" charset="-122"/>
                <a:cs typeface="Playfair Display" pitchFamily="34" charset="-120"/>
              </a:rPr>
              <a:t>JB</a:t>
            </a:r>
            <a:endParaRPr lang="en-US" sz="3000" dirty="0"/>
          </a:p>
        </p:txBody>
      </p:sp>
      <p:sp>
        <p:nvSpPr>
          <p:cNvPr id="13" name="Text 11"/>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13 / 13</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0"/>
            <a:ext cx="762610" cy="14287500"/>
          </a:xfrm>
          <a:prstGeom prst="rect">
            <a:avLst/>
          </a:prstGeom>
          <a:solidFill>
            <a:srgbClr val="2A3D2E"/>
          </a:solidFill>
          <a:ln/>
        </p:spPr>
      </p:sp>
      <p:sp>
        <p:nvSpPr>
          <p:cNvPr id="3" name="Shape 1"/>
          <p:cNvSpPr/>
          <p:nvPr/>
        </p:nvSpPr>
        <p:spPr>
          <a:xfrm>
            <a:off x="182880" y="762610"/>
            <a:ext cx="457200" cy="36576"/>
          </a:xfrm>
          <a:prstGeom prst="rect">
            <a:avLst/>
          </a:prstGeom>
          <a:solidFill>
            <a:srgbClr val="F7F471"/>
          </a:solidFill>
          <a:ln/>
        </p:spPr>
      </p:sp>
      <p:sp>
        <p:nvSpPr>
          <p:cNvPr id="4" name="Shape 2"/>
          <p:cNvSpPr/>
          <p:nvPr/>
        </p:nvSpPr>
        <p:spPr>
          <a:xfrm>
            <a:off x="1371600" y="1371600"/>
            <a:ext cx="548640" cy="36576"/>
          </a:xfrm>
          <a:prstGeom prst="rect">
            <a:avLst/>
          </a:prstGeom>
          <a:solidFill>
            <a:srgbClr val="F7F471"/>
          </a:solidFill>
          <a:ln/>
        </p:spPr>
      </p:sp>
      <p:sp>
        <p:nvSpPr>
          <p:cNvPr id="5" name="Text 3"/>
          <p:cNvSpPr/>
          <p:nvPr/>
        </p:nvSpPr>
        <p:spPr>
          <a:xfrm>
            <a:off x="137160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FRAMEWORK</a:t>
            </a:r>
            <a:endParaRPr lang="en-US" sz="1100" dirty="0"/>
          </a:p>
        </p:txBody>
      </p:sp>
      <p:sp>
        <p:nvSpPr>
          <p:cNvPr id="6" name="Text 4"/>
          <p:cNvSpPr/>
          <p:nvPr/>
        </p:nvSpPr>
        <p:spPr>
          <a:xfrm>
            <a:off x="1371600" y="2103120"/>
            <a:ext cx="8961120" cy="2194560"/>
          </a:xfrm>
          <a:prstGeom prst="rect">
            <a:avLst/>
          </a:prstGeom>
          <a:noFill/>
          <a:ln/>
        </p:spPr>
        <p:txBody>
          <a:bodyPr wrap="square" lIns="0" tIns="0" rIns="0" bIns="0" rtlCol="0" anchor="t"/>
          <a:lstStyle/>
          <a:p>
            <a:pPr indent="0" marL="0">
              <a:buNone/>
            </a:pPr>
            <a:r>
              <a:rPr lang="en-US" sz="5600" spc="-100" kern="0" dirty="0">
                <a:solidFill>
                  <a:srgbClr val="18160F"/>
                </a:solidFill>
                <a:latin typeface="Playfair Display" pitchFamily="34" charset="0"/>
                <a:ea typeface="Playfair Display" pitchFamily="34" charset="-122"/>
                <a:cs typeface="Playfair Display" pitchFamily="34" charset="-120"/>
              </a:rPr>
              <a:t>Four quadrants.</a:t>
            </a:r>
            <a:endParaRPr lang="en-US" sz="5600" dirty="0"/>
          </a:p>
          <a:p>
            <a:pPr indent="0" marL="0">
              <a:buNone/>
            </a:pPr>
            <a:r>
              <a:rPr lang="en-US" sz="5600" spc="-100" kern="0" dirty="0">
                <a:solidFill>
                  <a:srgbClr val="18160F"/>
                </a:solidFill>
                <a:latin typeface="Playfair Display" pitchFamily="34" charset="0"/>
                <a:ea typeface="Playfair Display" pitchFamily="34" charset="-122"/>
                <a:cs typeface="Playfair Display" pitchFamily="34" charset="-120"/>
              </a:rPr>
              <a:t>One scarce resource.</a:t>
            </a:r>
            <a:endParaRPr lang="en-US" sz="5600" dirty="0"/>
          </a:p>
        </p:txBody>
      </p:sp>
      <p:sp>
        <p:nvSpPr>
          <p:cNvPr id="7" name="Text 5"/>
          <p:cNvSpPr/>
          <p:nvPr/>
        </p:nvSpPr>
        <p:spPr>
          <a:xfrm>
            <a:off x="1371600" y="4754880"/>
            <a:ext cx="8961120" cy="237744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Bruce Henderson built the matrix at BCG in 1970 to allocate corporate capital across business units. Two axes. Relative market share on the horizontal. Market growth rate on the vertical. Four quadrants direct the cash. Stars get investment. Cash Cows get harvested. Question Marks get selective bets. Dogs get divested.</a:t>
            </a:r>
            <a:endParaRPr lang="en-US" sz="1800" dirty="0"/>
          </a:p>
        </p:txBody>
      </p:sp>
      <p:sp>
        <p:nvSpPr>
          <p:cNvPr id="8" name="Shape 6"/>
          <p:cNvSpPr/>
          <p:nvPr/>
        </p:nvSpPr>
        <p:spPr>
          <a:xfrm>
            <a:off x="2926080" y="7498080"/>
            <a:ext cx="4937760" cy="4937760"/>
          </a:xfrm>
          <a:prstGeom prst="rect">
            <a:avLst/>
          </a:prstGeom>
          <a:ln w="12700">
            <a:solidFill>
              <a:srgbClr val="18160F"/>
            </a:solidFill>
            <a:prstDash val="solid"/>
          </a:ln>
        </p:spPr>
      </p:sp>
      <p:sp>
        <p:nvSpPr>
          <p:cNvPr id="9" name="Shape 7"/>
          <p:cNvSpPr/>
          <p:nvPr/>
        </p:nvSpPr>
        <p:spPr>
          <a:xfrm>
            <a:off x="5394960" y="7498080"/>
            <a:ext cx="0" cy="4937760"/>
          </a:xfrm>
          <a:prstGeom prst="line">
            <a:avLst/>
          </a:prstGeom>
          <a:noFill/>
          <a:ln w="10160">
            <a:solidFill>
              <a:srgbClr val="18160F"/>
            </a:solidFill>
            <a:prstDash val="solid"/>
          </a:ln>
        </p:spPr>
      </p:sp>
      <p:sp>
        <p:nvSpPr>
          <p:cNvPr id="10" name="Shape 8"/>
          <p:cNvSpPr/>
          <p:nvPr/>
        </p:nvSpPr>
        <p:spPr>
          <a:xfrm>
            <a:off x="2926080" y="9966960"/>
            <a:ext cx="4937760" cy="0"/>
          </a:xfrm>
          <a:prstGeom prst="line">
            <a:avLst/>
          </a:prstGeom>
          <a:noFill/>
          <a:ln w="10160">
            <a:solidFill>
              <a:srgbClr val="18160F"/>
            </a:solidFill>
            <a:prstDash val="solid"/>
          </a:ln>
        </p:spPr>
      </p:sp>
      <p:sp>
        <p:nvSpPr>
          <p:cNvPr id="11" name="Text 9"/>
          <p:cNvSpPr/>
          <p:nvPr/>
        </p:nvSpPr>
        <p:spPr>
          <a:xfrm>
            <a:off x="3017520" y="7589520"/>
            <a:ext cx="2286000" cy="228600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Stars</a:t>
            </a:r>
            <a:endParaRPr lang="en-US" sz="2200" dirty="0"/>
          </a:p>
        </p:txBody>
      </p:sp>
      <p:sp>
        <p:nvSpPr>
          <p:cNvPr id="12" name="Text 10"/>
          <p:cNvSpPr/>
          <p:nvPr/>
        </p:nvSpPr>
        <p:spPr>
          <a:xfrm>
            <a:off x="5486400" y="7589520"/>
            <a:ext cx="2286000" cy="228600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Question Marks</a:t>
            </a:r>
            <a:endParaRPr lang="en-US" sz="2200" dirty="0"/>
          </a:p>
        </p:txBody>
      </p:sp>
      <p:sp>
        <p:nvSpPr>
          <p:cNvPr id="13" name="Text 11"/>
          <p:cNvSpPr/>
          <p:nvPr/>
        </p:nvSpPr>
        <p:spPr>
          <a:xfrm>
            <a:off x="3017520" y="10058400"/>
            <a:ext cx="2286000" cy="228600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Cash Cows</a:t>
            </a:r>
            <a:endParaRPr lang="en-US" sz="2200" dirty="0"/>
          </a:p>
        </p:txBody>
      </p:sp>
      <p:sp>
        <p:nvSpPr>
          <p:cNvPr id="14" name="Text 12"/>
          <p:cNvSpPr/>
          <p:nvPr/>
        </p:nvSpPr>
        <p:spPr>
          <a:xfrm>
            <a:off x="5486400" y="10058400"/>
            <a:ext cx="2286000" cy="228600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Dogs</a:t>
            </a:r>
            <a:endParaRPr lang="en-US" sz="2200" dirty="0"/>
          </a:p>
        </p:txBody>
      </p:sp>
      <p:sp>
        <p:nvSpPr>
          <p:cNvPr id="15" name="Text 13"/>
          <p:cNvSpPr/>
          <p:nvPr/>
        </p:nvSpPr>
        <p:spPr>
          <a:xfrm>
            <a:off x="1463040" y="749808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MARKET GROWTH</a:t>
            </a:r>
            <a:endParaRPr lang="en-US" sz="1100" dirty="0"/>
          </a:p>
        </p:txBody>
      </p:sp>
      <p:sp>
        <p:nvSpPr>
          <p:cNvPr id="16" name="Shape 14"/>
          <p:cNvSpPr/>
          <p:nvPr/>
        </p:nvSpPr>
        <p:spPr>
          <a:xfrm>
            <a:off x="2761488" y="7498080"/>
            <a:ext cx="0" cy="4937760"/>
          </a:xfrm>
          <a:prstGeom prst="line">
            <a:avLst/>
          </a:prstGeom>
          <a:noFill/>
          <a:ln w="6350">
            <a:solidFill>
              <a:srgbClr val="8A8280">
                <a:alpha val="60000"/>
              </a:srgbClr>
            </a:solidFill>
            <a:prstDash val="solid"/>
          </a:ln>
        </p:spPr>
      </p:sp>
      <p:sp>
        <p:nvSpPr>
          <p:cNvPr id="17" name="Text 15"/>
          <p:cNvSpPr/>
          <p:nvPr/>
        </p:nvSpPr>
        <p:spPr>
          <a:xfrm>
            <a:off x="2926080" y="12600432"/>
            <a:ext cx="493776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RELATIVE MARKET SHARE  (HIGH ← → LOW)</a:t>
            </a:r>
            <a:endParaRPr lang="en-US" sz="1100" dirty="0"/>
          </a:p>
        </p:txBody>
      </p:sp>
      <p:sp>
        <p:nvSpPr>
          <p:cNvPr id="18" name="Shape 16"/>
          <p:cNvSpPr/>
          <p:nvPr/>
        </p:nvSpPr>
        <p:spPr>
          <a:xfrm>
            <a:off x="2926080" y="12508992"/>
            <a:ext cx="4937760" cy="0"/>
          </a:xfrm>
          <a:prstGeom prst="line">
            <a:avLst/>
          </a:prstGeom>
          <a:noFill/>
          <a:ln w="6350">
            <a:solidFill>
              <a:srgbClr val="8A8280">
                <a:alpha val="60000"/>
              </a:srgbClr>
            </a:solidFill>
            <a:prstDash val="solid"/>
          </a:ln>
        </p:spPr>
      </p:sp>
      <p:sp>
        <p:nvSpPr>
          <p:cNvPr id="19" name="Text 17"/>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20" name="Text 18"/>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1" name="Text 19"/>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02 / 13</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FRAMEWORK   /   01</a:t>
            </a:r>
            <a:endParaRPr lang="en-US" sz="1100" dirty="0"/>
          </a:p>
        </p:txBody>
      </p:sp>
      <p:sp>
        <p:nvSpPr>
          <p:cNvPr id="4" name="Text 2"/>
          <p:cNvSpPr/>
          <p:nvPr/>
        </p:nvSpPr>
        <p:spPr>
          <a:xfrm>
            <a:off x="762610" y="2103120"/>
            <a:ext cx="9904781" cy="182880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Stars.</a:t>
            </a:r>
            <a:endParaRPr lang="en-US" sz="4400" dirty="0"/>
          </a:p>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High share. High growth.</a:t>
            </a:r>
            <a:endParaRPr lang="en-US" sz="4400" dirty="0"/>
          </a:p>
        </p:txBody>
      </p:sp>
      <p:sp>
        <p:nvSpPr>
          <p:cNvPr id="5" name="Text 3"/>
          <p:cNvSpPr/>
          <p:nvPr/>
        </p:nvSpPr>
        <p:spPr>
          <a:xfrm>
            <a:off x="762610" y="4572000"/>
            <a:ext cx="6400800" cy="292608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The reinvestment zone. Stars hold leading position in fast-growing markets. They consume cash to defend the position. The cash returns later when growth slows. Henderson's logic. Today's Star becomes tomorrow's Cash Cow if scale advantages compound.</a:t>
            </a:r>
            <a:endParaRPr lang="en-US" sz="1800" dirty="0"/>
          </a:p>
        </p:txBody>
      </p:sp>
      <p:sp>
        <p:nvSpPr>
          <p:cNvPr id="6" name="Shape 4"/>
          <p:cNvSpPr/>
          <p:nvPr/>
        </p:nvSpPr>
        <p:spPr>
          <a:xfrm>
            <a:off x="7040880" y="4572000"/>
            <a:ext cx="3657600" cy="3657600"/>
          </a:xfrm>
          <a:prstGeom prst="rect">
            <a:avLst/>
          </a:prstGeom>
          <a:ln w="12700">
            <a:solidFill>
              <a:srgbClr val="18160F"/>
            </a:solidFill>
            <a:prstDash val="solid"/>
          </a:ln>
        </p:spPr>
      </p:sp>
      <p:sp>
        <p:nvSpPr>
          <p:cNvPr id="7" name="Shape 5"/>
          <p:cNvSpPr/>
          <p:nvPr/>
        </p:nvSpPr>
        <p:spPr>
          <a:xfrm>
            <a:off x="8869680" y="4572000"/>
            <a:ext cx="0" cy="3657600"/>
          </a:xfrm>
          <a:prstGeom prst="line">
            <a:avLst/>
          </a:prstGeom>
          <a:noFill/>
          <a:ln w="10160">
            <a:solidFill>
              <a:srgbClr val="18160F"/>
            </a:solidFill>
            <a:prstDash val="solid"/>
          </a:ln>
        </p:spPr>
      </p:sp>
      <p:sp>
        <p:nvSpPr>
          <p:cNvPr id="8" name="Shape 6"/>
          <p:cNvSpPr/>
          <p:nvPr/>
        </p:nvSpPr>
        <p:spPr>
          <a:xfrm>
            <a:off x="7040880" y="6400800"/>
            <a:ext cx="3657600" cy="0"/>
          </a:xfrm>
          <a:prstGeom prst="line">
            <a:avLst/>
          </a:prstGeom>
          <a:noFill/>
          <a:ln w="10160">
            <a:solidFill>
              <a:srgbClr val="18160F"/>
            </a:solidFill>
            <a:prstDash val="solid"/>
          </a:ln>
        </p:spPr>
      </p:sp>
      <p:sp>
        <p:nvSpPr>
          <p:cNvPr id="9" name="Shape 7"/>
          <p:cNvSpPr/>
          <p:nvPr/>
        </p:nvSpPr>
        <p:spPr>
          <a:xfrm>
            <a:off x="7040880" y="4572000"/>
            <a:ext cx="1828800" cy="1828800"/>
          </a:xfrm>
          <a:prstGeom prst="rect">
            <a:avLst/>
          </a:prstGeom>
          <a:solidFill>
            <a:srgbClr val="F7F471">
              <a:alpha val="30000"/>
            </a:srgbClr>
          </a:solidFill>
          <a:ln/>
        </p:spPr>
      </p:sp>
      <p:sp>
        <p:nvSpPr>
          <p:cNvPr id="10" name="Text 8"/>
          <p:cNvSpPr/>
          <p:nvPr/>
        </p:nvSpPr>
        <p:spPr>
          <a:xfrm>
            <a:off x="7132320" y="466344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Stars</a:t>
            </a:r>
            <a:endParaRPr lang="en-US" sz="2200" dirty="0"/>
          </a:p>
        </p:txBody>
      </p:sp>
      <p:sp>
        <p:nvSpPr>
          <p:cNvPr id="11" name="Text 9"/>
          <p:cNvSpPr/>
          <p:nvPr/>
        </p:nvSpPr>
        <p:spPr>
          <a:xfrm>
            <a:off x="8961120" y="46634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2" name="Text 10"/>
          <p:cNvSpPr/>
          <p:nvPr/>
        </p:nvSpPr>
        <p:spPr>
          <a:xfrm>
            <a:off x="7132320" y="64922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3" name="Text 11"/>
          <p:cNvSpPr/>
          <p:nvPr/>
        </p:nvSpPr>
        <p:spPr>
          <a:xfrm>
            <a:off x="8961120" y="64922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4" name="Text 12"/>
          <p:cNvSpPr/>
          <p:nvPr/>
        </p:nvSpPr>
        <p:spPr>
          <a:xfrm>
            <a:off x="5577840" y="457200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GROWTH</a:t>
            </a:r>
            <a:endParaRPr lang="en-US" sz="1100" dirty="0"/>
          </a:p>
        </p:txBody>
      </p:sp>
      <p:sp>
        <p:nvSpPr>
          <p:cNvPr id="15" name="Shape 13"/>
          <p:cNvSpPr/>
          <p:nvPr/>
        </p:nvSpPr>
        <p:spPr>
          <a:xfrm>
            <a:off x="6876288" y="4572000"/>
            <a:ext cx="0" cy="3657600"/>
          </a:xfrm>
          <a:prstGeom prst="line">
            <a:avLst/>
          </a:prstGeom>
          <a:noFill/>
          <a:ln w="6350">
            <a:solidFill>
              <a:srgbClr val="8A8280">
                <a:alpha val="60000"/>
              </a:srgbClr>
            </a:solidFill>
            <a:prstDash val="solid"/>
          </a:ln>
        </p:spPr>
      </p:sp>
      <p:sp>
        <p:nvSpPr>
          <p:cNvPr id="16" name="Text 14"/>
          <p:cNvSpPr/>
          <p:nvPr/>
        </p:nvSpPr>
        <p:spPr>
          <a:xfrm>
            <a:off x="7040880" y="8394192"/>
            <a:ext cx="365760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SHARE</a:t>
            </a:r>
            <a:endParaRPr lang="en-US" sz="1100" dirty="0"/>
          </a:p>
        </p:txBody>
      </p:sp>
      <p:sp>
        <p:nvSpPr>
          <p:cNvPr id="17" name="Shape 15"/>
          <p:cNvSpPr/>
          <p:nvPr/>
        </p:nvSpPr>
        <p:spPr>
          <a:xfrm>
            <a:off x="7040880" y="8302752"/>
            <a:ext cx="3657600" cy="0"/>
          </a:xfrm>
          <a:prstGeom prst="line">
            <a:avLst/>
          </a:prstGeom>
          <a:noFill/>
          <a:ln w="6350">
            <a:solidFill>
              <a:srgbClr val="8A8280">
                <a:alpha val="60000"/>
              </a:srgbClr>
            </a:solidFill>
            <a:prstDash val="solid"/>
          </a:ln>
        </p:spPr>
      </p:sp>
      <p:sp>
        <p:nvSpPr>
          <p:cNvPr id="18" name="Shape 16"/>
          <p:cNvSpPr/>
          <p:nvPr/>
        </p:nvSpPr>
        <p:spPr>
          <a:xfrm>
            <a:off x="762610" y="10058400"/>
            <a:ext cx="45720" cy="1463040"/>
          </a:xfrm>
          <a:prstGeom prst="rect">
            <a:avLst/>
          </a:prstGeom>
          <a:solidFill>
            <a:srgbClr val="F7F471"/>
          </a:solidFill>
          <a:ln/>
        </p:spPr>
      </p:sp>
      <p:sp>
        <p:nvSpPr>
          <p:cNvPr id="19" name="Text 17"/>
          <p:cNvSpPr/>
          <p:nvPr/>
        </p:nvSpPr>
        <p:spPr>
          <a:xfrm>
            <a:off x="991210" y="10058400"/>
            <a:ext cx="8686800" cy="1097280"/>
          </a:xfrm>
          <a:prstGeom prst="rect">
            <a:avLst/>
          </a:prstGeom>
          <a:noFill/>
          <a:ln/>
        </p:spPr>
        <p:txBody>
          <a:bodyPr wrap="square" lIns="0" tIns="0" rIns="0" bIns="0" rtlCol="0" anchor="t"/>
          <a:lstStyle/>
          <a:p>
            <a:pPr indent="0" marL="0">
              <a:buNone/>
            </a:pPr>
            <a:r>
              <a:rPr lang="en-US" sz="2800" i="1" dirty="0">
                <a:solidFill>
                  <a:srgbClr val="18160F"/>
                </a:solidFill>
                <a:latin typeface="Playfair Display" pitchFamily="34" charset="0"/>
                <a:ea typeface="Playfair Display" pitchFamily="34" charset="-122"/>
                <a:cs typeface="Playfair Display" pitchFamily="34" charset="-120"/>
              </a:rPr>
              <a:t>Cash in. Cash out. Both at scale.</a:t>
            </a:r>
            <a:endParaRPr lang="en-US" sz="2800" dirty="0"/>
          </a:p>
        </p:txBody>
      </p:sp>
      <p:sp>
        <p:nvSpPr>
          <p:cNvPr id="20" name="Text 1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21" name="Text 1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2" name="Text 2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03 / 13</a:t>
            </a:r>
            <a:endParaRPr 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FRAMEWORK   /   02</a:t>
            </a:r>
            <a:endParaRPr lang="en-US" sz="1100" dirty="0"/>
          </a:p>
        </p:txBody>
      </p:sp>
      <p:sp>
        <p:nvSpPr>
          <p:cNvPr id="4" name="Text 2"/>
          <p:cNvSpPr/>
          <p:nvPr/>
        </p:nvSpPr>
        <p:spPr>
          <a:xfrm>
            <a:off x="762610" y="2103120"/>
            <a:ext cx="9904781" cy="182880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Cash Cows.</a:t>
            </a:r>
            <a:endParaRPr lang="en-US" sz="4400" dirty="0"/>
          </a:p>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High share. Low growth.</a:t>
            </a:r>
            <a:endParaRPr lang="en-US" sz="4400" dirty="0"/>
          </a:p>
        </p:txBody>
      </p:sp>
      <p:sp>
        <p:nvSpPr>
          <p:cNvPr id="5" name="Text 3"/>
          <p:cNvSpPr/>
          <p:nvPr/>
        </p:nvSpPr>
        <p:spPr>
          <a:xfrm>
            <a:off x="762610" y="4572000"/>
            <a:ext cx="6400800" cy="292608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The harvest zone. Cash Cows dominate mature markets that no longer require defensive investment. Henderson's instruction. Extract the cash. Fund the Stars and the selective Question Marks. Do not reinvest in the position. The market has stopped paying for share gains.</a:t>
            </a:r>
            <a:endParaRPr lang="en-US" sz="1800" dirty="0"/>
          </a:p>
        </p:txBody>
      </p:sp>
      <p:sp>
        <p:nvSpPr>
          <p:cNvPr id="6" name="Shape 4"/>
          <p:cNvSpPr/>
          <p:nvPr/>
        </p:nvSpPr>
        <p:spPr>
          <a:xfrm>
            <a:off x="7040880" y="4572000"/>
            <a:ext cx="3657600" cy="3657600"/>
          </a:xfrm>
          <a:prstGeom prst="rect">
            <a:avLst/>
          </a:prstGeom>
          <a:ln w="12700">
            <a:solidFill>
              <a:srgbClr val="18160F"/>
            </a:solidFill>
            <a:prstDash val="solid"/>
          </a:ln>
        </p:spPr>
      </p:sp>
      <p:sp>
        <p:nvSpPr>
          <p:cNvPr id="7" name="Shape 5"/>
          <p:cNvSpPr/>
          <p:nvPr/>
        </p:nvSpPr>
        <p:spPr>
          <a:xfrm>
            <a:off x="8869680" y="4572000"/>
            <a:ext cx="0" cy="3657600"/>
          </a:xfrm>
          <a:prstGeom prst="line">
            <a:avLst/>
          </a:prstGeom>
          <a:noFill/>
          <a:ln w="10160">
            <a:solidFill>
              <a:srgbClr val="18160F"/>
            </a:solidFill>
            <a:prstDash val="solid"/>
          </a:ln>
        </p:spPr>
      </p:sp>
      <p:sp>
        <p:nvSpPr>
          <p:cNvPr id="8" name="Shape 6"/>
          <p:cNvSpPr/>
          <p:nvPr/>
        </p:nvSpPr>
        <p:spPr>
          <a:xfrm>
            <a:off x="7040880" y="6400800"/>
            <a:ext cx="3657600" cy="0"/>
          </a:xfrm>
          <a:prstGeom prst="line">
            <a:avLst/>
          </a:prstGeom>
          <a:noFill/>
          <a:ln w="10160">
            <a:solidFill>
              <a:srgbClr val="18160F"/>
            </a:solidFill>
            <a:prstDash val="solid"/>
          </a:ln>
        </p:spPr>
      </p:sp>
      <p:sp>
        <p:nvSpPr>
          <p:cNvPr id="9" name="Shape 7"/>
          <p:cNvSpPr/>
          <p:nvPr/>
        </p:nvSpPr>
        <p:spPr>
          <a:xfrm>
            <a:off x="7040880" y="6400800"/>
            <a:ext cx="1828800" cy="1828800"/>
          </a:xfrm>
          <a:prstGeom prst="rect">
            <a:avLst/>
          </a:prstGeom>
          <a:solidFill>
            <a:srgbClr val="F7F471">
              <a:alpha val="30000"/>
            </a:srgbClr>
          </a:solidFill>
          <a:ln/>
        </p:spPr>
      </p:sp>
      <p:sp>
        <p:nvSpPr>
          <p:cNvPr id="10" name="Text 8"/>
          <p:cNvSpPr/>
          <p:nvPr/>
        </p:nvSpPr>
        <p:spPr>
          <a:xfrm>
            <a:off x="7132320" y="46634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1" name="Text 9"/>
          <p:cNvSpPr/>
          <p:nvPr/>
        </p:nvSpPr>
        <p:spPr>
          <a:xfrm>
            <a:off x="8961120" y="46634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2" name="Text 10"/>
          <p:cNvSpPr/>
          <p:nvPr/>
        </p:nvSpPr>
        <p:spPr>
          <a:xfrm>
            <a:off x="7132320" y="649224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Cash Cows</a:t>
            </a:r>
            <a:endParaRPr lang="en-US" sz="2200" dirty="0"/>
          </a:p>
        </p:txBody>
      </p:sp>
      <p:sp>
        <p:nvSpPr>
          <p:cNvPr id="13" name="Text 11"/>
          <p:cNvSpPr/>
          <p:nvPr/>
        </p:nvSpPr>
        <p:spPr>
          <a:xfrm>
            <a:off x="8961120" y="649224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4" name="Text 12"/>
          <p:cNvSpPr/>
          <p:nvPr/>
        </p:nvSpPr>
        <p:spPr>
          <a:xfrm>
            <a:off x="5577840" y="457200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GROWTH</a:t>
            </a:r>
            <a:endParaRPr lang="en-US" sz="1100" dirty="0"/>
          </a:p>
        </p:txBody>
      </p:sp>
      <p:sp>
        <p:nvSpPr>
          <p:cNvPr id="15" name="Shape 13"/>
          <p:cNvSpPr/>
          <p:nvPr/>
        </p:nvSpPr>
        <p:spPr>
          <a:xfrm>
            <a:off x="6876288" y="4572000"/>
            <a:ext cx="0" cy="3657600"/>
          </a:xfrm>
          <a:prstGeom prst="line">
            <a:avLst/>
          </a:prstGeom>
          <a:noFill/>
          <a:ln w="6350">
            <a:solidFill>
              <a:srgbClr val="8A8280">
                <a:alpha val="60000"/>
              </a:srgbClr>
            </a:solidFill>
            <a:prstDash val="solid"/>
          </a:ln>
        </p:spPr>
      </p:sp>
      <p:sp>
        <p:nvSpPr>
          <p:cNvPr id="16" name="Text 14"/>
          <p:cNvSpPr/>
          <p:nvPr/>
        </p:nvSpPr>
        <p:spPr>
          <a:xfrm>
            <a:off x="7040880" y="8394192"/>
            <a:ext cx="365760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SHARE</a:t>
            </a:r>
            <a:endParaRPr lang="en-US" sz="1100" dirty="0"/>
          </a:p>
        </p:txBody>
      </p:sp>
      <p:sp>
        <p:nvSpPr>
          <p:cNvPr id="17" name="Shape 15"/>
          <p:cNvSpPr/>
          <p:nvPr/>
        </p:nvSpPr>
        <p:spPr>
          <a:xfrm>
            <a:off x="7040880" y="8302752"/>
            <a:ext cx="3657600" cy="0"/>
          </a:xfrm>
          <a:prstGeom prst="line">
            <a:avLst/>
          </a:prstGeom>
          <a:noFill/>
          <a:ln w="6350">
            <a:solidFill>
              <a:srgbClr val="8A8280">
                <a:alpha val="60000"/>
              </a:srgbClr>
            </a:solidFill>
            <a:prstDash val="solid"/>
          </a:ln>
        </p:spPr>
      </p:sp>
      <p:sp>
        <p:nvSpPr>
          <p:cNvPr id="18" name="Shape 16"/>
          <p:cNvSpPr/>
          <p:nvPr/>
        </p:nvSpPr>
        <p:spPr>
          <a:xfrm>
            <a:off x="762610" y="10058400"/>
            <a:ext cx="45720" cy="1463040"/>
          </a:xfrm>
          <a:prstGeom prst="rect">
            <a:avLst/>
          </a:prstGeom>
          <a:solidFill>
            <a:srgbClr val="F7F471"/>
          </a:solidFill>
          <a:ln/>
        </p:spPr>
      </p:sp>
      <p:sp>
        <p:nvSpPr>
          <p:cNvPr id="19" name="Text 17"/>
          <p:cNvSpPr/>
          <p:nvPr/>
        </p:nvSpPr>
        <p:spPr>
          <a:xfrm>
            <a:off x="991210" y="10058400"/>
            <a:ext cx="8686800" cy="1097280"/>
          </a:xfrm>
          <a:prstGeom prst="rect">
            <a:avLst/>
          </a:prstGeom>
          <a:noFill/>
          <a:ln/>
        </p:spPr>
        <p:txBody>
          <a:bodyPr wrap="square" lIns="0" tIns="0" rIns="0" bIns="0" rtlCol="0" anchor="t"/>
          <a:lstStyle/>
          <a:p>
            <a:pPr indent="0" marL="0">
              <a:buNone/>
            </a:pPr>
            <a:r>
              <a:rPr lang="en-US" sz="2800" i="1" dirty="0">
                <a:solidFill>
                  <a:srgbClr val="18160F"/>
                </a:solidFill>
                <a:latin typeface="Playfair Display" pitchFamily="34" charset="0"/>
                <a:ea typeface="Playfair Display" pitchFamily="34" charset="-122"/>
                <a:cs typeface="Playfair Display" pitchFamily="34" charset="-120"/>
              </a:rPr>
              <a:t>Harvest the position. Do not defend it.</a:t>
            </a:r>
            <a:endParaRPr lang="en-US" sz="2800" dirty="0"/>
          </a:p>
        </p:txBody>
      </p:sp>
      <p:sp>
        <p:nvSpPr>
          <p:cNvPr id="20" name="Text 18"/>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21" name="Text 19"/>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2" name="Text 20"/>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04 / 13</a:t>
            </a:r>
            <a:endParaRPr 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FRAMEWORK   /   03 &amp; 04</a:t>
            </a:r>
            <a:endParaRPr lang="en-US" sz="1100" dirty="0"/>
          </a:p>
        </p:txBody>
      </p:sp>
      <p:sp>
        <p:nvSpPr>
          <p:cNvPr id="4" name="Text 2"/>
          <p:cNvSpPr/>
          <p:nvPr/>
        </p:nvSpPr>
        <p:spPr>
          <a:xfrm>
            <a:off x="762610" y="2103120"/>
            <a:ext cx="9904781" cy="164592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Question Marks. Dogs.</a:t>
            </a:r>
            <a:endParaRPr lang="en-US" sz="4400" dirty="0"/>
          </a:p>
        </p:txBody>
      </p:sp>
      <p:sp>
        <p:nvSpPr>
          <p:cNvPr id="5" name="Text 3"/>
          <p:cNvSpPr/>
          <p:nvPr/>
        </p:nvSpPr>
        <p:spPr>
          <a:xfrm>
            <a:off x="762610" y="4206240"/>
            <a:ext cx="6400800" cy="3291840"/>
          </a:xfrm>
          <a:prstGeom prst="rect">
            <a:avLst/>
          </a:prstGeom>
          <a:noFill/>
          <a:ln/>
        </p:spPr>
        <p:txBody>
          <a:bodyPr wrap="square" lIns="0" tIns="0" rIns="0" bIns="0" rtlCol="0" anchor="t"/>
          <a:lstStyle/>
          <a:p>
            <a:pPr indent="0" marL="0">
              <a:lnSpc>
                <a:spcPct val="145000"/>
              </a:lnSpc>
              <a:buNone/>
            </a:pPr>
            <a:r>
              <a:rPr lang="en-US" sz="1800" dirty="0">
                <a:solidFill>
                  <a:srgbClr val="18160F"/>
                </a:solidFill>
                <a:latin typeface="Inter" pitchFamily="34" charset="0"/>
                <a:ea typeface="Inter" pitchFamily="34" charset="-122"/>
                <a:cs typeface="Inter" pitchFamily="34" charset="-120"/>
              </a:rPr>
              <a:t>Question Marks have weak share in fast-growing markets. They demand selective bets. Win them and they become Stars. Lose them and they become Dogs. Dogs hold weak share in slow markets. Henderson's instruction. Divest. The cash spent here earns more elsewhere.</a:t>
            </a:r>
            <a:endParaRPr lang="en-US" sz="1800" dirty="0"/>
          </a:p>
        </p:txBody>
      </p:sp>
      <p:sp>
        <p:nvSpPr>
          <p:cNvPr id="6" name="Shape 4"/>
          <p:cNvSpPr/>
          <p:nvPr/>
        </p:nvSpPr>
        <p:spPr>
          <a:xfrm>
            <a:off x="7040880" y="4206240"/>
            <a:ext cx="3657600" cy="3657600"/>
          </a:xfrm>
          <a:prstGeom prst="rect">
            <a:avLst/>
          </a:prstGeom>
          <a:ln w="12700">
            <a:solidFill>
              <a:srgbClr val="18160F"/>
            </a:solidFill>
            <a:prstDash val="solid"/>
          </a:ln>
        </p:spPr>
      </p:sp>
      <p:sp>
        <p:nvSpPr>
          <p:cNvPr id="7" name="Shape 5"/>
          <p:cNvSpPr/>
          <p:nvPr/>
        </p:nvSpPr>
        <p:spPr>
          <a:xfrm>
            <a:off x="8869680" y="4206240"/>
            <a:ext cx="0" cy="3657600"/>
          </a:xfrm>
          <a:prstGeom prst="line">
            <a:avLst/>
          </a:prstGeom>
          <a:noFill/>
          <a:ln w="10160">
            <a:solidFill>
              <a:srgbClr val="18160F"/>
            </a:solidFill>
            <a:prstDash val="solid"/>
          </a:ln>
        </p:spPr>
      </p:sp>
      <p:sp>
        <p:nvSpPr>
          <p:cNvPr id="8" name="Shape 6"/>
          <p:cNvSpPr/>
          <p:nvPr/>
        </p:nvSpPr>
        <p:spPr>
          <a:xfrm>
            <a:off x="7040880" y="6035040"/>
            <a:ext cx="3657600" cy="0"/>
          </a:xfrm>
          <a:prstGeom prst="line">
            <a:avLst/>
          </a:prstGeom>
          <a:noFill/>
          <a:ln w="10160">
            <a:solidFill>
              <a:srgbClr val="18160F"/>
            </a:solidFill>
            <a:prstDash val="solid"/>
          </a:ln>
        </p:spPr>
      </p:sp>
      <p:sp>
        <p:nvSpPr>
          <p:cNvPr id="9" name="Shape 7"/>
          <p:cNvSpPr/>
          <p:nvPr/>
        </p:nvSpPr>
        <p:spPr>
          <a:xfrm>
            <a:off x="7040880" y="4206240"/>
            <a:ext cx="1828800" cy="1828800"/>
          </a:xfrm>
          <a:prstGeom prst="rect">
            <a:avLst/>
          </a:prstGeom>
          <a:solidFill>
            <a:srgbClr val="F7F471">
              <a:alpha val="30000"/>
            </a:srgbClr>
          </a:solidFill>
          <a:ln/>
        </p:spPr>
      </p:sp>
      <p:sp>
        <p:nvSpPr>
          <p:cNvPr id="10" name="Shape 8"/>
          <p:cNvSpPr/>
          <p:nvPr/>
        </p:nvSpPr>
        <p:spPr>
          <a:xfrm>
            <a:off x="8869680" y="4206240"/>
            <a:ext cx="1828800" cy="1828800"/>
          </a:xfrm>
          <a:prstGeom prst="rect">
            <a:avLst/>
          </a:prstGeom>
          <a:solidFill>
            <a:srgbClr val="F7F471">
              <a:alpha val="30000"/>
            </a:srgbClr>
          </a:solidFill>
          <a:ln/>
        </p:spPr>
      </p:sp>
      <p:sp>
        <p:nvSpPr>
          <p:cNvPr id="11" name="Shape 9"/>
          <p:cNvSpPr/>
          <p:nvPr/>
        </p:nvSpPr>
        <p:spPr>
          <a:xfrm>
            <a:off x="7040880" y="6035040"/>
            <a:ext cx="1828800" cy="1828800"/>
          </a:xfrm>
          <a:prstGeom prst="rect">
            <a:avLst/>
          </a:prstGeom>
          <a:solidFill>
            <a:srgbClr val="F7F471">
              <a:alpha val="30000"/>
            </a:srgbClr>
          </a:solidFill>
          <a:ln/>
        </p:spPr>
      </p:sp>
      <p:sp>
        <p:nvSpPr>
          <p:cNvPr id="12" name="Shape 10"/>
          <p:cNvSpPr/>
          <p:nvPr/>
        </p:nvSpPr>
        <p:spPr>
          <a:xfrm>
            <a:off x="8869680" y="6035040"/>
            <a:ext cx="1828800" cy="1828800"/>
          </a:xfrm>
          <a:prstGeom prst="rect">
            <a:avLst/>
          </a:prstGeom>
          <a:solidFill>
            <a:srgbClr val="F7F471">
              <a:alpha val="30000"/>
            </a:srgbClr>
          </a:solidFill>
          <a:ln/>
        </p:spPr>
      </p:sp>
      <p:sp>
        <p:nvSpPr>
          <p:cNvPr id="13" name="Text 11"/>
          <p:cNvSpPr/>
          <p:nvPr/>
        </p:nvSpPr>
        <p:spPr>
          <a:xfrm>
            <a:off x="7132320" y="42976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4" name="Text 12"/>
          <p:cNvSpPr/>
          <p:nvPr/>
        </p:nvSpPr>
        <p:spPr>
          <a:xfrm>
            <a:off x="8961120" y="42976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Question</a:t>
            </a:r>
            <a:endParaRPr lang="en-US" sz="2200" dirty="0"/>
          </a:p>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Marks</a:t>
            </a:r>
            <a:endParaRPr lang="en-US" sz="2200" dirty="0"/>
          </a:p>
        </p:txBody>
      </p:sp>
      <p:sp>
        <p:nvSpPr>
          <p:cNvPr id="15" name="Text 13"/>
          <p:cNvSpPr/>
          <p:nvPr/>
        </p:nvSpPr>
        <p:spPr>
          <a:xfrm>
            <a:off x="7132320" y="61264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16" name="Text 14"/>
          <p:cNvSpPr/>
          <p:nvPr/>
        </p:nvSpPr>
        <p:spPr>
          <a:xfrm>
            <a:off x="8961120" y="61264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Dogs</a:t>
            </a:r>
            <a:endParaRPr lang="en-US" sz="2200" dirty="0"/>
          </a:p>
        </p:txBody>
      </p:sp>
      <p:sp>
        <p:nvSpPr>
          <p:cNvPr id="17" name="Text 15"/>
          <p:cNvSpPr/>
          <p:nvPr/>
        </p:nvSpPr>
        <p:spPr>
          <a:xfrm>
            <a:off x="5577840" y="420624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GROWTH</a:t>
            </a:r>
            <a:endParaRPr lang="en-US" sz="1100" dirty="0"/>
          </a:p>
        </p:txBody>
      </p:sp>
      <p:sp>
        <p:nvSpPr>
          <p:cNvPr id="18" name="Shape 16"/>
          <p:cNvSpPr/>
          <p:nvPr/>
        </p:nvSpPr>
        <p:spPr>
          <a:xfrm>
            <a:off x="6876288" y="4206240"/>
            <a:ext cx="0" cy="3657600"/>
          </a:xfrm>
          <a:prstGeom prst="line">
            <a:avLst/>
          </a:prstGeom>
          <a:noFill/>
          <a:ln w="6350">
            <a:solidFill>
              <a:srgbClr val="8A8280">
                <a:alpha val="60000"/>
              </a:srgbClr>
            </a:solidFill>
            <a:prstDash val="solid"/>
          </a:ln>
        </p:spPr>
      </p:sp>
      <p:sp>
        <p:nvSpPr>
          <p:cNvPr id="19" name="Text 17"/>
          <p:cNvSpPr/>
          <p:nvPr/>
        </p:nvSpPr>
        <p:spPr>
          <a:xfrm>
            <a:off x="7040880" y="8028432"/>
            <a:ext cx="365760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SHARE</a:t>
            </a:r>
            <a:endParaRPr lang="en-US" sz="1100" dirty="0"/>
          </a:p>
        </p:txBody>
      </p:sp>
      <p:sp>
        <p:nvSpPr>
          <p:cNvPr id="20" name="Shape 18"/>
          <p:cNvSpPr/>
          <p:nvPr/>
        </p:nvSpPr>
        <p:spPr>
          <a:xfrm>
            <a:off x="7040880" y="7936992"/>
            <a:ext cx="3657600" cy="0"/>
          </a:xfrm>
          <a:prstGeom prst="line">
            <a:avLst/>
          </a:prstGeom>
          <a:noFill/>
          <a:ln w="6350">
            <a:solidFill>
              <a:srgbClr val="8A8280">
                <a:alpha val="60000"/>
              </a:srgbClr>
            </a:solidFill>
            <a:prstDash val="solid"/>
          </a:ln>
        </p:spPr>
      </p:sp>
      <p:sp>
        <p:nvSpPr>
          <p:cNvPr id="21" name="Shape 19"/>
          <p:cNvSpPr/>
          <p:nvPr/>
        </p:nvSpPr>
        <p:spPr>
          <a:xfrm>
            <a:off x="7040880" y="4206240"/>
            <a:ext cx="1828800" cy="1828800"/>
          </a:xfrm>
          <a:prstGeom prst="rect">
            <a:avLst/>
          </a:prstGeom>
          <a:solidFill>
            <a:srgbClr val="EDE8DF"/>
          </a:solidFill>
          <a:ln/>
        </p:spPr>
      </p:sp>
      <p:sp>
        <p:nvSpPr>
          <p:cNvPr id="22" name="Shape 20"/>
          <p:cNvSpPr/>
          <p:nvPr/>
        </p:nvSpPr>
        <p:spPr>
          <a:xfrm>
            <a:off x="7040880" y="6035040"/>
            <a:ext cx="1828800" cy="1828800"/>
          </a:xfrm>
          <a:prstGeom prst="rect">
            <a:avLst/>
          </a:prstGeom>
          <a:solidFill>
            <a:srgbClr val="EDE8DF"/>
          </a:solidFill>
          <a:ln/>
        </p:spPr>
      </p:sp>
      <p:sp>
        <p:nvSpPr>
          <p:cNvPr id="23" name="Shape 21"/>
          <p:cNvSpPr/>
          <p:nvPr/>
        </p:nvSpPr>
        <p:spPr>
          <a:xfrm>
            <a:off x="7040880" y="4206240"/>
            <a:ext cx="3657600" cy="3657600"/>
          </a:xfrm>
          <a:prstGeom prst="rect">
            <a:avLst/>
          </a:prstGeom>
          <a:ln w="12700">
            <a:solidFill>
              <a:srgbClr val="18160F"/>
            </a:solidFill>
            <a:prstDash val="solid"/>
          </a:ln>
        </p:spPr>
      </p:sp>
      <p:sp>
        <p:nvSpPr>
          <p:cNvPr id="24" name="Shape 22"/>
          <p:cNvSpPr/>
          <p:nvPr/>
        </p:nvSpPr>
        <p:spPr>
          <a:xfrm>
            <a:off x="8869680" y="4206240"/>
            <a:ext cx="0" cy="3657600"/>
          </a:xfrm>
          <a:prstGeom prst="line">
            <a:avLst/>
          </a:prstGeom>
          <a:noFill/>
          <a:ln w="10160">
            <a:solidFill>
              <a:srgbClr val="18160F"/>
            </a:solidFill>
            <a:prstDash val="solid"/>
          </a:ln>
        </p:spPr>
      </p:sp>
      <p:sp>
        <p:nvSpPr>
          <p:cNvPr id="25" name="Shape 23"/>
          <p:cNvSpPr/>
          <p:nvPr/>
        </p:nvSpPr>
        <p:spPr>
          <a:xfrm>
            <a:off x="7040880" y="6035040"/>
            <a:ext cx="3657600" cy="0"/>
          </a:xfrm>
          <a:prstGeom prst="line">
            <a:avLst/>
          </a:prstGeom>
          <a:noFill/>
          <a:ln w="10160">
            <a:solidFill>
              <a:srgbClr val="18160F"/>
            </a:solidFill>
            <a:prstDash val="solid"/>
          </a:ln>
        </p:spPr>
      </p:sp>
      <p:sp>
        <p:nvSpPr>
          <p:cNvPr id="26" name="Text 24"/>
          <p:cNvSpPr/>
          <p:nvPr/>
        </p:nvSpPr>
        <p:spPr>
          <a:xfrm>
            <a:off x="7132320" y="429768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27" name="Text 25"/>
          <p:cNvSpPr/>
          <p:nvPr/>
        </p:nvSpPr>
        <p:spPr>
          <a:xfrm>
            <a:off x="7132320" y="6126480"/>
            <a:ext cx="1645920" cy="164592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a:t>
            </a:r>
            <a:endParaRPr lang="en-US" sz="2200" dirty="0"/>
          </a:p>
        </p:txBody>
      </p:sp>
      <p:sp>
        <p:nvSpPr>
          <p:cNvPr id="28" name="Shape 26"/>
          <p:cNvSpPr/>
          <p:nvPr/>
        </p:nvSpPr>
        <p:spPr>
          <a:xfrm>
            <a:off x="8869680" y="4206240"/>
            <a:ext cx="1828800" cy="1828800"/>
          </a:xfrm>
          <a:prstGeom prst="rect">
            <a:avLst/>
          </a:prstGeom>
          <a:solidFill>
            <a:srgbClr val="F7F471">
              <a:alpha val="30000"/>
            </a:srgbClr>
          </a:solidFill>
          <a:ln/>
        </p:spPr>
      </p:sp>
      <p:sp>
        <p:nvSpPr>
          <p:cNvPr id="29" name="Shape 27"/>
          <p:cNvSpPr/>
          <p:nvPr/>
        </p:nvSpPr>
        <p:spPr>
          <a:xfrm>
            <a:off x="8869680" y="6035040"/>
            <a:ext cx="1828800" cy="1828800"/>
          </a:xfrm>
          <a:prstGeom prst="rect">
            <a:avLst/>
          </a:prstGeom>
          <a:solidFill>
            <a:srgbClr val="F7F471">
              <a:alpha val="30000"/>
            </a:srgbClr>
          </a:solidFill>
          <a:ln/>
        </p:spPr>
      </p:sp>
      <p:sp>
        <p:nvSpPr>
          <p:cNvPr id="30" name="Text 28"/>
          <p:cNvSpPr/>
          <p:nvPr/>
        </p:nvSpPr>
        <p:spPr>
          <a:xfrm>
            <a:off x="8961120" y="42976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Question</a:t>
            </a:r>
            <a:endParaRPr lang="en-US" sz="2200" dirty="0"/>
          </a:p>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Marks</a:t>
            </a:r>
            <a:endParaRPr lang="en-US" sz="2200" dirty="0"/>
          </a:p>
        </p:txBody>
      </p:sp>
      <p:sp>
        <p:nvSpPr>
          <p:cNvPr id="31" name="Text 29"/>
          <p:cNvSpPr/>
          <p:nvPr/>
        </p:nvSpPr>
        <p:spPr>
          <a:xfrm>
            <a:off x="8961120" y="6126480"/>
            <a:ext cx="1645920" cy="1645920"/>
          </a:xfrm>
          <a:prstGeom prst="rect">
            <a:avLst/>
          </a:prstGeom>
          <a:noFill/>
          <a:ln/>
        </p:spPr>
        <p:txBody>
          <a:bodyPr wrap="square" lIns="0" tIns="0" rIns="0" bIns="0" rtlCol="0" anchor="t"/>
          <a:lstStyle/>
          <a:p>
            <a:pPr algn="l" indent="0" marL="0">
              <a:buNone/>
            </a:pPr>
            <a:r>
              <a:rPr lang="en-US" sz="2200" b="1" dirty="0">
                <a:solidFill>
                  <a:srgbClr val="18160F"/>
                </a:solidFill>
                <a:latin typeface="Playfair Display" pitchFamily="34" charset="0"/>
                <a:ea typeface="Playfair Display" pitchFamily="34" charset="-122"/>
                <a:cs typeface="Playfair Display" pitchFamily="34" charset="-120"/>
              </a:rPr>
              <a:t>Dogs</a:t>
            </a:r>
            <a:endParaRPr lang="en-US" sz="2200" dirty="0"/>
          </a:p>
        </p:txBody>
      </p:sp>
      <p:sp>
        <p:nvSpPr>
          <p:cNvPr id="32" name="Shape 30"/>
          <p:cNvSpPr/>
          <p:nvPr/>
        </p:nvSpPr>
        <p:spPr>
          <a:xfrm>
            <a:off x="762610" y="10058400"/>
            <a:ext cx="45720" cy="1463040"/>
          </a:xfrm>
          <a:prstGeom prst="rect">
            <a:avLst/>
          </a:prstGeom>
          <a:solidFill>
            <a:srgbClr val="F7F471"/>
          </a:solidFill>
          <a:ln/>
        </p:spPr>
      </p:sp>
      <p:sp>
        <p:nvSpPr>
          <p:cNvPr id="33" name="Text 31"/>
          <p:cNvSpPr/>
          <p:nvPr/>
        </p:nvSpPr>
        <p:spPr>
          <a:xfrm>
            <a:off x="991210" y="10058400"/>
            <a:ext cx="8686800" cy="1097280"/>
          </a:xfrm>
          <a:prstGeom prst="rect">
            <a:avLst/>
          </a:prstGeom>
          <a:noFill/>
          <a:ln/>
        </p:spPr>
        <p:txBody>
          <a:bodyPr wrap="square" lIns="0" tIns="0" rIns="0" bIns="0" rtlCol="0" anchor="t"/>
          <a:lstStyle/>
          <a:p>
            <a:pPr indent="0" marL="0">
              <a:buNone/>
            </a:pPr>
            <a:r>
              <a:rPr lang="en-US" sz="2800" i="1" dirty="0">
                <a:solidFill>
                  <a:srgbClr val="18160F"/>
                </a:solidFill>
                <a:latin typeface="Playfair Display" pitchFamily="34" charset="0"/>
                <a:ea typeface="Playfair Display" pitchFamily="34" charset="-122"/>
                <a:cs typeface="Playfair Display" pitchFamily="34" charset="-120"/>
              </a:rPr>
              <a:t>Selective bets. Or divestiture.</a:t>
            </a:r>
            <a:endParaRPr lang="en-US" sz="2800" dirty="0"/>
          </a:p>
        </p:txBody>
      </p:sp>
      <p:sp>
        <p:nvSpPr>
          <p:cNvPr id="34" name="Text 32"/>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35" name="Text 33"/>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36" name="Text 34"/>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05 / 13</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0" y="5715000"/>
            <a:ext cx="11430000" cy="8572500"/>
          </a:xfrm>
          <a:prstGeom prst="rect">
            <a:avLst/>
          </a:prstGeom>
          <a:solidFill>
            <a:srgbClr val="2A3D2E"/>
          </a:solidFill>
          <a:ln/>
        </p:spPr>
      </p:sp>
      <p:sp>
        <p:nvSpPr>
          <p:cNvPr id="3" name="Shape 1"/>
          <p:cNvSpPr/>
          <p:nvPr/>
        </p:nvSpPr>
        <p:spPr>
          <a:xfrm>
            <a:off x="7059168" y="5715000"/>
            <a:ext cx="91440" cy="8572500"/>
          </a:xfrm>
          <a:prstGeom prst="rect">
            <a:avLst/>
          </a:prstGeom>
          <a:solidFill>
            <a:srgbClr val="F7F471"/>
          </a:solidFill>
          <a:ln/>
        </p:spPr>
      </p:sp>
      <p:sp>
        <p:nvSpPr>
          <p:cNvPr id="4" name="Shape 2"/>
          <p:cNvSpPr/>
          <p:nvPr/>
        </p:nvSpPr>
        <p:spPr>
          <a:xfrm>
            <a:off x="1188720" y="6949440"/>
            <a:ext cx="164592" cy="18288"/>
          </a:xfrm>
          <a:prstGeom prst="rect">
            <a:avLst/>
          </a:prstGeom>
          <a:solidFill>
            <a:srgbClr val="8A8280">
              <a:alpha val="70000"/>
            </a:srgbClr>
          </a:solidFill>
          <a:ln/>
        </p:spPr>
      </p:sp>
      <p:sp>
        <p:nvSpPr>
          <p:cNvPr id="5" name="Shape 3"/>
          <p:cNvSpPr/>
          <p:nvPr/>
        </p:nvSpPr>
        <p:spPr>
          <a:xfrm>
            <a:off x="1188720" y="6949440"/>
            <a:ext cx="18288" cy="164592"/>
          </a:xfrm>
          <a:prstGeom prst="rect">
            <a:avLst/>
          </a:prstGeom>
          <a:solidFill>
            <a:srgbClr val="8A8280">
              <a:alpha val="70000"/>
            </a:srgbClr>
          </a:solidFill>
          <a:ln/>
        </p:spPr>
      </p:sp>
      <p:sp>
        <p:nvSpPr>
          <p:cNvPr id="6" name="Shape 4"/>
          <p:cNvSpPr/>
          <p:nvPr/>
        </p:nvSpPr>
        <p:spPr>
          <a:xfrm>
            <a:off x="1188720" y="8046720"/>
            <a:ext cx="164592" cy="18288"/>
          </a:xfrm>
          <a:prstGeom prst="rect">
            <a:avLst/>
          </a:prstGeom>
          <a:solidFill>
            <a:srgbClr val="8A8280">
              <a:alpha val="70000"/>
            </a:srgbClr>
          </a:solidFill>
          <a:ln/>
        </p:spPr>
      </p:sp>
      <p:sp>
        <p:nvSpPr>
          <p:cNvPr id="7" name="Shape 5"/>
          <p:cNvSpPr/>
          <p:nvPr/>
        </p:nvSpPr>
        <p:spPr>
          <a:xfrm>
            <a:off x="1188720" y="8046720"/>
            <a:ext cx="18288" cy="164592"/>
          </a:xfrm>
          <a:prstGeom prst="rect">
            <a:avLst/>
          </a:prstGeom>
          <a:solidFill>
            <a:srgbClr val="8A8280">
              <a:alpha val="70000"/>
            </a:srgbClr>
          </a:solidFill>
          <a:ln/>
        </p:spPr>
      </p:sp>
      <p:sp>
        <p:nvSpPr>
          <p:cNvPr id="8" name="Shape 6"/>
          <p:cNvSpPr/>
          <p:nvPr/>
        </p:nvSpPr>
        <p:spPr>
          <a:xfrm>
            <a:off x="1188720" y="9144000"/>
            <a:ext cx="164592" cy="18288"/>
          </a:xfrm>
          <a:prstGeom prst="rect">
            <a:avLst/>
          </a:prstGeom>
          <a:solidFill>
            <a:srgbClr val="8A8280">
              <a:alpha val="70000"/>
            </a:srgbClr>
          </a:solidFill>
          <a:ln/>
        </p:spPr>
      </p:sp>
      <p:sp>
        <p:nvSpPr>
          <p:cNvPr id="9" name="Shape 7"/>
          <p:cNvSpPr/>
          <p:nvPr/>
        </p:nvSpPr>
        <p:spPr>
          <a:xfrm>
            <a:off x="1188720" y="9144000"/>
            <a:ext cx="18288" cy="164592"/>
          </a:xfrm>
          <a:prstGeom prst="rect">
            <a:avLst/>
          </a:prstGeom>
          <a:solidFill>
            <a:srgbClr val="8A8280">
              <a:alpha val="70000"/>
            </a:srgbClr>
          </a:solidFill>
          <a:ln/>
        </p:spPr>
      </p:sp>
      <p:sp>
        <p:nvSpPr>
          <p:cNvPr id="10" name="Shape 8"/>
          <p:cNvSpPr/>
          <p:nvPr/>
        </p:nvSpPr>
        <p:spPr>
          <a:xfrm>
            <a:off x="1188720" y="10241280"/>
            <a:ext cx="164592" cy="18288"/>
          </a:xfrm>
          <a:prstGeom prst="rect">
            <a:avLst/>
          </a:prstGeom>
          <a:solidFill>
            <a:srgbClr val="8A8280">
              <a:alpha val="70000"/>
            </a:srgbClr>
          </a:solidFill>
          <a:ln/>
        </p:spPr>
      </p:sp>
      <p:sp>
        <p:nvSpPr>
          <p:cNvPr id="11" name="Shape 9"/>
          <p:cNvSpPr/>
          <p:nvPr/>
        </p:nvSpPr>
        <p:spPr>
          <a:xfrm>
            <a:off x="1188720" y="10241280"/>
            <a:ext cx="18288" cy="164592"/>
          </a:xfrm>
          <a:prstGeom prst="rect">
            <a:avLst/>
          </a:prstGeom>
          <a:solidFill>
            <a:srgbClr val="8A8280">
              <a:alpha val="70000"/>
            </a:srgbClr>
          </a:solidFill>
          <a:ln/>
        </p:spPr>
      </p:sp>
      <p:sp>
        <p:nvSpPr>
          <p:cNvPr id="12" name="Shape 10"/>
          <p:cNvSpPr/>
          <p:nvPr/>
        </p:nvSpPr>
        <p:spPr>
          <a:xfrm>
            <a:off x="762610" y="1371600"/>
            <a:ext cx="548640" cy="36576"/>
          </a:xfrm>
          <a:prstGeom prst="rect">
            <a:avLst/>
          </a:prstGeom>
          <a:solidFill>
            <a:srgbClr val="F7F471"/>
          </a:solidFill>
          <a:ln/>
        </p:spPr>
      </p:sp>
      <p:sp>
        <p:nvSpPr>
          <p:cNvPr id="13" name="Text 1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THE ASSUMPTION</a:t>
            </a:r>
            <a:endParaRPr lang="en-US" sz="1100" dirty="0"/>
          </a:p>
        </p:txBody>
      </p:sp>
      <p:sp>
        <p:nvSpPr>
          <p:cNvPr id="14" name="Text 12"/>
          <p:cNvSpPr/>
          <p:nvPr/>
        </p:nvSpPr>
        <p:spPr>
          <a:xfrm>
            <a:off x="762610" y="2011680"/>
            <a:ext cx="9904781" cy="3657600"/>
          </a:xfrm>
          <a:prstGeom prst="rect">
            <a:avLst/>
          </a:prstGeom>
          <a:noFill/>
          <a:ln/>
        </p:spPr>
        <p:txBody>
          <a:bodyPr wrap="square" lIns="0" tIns="0" rIns="0" bIns="0" rtlCol="0" anchor="t"/>
          <a:lstStyle/>
          <a:p>
            <a:pPr indent="0" marL="0">
              <a:buNone/>
            </a:pPr>
            <a:r>
              <a:rPr lang="en-US" sz="7200" spc="-100" kern="0" dirty="0">
                <a:solidFill>
                  <a:srgbClr val="18160F"/>
                </a:solidFill>
                <a:latin typeface="Playfair Display" pitchFamily="34" charset="0"/>
                <a:ea typeface="Playfair Display" pitchFamily="34" charset="-122"/>
                <a:cs typeface="Playfair Display" pitchFamily="34" charset="-120"/>
              </a:rPr>
              <a:t>Capital was</a:t>
            </a:r>
            <a:endParaRPr lang="en-US" sz="7200" dirty="0"/>
          </a:p>
          <a:p>
            <a:pPr indent="0" marL="0">
              <a:buNone/>
            </a:pPr>
            <a:r>
              <a:rPr lang="en-US" sz="7200" spc="-100" kern="0" dirty="0">
                <a:solidFill>
                  <a:srgbClr val="18160F"/>
                </a:solidFill>
                <a:latin typeface="Playfair Display" pitchFamily="34" charset="0"/>
                <a:ea typeface="Playfair Display" pitchFamily="34" charset="-122"/>
                <a:cs typeface="Playfair Display" pitchFamily="34" charset="-120"/>
              </a:rPr>
              <a:t>the binding</a:t>
            </a:r>
            <a:endParaRPr lang="en-US" sz="7200" dirty="0"/>
          </a:p>
          <a:p>
            <a:pPr indent="0" marL="0">
              <a:buNone/>
            </a:pPr>
            <a:r>
              <a:rPr lang="en-US" sz="7200" spc="-100" kern="0" dirty="0">
                <a:solidFill>
                  <a:srgbClr val="18160F"/>
                </a:solidFill>
                <a:latin typeface="Playfair Display" pitchFamily="34" charset="0"/>
                <a:ea typeface="Playfair Display" pitchFamily="34" charset="-122"/>
                <a:cs typeface="Playfair Display" pitchFamily="34" charset="-120"/>
              </a:rPr>
              <a:t>constraint.</a:t>
            </a:r>
            <a:endParaRPr lang="en-US" sz="7200" dirty="0"/>
          </a:p>
        </p:txBody>
      </p:sp>
      <p:sp>
        <p:nvSpPr>
          <p:cNvPr id="15" name="Text 13"/>
          <p:cNvSpPr/>
          <p:nvPr/>
        </p:nvSpPr>
        <p:spPr>
          <a:xfrm>
            <a:off x="762610" y="6400800"/>
            <a:ext cx="5943600" cy="4114800"/>
          </a:xfrm>
          <a:prstGeom prst="rect">
            <a:avLst/>
          </a:prstGeom>
          <a:noFill/>
          <a:ln/>
        </p:spPr>
        <p:txBody>
          <a:bodyPr wrap="square" lIns="0" tIns="0" rIns="0" bIns="0" rtlCol="0" anchor="t"/>
          <a:lstStyle/>
          <a:p>
            <a:pPr indent="0" marL="0">
              <a:lnSpc>
                <a:spcPct val="150000"/>
              </a:lnSpc>
              <a:buNone/>
            </a:pPr>
            <a:r>
              <a:rPr lang="en-US" sz="2000" dirty="0">
                <a:solidFill>
                  <a:srgbClr val="EDE8DF"/>
                </a:solidFill>
                <a:latin typeface="Inter" pitchFamily="34" charset="0"/>
                <a:ea typeface="Inter" pitchFamily="34" charset="-122"/>
                <a:cs typeface="Inter" pitchFamily="34" charset="-120"/>
              </a:rPr>
              <a:t>Henderson wrote in 1970. Capital was scarce. Information was expensive. Market share conferred cost advantage through scale and the experience curve. Growth required capital expenditure on plant, headcount, and inventory. The matrix optimized the allocation of a scarce resource across business units competing for it.</a:t>
            </a:r>
            <a:endParaRPr lang="en-US" sz="2000" dirty="0"/>
          </a:p>
        </p:txBody>
      </p:sp>
      <p:sp>
        <p:nvSpPr>
          <p:cNvPr id="16" name="Text 14"/>
          <p:cNvSpPr/>
          <p:nvPr/>
        </p:nvSpPr>
        <p:spPr>
          <a:xfrm>
            <a:off x="7680960" y="6766560"/>
            <a:ext cx="2926080" cy="3657600"/>
          </a:xfrm>
          <a:prstGeom prst="rect">
            <a:avLst/>
          </a:prstGeom>
          <a:noFill/>
          <a:ln/>
        </p:spPr>
        <p:txBody>
          <a:bodyPr wrap="square" lIns="0" tIns="0" rIns="0" bIns="0" rtlCol="0" anchor="t"/>
          <a:lstStyle/>
          <a:p>
            <a:pPr indent="0" marL="0">
              <a:lnSpc>
                <a:spcPct val="200000"/>
              </a:lnSpc>
              <a:buNone/>
            </a:pPr>
            <a:r>
              <a:rPr lang="en-US" sz="1200" b="1" spc="300" kern="0" dirty="0">
                <a:solidFill>
                  <a:srgbClr val="C4B9AE"/>
                </a:solidFill>
                <a:latin typeface="Inter" pitchFamily="34" charset="0"/>
                <a:ea typeface="Inter" pitchFamily="34" charset="-122"/>
                <a:cs typeface="Inter" pitchFamily="34" charset="-120"/>
              </a:rPr>
              <a:t>CAPITAL</a:t>
            </a:r>
            <a:endParaRPr lang="en-US" sz="1200" dirty="0"/>
          </a:p>
          <a:p>
            <a:pPr indent="0" marL="0">
              <a:lnSpc>
                <a:spcPct val="200000"/>
              </a:lnSpc>
              <a:buNone/>
            </a:pPr>
            <a:r>
              <a:rPr lang="en-US" sz="1200" b="1" spc="300" kern="0" dirty="0">
                <a:solidFill>
                  <a:srgbClr val="C4B9AE"/>
                </a:solidFill>
                <a:latin typeface="Inter" pitchFamily="34" charset="0"/>
                <a:ea typeface="Inter" pitchFamily="34" charset="-122"/>
                <a:cs typeface="Inter" pitchFamily="34" charset="-120"/>
              </a:rPr>
              <a:t>INFORMATION</a:t>
            </a:r>
            <a:endParaRPr lang="en-US" sz="1200" dirty="0"/>
          </a:p>
          <a:p>
            <a:pPr indent="0" marL="0">
              <a:lnSpc>
                <a:spcPct val="200000"/>
              </a:lnSpc>
              <a:buNone/>
            </a:pPr>
            <a:r>
              <a:rPr lang="en-US" sz="1200" b="1" spc="300" kern="0" dirty="0">
                <a:solidFill>
                  <a:srgbClr val="C4B9AE"/>
                </a:solidFill>
                <a:latin typeface="Inter" pitchFamily="34" charset="0"/>
                <a:ea typeface="Inter" pitchFamily="34" charset="-122"/>
                <a:cs typeface="Inter" pitchFamily="34" charset="-120"/>
              </a:rPr>
              <a:t>CYCLE TIME</a:t>
            </a:r>
            <a:endParaRPr lang="en-US" sz="1200" dirty="0"/>
          </a:p>
          <a:p>
            <a:pPr indent="0" marL="0">
              <a:lnSpc>
                <a:spcPct val="200000"/>
              </a:lnSpc>
              <a:buNone/>
            </a:pPr>
            <a:r>
              <a:rPr lang="en-US" sz="1200" b="1" spc="300" kern="0" dirty="0">
                <a:solidFill>
                  <a:srgbClr val="C4B9AE"/>
                </a:solidFill>
                <a:latin typeface="Inter" pitchFamily="34" charset="0"/>
                <a:ea typeface="Inter" pitchFamily="34" charset="-122"/>
                <a:cs typeface="Inter" pitchFamily="34" charset="-120"/>
              </a:rPr>
              <a:t>DISTRIBUTION</a:t>
            </a:r>
            <a:endParaRPr lang="en-US" sz="1200" dirty="0"/>
          </a:p>
        </p:txBody>
      </p:sp>
      <p:sp>
        <p:nvSpPr>
          <p:cNvPr id="17" name="Text 15"/>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BCG Growth-Share Matrix</a:t>
            </a:r>
            <a:endParaRPr lang="en-US" sz="1000" dirty="0"/>
          </a:p>
        </p:txBody>
      </p:sp>
      <p:sp>
        <p:nvSpPr>
          <p:cNvPr id="18" name="Text 16"/>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19" name="Text 17"/>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06 / 13</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THE INVERSION</a:t>
            </a:r>
            <a:endParaRPr lang="en-US" sz="1100" dirty="0"/>
          </a:p>
        </p:txBody>
      </p:sp>
      <p:sp>
        <p:nvSpPr>
          <p:cNvPr id="4" name="Text 2"/>
          <p:cNvSpPr/>
          <p:nvPr/>
        </p:nvSpPr>
        <p:spPr>
          <a:xfrm>
            <a:off x="762610" y="2011680"/>
            <a:ext cx="9904781" cy="2194560"/>
          </a:xfrm>
          <a:prstGeom prst="rect">
            <a:avLst/>
          </a:prstGeom>
          <a:noFill/>
          <a:ln/>
        </p:spPr>
        <p:txBody>
          <a:bodyPr wrap="square" lIns="0" tIns="0" rIns="0" bIns="0" rtlCol="0" anchor="t"/>
          <a:lstStyle/>
          <a:p>
            <a:pPr indent="0" marL="0">
              <a:buNone/>
            </a:pPr>
            <a:r>
              <a:rPr lang="en-US" sz="5600" spc="-50" kern="0" dirty="0">
                <a:solidFill>
                  <a:srgbClr val="EDE8DF"/>
                </a:solidFill>
                <a:latin typeface="Playfair Display" pitchFamily="34" charset="0"/>
                <a:ea typeface="Playfair Display" pitchFamily="34" charset="-122"/>
                <a:cs typeface="Playfair Display" pitchFamily="34" charset="-120"/>
              </a:rPr>
              <a:t>The scarce resource is</a:t>
            </a:r>
            <a:endParaRPr lang="en-US" sz="5600" dirty="0"/>
          </a:p>
          <a:p>
            <a:pPr indent="0" marL="0">
              <a:buNone/>
            </a:pPr>
            <a:r>
              <a:rPr lang="en-US" sz="5600" spc="-50" kern="0" dirty="0">
                <a:solidFill>
                  <a:srgbClr val="EDE8DF"/>
                </a:solidFill>
                <a:latin typeface="Playfair Display" pitchFamily="34" charset="0"/>
                <a:ea typeface="Playfair Display" pitchFamily="34" charset="-122"/>
                <a:cs typeface="Playfair Display" pitchFamily="34" charset="-120"/>
              </a:rPr>
              <a:t>no longer capital.</a:t>
            </a:r>
            <a:endParaRPr lang="en-US" sz="5600" dirty="0"/>
          </a:p>
        </p:txBody>
      </p:sp>
      <p:sp>
        <p:nvSpPr>
          <p:cNvPr id="5" name="Text 3"/>
          <p:cNvSpPr/>
          <p:nvPr/>
        </p:nvSpPr>
        <p:spPr>
          <a:xfrm>
            <a:off x="762610" y="4572000"/>
            <a:ext cx="6035040" cy="3200400"/>
          </a:xfrm>
          <a:prstGeom prst="rect">
            <a:avLst/>
          </a:prstGeom>
          <a:noFill/>
          <a:ln/>
        </p:spPr>
        <p:txBody>
          <a:bodyPr wrap="square" lIns="0" tIns="0" rIns="0" bIns="0" rtlCol="0" anchor="t"/>
          <a:lstStyle/>
          <a:p>
            <a:pPr indent="0" marL="0">
              <a:lnSpc>
                <a:spcPct val="150000"/>
              </a:lnSpc>
              <a:buNone/>
            </a:pPr>
            <a:r>
              <a:rPr lang="en-US" sz="2000" dirty="0">
                <a:solidFill>
                  <a:srgbClr val="EDE8DF"/>
                </a:solidFill>
                <a:latin typeface="Inter" pitchFamily="34" charset="0"/>
                <a:ea typeface="Inter" pitchFamily="34" charset="-122"/>
                <a:cs typeface="Inter" pitchFamily="34" charset="-120"/>
              </a:rPr>
              <a:t>AI-mediated production collapses capex into per-token operating costs. New ventures stand up in weeks, not quarters. Capital is abundant. Attention is scarce. Buyer attention. Operator attention. Model attention. The matrix still allocates. The variable being allocated changed.</a:t>
            </a:r>
            <a:endParaRPr lang="en-US" sz="2000" dirty="0"/>
          </a:p>
        </p:txBody>
      </p:sp>
      <p:sp>
        <p:nvSpPr>
          <p:cNvPr id="6" name="Shape 4"/>
          <p:cNvSpPr/>
          <p:nvPr/>
        </p:nvSpPr>
        <p:spPr>
          <a:xfrm>
            <a:off x="9601200" y="9601200"/>
            <a:ext cx="1828800" cy="1828800"/>
          </a:xfrm>
          <a:prstGeom prst="ellipse">
            <a:avLst/>
          </a:prstGeom>
          <a:ln w="5080">
            <a:solidFill>
              <a:srgbClr val="8A8280">
                <a:alpha val="35000"/>
              </a:srgbClr>
            </a:solidFill>
            <a:prstDash val="solid"/>
          </a:ln>
        </p:spPr>
      </p:sp>
      <p:sp>
        <p:nvSpPr>
          <p:cNvPr id="7" name="Shape 5"/>
          <p:cNvSpPr/>
          <p:nvPr/>
        </p:nvSpPr>
        <p:spPr>
          <a:xfrm>
            <a:off x="9144000" y="9144000"/>
            <a:ext cx="2743200" cy="2743200"/>
          </a:xfrm>
          <a:prstGeom prst="ellipse">
            <a:avLst/>
          </a:prstGeom>
          <a:ln w="5080">
            <a:solidFill>
              <a:srgbClr val="8A8280">
                <a:alpha val="35000"/>
              </a:srgbClr>
            </a:solidFill>
            <a:prstDash val="solid"/>
          </a:ln>
        </p:spPr>
      </p:sp>
      <p:sp>
        <p:nvSpPr>
          <p:cNvPr id="8" name="Shape 6"/>
          <p:cNvSpPr/>
          <p:nvPr/>
        </p:nvSpPr>
        <p:spPr>
          <a:xfrm>
            <a:off x="8686800" y="8686800"/>
            <a:ext cx="3657600" cy="3657600"/>
          </a:xfrm>
          <a:prstGeom prst="ellipse">
            <a:avLst/>
          </a:prstGeom>
          <a:ln w="5080">
            <a:solidFill>
              <a:srgbClr val="8A8280">
                <a:alpha val="35000"/>
              </a:srgbClr>
            </a:solidFill>
            <a:prstDash val="solid"/>
          </a:ln>
        </p:spPr>
      </p:sp>
      <p:sp>
        <p:nvSpPr>
          <p:cNvPr id="9" name="Shape 7"/>
          <p:cNvSpPr/>
          <p:nvPr/>
        </p:nvSpPr>
        <p:spPr>
          <a:xfrm>
            <a:off x="8229600" y="8229600"/>
            <a:ext cx="4572000" cy="4572000"/>
          </a:xfrm>
          <a:prstGeom prst="ellipse">
            <a:avLst/>
          </a:prstGeom>
          <a:ln w="5080">
            <a:solidFill>
              <a:srgbClr val="8A8280">
                <a:alpha val="35000"/>
              </a:srgbClr>
            </a:solidFill>
            <a:prstDash val="solid"/>
          </a:ln>
        </p:spPr>
      </p:sp>
      <p:sp>
        <p:nvSpPr>
          <p:cNvPr id="10" name="Shape 8"/>
          <p:cNvSpPr/>
          <p:nvPr/>
        </p:nvSpPr>
        <p:spPr>
          <a:xfrm>
            <a:off x="7772400" y="7772400"/>
            <a:ext cx="5486400" cy="5486400"/>
          </a:xfrm>
          <a:prstGeom prst="ellipse">
            <a:avLst/>
          </a:prstGeom>
          <a:ln w="5080">
            <a:solidFill>
              <a:srgbClr val="8A8280">
                <a:alpha val="35000"/>
              </a:srgbClr>
            </a:solidFill>
            <a:prstDash val="solid"/>
          </a:ln>
        </p:spPr>
      </p:sp>
      <p:sp>
        <p:nvSpPr>
          <p:cNvPr id="11" name="Shape 9"/>
          <p:cNvSpPr/>
          <p:nvPr/>
        </p:nvSpPr>
        <p:spPr>
          <a:xfrm>
            <a:off x="7315200" y="7315200"/>
            <a:ext cx="6400800" cy="6400800"/>
          </a:xfrm>
          <a:prstGeom prst="ellipse">
            <a:avLst/>
          </a:prstGeom>
          <a:ln w="5080">
            <a:solidFill>
              <a:srgbClr val="8A8280">
                <a:alpha val="35000"/>
              </a:srgbClr>
            </a:solidFill>
            <a:prstDash val="solid"/>
          </a:ln>
        </p:spPr>
      </p:sp>
      <p:sp>
        <p:nvSpPr>
          <p:cNvPr id="12" name="Shape 10"/>
          <p:cNvSpPr/>
          <p:nvPr/>
        </p:nvSpPr>
        <p:spPr>
          <a:xfrm>
            <a:off x="6766560" y="10424160"/>
            <a:ext cx="256032" cy="-36576"/>
          </a:xfrm>
          <a:prstGeom prst="line">
            <a:avLst/>
          </a:prstGeom>
          <a:noFill/>
          <a:ln w="10160">
            <a:solidFill>
              <a:srgbClr val="8A8280">
                <a:alpha val="70000"/>
              </a:srgbClr>
            </a:solidFill>
            <a:prstDash val="solid"/>
          </a:ln>
        </p:spPr>
      </p:sp>
      <p:sp>
        <p:nvSpPr>
          <p:cNvPr id="13" name="Shape 11"/>
          <p:cNvSpPr/>
          <p:nvPr/>
        </p:nvSpPr>
        <p:spPr>
          <a:xfrm>
            <a:off x="7150608" y="10378440"/>
            <a:ext cx="256032" cy="-36576"/>
          </a:xfrm>
          <a:prstGeom prst="line">
            <a:avLst/>
          </a:prstGeom>
          <a:noFill/>
          <a:ln w="10160">
            <a:solidFill>
              <a:srgbClr val="8A8280">
                <a:alpha val="70000"/>
              </a:srgbClr>
            </a:solidFill>
            <a:prstDash val="solid"/>
          </a:ln>
        </p:spPr>
      </p:sp>
      <p:sp>
        <p:nvSpPr>
          <p:cNvPr id="14" name="Shape 12"/>
          <p:cNvSpPr/>
          <p:nvPr/>
        </p:nvSpPr>
        <p:spPr>
          <a:xfrm>
            <a:off x="7534656" y="10332720"/>
            <a:ext cx="256032" cy="-36576"/>
          </a:xfrm>
          <a:prstGeom prst="line">
            <a:avLst/>
          </a:prstGeom>
          <a:noFill/>
          <a:ln w="10160">
            <a:solidFill>
              <a:srgbClr val="8A8280">
                <a:alpha val="70000"/>
              </a:srgbClr>
            </a:solidFill>
            <a:prstDash val="solid"/>
          </a:ln>
        </p:spPr>
      </p:sp>
      <p:sp>
        <p:nvSpPr>
          <p:cNvPr id="15" name="Shape 13"/>
          <p:cNvSpPr/>
          <p:nvPr/>
        </p:nvSpPr>
        <p:spPr>
          <a:xfrm>
            <a:off x="7918704" y="10287000"/>
            <a:ext cx="256032" cy="-36576"/>
          </a:xfrm>
          <a:prstGeom prst="line">
            <a:avLst/>
          </a:prstGeom>
          <a:noFill/>
          <a:ln w="10160">
            <a:solidFill>
              <a:srgbClr val="8A8280">
                <a:alpha val="70000"/>
              </a:srgbClr>
            </a:solidFill>
            <a:prstDash val="solid"/>
          </a:ln>
        </p:spPr>
      </p:sp>
      <p:sp>
        <p:nvSpPr>
          <p:cNvPr id="16" name="Shape 14"/>
          <p:cNvSpPr/>
          <p:nvPr/>
        </p:nvSpPr>
        <p:spPr>
          <a:xfrm>
            <a:off x="8302752" y="10241280"/>
            <a:ext cx="256032" cy="-36576"/>
          </a:xfrm>
          <a:prstGeom prst="line">
            <a:avLst/>
          </a:prstGeom>
          <a:noFill/>
          <a:ln w="10160">
            <a:solidFill>
              <a:srgbClr val="8A8280">
                <a:alpha val="70000"/>
              </a:srgbClr>
            </a:solidFill>
            <a:prstDash val="solid"/>
          </a:ln>
        </p:spPr>
      </p:sp>
      <p:sp>
        <p:nvSpPr>
          <p:cNvPr id="17" name="Shape 15"/>
          <p:cNvSpPr/>
          <p:nvPr/>
        </p:nvSpPr>
        <p:spPr>
          <a:xfrm>
            <a:off x="8686800" y="10195560"/>
            <a:ext cx="256032" cy="-36576"/>
          </a:xfrm>
          <a:prstGeom prst="line">
            <a:avLst/>
          </a:prstGeom>
          <a:noFill/>
          <a:ln w="10160">
            <a:solidFill>
              <a:srgbClr val="8A8280">
                <a:alpha val="70000"/>
              </a:srgbClr>
            </a:solidFill>
            <a:prstDash val="solid"/>
          </a:ln>
        </p:spPr>
      </p:sp>
      <p:sp>
        <p:nvSpPr>
          <p:cNvPr id="18" name="Shape 16"/>
          <p:cNvSpPr/>
          <p:nvPr/>
        </p:nvSpPr>
        <p:spPr>
          <a:xfrm>
            <a:off x="9070848" y="10149840"/>
            <a:ext cx="256032" cy="-36576"/>
          </a:xfrm>
          <a:prstGeom prst="line">
            <a:avLst/>
          </a:prstGeom>
          <a:noFill/>
          <a:ln w="10160">
            <a:solidFill>
              <a:srgbClr val="8A8280">
                <a:alpha val="70000"/>
              </a:srgbClr>
            </a:solidFill>
            <a:prstDash val="solid"/>
          </a:ln>
        </p:spPr>
      </p:sp>
      <p:sp>
        <p:nvSpPr>
          <p:cNvPr id="19" name="Shape 17"/>
          <p:cNvSpPr/>
          <p:nvPr/>
        </p:nvSpPr>
        <p:spPr>
          <a:xfrm>
            <a:off x="9454896" y="10104120"/>
            <a:ext cx="256032" cy="-36576"/>
          </a:xfrm>
          <a:prstGeom prst="line">
            <a:avLst/>
          </a:prstGeom>
          <a:noFill/>
          <a:ln w="10160">
            <a:solidFill>
              <a:srgbClr val="8A8280">
                <a:alpha val="70000"/>
              </a:srgbClr>
            </a:solidFill>
            <a:prstDash val="solid"/>
          </a:ln>
        </p:spPr>
      </p:sp>
      <p:sp>
        <p:nvSpPr>
          <p:cNvPr id="20" name="Shape 18"/>
          <p:cNvSpPr/>
          <p:nvPr/>
        </p:nvSpPr>
        <p:spPr>
          <a:xfrm>
            <a:off x="9838944" y="10058400"/>
            <a:ext cx="256032" cy="-36576"/>
          </a:xfrm>
          <a:prstGeom prst="line">
            <a:avLst/>
          </a:prstGeom>
          <a:noFill/>
          <a:ln w="10160">
            <a:solidFill>
              <a:srgbClr val="8A8280">
                <a:alpha val="70000"/>
              </a:srgbClr>
            </a:solidFill>
            <a:prstDash val="solid"/>
          </a:ln>
        </p:spPr>
      </p:sp>
      <p:sp>
        <p:nvSpPr>
          <p:cNvPr id="21" name="Shape 19"/>
          <p:cNvSpPr/>
          <p:nvPr/>
        </p:nvSpPr>
        <p:spPr>
          <a:xfrm>
            <a:off x="10222992" y="10012680"/>
            <a:ext cx="256032" cy="-36576"/>
          </a:xfrm>
          <a:prstGeom prst="line">
            <a:avLst/>
          </a:prstGeom>
          <a:noFill/>
          <a:ln w="10160">
            <a:solidFill>
              <a:srgbClr val="8A8280">
                <a:alpha val="70000"/>
              </a:srgbClr>
            </a:solidFill>
            <a:prstDash val="solid"/>
          </a:ln>
        </p:spPr>
      </p:sp>
      <p:sp>
        <p:nvSpPr>
          <p:cNvPr id="22" name="Shape 20"/>
          <p:cNvSpPr/>
          <p:nvPr/>
        </p:nvSpPr>
        <p:spPr>
          <a:xfrm>
            <a:off x="10607040" y="9966960"/>
            <a:ext cx="256032" cy="-36576"/>
          </a:xfrm>
          <a:prstGeom prst="line">
            <a:avLst/>
          </a:prstGeom>
          <a:noFill/>
          <a:ln w="10160">
            <a:solidFill>
              <a:srgbClr val="8A8280">
                <a:alpha val="70000"/>
              </a:srgbClr>
            </a:solidFill>
            <a:prstDash val="solid"/>
          </a:ln>
        </p:spPr>
      </p:sp>
      <p:sp>
        <p:nvSpPr>
          <p:cNvPr id="23" name="Shape 21"/>
          <p:cNvSpPr/>
          <p:nvPr/>
        </p:nvSpPr>
        <p:spPr>
          <a:xfrm>
            <a:off x="10991088" y="9921240"/>
            <a:ext cx="256032" cy="-36576"/>
          </a:xfrm>
          <a:prstGeom prst="line">
            <a:avLst/>
          </a:prstGeom>
          <a:noFill/>
          <a:ln w="10160">
            <a:solidFill>
              <a:srgbClr val="8A8280">
                <a:alpha val="70000"/>
              </a:srgbClr>
            </a:solidFill>
            <a:prstDash val="solid"/>
          </a:ln>
        </p:spPr>
      </p:sp>
      <p:sp>
        <p:nvSpPr>
          <p:cNvPr id="24" name="Shape 22"/>
          <p:cNvSpPr/>
          <p:nvPr/>
        </p:nvSpPr>
        <p:spPr>
          <a:xfrm>
            <a:off x="6766560" y="10424160"/>
            <a:ext cx="1463040" cy="-365760"/>
          </a:xfrm>
          <a:prstGeom prst="line">
            <a:avLst/>
          </a:prstGeom>
          <a:noFill/>
          <a:ln w="27940">
            <a:solidFill>
              <a:srgbClr val="F7F471"/>
            </a:solidFill>
            <a:prstDash val="solid"/>
          </a:ln>
        </p:spPr>
      </p:sp>
      <p:sp>
        <p:nvSpPr>
          <p:cNvPr id="25" name="Shape 23"/>
          <p:cNvSpPr/>
          <p:nvPr/>
        </p:nvSpPr>
        <p:spPr>
          <a:xfrm>
            <a:off x="8229600" y="10058400"/>
            <a:ext cx="1280160" cy="-2194560"/>
          </a:xfrm>
          <a:prstGeom prst="line">
            <a:avLst/>
          </a:prstGeom>
          <a:noFill/>
          <a:ln w="27940">
            <a:solidFill>
              <a:srgbClr val="F7F471"/>
            </a:solidFill>
            <a:prstDash val="solid"/>
          </a:ln>
        </p:spPr>
      </p:sp>
      <p:sp>
        <p:nvSpPr>
          <p:cNvPr id="26" name="Shape 24"/>
          <p:cNvSpPr/>
          <p:nvPr/>
        </p:nvSpPr>
        <p:spPr>
          <a:xfrm>
            <a:off x="9509760" y="7863840"/>
            <a:ext cx="1188720" cy="-1828800"/>
          </a:xfrm>
          <a:prstGeom prst="line">
            <a:avLst/>
          </a:prstGeom>
          <a:noFill/>
          <a:ln w="27940">
            <a:solidFill>
              <a:srgbClr val="F7F471"/>
            </a:solidFill>
            <a:prstDash val="solid"/>
          </a:ln>
        </p:spPr>
      </p:sp>
      <p:sp>
        <p:nvSpPr>
          <p:cNvPr id="27" name="Shape 25"/>
          <p:cNvSpPr/>
          <p:nvPr/>
        </p:nvSpPr>
        <p:spPr>
          <a:xfrm>
            <a:off x="6684264" y="10341864"/>
            <a:ext cx="164592" cy="164592"/>
          </a:xfrm>
          <a:prstGeom prst="rect">
            <a:avLst/>
          </a:prstGeom>
          <a:solidFill>
            <a:srgbClr val="F7F471"/>
          </a:solidFill>
          <a:ln w="7620">
            <a:solidFill>
              <a:srgbClr val="18160F"/>
            </a:solidFill>
            <a:prstDash val="solid"/>
          </a:ln>
        </p:spPr>
      </p:sp>
      <p:sp>
        <p:nvSpPr>
          <p:cNvPr id="28" name="Shape 26"/>
          <p:cNvSpPr/>
          <p:nvPr/>
        </p:nvSpPr>
        <p:spPr>
          <a:xfrm>
            <a:off x="8147304" y="9976104"/>
            <a:ext cx="164592" cy="164592"/>
          </a:xfrm>
          <a:prstGeom prst="rect">
            <a:avLst/>
          </a:prstGeom>
          <a:solidFill>
            <a:srgbClr val="F7F471"/>
          </a:solidFill>
          <a:ln w="7620">
            <a:solidFill>
              <a:srgbClr val="18160F"/>
            </a:solidFill>
            <a:prstDash val="solid"/>
          </a:ln>
        </p:spPr>
      </p:sp>
      <p:sp>
        <p:nvSpPr>
          <p:cNvPr id="29" name="Shape 27"/>
          <p:cNvSpPr/>
          <p:nvPr/>
        </p:nvSpPr>
        <p:spPr>
          <a:xfrm>
            <a:off x="9427464" y="7781544"/>
            <a:ext cx="164592" cy="164592"/>
          </a:xfrm>
          <a:prstGeom prst="rect">
            <a:avLst/>
          </a:prstGeom>
          <a:solidFill>
            <a:srgbClr val="F7F471"/>
          </a:solidFill>
          <a:ln w="7620">
            <a:solidFill>
              <a:srgbClr val="18160F"/>
            </a:solidFill>
            <a:prstDash val="solid"/>
          </a:ln>
        </p:spPr>
      </p:sp>
      <p:sp>
        <p:nvSpPr>
          <p:cNvPr id="30" name="Shape 28"/>
          <p:cNvSpPr/>
          <p:nvPr/>
        </p:nvSpPr>
        <p:spPr>
          <a:xfrm>
            <a:off x="10616184" y="5952744"/>
            <a:ext cx="164592" cy="164592"/>
          </a:xfrm>
          <a:prstGeom prst="rect">
            <a:avLst/>
          </a:prstGeom>
          <a:solidFill>
            <a:srgbClr val="F7F471"/>
          </a:solidFill>
          <a:ln w="7620">
            <a:solidFill>
              <a:srgbClr val="18160F"/>
            </a:solidFill>
            <a:prstDash val="solid"/>
          </a:ln>
        </p:spPr>
      </p:sp>
      <p:sp>
        <p:nvSpPr>
          <p:cNvPr id="31" name="Shape 29"/>
          <p:cNvSpPr/>
          <p:nvPr/>
        </p:nvSpPr>
        <p:spPr>
          <a:xfrm>
            <a:off x="8156448" y="9985248"/>
            <a:ext cx="182880" cy="182880"/>
          </a:xfrm>
          <a:prstGeom prst="rect">
            <a:avLst/>
          </a:prstGeom>
          <a:solidFill>
            <a:srgbClr val="E8241A"/>
          </a:solidFill>
          <a:ln w="7620">
            <a:solidFill>
              <a:srgbClr val="EDE8DF"/>
            </a:solidFill>
            <a:prstDash val="solid"/>
          </a:ln>
        </p:spPr>
      </p:sp>
      <p:sp>
        <p:nvSpPr>
          <p:cNvPr id="32" name="Text 30"/>
          <p:cNvSpPr/>
          <p:nvPr/>
        </p:nvSpPr>
        <p:spPr>
          <a:xfrm>
            <a:off x="8412480" y="9921240"/>
            <a:ext cx="2377440" cy="274320"/>
          </a:xfrm>
          <a:prstGeom prst="rect">
            <a:avLst/>
          </a:prstGeom>
          <a:noFill/>
          <a:ln/>
        </p:spPr>
        <p:txBody>
          <a:bodyPr wrap="square" lIns="0" tIns="0" rIns="0" bIns="0" rtlCol="0" anchor="t"/>
          <a:lstStyle/>
          <a:p>
            <a:pPr indent="0" marL="0">
              <a:buNone/>
            </a:pPr>
            <a:r>
              <a:rPr lang="en-US" sz="900" b="1" spc="300" kern="0" dirty="0">
                <a:solidFill>
                  <a:srgbClr val="E8241A"/>
                </a:solidFill>
                <a:latin typeface="Inter" pitchFamily="34" charset="0"/>
                <a:ea typeface="Inter" pitchFamily="34" charset="-122"/>
                <a:cs typeface="Inter" pitchFamily="34" charset="-120"/>
              </a:rPr>
              <a:t>DISCONTINUITY</a:t>
            </a:r>
            <a:endParaRPr lang="en-US" sz="900" dirty="0"/>
          </a:p>
        </p:txBody>
      </p:sp>
      <p:sp>
        <p:nvSpPr>
          <p:cNvPr id="33" name="Text 31"/>
          <p:cNvSpPr/>
          <p:nvPr/>
        </p:nvSpPr>
        <p:spPr>
          <a:xfrm>
            <a:off x="6675120" y="10698480"/>
            <a:ext cx="18288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CAPITAL ERA</a:t>
            </a:r>
            <a:endParaRPr lang="en-US" sz="1000" dirty="0"/>
          </a:p>
        </p:txBody>
      </p:sp>
      <p:sp>
        <p:nvSpPr>
          <p:cNvPr id="34" name="Text 32"/>
          <p:cNvSpPr/>
          <p:nvPr/>
        </p:nvSpPr>
        <p:spPr>
          <a:xfrm>
            <a:off x="9418320" y="5669280"/>
            <a:ext cx="201168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ATTENTION ERA</a:t>
            </a:r>
            <a:endParaRPr lang="en-US" sz="1000" dirty="0"/>
          </a:p>
        </p:txBody>
      </p:sp>
      <p:sp>
        <p:nvSpPr>
          <p:cNvPr id="35" name="Text 33"/>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BCG Growth-Share Matrix</a:t>
            </a:r>
            <a:endParaRPr lang="en-US" sz="1000" dirty="0"/>
          </a:p>
        </p:txBody>
      </p:sp>
      <p:sp>
        <p:nvSpPr>
          <p:cNvPr id="36" name="Text 34"/>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37" name="Text 35"/>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07 / 13</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C4B9AE"/>
                </a:solidFill>
                <a:latin typeface="Inter" pitchFamily="34" charset="0"/>
                <a:ea typeface="Inter" pitchFamily="34" charset="-122"/>
                <a:cs typeface="Inter" pitchFamily="34" charset="-120"/>
              </a:rPr>
              <a:t>THE INVERSION   /   THE NEW MAP</a:t>
            </a:r>
            <a:endParaRPr lang="en-US" sz="1100" dirty="0"/>
          </a:p>
        </p:txBody>
      </p:sp>
      <p:sp>
        <p:nvSpPr>
          <p:cNvPr id="4" name="Text 2"/>
          <p:cNvSpPr/>
          <p:nvPr/>
        </p:nvSpPr>
        <p:spPr>
          <a:xfrm>
            <a:off x="762610" y="2011680"/>
            <a:ext cx="9904781" cy="2194560"/>
          </a:xfrm>
          <a:prstGeom prst="rect">
            <a:avLst/>
          </a:prstGeom>
          <a:noFill/>
          <a:ln/>
        </p:spPr>
        <p:txBody>
          <a:bodyPr wrap="square" lIns="0" tIns="0" rIns="0" bIns="0" rtlCol="0" anchor="t"/>
          <a:lstStyle/>
          <a:p>
            <a:pPr indent="0" marL="0">
              <a:buNone/>
            </a:pPr>
            <a:r>
              <a:rPr lang="en-US" sz="5200" spc="-50" kern="0" dirty="0">
                <a:solidFill>
                  <a:srgbClr val="EDE8DF"/>
                </a:solidFill>
                <a:latin typeface="Playfair Display" pitchFamily="34" charset="0"/>
                <a:ea typeface="Playfair Display" pitchFamily="34" charset="-122"/>
                <a:cs typeface="Playfair Display" pitchFamily="34" charset="-120"/>
              </a:rPr>
              <a:t>Four new quadrants.</a:t>
            </a:r>
            <a:endParaRPr lang="en-US" sz="5200" dirty="0"/>
          </a:p>
          <a:p>
            <a:pPr indent="0" marL="0">
              <a:buNone/>
            </a:pPr>
            <a:r>
              <a:rPr lang="en-US" sz="5200" spc="-50" kern="0" dirty="0">
                <a:solidFill>
                  <a:srgbClr val="EDE8DF"/>
                </a:solidFill>
                <a:latin typeface="Playfair Display" pitchFamily="34" charset="0"/>
                <a:ea typeface="Playfair Display" pitchFamily="34" charset="-122"/>
                <a:cs typeface="Playfair Display" pitchFamily="34" charset="-120"/>
              </a:rPr>
              <a:t>Two new axes.</a:t>
            </a:r>
            <a:endParaRPr lang="en-US" sz="5200" dirty="0"/>
          </a:p>
        </p:txBody>
      </p:sp>
      <p:sp>
        <p:nvSpPr>
          <p:cNvPr id="5" name="Text 3"/>
          <p:cNvSpPr/>
          <p:nvPr/>
        </p:nvSpPr>
        <p:spPr>
          <a:xfrm>
            <a:off x="762610" y="4572000"/>
            <a:ext cx="10058400" cy="2377440"/>
          </a:xfrm>
          <a:prstGeom prst="rect">
            <a:avLst/>
          </a:prstGeom>
          <a:noFill/>
          <a:ln/>
        </p:spPr>
        <p:txBody>
          <a:bodyPr wrap="square" lIns="0" tIns="0" rIns="0" bIns="0" rtlCol="0" anchor="t"/>
          <a:lstStyle/>
          <a:p>
            <a:pPr indent="0" marL="0">
              <a:lnSpc>
                <a:spcPct val="150000"/>
              </a:lnSpc>
              <a:buNone/>
            </a:pPr>
            <a:r>
              <a:rPr lang="en-US" sz="1800" dirty="0">
                <a:solidFill>
                  <a:srgbClr val="EDE8DF"/>
                </a:solidFill>
                <a:latin typeface="Inter" pitchFamily="34" charset="0"/>
                <a:ea typeface="Inter" pitchFamily="34" charset="-122"/>
                <a:cs typeface="Inter" pitchFamily="34" charset="-120"/>
              </a:rPr>
              <a:t>Replace market growth with attention velocity. Replace relative share with data flywheel position. The grid resolves to four AI-era types. Compounders own attention and a flywheel. Liquidators own a flywheel without attention. Brands own attention without a flywheel. Commodities own neither.</a:t>
            </a:r>
            <a:endParaRPr lang="en-US" sz="1800" dirty="0"/>
          </a:p>
        </p:txBody>
      </p:sp>
      <p:sp>
        <p:nvSpPr>
          <p:cNvPr id="6" name="Shape 4"/>
          <p:cNvSpPr/>
          <p:nvPr/>
        </p:nvSpPr>
        <p:spPr>
          <a:xfrm>
            <a:off x="3200400" y="7498080"/>
            <a:ext cx="4937760" cy="4937760"/>
          </a:xfrm>
          <a:prstGeom prst="rect">
            <a:avLst/>
          </a:prstGeom>
          <a:ln w="12700">
            <a:solidFill>
              <a:srgbClr val="C4B9AE"/>
            </a:solidFill>
            <a:prstDash val="solid"/>
          </a:ln>
        </p:spPr>
      </p:sp>
      <p:sp>
        <p:nvSpPr>
          <p:cNvPr id="7" name="Shape 5"/>
          <p:cNvSpPr/>
          <p:nvPr/>
        </p:nvSpPr>
        <p:spPr>
          <a:xfrm>
            <a:off x="5669280" y="7498080"/>
            <a:ext cx="0" cy="4937760"/>
          </a:xfrm>
          <a:prstGeom prst="line">
            <a:avLst/>
          </a:prstGeom>
          <a:noFill/>
          <a:ln w="10160">
            <a:solidFill>
              <a:srgbClr val="C4B9AE"/>
            </a:solidFill>
            <a:prstDash val="solid"/>
          </a:ln>
        </p:spPr>
      </p:sp>
      <p:sp>
        <p:nvSpPr>
          <p:cNvPr id="8" name="Shape 6"/>
          <p:cNvSpPr/>
          <p:nvPr/>
        </p:nvSpPr>
        <p:spPr>
          <a:xfrm>
            <a:off x="3200400" y="9966960"/>
            <a:ext cx="4937760" cy="0"/>
          </a:xfrm>
          <a:prstGeom prst="line">
            <a:avLst/>
          </a:prstGeom>
          <a:noFill/>
          <a:ln w="10160">
            <a:solidFill>
              <a:srgbClr val="C4B9AE"/>
            </a:solidFill>
            <a:prstDash val="solid"/>
          </a:ln>
        </p:spPr>
      </p:sp>
      <p:sp>
        <p:nvSpPr>
          <p:cNvPr id="9" name="Shape 7"/>
          <p:cNvSpPr/>
          <p:nvPr/>
        </p:nvSpPr>
        <p:spPr>
          <a:xfrm>
            <a:off x="3200400" y="7498080"/>
            <a:ext cx="2468880" cy="2468880"/>
          </a:xfrm>
          <a:prstGeom prst="rect">
            <a:avLst/>
          </a:prstGeom>
          <a:solidFill>
            <a:srgbClr val="F7F471">
              <a:alpha val="30000"/>
            </a:srgbClr>
          </a:solidFill>
          <a:ln/>
        </p:spPr>
      </p:sp>
      <p:sp>
        <p:nvSpPr>
          <p:cNvPr id="10" name="Text 8"/>
          <p:cNvSpPr/>
          <p:nvPr/>
        </p:nvSpPr>
        <p:spPr>
          <a:xfrm>
            <a:off x="3291840" y="7589520"/>
            <a:ext cx="2286000" cy="2286000"/>
          </a:xfrm>
          <a:prstGeom prst="rect">
            <a:avLst/>
          </a:prstGeom>
          <a:noFill/>
          <a:ln/>
        </p:spPr>
        <p:txBody>
          <a:bodyPr wrap="square" lIns="0" tIns="0" rIns="0" bIns="0" rtlCol="0" anchor="t"/>
          <a:lstStyle/>
          <a:p>
            <a:pPr algn="l" indent="0" marL="0">
              <a:buNone/>
            </a:pPr>
            <a:r>
              <a:rPr lang="en-US" sz="2200" b="1" dirty="0">
                <a:solidFill>
                  <a:srgbClr val="EDE8DF"/>
                </a:solidFill>
                <a:latin typeface="Playfair Display" pitchFamily="34" charset="0"/>
                <a:ea typeface="Playfair Display" pitchFamily="34" charset="-122"/>
                <a:cs typeface="Playfair Display" pitchFamily="34" charset="-120"/>
              </a:rPr>
              <a:t>Compounders</a:t>
            </a:r>
            <a:endParaRPr lang="en-US" sz="2200" dirty="0"/>
          </a:p>
        </p:txBody>
      </p:sp>
      <p:sp>
        <p:nvSpPr>
          <p:cNvPr id="11" name="Text 9"/>
          <p:cNvSpPr/>
          <p:nvPr/>
        </p:nvSpPr>
        <p:spPr>
          <a:xfrm>
            <a:off x="5760720" y="7589520"/>
            <a:ext cx="2286000" cy="2286000"/>
          </a:xfrm>
          <a:prstGeom prst="rect">
            <a:avLst/>
          </a:prstGeom>
          <a:noFill/>
          <a:ln/>
        </p:spPr>
        <p:txBody>
          <a:bodyPr wrap="square" lIns="0" tIns="0" rIns="0" bIns="0" rtlCol="0" anchor="t"/>
          <a:lstStyle/>
          <a:p>
            <a:pPr algn="l" indent="0" marL="0">
              <a:buNone/>
            </a:pPr>
            <a:r>
              <a:rPr lang="en-US" sz="2200" dirty="0">
                <a:solidFill>
                  <a:srgbClr val="EDE8DF"/>
                </a:solidFill>
                <a:latin typeface="Playfair Display" pitchFamily="34" charset="0"/>
                <a:ea typeface="Playfair Display" pitchFamily="34" charset="-122"/>
                <a:cs typeface="Playfair Display" pitchFamily="34" charset="-120"/>
              </a:rPr>
              <a:t>Brands</a:t>
            </a:r>
            <a:endParaRPr lang="en-US" sz="2200" dirty="0"/>
          </a:p>
        </p:txBody>
      </p:sp>
      <p:sp>
        <p:nvSpPr>
          <p:cNvPr id="12" name="Text 10"/>
          <p:cNvSpPr/>
          <p:nvPr/>
        </p:nvSpPr>
        <p:spPr>
          <a:xfrm>
            <a:off x="3291840" y="10058400"/>
            <a:ext cx="2286000" cy="2286000"/>
          </a:xfrm>
          <a:prstGeom prst="rect">
            <a:avLst/>
          </a:prstGeom>
          <a:noFill/>
          <a:ln/>
        </p:spPr>
        <p:txBody>
          <a:bodyPr wrap="square" lIns="0" tIns="0" rIns="0" bIns="0" rtlCol="0" anchor="t"/>
          <a:lstStyle/>
          <a:p>
            <a:pPr algn="l" indent="0" marL="0">
              <a:buNone/>
            </a:pPr>
            <a:r>
              <a:rPr lang="en-US" sz="2200" dirty="0">
                <a:solidFill>
                  <a:srgbClr val="EDE8DF"/>
                </a:solidFill>
                <a:latin typeface="Playfair Display" pitchFamily="34" charset="0"/>
                <a:ea typeface="Playfair Display" pitchFamily="34" charset="-122"/>
                <a:cs typeface="Playfair Display" pitchFamily="34" charset="-120"/>
              </a:rPr>
              <a:t>Liquidators</a:t>
            </a:r>
            <a:endParaRPr lang="en-US" sz="2200" dirty="0"/>
          </a:p>
        </p:txBody>
      </p:sp>
      <p:sp>
        <p:nvSpPr>
          <p:cNvPr id="13" name="Text 11"/>
          <p:cNvSpPr/>
          <p:nvPr/>
        </p:nvSpPr>
        <p:spPr>
          <a:xfrm>
            <a:off x="5760720" y="10058400"/>
            <a:ext cx="2286000" cy="2286000"/>
          </a:xfrm>
          <a:prstGeom prst="rect">
            <a:avLst/>
          </a:prstGeom>
          <a:noFill/>
          <a:ln/>
        </p:spPr>
        <p:txBody>
          <a:bodyPr wrap="square" lIns="0" tIns="0" rIns="0" bIns="0" rtlCol="0" anchor="t"/>
          <a:lstStyle/>
          <a:p>
            <a:pPr algn="l" indent="0" marL="0">
              <a:buNone/>
            </a:pPr>
            <a:r>
              <a:rPr lang="en-US" sz="2200" dirty="0">
                <a:solidFill>
                  <a:srgbClr val="EDE8DF"/>
                </a:solidFill>
                <a:latin typeface="Playfair Display" pitchFamily="34" charset="0"/>
                <a:ea typeface="Playfair Display" pitchFamily="34" charset="-122"/>
                <a:cs typeface="Playfair Display" pitchFamily="34" charset="-120"/>
              </a:rPr>
              <a:t>Commodities</a:t>
            </a:r>
            <a:endParaRPr lang="en-US" sz="2200" dirty="0"/>
          </a:p>
        </p:txBody>
      </p:sp>
      <p:sp>
        <p:nvSpPr>
          <p:cNvPr id="14" name="Text 12"/>
          <p:cNvSpPr/>
          <p:nvPr/>
        </p:nvSpPr>
        <p:spPr>
          <a:xfrm>
            <a:off x="1737360" y="749808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ATTENTION VELOCITY</a:t>
            </a:r>
            <a:endParaRPr lang="en-US" sz="1100" dirty="0"/>
          </a:p>
        </p:txBody>
      </p:sp>
      <p:sp>
        <p:nvSpPr>
          <p:cNvPr id="15" name="Shape 13"/>
          <p:cNvSpPr/>
          <p:nvPr/>
        </p:nvSpPr>
        <p:spPr>
          <a:xfrm>
            <a:off x="3035808" y="7498080"/>
            <a:ext cx="0" cy="4937760"/>
          </a:xfrm>
          <a:prstGeom prst="line">
            <a:avLst/>
          </a:prstGeom>
          <a:noFill/>
          <a:ln w="6350">
            <a:solidFill>
              <a:srgbClr val="8A8280">
                <a:alpha val="60000"/>
              </a:srgbClr>
            </a:solidFill>
            <a:prstDash val="solid"/>
          </a:ln>
        </p:spPr>
      </p:sp>
      <p:sp>
        <p:nvSpPr>
          <p:cNvPr id="16" name="Text 14"/>
          <p:cNvSpPr/>
          <p:nvPr/>
        </p:nvSpPr>
        <p:spPr>
          <a:xfrm>
            <a:off x="3200400" y="12600432"/>
            <a:ext cx="493776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DATA FLYWHEEL POSITION  (STRONG ← → WEAK)</a:t>
            </a:r>
            <a:endParaRPr lang="en-US" sz="1100" dirty="0"/>
          </a:p>
        </p:txBody>
      </p:sp>
      <p:sp>
        <p:nvSpPr>
          <p:cNvPr id="17" name="Shape 15"/>
          <p:cNvSpPr/>
          <p:nvPr/>
        </p:nvSpPr>
        <p:spPr>
          <a:xfrm>
            <a:off x="3200400" y="12508992"/>
            <a:ext cx="4937760" cy="0"/>
          </a:xfrm>
          <a:prstGeom prst="line">
            <a:avLst/>
          </a:prstGeom>
          <a:noFill/>
          <a:ln w="6350">
            <a:solidFill>
              <a:srgbClr val="8A8280">
                <a:alpha val="60000"/>
              </a:srgbClr>
            </a:solidFill>
            <a:prstDash val="solid"/>
          </a:ln>
        </p:spPr>
      </p:sp>
      <p:sp>
        <p:nvSpPr>
          <p:cNvPr id="18" name="Text 16"/>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C4B9AE"/>
                </a:solidFill>
                <a:latin typeface="Inter" pitchFamily="34" charset="0"/>
                <a:ea typeface="Inter" pitchFamily="34" charset="-122"/>
                <a:cs typeface="Inter" pitchFamily="34" charset="-120"/>
              </a:rPr>
              <a:t>Operating by John Brewton  ·  BCG Growth-Share Matrix</a:t>
            </a:r>
            <a:endParaRPr lang="en-US" sz="1000" dirty="0"/>
          </a:p>
        </p:txBody>
      </p:sp>
      <p:sp>
        <p:nvSpPr>
          <p:cNvPr id="19" name="Text 17"/>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20" name="Text 18"/>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C4B9AE"/>
                </a:solidFill>
                <a:latin typeface="Inter" pitchFamily="34" charset="0"/>
                <a:ea typeface="Inter" pitchFamily="34" charset="-122"/>
                <a:cs typeface="Inter" pitchFamily="34" charset="-120"/>
              </a:rPr>
              <a:t>08 / 13</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762610" y="1371600"/>
            <a:ext cx="548640" cy="36576"/>
          </a:xfrm>
          <a:prstGeom prst="rect">
            <a:avLst/>
          </a:prstGeom>
          <a:solidFill>
            <a:srgbClr val="F7F471"/>
          </a:solidFill>
          <a:ln/>
        </p:spPr>
      </p:sp>
      <p:sp>
        <p:nvSpPr>
          <p:cNvPr id="3" name="Text 1"/>
          <p:cNvSpPr/>
          <p:nvPr/>
        </p:nvSpPr>
        <p:spPr>
          <a:xfrm>
            <a:off x="762610" y="1481328"/>
            <a:ext cx="5486400" cy="292608"/>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SOLO OPERATOR</a:t>
            </a:r>
            <a:endParaRPr lang="en-US" sz="1100" dirty="0"/>
          </a:p>
        </p:txBody>
      </p:sp>
      <p:sp>
        <p:nvSpPr>
          <p:cNvPr id="4" name="Text 2"/>
          <p:cNvSpPr/>
          <p:nvPr/>
        </p:nvSpPr>
        <p:spPr>
          <a:xfrm>
            <a:off x="762610" y="2011680"/>
            <a:ext cx="9904781" cy="2194560"/>
          </a:xfrm>
          <a:prstGeom prst="rect">
            <a:avLst/>
          </a:prstGeom>
          <a:noFill/>
          <a:ln/>
        </p:spPr>
        <p:txBody>
          <a:bodyPr wrap="square" lIns="0" tIns="0" rIns="0" bIns="0" rtlCol="0" anchor="t"/>
          <a:lstStyle/>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Plot your offers as</a:t>
            </a:r>
            <a:endParaRPr lang="en-US" sz="4400" dirty="0"/>
          </a:p>
          <a:p>
            <a:pPr indent="0" marL="0">
              <a:buNone/>
            </a:pPr>
            <a:r>
              <a:rPr lang="en-US" sz="4400" spc="-50" kern="0" dirty="0">
                <a:solidFill>
                  <a:srgbClr val="18160F"/>
                </a:solidFill>
                <a:latin typeface="Playfair Display" pitchFamily="34" charset="0"/>
                <a:ea typeface="Playfair Display" pitchFamily="34" charset="-122"/>
                <a:cs typeface="Playfair Display" pitchFamily="34" charset="-120"/>
              </a:rPr>
              <a:t>a portfolio of attention.</a:t>
            </a:r>
            <a:endParaRPr lang="en-US" sz="4400" dirty="0"/>
          </a:p>
        </p:txBody>
      </p:sp>
      <p:sp>
        <p:nvSpPr>
          <p:cNvPr id="5" name="Text 3"/>
          <p:cNvSpPr/>
          <p:nvPr/>
        </p:nvSpPr>
        <p:spPr>
          <a:xfrm>
            <a:off x="762610" y="4389120"/>
            <a:ext cx="6400800" cy="3657600"/>
          </a:xfrm>
          <a:prstGeom prst="rect">
            <a:avLst/>
          </a:prstGeom>
          <a:noFill/>
          <a:ln/>
        </p:spPr>
        <p:txBody>
          <a:bodyPr wrap="square" lIns="0" tIns="0" rIns="0" bIns="0" rtlCol="0" anchor="t"/>
          <a:lstStyle/>
          <a:p>
            <a:pPr indent="0" marL="0">
              <a:lnSpc>
                <a:spcPct val="150000"/>
              </a:lnSpc>
              <a:buNone/>
            </a:pPr>
            <a:r>
              <a:rPr lang="en-US" sz="1800" dirty="0">
                <a:solidFill>
                  <a:srgbClr val="18160F"/>
                </a:solidFill>
                <a:latin typeface="Inter" pitchFamily="34" charset="0"/>
                <a:ea typeface="Inter" pitchFamily="34" charset="-122"/>
                <a:cs typeface="Inter" pitchFamily="34" charset="-120"/>
              </a:rPr>
              <a:t>Stop allocating cash across business lines. You do not have business lines. You have offers competing for your attention and your audience's attention. Plot each offer on the new grid. Move attention from Brands and Commodities into Compounders. The flywheel position is what compounds.</a:t>
            </a:r>
            <a:endParaRPr lang="en-US" sz="1800" dirty="0"/>
          </a:p>
        </p:txBody>
      </p:sp>
      <p:sp>
        <p:nvSpPr>
          <p:cNvPr id="6" name="Shape 4"/>
          <p:cNvSpPr/>
          <p:nvPr/>
        </p:nvSpPr>
        <p:spPr>
          <a:xfrm>
            <a:off x="762610" y="8778240"/>
            <a:ext cx="6400800" cy="548640"/>
          </a:xfrm>
          <a:prstGeom prst="rect">
            <a:avLst/>
          </a:prstGeom>
          <a:solidFill>
            <a:srgbClr val="D6CEBF"/>
          </a:solidFill>
          <a:ln/>
        </p:spPr>
      </p:sp>
      <p:sp>
        <p:nvSpPr>
          <p:cNvPr id="7" name="Text 5"/>
          <p:cNvSpPr/>
          <p:nvPr/>
        </p:nvSpPr>
        <p:spPr>
          <a:xfrm>
            <a:off x="945490" y="8778240"/>
            <a:ext cx="6217920" cy="548640"/>
          </a:xfrm>
          <a:prstGeom prst="rect">
            <a:avLst/>
          </a:prstGeom>
          <a:noFill/>
          <a:ln/>
        </p:spPr>
        <p:txBody>
          <a:bodyPr wrap="square" lIns="0" tIns="0" rIns="0" bIns="0" rtlCol="0" anchor="ctr"/>
          <a:lstStyle/>
          <a:p>
            <a:pPr indent="0" marL="0">
              <a:buNone/>
            </a:pPr>
            <a:r>
              <a:rPr lang="en-US" sz="1100" b="1" spc="300" kern="0" dirty="0">
                <a:solidFill>
                  <a:srgbClr val="8A8280"/>
                </a:solidFill>
                <a:latin typeface="Inter" pitchFamily="34" charset="0"/>
                <a:ea typeface="Inter" pitchFamily="34" charset="-122"/>
                <a:cs typeface="Inter" pitchFamily="34" charset="-120"/>
              </a:rPr>
              <a:t>CADENCE  ·  </a:t>
            </a:r>
            <a:pPr indent="0" marL="0">
              <a:buNone/>
            </a:pPr>
            <a:r>
              <a:rPr lang="en-US" sz="1100" b="1" spc="300" kern="0" dirty="0">
                <a:solidFill>
                  <a:srgbClr val="18160F"/>
                </a:solidFill>
                <a:latin typeface="Inter" pitchFamily="34" charset="0"/>
                <a:ea typeface="Inter" pitchFamily="34" charset="-122"/>
                <a:cs typeface="Inter" pitchFamily="34" charset="-120"/>
              </a:rPr>
              <a:t>WEEKLY PLOT  ·  MONTHLY MOVE</a:t>
            </a:r>
            <a:endParaRPr lang="en-US" sz="1100" dirty="0"/>
          </a:p>
        </p:txBody>
      </p:sp>
      <p:sp>
        <p:nvSpPr>
          <p:cNvPr id="8" name="Shape 6"/>
          <p:cNvSpPr/>
          <p:nvPr/>
        </p:nvSpPr>
        <p:spPr>
          <a:xfrm>
            <a:off x="7315200" y="4389120"/>
            <a:ext cx="3291840" cy="3291840"/>
          </a:xfrm>
          <a:prstGeom prst="rect">
            <a:avLst/>
          </a:prstGeom>
          <a:ln w="12700">
            <a:solidFill>
              <a:srgbClr val="18160F"/>
            </a:solidFill>
            <a:prstDash val="solid"/>
          </a:ln>
        </p:spPr>
      </p:sp>
      <p:sp>
        <p:nvSpPr>
          <p:cNvPr id="9" name="Shape 7"/>
          <p:cNvSpPr/>
          <p:nvPr/>
        </p:nvSpPr>
        <p:spPr>
          <a:xfrm>
            <a:off x="8961120" y="4389120"/>
            <a:ext cx="0" cy="3291840"/>
          </a:xfrm>
          <a:prstGeom prst="line">
            <a:avLst/>
          </a:prstGeom>
          <a:noFill/>
          <a:ln w="10160">
            <a:solidFill>
              <a:srgbClr val="18160F"/>
            </a:solidFill>
            <a:prstDash val="solid"/>
          </a:ln>
        </p:spPr>
      </p:sp>
      <p:sp>
        <p:nvSpPr>
          <p:cNvPr id="10" name="Shape 8"/>
          <p:cNvSpPr/>
          <p:nvPr/>
        </p:nvSpPr>
        <p:spPr>
          <a:xfrm>
            <a:off x="7315200" y="6035040"/>
            <a:ext cx="3291840" cy="0"/>
          </a:xfrm>
          <a:prstGeom prst="line">
            <a:avLst/>
          </a:prstGeom>
          <a:noFill/>
          <a:ln w="10160">
            <a:solidFill>
              <a:srgbClr val="18160F"/>
            </a:solidFill>
            <a:prstDash val="solid"/>
          </a:ln>
        </p:spPr>
      </p:sp>
      <p:sp>
        <p:nvSpPr>
          <p:cNvPr id="11" name="Text 9"/>
          <p:cNvSpPr/>
          <p:nvPr/>
        </p:nvSpPr>
        <p:spPr>
          <a:xfrm>
            <a:off x="7406640" y="4480560"/>
            <a:ext cx="1463040" cy="146304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C</a:t>
            </a:r>
            <a:endParaRPr lang="en-US" sz="2200" dirty="0"/>
          </a:p>
        </p:txBody>
      </p:sp>
      <p:sp>
        <p:nvSpPr>
          <p:cNvPr id="12" name="Text 10"/>
          <p:cNvSpPr/>
          <p:nvPr/>
        </p:nvSpPr>
        <p:spPr>
          <a:xfrm>
            <a:off x="9052560" y="4480560"/>
            <a:ext cx="1463040" cy="146304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B</a:t>
            </a:r>
            <a:endParaRPr lang="en-US" sz="2200" dirty="0"/>
          </a:p>
        </p:txBody>
      </p:sp>
      <p:sp>
        <p:nvSpPr>
          <p:cNvPr id="13" name="Text 11"/>
          <p:cNvSpPr/>
          <p:nvPr/>
        </p:nvSpPr>
        <p:spPr>
          <a:xfrm>
            <a:off x="7406640" y="6126480"/>
            <a:ext cx="1463040" cy="146304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L</a:t>
            </a:r>
            <a:endParaRPr lang="en-US" sz="2200" dirty="0"/>
          </a:p>
        </p:txBody>
      </p:sp>
      <p:sp>
        <p:nvSpPr>
          <p:cNvPr id="14" name="Text 12"/>
          <p:cNvSpPr/>
          <p:nvPr/>
        </p:nvSpPr>
        <p:spPr>
          <a:xfrm>
            <a:off x="9052560" y="6126480"/>
            <a:ext cx="1463040" cy="1463040"/>
          </a:xfrm>
          <a:prstGeom prst="rect">
            <a:avLst/>
          </a:prstGeom>
          <a:noFill/>
          <a:ln/>
        </p:spPr>
        <p:txBody>
          <a:bodyPr wrap="square" lIns="0" tIns="0" rIns="0" bIns="0" rtlCol="0" anchor="t"/>
          <a:lstStyle/>
          <a:p>
            <a:pPr algn="l" indent="0" marL="0">
              <a:buNone/>
            </a:pPr>
            <a:r>
              <a:rPr lang="en-US" sz="2200" dirty="0">
                <a:solidFill>
                  <a:srgbClr val="18160F"/>
                </a:solidFill>
                <a:latin typeface="Playfair Display" pitchFamily="34" charset="0"/>
                <a:ea typeface="Playfair Display" pitchFamily="34" charset="-122"/>
                <a:cs typeface="Playfair Display" pitchFamily="34" charset="-120"/>
              </a:rPr>
              <a:t>Cm</a:t>
            </a:r>
            <a:endParaRPr lang="en-US" sz="2200" dirty="0"/>
          </a:p>
        </p:txBody>
      </p:sp>
      <p:sp>
        <p:nvSpPr>
          <p:cNvPr id="15" name="Text 13"/>
          <p:cNvSpPr/>
          <p:nvPr/>
        </p:nvSpPr>
        <p:spPr>
          <a:xfrm>
            <a:off x="5852160" y="4389120"/>
            <a:ext cx="1371600" cy="320040"/>
          </a:xfrm>
          <a:prstGeom prst="rect">
            <a:avLst/>
          </a:prstGeom>
          <a:noFill/>
          <a:ln/>
        </p:spPr>
        <p:txBody>
          <a:bodyPr wrap="square" lIns="0" tIns="0" rIns="0" bIns="0" rtlCol="0" anchor="t"/>
          <a:lstStyle/>
          <a:p>
            <a:pPr algn="r" indent="0" marL="0">
              <a:buNone/>
            </a:pPr>
            <a:r>
              <a:rPr lang="en-US" sz="1100" b="1" spc="300" kern="0" dirty="0">
                <a:solidFill>
                  <a:srgbClr val="8A8280"/>
                </a:solidFill>
                <a:latin typeface="Inter" pitchFamily="34" charset="0"/>
                <a:ea typeface="Inter" pitchFamily="34" charset="-122"/>
                <a:cs typeface="Inter" pitchFamily="34" charset="-120"/>
              </a:rPr>
              <a:t>ATTN</a:t>
            </a:r>
            <a:endParaRPr lang="en-US" sz="1100" dirty="0"/>
          </a:p>
        </p:txBody>
      </p:sp>
      <p:sp>
        <p:nvSpPr>
          <p:cNvPr id="16" name="Shape 14"/>
          <p:cNvSpPr/>
          <p:nvPr/>
        </p:nvSpPr>
        <p:spPr>
          <a:xfrm>
            <a:off x="7150608" y="4389120"/>
            <a:ext cx="0" cy="3291840"/>
          </a:xfrm>
          <a:prstGeom prst="line">
            <a:avLst/>
          </a:prstGeom>
          <a:noFill/>
          <a:ln w="6350">
            <a:solidFill>
              <a:srgbClr val="8A8280">
                <a:alpha val="60000"/>
              </a:srgbClr>
            </a:solidFill>
            <a:prstDash val="solid"/>
          </a:ln>
        </p:spPr>
      </p:sp>
      <p:sp>
        <p:nvSpPr>
          <p:cNvPr id="17" name="Text 15"/>
          <p:cNvSpPr/>
          <p:nvPr/>
        </p:nvSpPr>
        <p:spPr>
          <a:xfrm>
            <a:off x="7315200" y="7845552"/>
            <a:ext cx="3291840" cy="320040"/>
          </a:xfrm>
          <a:prstGeom prst="rect">
            <a:avLst/>
          </a:prstGeom>
          <a:noFill/>
          <a:ln/>
        </p:spPr>
        <p:txBody>
          <a:bodyPr wrap="square" lIns="0" tIns="0" rIns="0" bIns="0" rtlCol="0" anchor="t"/>
          <a:lstStyle/>
          <a:p>
            <a:pPr algn="l" indent="0" marL="0">
              <a:buNone/>
            </a:pPr>
            <a:r>
              <a:rPr lang="en-US" sz="1100" b="1" spc="300" kern="0" dirty="0">
                <a:solidFill>
                  <a:srgbClr val="8A8280"/>
                </a:solidFill>
                <a:latin typeface="Inter" pitchFamily="34" charset="0"/>
                <a:ea typeface="Inter" pitchFamily="34" charset="-122"/>
                <a:cs typeface="Inter" pitchFamily="34" charset="-120"/>
              </a:rPr>
              <a:t>FLYWHEEL</a:t>
            </a:r>
            <a:endParaRPr lang="en-US" sz="1100" dirty="0"/>
          </a:p>
        </p:txBody>
      </p:sp>
      <p:sp>
        <p:nvSpPr>
          <p:cNvPr id="18" name="Shape 16"/>
          <p:cNvSpPr/>
          <p:nvPr/>
        </p:nvSpPr>
        <p:spPr>
          <a:xfrm>
            <a:off x="7315200" y="7754112"/>
            <a:ext cx="3291840" cy="0"/>
          </a:xfrm>
          <a:prstGeom prst="line">
            <a:avLst/>
          </a:prstGeom>
          <a:noFill/>
          <a:ln w="6350">
            <a:solidFill>
              <a:srgbClr val="8A8280">
                <a:alpha val="60000"/>
              </a:srgbClr>
            </a:solidFill>
            <a:prstDash val="solid"/>
          </a:ln>
        </p:spPr>
      </p:sp>
      <p:sp>
        <p:nvSpPr>
          <p:cNvPr id="19" name="Shape 17"/>
          <p:cNvSpPr/>
          <p:nvPr/>
        </p:nvSpPr>
        <p:spPr>
          <a:xfrm>
            <a:off x="9637776" y="5065776"/>
            <a:ext cx="109728" cy="109728"/>
          </a:xfrm>
          <a:prstGeom prst="rect">
            <a:avLst/>
          </a:prstGeom>
          <a:solidFill>
            <a:srgbClr val="18160F"/>
          </a:solidFill>
          <a:ln/>
        </p:spPr>
      </p:sp>
      <p:sp>
        <p:nvSpPr>
          <p:cNvPr id="20" name="Text 18"/>
          <p:cNvSpPr/>
          <p:nvPr/>
        </p:nvSpPr>
        <p:spPr>
          <a:xfrm>
            <a:off x="9784080" y="5010912"/>
            <a:ext cx="457200" cy="228600"/>
          </a:xfrm>
          <a:prstGeom prst="rect">
            <a:avLst/>
          </a:prstGeom>
          <a:noFill/>
          <a:ln/>
        </p:spPr>
        <p:txBody>
          <a:bodyPr wrap="square" lIns="0" tIns="0" rIns="0" bIns="0" rtlCol="0" anchor="ctr"/>
          <a:lstStyle/>
          <a:p>
            <a:pPr indent="0" marL="0">
              <a:buNone/>
            </a:pPr>
            <a:r>
              <a:rPr lang="en-US" sz="900" dirty="0">
                <a:solidFill>
                  <a:srgbClr val="8A8280"/>
                </a:solidFill>
                <a:latin typeface="Inter" pitchFamily="34" charset="0"/>
                <a:ea typeface="Inter" pitchFamily="34" charset="-122"/>
                <a:cs typeface="Inter" pitchFamily="34" charset="-120"/>
              </a:rPr>
              <a:t>01</a:t>
            </a:r>
            <a:endParaRPr lang="en-US" sz="900" dirty="0"/>
          </a:p>
        </p:txBody>
      </p:sp>
      <p:sp>
        <p:nvSpPr>
          <p:cNvPr id="21" name="Shape 19"/>
          <p:cNvSpPr/>
          <p:nvPr/>
        </p:nvSpPr>
        <p:spPr>
          <a:xfrm>
            <a:off x="10003536" y="6894576"/>
            <a:ext cx="109728" cy="109728"/>
          </a:xfrm>
          <a:prstGeom prst="rect">
            <a:avLst/>
          </a:prstGeom>
          <a:solidFill>
            <a:srgbClr val="18160F"/>
          </a:solidFill>
          <a:ln/>
        </p:spPr>
      </p:sp>
      <p:sp>
        <p:nvSpPr>
          <p:cNvPr id="22" name="Text 20"/>
          <p:cNvSpPr/>
          <p:nvPr/>
        </p:nvSpPr>
        <p:spPr>
          <a:xfrm>
            <a:off x="10149840" y="6839712"/>
            <a:ext cx="457200" cy="228600"/>
          </a:xfrm>
          <a:prstGeom prst="rect">
            <a:avLst/>
          </a:prstGeom>
          <a:noFill/>
          <a:ln/>
        </p:spPr>
        <p:txBody>
          <a:bodyPr wrap="square" lIns="0" tIns="0" rIns="0" bIns="0" rtlCol="0" anchor="ctr"/>
          <a:lstStyle/>
          <a:p>
            <a:pPr indent="0" marL="0">
              <a:buNone/>
            </a:pPr>
            <a:r>
              <a:rPr lang="en-US" sz="900" dirty="0">
                <a:solidFill>
                  <a:srgbClr val="8A8280"/>
                </a:solidFill>
                <a:latin typeface="Inter" pitchFamily="34" charset="0"/>
                <a:ea typeface="Inter" pitchFamily="34" charset="-122"/>
                <a:cs typeface="Inter" pitchFamily="34" charset="-120"/>
              </a:rPr>
              <a:t>02</a:t>
            </a:r>
            <a:endParaRPr lang="en-US" sz="900" dirty="0"/>
          </a:p>
        </p:txBody>
      </p:sp>
      <p:sp>
        <p:nvSpPr>
          <p:cNvPr id="23" name="Shape 21"/>
          <p:cNvSpPr/>
          <p:nvPr/>
        </p:nvSpPr>
        <p:spPr>
          <a:xfrm>
            <a:off x="7900416" y="5431536"/>
            <a:ext cx="109728" cy="109728"/>
          </a:xfrm>
          <a:prstGeom prst="rect">
            <a:avLst/>
          </a:prstGeom>
          <a:solidFill>
            <a:srgbClr val="18160F"/>
          </a:solidFill>
          <a:ln/>
        </p:spPr>
      </p:sp>
      <p:sp>
        <p:nvSpPr>
          <p:cNvPr id="24" name="Text 22"/>
          <p:cNvSpPr/>
          <p:nvPr/>
        </p:nvSpPr>
        <p:spPr>
          <a:xfrm>
            <a:off x="8046720" y="5376672"/>
            <a:ext cx="457200" cy="228600"/>
          </a:xfrm>
          <a:prstGeom prst="rect">
            <a:avLst/>
          </a:prstGeom>
          <a:noFill/>
          <a:ln/>
        </p:spPr>
        <p:txBody>
          <a:bodyPr wrap="square" lIns="0" tIns="0" rIns="0" bIns="0" rtlCol="0" anchor="ctr"/>
          <a:lstStyle/>
          <a:p>
            <a:pPr indent="0" marL="0">
              <a:buNone/>
            </a:pPr>
            <a:r>
              <a:rPr lang="en-US" sz="900" dirty="0">
                <a:solidFill>
                  <a:srgbClr val="8A8280"/>
                </a:solidFill>
                <a:latin typeface="Inter" pitchFamily="34" charset="0"/>
                <a:ea typeface="Inter" pitchFamily="34" charset="-122"/>
                <a:cs typeface="Inter" pitchFamily="34" charset="-120"/>
              </a:rPr>
              <a:t>03</a:t>
            </a:r>
            <a:endParaRPr lang="en-US" sz="900" dirty="0"/>
          </a:p>
        </p:txBody>
      </p:sp>
      <p:sp>
        <p:nvSpPr>
          <p:cNvPr id="25" name="Shape 23"/>
          <p:cNvSpPr/>
          <p:nvPr/>
        </p:nvSpPr>
        <p:spPr>
          <a:xfrm>
            <a:off x="8174736" y="7077456"/>
            <a:ext cx="109728" cy="109728"/>
          </a:xfrm>
          <a:prstGeom prst="rect">
            <a:avLst/>
          </a:prstGeom>
          <a:solidFill>
            <a:srgbClr val="18160F"/>
          </a:solidFill>
          <a:ln/>
        </p:spPr>
      </p:sp>
      <p:sp>
        <p:nvSpPr>
          <p:cNvPr id="26" name="Text 24"/>
          <p:cNvSpPr/>
          <p:nvPr/>
        </p:nvSpPr>
        <p:spPr>
          <a:xfrm>
            <a:off x="8321040" y="7022592"/>
            <a:ext cx="457200" cy="228600"/>
          </a:xfrm>
          <a:prstGeom prst="rect">
            <a:avLst/>
          </a:prstGeom>
          <a:noFill/>
          <a:ln/>
        </p:spPr>
        <p:txBody>
          <a:bodyPr wrap="square" lIns="0" tIns="0" rIns="0" bIns="0" rtlCol="0" anchor="ctr"/>
          <a:lstStyle/>
          <a:p>
            <a:pPr indent="0" marL="0">
              <a:buNone/>
            </a:pPr>
            <a:r>
              <a:rPr lang="en-US" sz="900" dirty="0">
                <a:solidFill>
                  <a:srgbClr val="8A8280"/>
                </a:solidFill>
                <a:latin typeface="Inter" pitchFamily="34" charset="0"/>
                <a:ea typeface="Inter" pitchFamily="34" charset="-122"/>
                <a:cs typeface="Inter" pitchFamily="34" charset="-120"/>
              </a:rPr>
              <a:t>04</a:t>
            </a:r>
            <a:endParaRPr lang="en-US" sz="900" dirty="0"/>
          </a:p>
        </p:txBody>
      </p:sp>
      <p:sp>
        <p:nvSpPr>
          <p:cNvPr id="27" name="Shape 25"/>
          <p:cNvSpPr/>
          <p:nvPr/>
        </p:nvSpPr>
        <p:spPr>
          <a:xfrm>
            <a:off x="9601200" y="5120640"/>
            <a:ext cx="-1554480" cy="365760"/>
          </a:xfrm>
          <a:prstGeom prst="line">
            <a:avLst/>
          </a:prstGeom>
          <a:noFill/>
          <a:ln w="22860">
            <a:solidFill>
              <a:srgbClr val="F7F471"/>
            </a:solidFill>
            <a:prstDash val="solid"/>
            <a:tailEnd type="triangle"/>
          </a:ln>
        </p:spPr>
      </p:sp>
      <p:sp>
        <p:nvSpPr>
          <p:cNvPr id="28" name="Text 26"/>
          <p:cNvSpPr/>
          <p:nvPr/>
        </p:nvSpPr>
        <p:spPr>
          <a:xfrm>
            <a:off x="762610" y="13204850"/>
            <a:ext cx="8990381" cy="274320"/>
          </a:xfrm>
          <a:prstGeom prst="rect">
            <a:avLst/>
          </a:prstGeom>
          <a:noFill/>
          <a:ln/>
        </p:spPr>
        <p:txBody>
          <a:bodyPr wrap="square" lIns="0" tIns="0" rIns="0" bIns="0" rtlCol="0" anchor="b"/>
          <a:lstStyle/>
          <a:p>
            <a:pPr indent="0" marL="0">
              <a:buNone/>
            </a:pPr>
            <a:r>
              <a:rPr lang="en-US" sz="1000" spc="100" kern="0" dirty="0">
                <a:solidFill>
                  <a:srgbClr val="8A8280"/>
                </a:solidFill>
                <a:latin typeface="Inter" pitchFamily="34" charset="0"/>
                <a:ea typeface="Inter" pitchFamily="34" charset="-122"/>
                <a:cs typeface="Inter" pitchFamily="34" charset="-120"/>
              </a:rPr>
              <a:t>Operating by John Brewton  ·  BCG Growth-Share Matrix</a:t>
            </a:r>
            <a:endParaRPr lang="en-US" sz="1000" dirty="0"/>
          </a:p>
        </p:txBody>
      </p:sp>
      <p:sp>
        <p:nvSpPr>
          <p:cNvPr id="29" name="Text 27"/>
          <p:cNvSpPr/>
          <p:nvPr/>
        </p:nvSpPr>
        <p:spPr>
          <a:xfrm>
            <a:off x="10027310" y="13021970"/>
            <a:ext cx="640080" cy="457200"/>
          </a:xfrm>
          <a:prstGeom prst="rect">
            <a:avLst/>
          </a:prstGeom>
          <a:noFill/>
          <a:ln/>
        </p:spPr>
        <p:txBody>
          <a:bodyPr wrap="square" lIns="0" tIns="0" rIns="0" bIns="0" rtlCol="0" anchor="b"/>
          <a:lstStyle/>
          <a:p>
            <a:pPr algn="r" indent="0" marL="0">
              <a:buNone/>
            </a:pPr>
            <a:r>
              <a:rPr lang="en-US" sz="2400" spc="100" kern="0" dirty="0">
                <a:solidFill>
                  <a:srgbClr val="F7F471"/>
                </a:solidFill>
                <a:latin typeface="Playfair Display" pitchFamily="34" charset="0"/>
                <a:ea typeface="Playfair Display" pitchFamily="34" charset="-122"/>
                <a:cs typeface="Playfair Display" pitchFamily="34" charset="-120"/>
              </a:rPr>
              <a:t>JB</a:t>
            </a:r>
            <a:endParaRPr lang="en-US" sz="2400" dirty="0"/>
          </a:p>
        </p:txBody>
      </p:sp>
      <p:sp>
        <p:nvSpPr>
          <p:cNvPr id="30" name="Text 28"/>
          <p:cNvSpPr/>
          <p:nvPr/>
        </p:nvSpPr>
        <p:spPr>
          <a:xfrm>
            <a:off x="9295790" y="716890"/>
            <a:ext cx="1371600" cy="320040"/>
          </a:xfrm>
          <a:prstGeom prst="rect">
            <a:avLst/>
          </a:prstGeom>
          <a:noFill/>
          <a:ln/>
        </p:spPr>
        <p:txBody>
          <a:bodyPr wrap="square" lIns="0" tIns="0" rIns="0" bIns="0" rtlCol="0" anchor="ctr"/>
          <a:lstStyle/>
          <a:p>
            <a:pPr algn="r" indent="0" marL="0">
              <a:buNone/>
            </a:pPr>
            <a:r>
              <a:rPr lang="en-US" sz="1100" spc="200" kern="0" dirty="0">
                <a:solidFill>
                  <a:srgbClr val="8A8280"/>
                </a:solidFill>
                <a:latin typeface="Inter" pitchFamily="34" charset="0"/>
                <a:ea typeface="Inter" pitchFamily="34" charset="-122"/>
                <a:cs typeface="Inter" pitchFamily="34" charset="-120"/>
              </a:rPr>
              <a:t>09 / 13</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BCG Growth-Share Matrix</dc:title>
  <dc:subject>PptxGenJS Presentation</dc:subject>
  <dc:creator>John Brewton</dc:creator>
  <cp:lastModifiedBy>John Brewton</cp:lastModifiedBy>
  <cp:revision>1</cp:revision>
  <dcterms:created xsi:type="dcterms:W3CDTF">2026-04-27T15:54:22Z</dcterms:created>
  <dcterms:modified xsi:type="dcterms:W3CDTF">2026-04-27T15:54:22Z</dcterms:modified>
</cp:coreProperties>
</file>