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11430000" cy="14287500"/>
  <p:notesSz cx="14287500" cy="1143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3830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74320" y="274320"/>
            <a:ext cx="10881360" cy="2286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3" name="Shape 1"/>
          <p:cNvSpPr/>
          <p:nvPr/>
        </p:nvSpPr>
        <p:spPr>
          <a:xfrm>
            <a:off x="274320" y="13990320"/>
            <a:ext cx="10881360" cy="2286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" name="Shape 2"/>
          <p:cNvSpPr/>
          <p:nvPr/>
        </p:nvSpPr>
        <p:spPr>
          <a:xfrm>
            <a:off x="274320" y="274320"/>
            <a:ext cx="22860" cy="1373886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5" name="Shape 3"/>
          <p:cNvSpPr/>
          <p:nvPr/>
        </p:nvSpPr>
        <p:spPr>
          <a:xfrm>
            <a:off x="11132820" y="274320"/>
            <a:ext cx="22860" cy="13738860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6" name="Shape 4"/>
          <p:cNvSpPr/>
          <p:nvPr/>
        </p:nvSpPr>
        <p:spPr>
          <a:xfrm>
            <a:off x="457200" y="457200"/>
            <a:ext cx="1051560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457200" y="1772107"/>
            <a:ext cx="1051560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457200" y="457200"/>
            <a:ext cx="10973" cy="132588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10961827" y="457200"/>
            <a:ext cx="10973" cy="132588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731520" y="658368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FIELD BRIEFING  /  NO. 003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5212080" y="658368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 OPERATOR'S BRIEFING  /  APRIL 2026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1520" y="960120"/>
            <a:ext cx="99669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600" spc="-5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BCG's Growth-Share Matrix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731520" y="1399032"/>
            <a:ext cx="6858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400" i="1" dirty="0">
                <a:solidFill>
                  <a:srgbClr val="C4B9A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1970 framework. 2026 axes. One portfolio practice.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126480" y="1399032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ISSUE 003  ·  TWELVE CARDS  ·  ONE PAGE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200" y="1874520"/>
            <a:ext cx="10515600" cy="566928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6" name="Text 14"/>
          <p:cNvSpPr/>
          <p:nvPr/>
        </p:nvSpPr>
        <p:spPr>
          <a:xfrm>
            <a:off x="731520" y="2029968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HOW TO READ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2240280" y="1874520"/>
            <a:ext cx="6400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framework still holds. </a:t>
            </a:r>
            <a:pPr indent="0" marL="0">
              <a:buNone/>
            </a:pPr>
            <a:r>
              <a:rPr lang="en-US" sz="1200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variable being allocated changed. Replace capital with attention. Replace share with flywheel position.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8869680" y="1874520"/>
            <a:ext cx="1828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 J  ·  OPERATING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57200" y="2532888"/>
            <a:ext cx="521208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20" name="Shape 18"/>
          <p:cNvSpPr/>
          <p:nvPr/>
        </p:nvSpPr>
        <p:spPr>
          <a:xfrm>
            <a:off x="457200" y="6956755"/>
            <a:ext cx="521208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21" name="Shape 19"/>
          <p:cNvSpPr/>
          <p:nvPr/>
        </p:nvSpPr>
        <p:spPr>
          <a:xfrm>
            <a:off x="457200" y="2532888"/>
            <a:ext cx="10973" cy="4434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22" name="Shape 20"/>
          <p:cNvSpPr/>
          <p:nvPr/>
        </p:nvSpPr>
        <p:spPr>
          <a:xfrm>
            <a:off x="5658307" y="2532888"/>
            <a:ext cx="10973" cy="4434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23" name="Text 21"/>
          <p:cNvSpPr/>
          <p:nvPr/>
        </p:nvSpPr>
        <p:spPr>
          <a:xfrm>
            <a:off x="658368" y="2734056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724912" y="2734056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FRAMEWORK  ·  1970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58368" y="3035808"/>
            <a:ext cx="480974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4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Capital allocation.</a:t>
            </a:r>
            <a:endParaRPr lang="en-US" sz="2400" dirty="0"/>
          </a:p>
        </p:txBody>
      </p:sp>
      <p:sp>
        <p:nvSpPr>
          <p:cNvPr id="26" name="Text 24"/>
          <p:cNvSpPr/>
          <p:nvPr/>
        </p:nvSpPr>
        <p:spPr>
          <a:xfrm>
            <a:off x="658368" y="3538728"/>
            <a:ext cx="4809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Two axes. Four moves. Stars get the cash.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658368" y="3904488"/>
            <a:ext cx="4809744" cy="24231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28" name="Text 26"/>
          <p:cNvSpPr/>
          <p:nvPr/>
        </p:nvSpPr>
        <p:spPr>
          <a:xfrm>
            <a:off x="841248" y="3995928"/>
            <a:ext cx="444398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MARKET GROWTH  ↑</a:t>
            </a:r>
            <a:endParaRPr lang="en-US" sz="800" dirty="0"/>
          </a:p>
        </p:txBody>
      </p:sp>
      <p:sp>
        <p:nvSpPr>
          <p:cNvPr id="29" name="Shape 27"/>
          <p:cNvSpPr/>
          <p:nvPr/>
        </p:nvSpPr>
        <p:spPr>
          <a:xfrm>
            <a:off x="2034540" y="4197096"/>
            <a:ext cx="1028700" cy="1028700"/>
          </a:xfrm>
          <a:prstGeom prst="rect">
            <a:avLst/>
          </a:prstGeom>
          <a:solidFill>
            <a:srgbClr val="F7F471">
              <a:alpha val="40000"/>
            </a:srgbClr>
          </a:solidFill>
          <a:ln/>
        </p:spPr>
      </p:sp>
      <p:sp>
        <p:nvSpPr>
          <p:cNvPr id="30" name="Shape 28"/>
          <p:cNvSpPr/>
          <p:nvPr/>
        </p:nvSpPr>
        <p:spPr>
          <a:xfrm>
            <a:off x="2034540" y="4197096"/>
            <a:ext cx="2057400" cy="2057400"/>
          </a:xfrm>
          <a:prstGeom prst="rect">
            <a:avLst/>
          </a:prstGeom>
          <a:ln w="12700">
            <a:solidFill>
              <a:srgbClr val="18160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063240" y="4197096"/>
            <a:ext cx="0" cy="205740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2034540" y="5225796"/>
            <a:ext cx="205740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2089404" y="42519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STARS</a:t>
            </a:r>
            <a:endParaRPr lang="en-US" sz="700" dirty="0"/>
          </a:p>
        </p:txBody>
      </p:sp>
      <p:sp>
        <p:nvSpPr>
          <p:cNvPr id="34" name="Text 32"/>
          <p:cNvSpPr/>
          <p:nvPr/>
        </p:nvSpPr>
        <p:spPr>
          <a:xfrm>
            <a:off x="2089404" y="44348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Reinvest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3118104" y="42519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QUESTIONS</a:t>
            </a:r>
            <a:endParaRPr lang="en-US" sz="700" dirty="0"/>
          </a:p>
        </p:txBody>
      </p:sp>
      <p:sp>
        <p:nvSpPr>
          <p:cNvPr id="36" name="Text 34"/>
          <p:cNvSpPr/>
          <p:nvPr/>
        </p:nvSpPr>
        <p:spPr>
          <a:xfrm>
            <a:off x="3118104" y="44348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Bet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2089404" y="52806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COWS</a:t>
            </a:r>
            <a:endParaRPr lang="en-US" sz="700" dirty="0"/>
          </a:p>
        </p:txBody>
      </p:sp>
      <p:sp>
        <p:nvSpPr>
          <p:cNvPr id="38" name="Text 36"/>
          <p:cNvSpPr/>
          <p:nvPr/>
        </p:nvSpPr>
        <p:spPr>
          <a:xfrm>
            <a:off x="2089404" y="54635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Harvest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3118104" y="52806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DOGS</a:t>
            </a:r>
            <a:endParaRPr lang="en-US" sz="700" dirty="0"/>
          </a:p>
        </p:txBody>
      </p:sp>
      <p:sp>
        <p:nvSpPr>
          <p:cNvPr id="40" name="Text 38"/>
          <p:cNvSpPr/>
          <p:nvPr/>
        </p:nvSpPr>
        <p:spPr>
          <a:xfrm>
            <a:off x="3118104" y="54635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Divest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2034540" y="6300216"/>
            <a:ext cx="2057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b="1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HIGH ← SHARE → LOW</a:t>
            </a:r>
            <a:endParaRPr lang="en-US" sz="800" dirty="0"/>
          </a:p>
        </p:txBody>
      </p:sp>
      <p:sp>
        <p:nvSpPr>
          <p:cNvPr id="42" name="Shape 40"/>
          <p:cNvSpPr/>
          <p:nvPr/>
        </p:nvSpPr>
        <p:spPr>
          <a:xfrm>
            <a:off x="658368" y="6583680"/>
            <a:ext cx="480974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43" name="Text 41"/>
          <p:cNvSpPr/>
          <p:nvPr/>
        </p:nvSpPr>
        <p:spPr>
          <a:xfrm>
            <a:off x="704088" y="6638544"/>
            <a:ext cx="403250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BRUCE D. HENDERSON  /  BCG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4736592" y="6638544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5760720" y="2532888"/>
            <a:ext cx="521208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46" name="Shape 44"/>
          <p:cNvSpPr/>
          <p:nvPr/>
        </p:nvSpPr>
        <p:spPr>
          <a:xfrm>
            <a:off x="5760720" y="6956755"/>
            <a:ext cx="521208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47" name="Shape 45"/>
          <p:cNvSpPr/>
          <p:nvPr/>
        </p:nvSpPr>
        <p:spPr>
          <a:xfrm>
            <a:off x="5760720" y="2532888"/>
            <a:ext cx="10973" cy="4434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48" name="Shape 46"/>
          <p:cNvSpPr/>
          <p:nvPr/>
        </p:nvSpPr>
        <p:spPr>
          <a:xfrm>
            <a:off x="10961827" y="2532888"/>
            <a:ext cx="10973" cy="4434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49" name="Text 47"/>
          <p:cNvSpPr/>
          <p:nvPr/>
        </p:nvSpPr>
        <p:spPr>
          <a:xfrm>
            <a:off x="5961888" y="2734056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8028432" y="2734056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INVERSION  ·  2026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5961888" y="3035808"/>
            <a:ext cx="480974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4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Attention allocation.</a:t>
            </a:r>
            <a:endParaRPr lang="en-US" sz="2400" dirty="0"/>
          </a:p>
        </p:txBody>
      </p:sp>
      <p:sp>
        <p:nvSpPr>
          <p:cNvPr id="52" name="Text 50"/>
          <p:cNvSpPr/>
          <p:nvPr/>
        </p:nvSpPr>
        <p:spPr>
          <a:xfrm>
            <a:off x="5961888" y="3538728"/>
            <a:ext cx="4809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axes. Four new moves. Compounders get the attention.</a:t>
            </a:r>
            <a:endParaRPr lang="en-US" sz="1100" dirty="0"/>
          </a:p>
        </p:txBody>
      </p:sp>
      <p:sp>
        <p:nvSpPr>
          <p:cNvPr id="53" name="Shape 51"/>
          <p:cNvSpPr/>
          <p:nvPr/>
        </p:nvSpPr>
        <p:spPr>
          <a:xfrm>
            <a:off x="5961888" y="3904488"/>
            <a:ext cx="4809744" cy="242316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54" name="Text 52"/>
          <p:cNvSpPr/>
          <p:nvPr/>
        </p:nvSpPr>
        <p:spPr>
          <a:xfrm>
            <a:off x="6144768" y="3995928"/>
            <a:ext cx="444398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8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ATTENTION VELOCITY  ↑</a:t>
            </a:r>
            <a:endParaRPr lang="en-US" sz="800" dirty="0"/>
          </a:p>
        </p:txBody>
      </p:sp>
      <p:sp>
        <p:nvSpPr>
          <p:cNvPr id="55" name="Shape 53"/>
          <p:cNvSpPr/>
          <p:nvPr/>
        </p:nvSpPr>
        <p:spPr>
          <a:xfrm>
            <a:off x="7338060" y="4197096"/>
            <a:ext cx="1028700" cy="1028700"/>
          </a:xfrm>
          <a:prstGeom prst="rect">
            <a:avLst/>
          </a:prstGeom>
          <a:solidFill>
            <a:srgbClr val="F7F471">
              <a:alpha val="40000"/>
            </a:srgbClr>
          </a:solidFill>
          <a:ln/>
        </p:spPr>
      </p:sp>
      <p:sp>
        <p:nvSpPr>
          <p:cNvPr id="56" name="Shape 54"/>
          <p:cNvSpPr/>
          <p:nvPr/>
        </p:nvSpPr>
        <p:spPr>
          <a:xfrm>
            <a:off x="7338060" y="4197096"/>
            <a:ext cx="2057400" cy="2057400"/>
          </a:xfrm>
          <a:prstGeom prst="rect">
            <a:avLst/>
          </a:prstGeom>
          <a:ln w="12700">
            <a:solidFill>
              <a:srgbClr val="18160F"/>
            </a:solidFill>
            <a:prstDash val="solid"/>
          </a:ln>
        </p:spPr>
      </p:sp>
      <p:sp>
        <p:nvSpPr>
          <p:cNvPr id="57" name="Shape 55"/>
          <p:cNvSpPr/>
          <p:nvPr/>
        </p:nvSpPr>
        <p:spPr>
          <a:xfrm>
            <a:off x="8366760" y="4197096"/>
            <a:ext cx="0" cy="205740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58" name="Shape 56"/>
          <p:cNvSpPr/>
          <p:nvPr/>
        </p:nvSpPr>
        <p:spPr>
          <a:xfrm>
            <a:off x="7338060" y="5225796"/>
            <a:ext cx="2057400" cy="0"/>
          </a:xfrm>
          <a:prstGeom prst="line">
            <a:avLst/>
          </a:prstGeom>
          <a:noFill/>
          <a:ln w="8890">
            <a:solidFill>
              <a:srgbClr val="18160F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7392924" y="42519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COMPOUNDER</a:t>
            </a:r>
            <a:endParaRPr lang="en-US" sz="700" dirty="0"/>
          </a:p>
        </p:txBody>
      </p:sp>
      <p:sp>
        <p:nvSpPr>
          <p:cNvPr id="60" name="Text 58"/>
          <p:cNvSpPr/>
          <p:nvPr/>
        </p:nvSpPr>
        <p:spPr>
          <a:xfrm>
            <a:off x="7392924" y="44348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Defend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8421624" y="42519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BRAND</a:t>
            </a:r>
            <a:endParaRPr lang="en-US" sz="700" dirty="0"/>
          </a:p>
        </p:txBody>
      </p:sp>
      <p:sp>
        <p:nvSpPr>
          <p:cNvPr id="62" name="Text 60"/>
          <p:cNvSpPr/>
          <p:nvPr/>
        </p:nvSpPr>
        <p:spPr>
          <a:xfrm>
            <a:off x="8421624" y="44348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At risk</a:t>
            </a:r>
            <a:endParaRPr lang="en-US" sz="1000" dirty="0"/>
          </a:p>
        </p:txBody>
      </p:sp>
      <p:sp>
        <p:nvSpPr>
          <p:cNvPr id="63" name="Text 61"/>
          <p:cNvSpPr/>
          <p:nvPr/>
        </p:nvSpPr>
        <p:spPr>
          <a:xfrm>
            <a:off x="7392924" y="52806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LIQUIDATOR</a:t>
            </a:r>
            <a:endParaRPr lang="en-US" sz="700" dirty="0"/>
          </a:p>
        </p:txBody>
      </p:sp>
      <p:sp>
        <p:nvSpPr>
          <p:cNvPr id="64" name="Text 62"/>
          <p:cNvSpPr/>
          <p:nvPr/>
        </p:nvSpPr>
        <p:spPr>
          <a:xfrm>
            <a:off x="7392924" y="54635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Harvest</a:t>
            </a:r>
            <a:endParaRPr lang="en-US" sz="1000" dirty="0"/>
          </a:p>
        </p:txBody>
      </p:sp>
      <p:sp>
        <p:nvSpPr>
          <p:cNvPr id="65" name="Text 63"/>
          <p:cNvSpPr/>
          <p:nvPr/>
        </p:nvSpPr>
        <p:spPr>
          <a:xfrm>
            <a:off x="8421624" y="5280660"/>
            <a:ext cx="91897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700" b="1" dirty="0">
                <a:solidFill>
                  <a:srgbClr val="18160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COMMODITY</a:t>
            </a:r>
            <a:endParaRPr lang="en-US" sz="700" dirty="0"/>
          </a:p>
        </p:txBody>
      </p:sp>
      <p:sp>
        <p:nvSpPr>
          <p:cNvPr id="66" name="Text 64"/>
          <p:cNvSpPr/>
          <p:nvPr/>
        </p:nvSpPr>
        <p:spPr>
          <a:xfrm>
            <a:off x="8421624" y="5463540"/>
            <a:ext cx="9189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8A8280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Divest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7338060" y="6300216"/>
            <a:ext cx="2057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b="1" spc="1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STRONG ← FLYWHEEL → WEAK</a:t>
            </a:r>
            <a:endParaRPr lang="en-US" sz="800" dirty="0"/>
          </a:p>
        </p:txBody>
      </p:sp>
      <p:sp>
        <p:nvSpPr>
          <p:cNvPr id="68" name="Shape 66"/>
          <p:cNvSpPr/>
          <p:nvPr/>
        </p:nvSpPr>
        <p:spPr>
          <a:xfrm>
            <a:off x="5961888" y="6583680"/>
            <a:ext cx="480974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69" name="Text 67"/>
          <p:cNvSpPr/>
          <p:nvPr/>
        </p:nvSpPr>
        <p:spPr>
          <a:xfrm>
            <a:off x="6007608" y="6638544"/>
            <a:ext cx="403250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ATTENTION  +  FLYWHEEL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10040112" y="6638544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71" name="Shape 69"/>
          <p:cNvSpPr/>
          <p:nvPr/>
        </p:nvSpPr>
        <p:spPr>
          <a:xfrm>
            <a:off x="457200" y="7059168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72" name="Shape 70"/>
          <p:cNvSpPr/>
          <p:nvPr/>
        </p:nvSpPr>
        <p:spPr>
          <a:xfrm>
            <a:off x="457200" y="9197035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73" name="Shape 71"/>
          <p:cNvSpPr/>
          <p:nvPr/>
        </p:nvSpPr>
        <p:spPr>
          <a:xfrm>
            <a:off x="457200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74" name="Shape 72"/>
          <p:cNvSpPr/>
          <p:nvPr/>
        </p:nvSpPr>
        <p:spPr>
          <a:xfrm>
            <a:off x="3006547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75" name="Text 73"/>
          <p:cNvSpPr/>
          <p:nvPr/>
        </p:nvSpPr>
        <p:spPr>
          <a:xfrm>
            <a:off x="621792" y="722376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</a:t>
            </a:r>
            <a:endParaRPr lang="en-US" sz="1100" dirty="0"/>
          </a:p>
        </p:txBody>
      </p:sp>
      <p:sp>
        <p:nvSpPr>
          <p:cNvPr id="76" name="Text 74"/>
          <p:cNvSpPr/>
          <p:nvPr/>
        </p:nvSpPr>
        <p:spPr>
          <a:xfrm>
            <a:off x="109728" y="722376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QUADRANT  ·  HERO</a:t>
            </a:r>
            <a:endParaRPr lang="en-US" sz="900" dirty="0"/>
          </a:p>
        </p:txBody>
      </p:sp>
      <p:sp>
        <p:nvSpPr>
          <p:cNvPr id="77" name="Text 75"/>
          <p:cNvSpPr/>
          <p:nvPr/>
        </p:nvSpPr>
        <p:spPr>
          <a:xfrm>
            <a:off x="621792" y="7562088"/>
            <a:ext cx="22311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0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Compounders.</a:t>
            </a:r>
            <a:endParaRPr lang="en-US" sz="2000" dirty="0"/>
          </a:p>
        </p:txBody>
      </p:sp>
      <p:sp>
        <p:nvSpPr>
          <p:cNvPr id="78" name="Text 76"/>
          <p:cNvSpPr/>
          <p:nvPr/>
        </p:nvSpPr>
        <p:spPr>
          <a:xfrm>
            <a:off x="621792" y="7973568"/>
            <a:ext cx="223113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Attention plus a data flywheel. The reinvestment surface. Defend it at all costs.</a:t>
            </a:r>
            <a:endParaRPr lang="en-US" sz="1000" dirty="0"/>
          </a:p>
        </p:txBody>
      </p:sp>
      <p:sp>
        <p:nvSpPr>
          <p:cNvPr id="79" name="Shape 77"/>
          <p:cNvSpPr/>
          <p:nvPr/>
        </p:nvSpPr>
        <p:spPr>
          <a:xfrm>
            <a:off x="621792" y="8878824"/>
            <a:ext cx="2231136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80" name="Text 78"/>
          <p:cNvSpPr/>
          <p:nvPr/>
        </p:nvSpPr>
        <p:spPr>
          <a:xfrm>
            <a:off x="667512" y="8933688"/>
            <a:ext cx="1453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DEFEND</a:t>
            </a:r>
            <a:endParaRPr lang="en-US" sz="900" dirty="0"/>
          </a:p>
        </p:txBody>
      </p:sp>
      <p:sp>
        <p:nvSpPr>
          <p:cNvPr id="81" name="Text 79"/>
          <p:cNvSpPr/>
          <p:nvPr/>
        </p:nvSpPr>
        <p:spPr>
          <a:xfrm>
            <a:off x="2121408" y="8933688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82" name="Shape 80"/>
          <p:cNvSpPr/>
          <p:nvPr/>
        </p:nvSpPr>
        <p:spPr>
          <a:xfrm>
            <a:off x="3108960" y="7059168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83" name="Shape 81"/>
          <p:cNvSpPr/>
          <p:nvPr/>
        </p:nvSpPr>
        <p:spPr>
          <a:xfrm>
            <a:off x="3108960" y="9197035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84" name="Shape 82"/>
          <p:cNvSpPr/>
          <p:nvPr/>
        </p:nvSpPr>
        <p:spPr>
          <a:xfrm>
            <a:off x="3108960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85" name="Shape 83"/>
          <p:cNvSpPr/>
          <p:nvPr/>
        </p:nvSpPr>
        <p:spPr>
          <a:xfrm>
            <a:off x="5658307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86" name="Text 84"/>
          <p:cNvSpPr/>
          <p:nvPr/>
        </p:nvSpPr>
        <p:spPr>
          <a:xfrm>
            <a:off x="3273552" y="722376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04</a:t>
            </a:r>
            <a:endParaRPr lang="en-US" sz="1100" dirty="0"/>
          </a:p>
        </p:txBody>
      </p:sp>
      <p:sp>
        <p:nvSpPr>
          <p:cNvPr id="87" name="Text 85"/>
          <p:cNvSpPr/>
          <p:nvPr/>
        </p:nvSpPr>
        <p:spPr>
          <a:xfrm>
            <a:off x="2761488" y="722376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QUADRANT  ·  CASH</a:t>
            </a:r>
            <a:endParaRPr lang="en-US" sz="900" dirty="0"/>
          </a:p>
        </p:txBody>
      </p:sp>
      <p:sp>
        <p:nvSpPr>
          <p:cNvPr id="88" name="Text 86"/>
          <p:cNvSpPr/>
          <p:nvPr/>
        </p:nvSpPr>
        <p:spPr>
          <a:xfrm>
            <a:off x="3273552" y="7562088"/>
            <a:ext cx="22311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0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Liquidators.</a:t>
            </a:r>
            <a:endParaRPr lang="en-US" sz="2000" dirty="0"/>
          </a:p>
        </p:txBody>
      </p:sp>
      <p:sp>
        <p:nvSpPr>
          <p:cNvPr id="89" name="Text 87"/>
          <p:cNvSpPr/>
          <p:nvPr/>
        </p:nvSpPr>
        <p:spPr>
          <a:xfrm>
            <a:off x="3273552" y="7973568"/>
            <a:ext cx="223113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Flywheel without attention. Back-office and infrastructure offers. Harvest them.</a:t>
            </a:r>
            <a:endParaRPr lang="en-US" sz="1000" dirty="0"/>
          </a:p>
        </p:txBody>
      </p:sp>
      <p:sp>
        <p:nvSpPr>
          <p:cNvPr id="90" name="Shape 88"/>
          <p:cNvSpPr/>
          <p:nvPr/>
        </p:nvSpPr>
        <p:spPr>
          <a:xfrm>
            <a:off x="3273552" y="8878824"/>
            <a:ext cx="2231136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91" name="Text 89"/>
          <p:cNvSpPr/>
          <p:nvPr/>
        </p:nvSpPr>
        <p:spPr>
          <a:xfrm>
            <a:off x="3319272" y="8933688"/>
            <a:ext cx="1453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HARVEST</a:t>
            </a:r>
            <a:endParaRPr lang="en-US" sz="900" dirty="0"/>
          </a:p>
        </p:txBody>
      </p:sp>
      <p:sp>
        <p:nvSpPr>
          <p:cNvPr id="92" name="Text 90"/>
          <p:cNvSpPr/>
          <p:nvPr/>
        </p:nvSpPr>
        <p:spPr>
          <a:xfrm>
            <a:off x="4773168" y="8933688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93" name="Shape 91"/>
          <p:cNvSpPr/>
          <p:nvPr/>
        </p:nvSpPr>
        <p:spPr>
          <a:xfrm>
            <a:off x="5760720" y="7059168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94" name="Shape 92"/>
          <p:cNvSpPr/>
          <p:nvPr/>
        </p:nvSpPr>
        <p:spPr>
          <a:xfrm>
            <a:off x="5760720" y="9197035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95" name="Shape 93"/>
          <p:cNvSpPr/>
          <p:nvPr/>
        </p:nvSpPr>
        <p:spPr>
          <a:xfrm>
            <a:off x="5760720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96" name="Shape 94"/>
          <p:cNvSpPr/>
          <p:nvPr/>
        </p:nvSpPr>
        <p:spPr>
          <a:xfrm>
            <a:off x="8310067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97" name="Text 95"/>
          <p:cNvSpPr/>
          <p:nvPr/>
        </p:nvSpPr>
        <p:spPr>
          <a:xfrm>
            <a:off x="5925312" y="722376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05</a:t>
            </a:r>
            <a:endParaRPr lang="en-US" sz="1100" dirty="0"/>
          </a:p>
        </p:txBody>
      </p:sp>
      <p:sp>
        <p:nvSpPr>
          <p:cNvPr id="98" name="Text 96"/>
          <p:cNvSpPr/>
          <p:nvPr/>
        </p:nvSpPr>
        <p:spPr>
          <a:xfrm>
            <a:off x="5413248" y="722376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QUADRANT  ·  RISK</a:t>
            </a:r>
            <a:endParaRPr lang="en-US" sz="900" dirty="0"/>
          </a:p>
        </p:txBody>
      </p:sp>
      <p:sp>
        <p:nvSpPr>
          <p:cNvPr id="99" name="Text 97"/>
          <p:cNvSpPr/>
          <p:nvPr/>
        </p:nvSpPr>
        <p:spPr>
          <a:xfrm>
            <a:off x="5925312" y="7562088"/>
            <a:ext cx="22311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0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Brands.</a:t>
            </a:r>
            <a:endParaRPr lang="en-US" sz="2000" dirty="0"/>
          </a:p>
        </p:txBody>
      </p:sp>
      <p:sp>
        <p:nvSpPr>
          <p:cNvPr id="100" name="Text 98"/>
          <p:cNvSpPr/>
          <p:nvPr/>
        </p:nvSpPr>
        <p:spPr>
          <a:xfrm>
            <a:off x="5925312" y="7973568"/>
            <a:ext cx="223113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Attention without a flywheel. Looks like a Cash Cow. Erodes in eighteen months.</a:t>
            </a:r>
            <a:endParaRPr lang="en-US" sz="1000" dirty="0"/>
          </a:p>
        </p:txBody>
      </p:sp>
      <p:sp>
        <p:nvSpPr>
          <p:cNvPr id="101" name="Shape 99"/>
          <p:cNvSpPr/>
          <p:nvPr/>
        </p:nvSpPr>
        <p:spPr>
          <a:xfrm>
            <a:off x="5925312" y="8878824"/>
            <a:ext cx="2231136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02" name="Text 100"/>
          <p:cNvSpPr/>
          <p:nvPr/>
        </p:nvSpPr>
        <p:spPr>
          <a:xfrm>
            <a:off x="5971032" y="8933688"/>
            <a:ext cx="1453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FLYWHEEL</a:t>
            </a:r>
            <a:endParaRPr lang="en-US" sz="900" dirty="0"/>
          </a:p>
        </p:txBody>
      </p:sp>
      <p:sp>
        <p:nvSpPr>
          <p:cNvPr id="103" name="Text 101"/>
          <p:cNvSpPr/>
          <p:nvPr/>
        </p:nvSpPr>
        <p:spPr>
          <a:xfrm>
            <a:off x="7424928" y="8933688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104" name="Shape 102"/>
          <p:cNvSpPr/>
          <p:nvPr/>
        </p:nvSpPr>
        <p:spPr>
          <a:xfrm>
            <a:off x="8412480" y="7059168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05" name="Shape 103"/>
          <p:cNvSpPr/>
          <p:nvPr/>
        </p:nvSpPr>
        <p:spPr>
          <a:xfrm>
            <a:off x="8412480" y="9197035"/>
            <a:ext cx="256032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06" name="Shape 104"/>
          <p:cNvSpPr/>
          <p:nvPr/>
        </p:nvSpPr>
        <p:spPr>
          <a:xfrm>
            <a:off x="8412480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07" name="Shape 105"/>
          <p:cNvSpPr/>
          <p:nvPr/>
        </p:nvSpPr>
        <p:spPr>
          <a:xfrm>
            <a:off x="10961827" y="7059168"/>
            <a:ext cx="10973" cy="214884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08" name="Text 106"/>
          <p:cNvSpPr/>
          <p:nvPr/>
        </p:nvSpPr>
        <p:spPr>
          <a:xfrm>
            <a:off x="8577072" y="722376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06</a:t>
            </a:r>
            <a:endParaRPr lang="en-US" sz="1100" dirty="0"/>
          </a:p>
        </p:txBody>
      </p:sp>
      <p:sp>
        <p:nvSpPr>
          <p:cNvPr id="109" name="Text 107"/>
          <p:cNvSpPr/>
          <p:nvPr/>
        </p:nvSpPr>
        <p:spPr>
          <a:xfrm>
            <a:off x="8065008" y="722376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QUADRANT  ·  EXIT</a:t>
            </a:r>
            <a:endParaRPr lang="en-US" sz="900" dirty="0"/>
          </a:p>
        </p:txBody>
      </p:sp>
      <p:sp>
        <p:nvSpPr>
          <p:cNvPr id="110" name="Text 108"/>
          <p:cNvSpPr/>
          <p:nvPr/>
        </p:nvSpPr>
        <p:spPr>
          <a:xfrm>
            <a:off x="8577072" y="7562088"/>
            <a:ext cx="223113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0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Commodities.</a:t>
            </a:r>
            <a:endParaRPr lang="en-US" sz="2000" dirty="0"/>
          </a:p>
        </p:txBody>
      </p:sp>
      <p:sp>
        <p:nvSpPr>
          <p:cNvPr id="111" name="Text 109"/>
          <p:cNvSpPr/>
          <p:nvPr/>
        </p:nvSpPr>
        <p:spPr>
          <a:xfrm>
            <a:off x="8577072" y="7973568"/>
            <a:ext cx="2231136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50000"/>
              </a:lnSpc>
              <a:buNone/>
            </a:pPr>
            <a:r>
              <a:rPr lang="en-US" sz="10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Neither attention nor flywheel. The cost of holding exceeds the return. Divest.</a:t>
            </a:r>
            <a:endParaRPr lang="en-US" sz="1000" dirty="0"/>
          </a:p>
        </p:txBody>
      </p:sp>
      <p:sp>
        <p:nvSpPr>
          <p:cNvPr id="112" name="Shape 110"/>
          <p:cNvSpPr/>
          <p:nvPr/>
        </p:nvSpPr>
        <p:spPr>
          <a:xfrm>
            <a:off x="8577072" y="8878824"/>
            <a:ext cx="2231136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13" name="Text 111"/>
          <p:cNvSpPr/>
          <p:nvPr/>
        </p:nvSpPr>
        <p:spPr>
          <a:xfrm>
            <a:off x="8622792" y="8933688"/>
            <a:ext cx="1453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DIVEST</a:t>
            </a:r>
            <a:endParaRPr lang="en-US" sz="900" dirty="0"/>
          </a:p>
        </p:txBody>
      </p:sp>
      <p:sp>
        <p:nvSpPr>
          <p:cNvPr id="114" name="Text 112"/>
          <p:cNvSpPr/>
          <p:nvPr/>
        </p:nvSpPr>
        <p:spPr>
          <a:xfrm>
            <a:off x="10076688" y="8933688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SWIPE</a:t>
            </a:r>
            <a:endParaRPr lang="en-US" sz="900" dirty="0"/>
          </a:p>
        </p:txBody>
      </p:sp>
      <p:sp>
        <p:nvSpPr>
          <p:cNvPr id="115" name="Shape 113"/>
          <p:cNvSpPr/>
          <p:nvPr/>
        </p:nvSpPr>
        <p:spPr>
          <a:xfrm>
            <a:off x="457200" y="9299448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16" name="Shape 114"/>
          <p:cNvSpPr/>
          <p:nvPr/>
        </p:nvSpPr>
        <p:spPr>
          <a:xfrm>
            <a:off x="457200" y="11803075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17" name="Shape 115"/>
          <p:cNvSpPr/>
          <p:nvPr/>
        </p:nvSpPr>
        <p:spPr>
          <a:xfrm>
            <a:off x="457200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18" name="Shape 116"/>
          <p:cNvSpPr/>
          <p:nvPr/>
        </p:nvSpPr>
        <p:spPr>
          <a:xfrm>
            <a:off x="3890467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19" name="Text 117"/>
          <p:cNvSpPr/>
          <p:nvPr/>
        </p:nvSpPr>
        <p:spPr>
          <a:xfrm>
            <a:off x="658368" y="9500616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07</a:t>
            </a:r>
            <a:endParaRPr lang="en-US" sz="1100" dirty="0"/>
          </a:p>
        </p:txBody>
      </p:sp>
      <p:sp>
        <p:nvSpPr>
          <p:cNvPr id="120" name="Text 118"/>
          <p:cNvSpPr/>
          <p:nvPr/>
        </p:nvSpPr>
        <p:spPr>
          <a:xfrm>
            <a:off x="957072" y="9500616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TIER  ·  SOLO</a:t>
            </a:r>
            <a:endParaRPr lang="en-US" sz="900" dirty="0"/>
          </a:p>
        </p:txBody>
      </p:sp>
      <p:sp>
        <p:nvSpPr>
          <p:cNvPr id="121" name="Text 119"/>
          <p:cNvSpPr/>
          <p:nvPr/>
        </p:nvSpPr>
        <p:spPr>
          <a:xfrm>
            <a:off x="658368" y="9802368"/>
            <a:ext cx="304190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Plot offers as a portfolio of attention.</a:t>
            </a:r>
            <a:endParaRPr lang="en-US" sz="2200" dirty="0"/>
          </a:p>
        </p:txBody>
      </p:sp>
      <p:sp>
        <p:nvSpPr>
          <p:cNvPr id="122" name="Text 120"/>
          <p:cNvSpPr/>
          <p:nvPr/>
        </p:nvSpPr>
        <p:spPr>
          <a:xfrm>
            <a:off x="658368" y="10671048"/>
            <a:ext cx="30419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You have offers, not business lines. Move attention into the Compounder.</a:t>
            </a:r>
            <a:endParaRPr lang="en-US" sz="1100" dirty="0"/>
          </a:p>
        </p:txBody>
      </p:sp>
      <p:sp>
        <p:nvSpPr>
          <p:cNvPr id="123" name="Shape 121"/>
          <p:cNvSpPr/>
          <p:nvPr/>
        </p:nvSpPr>
        <p:spPr>
          <a:xfrm>
            <a:off x="658368" y="11521440"/>
            <a:ext cx="304190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24" name="Text 122"/>
          <p:cNvSpPr/>
          <p:nvPr/>
        </p:nvSpPr>
        <p:spPr>
          <a:xfrm>
            <a:off x="704088" y="11576304"/>
            <a:ext cx="19903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WEEKLY  ·  MONTHLY</a:t>
            </a:r>
            <a:endParaRPr lang="en-US" sz="900" dirty="0"/>
          </a:p>
        </p:txBody>
      </p:sp>
      <p:sp>
        <p:nvSpPr>
          <p:cNvPr id="125" name="Text 123"/>
          <p:cNvSpPr/>
          <p:nvPr/>
        </p:nvSpPr>
        <p:spPr>
          <a:xfrm>
            <a:off x="2694432" y="11576304"/>
            <a:ext cx="960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PRACTICE</a:t>
            </a:r>
            <a:endParaRPr lang="en-US" sz="900" dirty="0"/>
          </a:p>
        </p:txBody>
      </p:sp>
      <p:sp>
        <p:nvSpPr>
          <p:cNvPr id="126" name="Shape 124"/>
          <p:cNvSpPr/>
          <p:nvPr/>
        </p:nvSpPr>
        <p:spPr>
          <a:xfrm>
            <a:off x="3992880" y="9299448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27" name="Shape 125"/>
          <p:cNvSpPr/>
          <p:nvPr/>
        </p:nvSpPr>
        <p:spPr>
          <a:xfrm>
            <a:off x="3992880" y="11803075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28" name="Shape 126"/>
          <p:cNvSpPr/>
          <p:nvPr/>
        </p:nvSpPr>
        <p:spPr>
          <a:xfrm>
            <a:off x="3992880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29" name="Shape 127"/>
          <p:cNvSpPr/>
          <p:nvPr/>
        </p:nvSpPr>
        <p:spPr>
          <a:xfrm>
            <a:off x="7426147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30" name="Text 128"/>
          <p:cNvSpPr/>
          <p:nvPr/>
        </p:nvSpPr>
        <p:spPr>
          <a:xfrm>
            <a:off x="4194048" y="9500616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08</a:t>
            </a:r>
            <a:endParaRPr lang="en-US" sz="1100" dirty="0"/>
          </a:p>
        </p:txBody>
      </p:sp>
      <p:sp>
        <p:nvSpPr>
          <p:cNvPr id="131" name="Text 129"/>
          <p:cNvSpPr/>
          <p:nvPr/>
        </p:nvSpPr>
        <p:spPr>
          <a:xfrm>
            <a:off x="4492752" y="9500616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TIER  ·  STARTUP</a:t>
            </a:r>
            <a:endParaRPr lang="en-US" sz="900" dirty="0"/>
          </a:p>
        </p:txBody>
      </p:sp>
      <p:sp>
        <p:nvSpPr>
          <p:cNvPr id="132" name="Text 130"/>
          <p:cNvSpPr/>
          <p:nvPr/>
        </p:nvSpPr>
        <p:spPr>
          <a:xfrm>
            <a:off x="4194048" y="9802368"/>
            <a:ext cx="304190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Run the matrix on data. Not revenue.</a:t>
            </a:r>
            <a:endParaRPr lang="en-US" sz="2200" dirty="0"/>
          </a:p>
        </p:txBody>
      </p:sp>
      <p:sp>
        <p:nvSpPr>
          <p:cNvPr id="133" name="Text 131"/>
          <p:cNvSpPr/>
          <p:nvPr/>
        </p:nvSpPr>
        <p:spPr>
          <a:xfrm>
            <a:off x="4194048" y="10671048"/>
            <a:ext cx="30419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Revenue lags attention. Attention lags flywheel. Plot by flywheel velocity.</a:t>
            </a:r>
            <a:endParaRPr lang="en-US" sz="1100" dirty="0"/>
          </a:p>
        </p:txBody>
      </p:sp>
      <p:sp>
        <p:nvSpPr>
          <p:cNvPr id="134" name="Shape 132"/>
          <p:cNvSpPr/>
          <p:nvPr/>
        </p:nvSpPr>
        <p:spPr>
          <a:xfrm>
            <a:off x="4194048" y="11521440"/>
            <a:ext cx="304190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35" name="Text 133"/>
          <p:cNvSpPr/>
          <p:nvPr/>
        </p:nvSpPr>
        <p:spPr>
          <a:xfrm>
            <a:off x="4239768" y="11576304"/>
            <a:ext cx="19903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QUARTERLY  ·  WEEKLY</a:t>
            </a:r>
            <a:endParaRPr lang="en-US" sz="900" dirty="0"/>
          </a:p>
        </p:txBody>
      </p:sp>
      <p:sp>
        <p:nvSpPr>
          <p:cNvPr id="136" name="Text 134"/>
          <p:cNvSpPr/>
          <p:nvPr/>
        </p:nvSpPr>
        <p:spPr>
          <a:xfrm>
            <a:off x="6230112" y="11576304"/>
            <a:ext cx="960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PRACTICE</a:t>
            </a:r>
            <a:endParaRPr lang="en-US" sz="900" dirty="0"/>
          </a:p>
        </p:txBody>
      </p:sp>
      <p:sp>
        <p:nvSpPr>
          <p:cNvPr id="137" name="Shape 135"/>
          <p:cNvSpPr/>
          <p:nvPr/>
        </p:nvSpPr>
        <p:spPr>
          <a:xfrm>
            <a:off x="7528560" y="9299448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38" name="Shape 136"/>
          <p:cNvSpPr/>
          <p:nvPr/>
        </p:nvSpPr>
        <p:spPr>
          <a:xfrm>
            <a:off x="7528560" y="11803075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39" name="Shape 137"/>
          <p:cNvSpPr/>
          <p:nvPr/>
        </p:nvSpPr>
        <p:spPr>
          <a:xfrm>
            <a:off x="7528560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40" name="Shape 138"/>
          <p:cNvSpPr/>
          <p:nvPr/>
        </p:nvSpPr>
        <p:spPr>
          <a:xfrm>
            <a:off x="10961827" y="9299448"/>
            <a:ext cx="10973" cy="251460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41" name="Text 139"/>
          <p:cNvSpPr/>
          <p:nvPr/>
        </p:nvSpPr>
        <p:spPr>
          <a:xfrm>
            <a:off x="7729728" y="9500616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09</a:t>
            </a:r>
            <a:endParaRPr lang="en-US" sz="1100" dirty="0"/>
          </a:p>
        </p:txBody>
      </p:sp>
      <p:sp>
        <p:nvSpPr>
          <p:cNvPr id="142" name="Text 140"/>
          <p:cNvSpPr/>
          <p:nvPr/>
        </p:nvSpPr>
        <p:spPr>
          <a:xfrm>
            <a:off x="8028432" y="9500616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TIER  ·  SMB</a:t>
            </a:r>
            <a:endParaRPr lang="en-US" sz="900" dirty="0"/>
          </a:p>
        </p:txBody>
      </p:sp>
      <p:sp>
        <p:nvSpPr>
          <p:cNvPr id="143" name="Text 141"/>
          <p:cNvSpPr/>
          <p:nvPr/>
        </p:nvSpPr>
        <p:spPr>
          <a:xfrm>
            <a:off x="7729728" y="9802368"/>
            <a:ext cx="304190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2200" spc="-30" kern="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Cash Cow may already be a Brand.</a:t>
            </a:r>
            <a:endParaRPr lang="en-US" sz="2200" dirty="0"/>
          </a:p>
        </p:txBody>
      </p:sp>
      <p:sp>
        <p:nvSpPr>
          <p:cNvPr id="144" name="Text 142"/>
          <p:cNvSpPr/>
          <p:nvPr/>
        </p:nvSpPr>
        <p:spPr>
          <a:xfrm>
            <a:off x="7729728" y="10671048"/>
            <a:ext cx="30419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5000"/>
              </a:lnSpc>
              <a:buNone/>
            </a:pPr>
            <a:r>
              <a:rPr lang="en-US" sz="1100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If the Cash Cow has attention but no flywheel, it is now a Brand under attack.</a:t>
            </a:r>
            <a:endParaRPr lang="en-US" sz="1100" dirty="0"/>
          </a:p>
        </p:txBody>
      </p:sp>
      <p:sp>
        <p:nvSpPr>
          <p:cNvPr id="145" name="Shape 143"/>
          <p:cNvSpPr/>
          <p:nvPr/>
        </p:nvSpPr>
        <p:spPr>
          <a:xfrm>
            <a:off x="7729728" y="11521440"/>
            <a:ext cx="304190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46" name="Text 144"/>
          <p:cNvSpPr/>
          <p:nvPr/>
        </p:nvSpPr>
        <p:spPr>
          <a:xfrm>
            <a:off x="7775448" y="11576304"/>
            <a:ext cx="199034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QUARTERLY  ·  90-DAY</a:t>
            </a:r>
            <a:endParaRPr lang="en-US" sz="900" dirty="0"/>
          </a:p>
        </p:txBody>
      </p:sp>
      <p:sp>
        <p:nvSpPr>
          <p:cNvPr id="147" name="Text 145"/>
          <p:cNvSpPr/>
          <p:nvPr/>
        </p:nvSpPr>
        <p:spPr>
          <a:xfrm>
            <a:off x="9765792" y="11576304"/>
            <a:ext cx="960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PRACTICE</a:t>
            </a:r>
            <a:endParaRPr lang="en-US" sz="900" dirty="0"/>
          </a:p>
        </p:txBody>
      </p:sp>
      <p:sp>
        <p:nvSpPr>
          <p:cNvPr id="148" name="Shape 146"/>
          <p:cNvSpPr/>
          <p:nvPr/>
        </p:nvSpPr>
        <p:spPr>
          <a:xfrm>
            <a:off x="457200" y="11905488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49" name="Shape 147"/>
          <p:cNvSpPr/>
          <p:nvPr/>
        </p:nvSpPr>
        <p:spPr>
          <a:xfrm>
            <a:off x="457200" y="13311835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50" name="Shape 148"/>
          <p:cNvSpPr/>
          <p:nvPr/>
        </p:nvSpPr>
        <p:spPr>
          <a:xfrm>
            <a:off x="457200" y="11905488"/>
            <a:ext cx="10973" cy="141732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51" name="Shape 149"/>
          <p:cNvSpPr/>
          <p:nvPr/>
        </p:nvSpPr>
        <p:spPr>
          <a:xfrm>
            <a:off x="3890467" y="11905488"/>
            <a:ext cx="10973" cy="141732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52" name="Text 150"/>
          <p:cNvSpPr/>
          <p:nvPr/>
        </p:nvSpPr>
        <p:spPr>
          <a:xfrm>
            <a:off x="658368" y="1207008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</a:t>
            </a:r>
            <a:endParaRPr lang="en-US" sz="1100" dirty="0"/>
          </a:p>
        </p:txBody>
      </p:sp>
      <p:sp>
        <p:nvSpPr>
          <p:cNvPr id="153" name="Text 151"/>
          <p:cNvSpPr/>
          <p:nvPr/>
        </p:nvSpPr>
        <p:spPr>
          <a:xfrm>
            <a:off x="957072" y="1207008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DELIVERABLE</a:t>
            </a:r>
            <a:endParaRPr lang="en-US" sz="900" dirty="0"/>
          </a:p>
        </p:txBody>
      </p:sp>
      <p:sp>
        <p:nvSpPr>
          <p:cNvPr id="154" name="Text 152"/>
          <p:cNvSpPr/>
          <p:nvPr/>
        </p:nvSpPr>
        <p:spPr>
          <a:xfrm>
            <a:off x="658368" y="12362688"/>
            <a:ext cx="304190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Worksheet.</a:t>
            </a:r>
            <a:endParaRPr lang="en-US" sz="1800" dirty="0"/>
          </a:p>
        </p:txBody>
      </p:sp>
      <p:sp>
        <p:nvSpPr>
          <p:cNvPr id="155" name="Text 153"/>
          <p:cNvSpPr/>
          <p:nvPr/>
        </p:nvSpPr>
        <p:spPr>
          <a:xfrm>
            <a:off x="658368" y="12710160"/>
            <a:ext cx="30419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Six steps. Sixty minutes.</a:t>
            </a:r>
            <a:endParaRPr lang="en-US" sz="1000" dirty="0"/>
          </a:p>
        </p:txBody>
      </p:sp>
      <p:sp>
        <p:nvSpPr>
          <p:cNvPr id="156" name="Shape 154"/>
          <p:cNvSpPr/>
          <p:nvPr/>
        </p:nvSpPr>
        <p:spPr>
          <a:xfrm>
            <a:off x="658368" y="13030200"/>
            <a:ext cx="304190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57" name="Text 155"/>
          <p:cNvSpPr/>
          <p:nvPr/>
        </p:nvSpPr>
        <p:spPr>
          <a:xfrm>
            <a:off x="704088" y="13085064"/>
            <a:ext cx="22646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PRINT · SIGN · COMMIT</a:t>
            </a:r>
            <a:endParaRPr lang="en-US" sz="900" dirty="0"/>
          </a:p>
        </p:txBody>
      </p:sp>
      <p:sp>
        <p:nvSpPr>
          <p:cNvPr id="158" name="Text 156"/>
          <p:cNvSpPr/>
          <p:nvPr/>
        </p:nvSpPr>
        <p:spPr>
          <a:xfrm>
            <a:off x="2968752" y="13085064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FILE</a:t>
            </a:r>
            <a:endParaRPr lang="en-US" sz="900" dirty="0"/>
          </a:p>
        </p:txBody>
      </p:sp>
      <p:sp>
        <p:nvSpPr>
          <p:cNvPr id="159" name="Shape 157"/>
          <p:cNvSpPr/>
          <p:nvPr/>
        </p:nvSpPr>
        <p:spPr>
          <a:xfrm>
            <a:off x="3992880" y="11905488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60" name="Shape 158"/>
          <p:cNvSpPr/>
          <p:nvPr/>
        </p:nvSpPr>
        <p:spPr>
          <a:xfrm>
            <a:off x="3992880" y="13311835"/>
            <a:ext cx="3444240" cy="10973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61" name="Shape 159"/>
          <p:cNvSpPr/>
          <p:nvPr/>
        </p:nvSpPr>
        <p:spPr>
          <a:xfrm>
            <a:off x="3992880" y="11905488"/>
            <a:ext cx="10973" cy="141732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62" name="Shape 160"/>
          <p:cNvSpPr/>
          <p:nvPr/>
        </p:nvSpPr>
        <p:spPr>
          <a:xfrm>
            <a:off x="7426147" y="11905488"/>
            <a:ext cx="10973" cy="1417320"/>
          </a:xfrm>
          <a:prstGeom prst="rect">
            <a:avLst/>
          </a:prstGeom>
          <a:solidFill>
            <a:srgbClr val="8A8280">
              <a:alpha val="40000"/>
            </a:srgbClr>
          </a:solidFill>
          <a:ln/>
        </p:spPr>
      </p:sp>
      <p:sp>
        <p:nvSpPr>
          <p:cNvPr id="163" name="Text 161"/>
          <p:cNvSpPr/>
          <p:nvPr/>
        </p:nvSpPr>
        <p:spPr>
          <a:xfrm>
            <a:off x="4194048" y="1207008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</a:t>
            </a:r>
            <a:endParaRPr lang="en-US" sz="1100" dirty="0"/>
          </a:p>
        </p:txBody>
      </p:sp>
      <p:sp>
        <p:nvSpPr>
          <p:cNvPr id="164" name="Text 162"/>
          <p:cNvSpPr/>
          <p:nvPr/>
        </p:nvSpPr>
        <p:spPr>
          <a:xfrm>
            <a:off x="4492752" y="1207008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DELIVERABLE</a:t>
            </a:r>
            <a:endParaRPr lang="en-US" sz="900" dirty="0"/>
          </a:p>
        </p:txBody>
      </p:sp>
      <p:sp>
        <p:nvSpPr>
          <p:cNvPr id="165" name="Text 163"/>
          <p:cNvSpPr/>
          <p:nvPr/>
        </p:nvSpPr>
        <p:spPr>
          <a:xfrm>
            <a:off x="4194048" y="12362688"/>
            <a:ext cx="304190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EDE8D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Prompt Pack.</a:t>
            </a:r>
            <a:endParaRPr lang="en-US" sz="1800" dirty="0"/>
          </a:p>
        </p:txBody>
      </p:sp>
      <p:sp>
        <p:nvSpPr>
          <p:cNvPr id="166" name="Text 164"/>
          <p:cNvSpPr/>
          <p:nvPr/>
        </p:nvSpPr>
        <p:spPr>
          <a:xfrm>
            <a:off x="4194048" y="12710160"/>
            <a:ext cx="30419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i="1" dirty="0">
                <a:solidFill>
                  <a:srgbClr val="C4B9A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Five prompts. One weekly practice.</a:t>
            </a:r>
            <a:endParaRPr lang="en-US" sz="1000" dirty="0"/>
          </a:p>
        </p:txBody>
      </p:sp>
      <p:sp>
        <p:nvSpPr>
          <p:cNvPr id="167" name="Shape 165"/>
          <p:cNvSpPr/>
          <p:nvPr/>
        </p:nvSpPr>
        <p:spPr>
          <a:xfrm>
            <a:off x="4194048" y="13030200"/>
            <a:ext cx="3041904" cy="10973"/>
          </a:xfrm>
          <a:prstGeom prst="rect">
            <a:avLst/>
          </a:prstGeom>
          <a:solidFill>
            <a:srgbClr val="F7F471"/>
          </a:solidFill>
          <a:ln/>
        </p:spPr>
      </p:sp>
      <p:sp>
        <p:nvSpPr>
          <p:cNvPr id="168" name="Text 166"/>
          <p:cNvSpPr/>
          <p:nvPr/>
        </p:nvSpPr>
        <p:spPr>
          <a:xfrm>
            <a:off x="4239768" y="13085064"/>
            <a:ext cx="22646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CLAUDE · PERPLEXITY</a:t>
            </a:r>
            <a:endParaRPr lang="en-US" sz="900" dirty="0"/>
          </a:p>
        </p:txBody>
      </p:sp>
      <p:sp>
        <p:nvSpPr>
          <p:cNvPr id="169" name="Text 167"/>
          <p:cNvSpPr/>
          <p:nvPr/>
        </p:nvSpPr>
        <p:spPr>
          <a:xfrm>
            <a:off x="6504432" y="13085064"/>
            <a:ext cx="685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FILE</a:t>
            </a:r>
            <a:endParaRPr lang="en-US" sz="900" dirty="0"/>
          </a:p>
        </p:txBody>
      </p:sp>
      <p:sp>
        <p:nvSpPr>
          <p:cNvPr id="170" name="Shape 168"/>
          <p:cNvSpPr/>
          <p:nvPr/>
        </p:nvSpPr>
        <p:spPr>
          <a:xfrm>
            <a:off x="7528560" y="11905488"/>
            <a:ext cx="3444240" cy="1417320"/>
          </a:xfrm>
          <a:prstGeom prst="rect">
            <a:avLst/>
          </a:prstGeom>
          <a:solidFill>
            <a:srgbClr val="D6CEBF"/>
          </a:solidFill>
          <a:ln/>
        </p:spPr>
      </p:sp>
      <p:sp>
        <p:nvSpPr>
          <p:cNvPr id="171" name="Text 169"/>
          <p:cNvSpPr/>
          <p:nvPr/>
        </p:nvSpPr>
        <p:spPr>
          <a:xfrm>
            <a:off x="7729728" y="12070080"/>
            <a:ext cx="1371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</a:t>
            </a:r>
            <a:endParaRPr lang="en-US" sz="1100" dirty="0"/>
          </a:p>
        </p:txBody>
      </p:sp>
      <p:sp>
        <p:nvSpPr>
          <p:cNvPr id="172" name="Text 170"/>
          <p:cNvSpPr/>
          <p:nvPr/>
        </p:nvSpPr>
        <p:spPr>
          <a:xfrm>
            <a:off x="8028432" y="12070080"/>
            <a:ext cx="2743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CLAIM</a:t>
            </a:r>
            <a:endParaRPr lang="en-US" sz="900" dirty="0"/>
          </a:p>
        </p:txBody>
      </p:sp>
      <p:sp>
        <p:nvSpPr>
          <p:cNvPr id="173" name="Text 171"/>
          <p:cNvSpPr/>
          <p:nvPr/>
        </p:nvSpPr>
        <p:spPr>
          <a:xfrm>
            <a:off x="7729728" y="12362688"/>
            <a:ext cx="304190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800" b="1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Capital → Attention.</a:t>
            </a:r>
            <a:endParaRPr lang="en-US" sz="1800" dirty="0"/>
          </a:p>
        </p:txBody>
      </p:sp>
      <p:sp>
        <p:nvSpPr>
          <p:cNvPr id="174" name="Text 172"/>
          <p:cNvSpPr/>
          <p:nvPr/>
        </p:nvSpPr>
        <p:spPr>
          <a:xfrm>
            <a:off x="7729728" y="12746736"/>
            <a:ext cx="304190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40000"/>
              </a:lnSpc>
              <a:buNone/>
            </a:pPr>
            <a:r>
              <a:rPr lang="en-US" sz="1100" i="1" dirty="0">
                <a:solidFill>
                  <a:srgbClr val="18160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The matrix still allocates. The variable changed.</a:t>
            </a:r>
            <a:endParaRPr lang="en-US" sz="1100" dirty="0"/>
          </a:p>
        </p:txBody>
      </p:sp>
      <p:sp>
        <p:nvSpPr>
          <p:cNvPr id="175" name="Text 173"/>
          <p:cNvSpPr/>
          <p:nvPr/>
        </p:nvSpPr>
        <p:spPr>
          <a:xfrm>
            <a:off x="457200" y="1344625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  ·  JOHN BREWTON</a:t>
            </a:r>
            <a:endParaRPr lang="en-US" sz="900" dirty="0"/>
          </a:p>
        </p:txBody>
      </p:sp>
      <p:sp>
        <p:nvSpPr>
          <p:cNvPr id="176" name="Text 174"/>
          <p:cNvSpPr/>
          <p:nvPr/>
        </p:nvSpPr>
        <p:spPr>
          <a:xfrm>
            <a:off x="3474720" y="13446252"/>
            <a:ext cx="4480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300" kern="0" dirty="0">
                <a:solidFill>
                  <a:srgbClr val="F7F471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BRIEFING 003  ·  GROWTH-SHARE MATRIX</a:t>
            </a:r>
            <a:endParaRPr lang="en-US" sz="900" dirty="0"/>
          </a:p>
        </p:txBody>
      </p:sp>
      <p:sp>
        <p:nvSpPr>
          <p:cNvPr id="177" name="Text 175"/>
          <p:cNvSpPr/>
          <p:nvPr/>
        </p:nvSpPr>
        <p:spPr>
          <a:xfrm>
            <a:off x="7955280" y="13446252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b="1" spc="300" kern="0" dirty="0">
                <a:solidFill>
                  <a:srgbClr val="8A8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operatingbyjohnbrewton.com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BCG Growth-Share Matrix — Field Briefing No. 003</dc:title>
  <dc:subject>PptxGenJS Presentation</dc:subject>
  <dc:creator>John Brewton</dc:creator>
  <cp:lastModifiedBy>John Brewton</cp:lastModifiedBy>
  <cp:revision>1</cp:revision>
  <dcterms:created xsi:type="dcterms:W3CDTF">2026-04-28T09:40:41Z</dcterms:created>
  <dcterms:modified xsi:type="dcterms:W3CDTF">2026-04-28T09:40:41Z</dcterms:modified>
</cp:coreProperties>
</file>