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7772400" cy="10058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OPERATING · WORKSHEET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Balanced Scorecard.</a:t>
            </a:r>
          </a:p>
          <a:p>
            <a:pPr algn="l">
              <a:lnSpc>
                <a:spcPct val="10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The Diagnostic.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75488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506349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537210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68071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598932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629793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660654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691515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7223760" y="548640"/>
            <a:ext cx="0" cy="18288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4754880" y="5486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4754880" y="7315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4754880" y="9144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4754880" y="10972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4754880" y="12801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4754880" y="14630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4754880" y="164592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4754880" y="182880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4754880" y="201168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4754880" y="219456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4754880" y="2377440"/>
            <a:ext cx="246888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 rot="720000">
            <a:off x="5001768" y="731520"/>
            <a:ext cx="740664" cy="329184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6" name="Connector 25"/>
          <p:cNvCxnSpPr/>
          <p:nvPr/>
        </p:nvCxnSpPr>
        <p:spPr>
          <a:xfrm>
            <a:off x="5186934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372100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5557266" y="764438"/>
            <a:ext cx="0" cy="263347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5075834" y="896112"/>
            <a:ext cx="592531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98033" y="830275"/>
            <a:ext cx="133319" cy="6583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 rot="21120000">
            <a:off x="6112764" y="1097280"/>
            <a:ext cx="790041" cy="36576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631027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650778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6705294" y="1133856"/>
            <a:ext cx="0" cy="2926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6191768" y="1280160"/>
            <a:ext cx="632032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428780" y="1207008"/>
            <a:ext cx="142207" cy="7315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 rot="300000">
            <a:off x="5248656" y="1554480"/>
            <a:ext cx="691286" cy="402336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>
            <a:off x="5421477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594298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5767119" y="1594713"/>
            <a:ext cx="0" cy="321869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317784" y="1755648"/>
            <a:ext cx="553029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25170" y="1675180"/>
            <a:ext cx="124431" cy="80467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4927702" y="1567282"/>
            <a:ext cx="888796" cy="88879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5001768" y="1641348"/>
            <a:ext cx="740664" cy="74066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5075834" y="1715414"/>
            <a:ext cx="592532" cy="59253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6260897" y="568757"/>
            <a:ext cx="691286" cy="69128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6334963" y="642823"/>
            <a:ext cx="543154" cy="54315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6409029" y="716889"/>
            <a:ext cx="395022" cy="39502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6606540" y="1856232"/>
            <a:ext cx="493776" cy="493776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6680606" y="1930298"/>
            <a:ext cx="345644" cy="345644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754672" y="2004364"/>
            <a:ext cx="197512" cy="197512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5221836" y="6010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5908436" y="10622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5691093" y="8412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5184775" y="19677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042313" y="7309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6524548" y="6152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4879858" y="74513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5671914" y="10365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6874493" y="18111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4866179" y="17256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5588865" y="205024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040530" y="14284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5679474" y="14906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5921696" y="22461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4782137" y="21399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5424539" y="20127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6527453" y="12621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5920356" y="87470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5657971" y="2149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6166659" y="7629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5143884" y="13454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5160537" y="130147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197534" y="18147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5864360" y="22413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4937124" y="207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681847" y="16731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5278438" y="134248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5085391" y="170635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5984558" y="22880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271687" y="17594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5561396" y="20262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5046615" y="6447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5710754" y="21698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5968661" y="7159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5731275" y="23657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5178510" y="134582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5920785" y="14995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6285097" y="88975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6307531" y="129369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5633616" y="195409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5874666" y="202046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5054363" y="182608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5472687" y="16688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5781691" y="89131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6693739" y="134441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5887123" y="189081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7090896" y="10092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6115020" y="23162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4989500" y="10289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4889518" y="22369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2" name="Connector 101"/>
          <p:cNvCxnSpPr/>
          <p:nvPr/>
        </p:nvCxnSpPr>
        <p:spPr>
          <a:xfrm flipV="1">
            <a:off x="4878324" y="1865376"/>
            <a:ext cx="493776" cy="365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5372100" y="1554480"/>
            <a:ext cx="493776" cy="310896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 flipV="1">
            <a:off x="5865876" y="1243584"/>
            <a:ext cx="493776" cy="310896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 flipV="1">
            <a:off x="6359652" y="877824"/>
            <a:ext cx="172821" cy="3657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4830699" y="218351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4954524" y="217398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P1 FINANCIAL</a:t>
            </a:r>
          </a:p>
        </p:txBody>
      </p:sp>
      <p:sp>
        <p:nvSpPr>
          <p:cNvPr id="108" name="Oval 107"/>
          <p:cNvSpPr/>
          <p:nvPr/>
        </p:nvSpPr>
        <p:spPr>
          <a:xfrm>
            <a:off x="5324475" y="1817751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5448300" y="1808226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P2 CUSTOMER</a:t>
            </a:r>
          </a:p>
        </p:txBody>
      </p:sp>
      <p:sp>
        <p:nvSpPr>
          <p:cNvPr id="110" name="Oval 109"/>
          <p:cNvSpPr/>
          <p:nvPr/>
        </p:nvSpPr>
        <p:spPr>
          <a:xfrm>
            <a:off x="5818251" y="150685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5942076" y="149733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P3 INT. PROCESS</a:t>
            </a:r>
          </a:p>
        </p:txBody>
      </p:sp>
      <p:sp>
        <p:nvSpPr>
          <p:cNvPr id="112" name="Oval 111"/>
          <p:cNvSpPr/>
          <p:nvPr/>
        </p:nvSpPr>
        <p:spPr>
          <a:xfrm>
            <a:off x="6312027" y="1195959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4530852" y="1186434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P4 LEARNING</a:t>
            </a:r>
          </a:p>
        </p:txBody>
      </p:sp>
      <p:sp>
        <p:nvSpPr>
          <p:cNvPr id="114" name="Oval 113"/>
          <p:cNvSpPr/>
          <p:nvPr/>
        </p:nvSpPr>
        <p:spPr>
          <a:xfrm>
            <a:off x="6484848" y="830199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4703673" y="820674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P5 AI CAPABILITY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864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RUN BY</a:t>
            </a:r>
          </a:p>
        </p:txBody>
      </p:sp>
      <p:cxnSp>
        <p:nvCxnSpPr>
          <p:cNvPr id="117" name="Connector 116"/>
          <p:cNvCxnSpPr/>
          <p:nvPr/>
        </p:nvCxnSpPr>
        <p:spPr>
          <a:xfrm>
            <a:off x="548640" y="3749039"/>
            <a:ext cx="265176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3840480" y="329184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DATE</a:t>
            </a:r>
          </a:p>
        </p:txBody>
      </p:sp>
      <p:cxnSp>
        <p:nvCxnSpPr>
          <p:cNvPr id="119" name="Connector 118"/>
          <p:cNvCxnSpPr/>
          <p:nvPr/>
        </p:nvCxnSpPr>
        <p:spPr>
          <a:xfrm>
            <a:off x="3840480" y="3749039"/>
            <a:ext cx="33832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Rectangle 119"/>
          <p:cNvSpPr/>
          <p:nvPr/>
        </p:nvSpPr>
        <p:spPr>
          <a:xfrm>
            <a:off x="548640" y="4389120"/>
            <a:ext cx="6675120" cy="475488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Rectangle 120"/>
          <p:cNvSpPr/>
          <p:nvPr/>
        </p:nvSpPr>
        <p:spPr>
          <a:xfrm>
            <a:off x="914400" y="47548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2" name="TextBox 121"/>
          <p:cNvSpPr txBox="1"/>
          <p:nvPr/>
        </p:nvSpPr>
        <p:spPr>
          <a:xfrm>
            <a:off x="914400" y="4846320"/>
            <a:ext cx="5943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THE QUESTION THIS DIAGNOSTIC ANSWERS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914400" y="5303520"/>
            <a:ext cx="5943600" cy="2194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800" b="0" i="0">
                <a:solidFill>
                  <a:srgbClr val="EDE8DF"/>
                </a:solidFill>
                <a:latin typeface="Playfair Display"/>
              </a:rPr>
              <a:t>Does my scorecard measure the operation I run today.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914400" y="7498079"/>
            <a:ext cx="5943600" cy="1463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Run the seven steps. Score every perspective. Mark every KPI as ALIGNED, DRIFTED, or REFRESH. Pick one move. Set the cadence. Ship it Friday.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264408" y="548640"/>
            <a:ext cx="23812" cy="896112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Run the card.</a:t>
            </a:r>
          </a:p>
          <a:p>
            <a:pPr algn="l">
              <a:lnSpc>
                <a:spcPct val="105000"/>
              </a:lnSpc>
            </a:pPr>
            <a:r>
              <a:rPr sz="3200" b="0" i="0">
                <a:solidFill>
                  <a:srgbClr val="EDE8DF"/>
                </a:solidFill>
                <a:latin typeface="Playfair Display"/>
              </a:rPr>
              <a:t>Every Friday.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108960"/>
            <a:ext cx="3291840" cy="1828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 i="0">
                <a:solidFill>
                  <a:srgbClr val="C4B9AE"/>
                </a:solidFill>
                <a:latin typeface="Inter"/>
              </a:rPr>
              <a:t>The diagnostic runs in 60 minutes. The cadence runs in 30 minutes every Friday.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4937760"/>
            <a:ext cx="3291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5303520"/>
            <a:ext cx="3291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0168" y="7315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WHAT TO DO NEXT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0168" y="12801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RUN THE CARD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0168" y="164592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Every Friday. Thirty minutes.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3630168" y="228600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0168" y="25603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TEACH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0168" y="292608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Walk one teammate through it.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630168" y="356616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30168" y="38404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READ THE PIECE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30168" y="420624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 Stories on the fifth perspective.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3630168" y="484632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30168" y="5120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DE8DF"/>
                </a:solidFill>
                <a:latin typeface="Inter"/>
              </a:rPr>
              <a:t>SUBSCRIBE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30168" y="5486400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C4B9AE"/>
                </a:solidFill>
                <a:latin typeface="Playfair Display"/>
              </a:rPr>
              <a:t>Operating. Every Friday.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630168" y="6126480"/>
            <a:ext cx="36576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C4B9AE"/>
                </a:solidFill>
                <a:latin typeface="Inter"/>
              </a:rPr>
              <a:t>JOHN BREWTON · OPERATING · 6AEP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ORIENTATION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91440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2A3D2E"/>
                </a:solidFill>
                <a:latin typeface="Playfair Display"/>
              </a:rPr>
              <a:t>How to run this.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TIME REQUIRED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60 minutes.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70632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953512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INPUTS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3512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Current KPI list. Org chart. Stack inventory.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92624" y="2011680"/>
            <a:ext cx="2130552" cy="13716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175504" y="2194560"/>
            <a:ext cx="185623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OUTPUT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75504" y="2560320"/>
            <a:ext cx="1856232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A five-perspective card with one named move.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38404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9319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SEVEN STEPS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3891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4348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Inventory the five perspectives.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48640" y="48463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8640" y="48920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49377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Year and assumption per perspective.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48640" y="53492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539496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97280" y="544068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Score how well each perspective measures the stack.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585216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89788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97280" y="594360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Mark each ALIGNED, DRIFTED, or REFRESH.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548640" y="635508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640080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" y="644652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Map the four-layer AI Capability stack.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548640" y="685800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690372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97280" y="694944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Pick the move.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548640" y="736092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8640" y="7406640"/>
            <a:ext cx="5486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7452360"/>
            <a:ext cx="6126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0">
                <a:solidFill>
                  <a:srgbClr val="18160F"/>
                </a:solidFill>
                <a:latin typeface="Playfair Display"/>
              </a:rPr>
              <a:t>Set cadence and write the trigger.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548640" y="7863840"/>
            <a:ext cx="667512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Inventory the five perspectives.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List one KPI per perspective. The fifth is AI Capability.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P1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31638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FINANCIAL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566160" y="34747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66160" y="31546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KPI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40233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P2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160" y="40782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CUSTOMER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3566160" y="43891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566160" y="40690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KPI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49377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P3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49926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INTERNAL PROCESS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566160" y="53035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66160" y="49834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KPI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58521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P4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80160" y="59070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LEARNING &amp; GROWTH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3566160" y="62179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66160" y="58978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KPI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766560"/>
            <a:ext cx="6400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2A3D2E"/>
                </a:solidFill>
                <a:latin typeface="Playfair Display"/>
              </a:rPr>
              <a:t>P5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80160" y="6821424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AI CAPABILITY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3566160" y="7132320"/>
            <a:ext cx="3657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66160" y="681228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YOUR KPI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Year and assumption per perspective.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When did the metric start. What did the metric assume.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1371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PERSPECTIVE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11680" y="3017520"/>
            <a:ext cx="7315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YEAR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017520"/>
            <a:ext cx="4297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ASSUMPTION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38328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P1 FINANCIAL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011680" y="370332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2926080" y="370332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640" y="416052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P2 CUSTOMER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2011680" y="448056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2926080" y="448056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93776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P3 INT. PROCESS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2011680" y="525780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2926080" y="525780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8640" y="571500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P4 LEARNING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2011680" y="603504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2926080" y="603504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48640" y="6492240"/>
            <a:ext cx="1371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P5 AI CAPABILITY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011680" y="6812280"/>
            <a:ext cx="7315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926080" y="6812280"/>
            <a:ext cx="429768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Score how well each measures the stack.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One sentence on stack support. One score from 1 to 10.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01752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31546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P1 FINANCIAL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47472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STACK SUPPORT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731520" y="4023360"/>
            <a:ext cx="42062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303520" y="3291840"/>
            <a:ext cx="164592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303520" y="3383280"/>
            <a:ext cx="1645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 1-10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425196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3891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P2 CUSTOMER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470916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STACK SUPPORT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731520" y="5257800"/>
            <a:ext cx="42062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03520" y="4526280"/>
            <a:ext cx="164592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303520" y="4617720"/>
            <a:ext cx="1645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 1-10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548640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56235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P3 INTERNAL PROCESS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594360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STACK SUPPORT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731520" y="6492240"/>
            <a:ext cx="42062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5303520" y="5760720"/>
            <a:ext cx="164592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303520" y="5852160"/>
            <a:ext cx="1645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 1-10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672084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68580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P4 LEARNING &amp; GROWTH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" y="717804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STACK SUPPORT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731520" y="7726680"/>
            <a:ext cx="42062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303520" y="6995160"/>
            <a:ext cx="164592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303520" y="7086600"/>
            <a:ext cx="1645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 1-10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8640" y="7955280"/>
            <a:ext cx="6675120" cy="118872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8092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P5 AI CAPABILITY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8412480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 spc="300">
                <a:solidFill>
                  <a:srgbClr val="8A8280"/>
                </a:solidFill>
                <a:latin typeface="Inter"/>
              </a:rPr>
              <a:t>STACK SUPPORT</a:t>
            </a:r>
          </a:p>
        </p:txBody>
      </p:sp>
      <p:cxnSp>
        <p:nvCxnSpPr>
          <p:cNvPr id="36" name="Connector 35"/>
          <p:cNvCxnSpPr/>
          <p:nvPr/>
        </p:nvCxnSpPr>
        <p:spPr>
          <a:xfrm>
            <a:off x="731520" y="8961120"/>
            <a:ext cx="42062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303520" y="8229600"/>
            <a:ext cx="1645920" cy="731520"/>
          </a:xfrm>
          <a:prstGeom prst="rect">
            <a:avLst/>
          </a:prstGeom>
          <a:solidFill>
            <a:srgbClr val="EDE8DF"/>
          </a:solidFill>
          <a:ln w="7620">
            <a:solidFill>
              <a:srgbClr val="2A3D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303520" y="8321040"/>
            <a:ext cx="16459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300">
                <a:solidFill>
                  <a:srgbClr val="2A3D2E"/>
                </a:solidFill>
                <a:latin typeface="Inter"/>
              </a:rPr>
              <a:t>SCORE 1-10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Mark each ALIGNED, DRIFTED, or REFRESH.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One status per perspective. Tick the box.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10896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8A8280"/>
                </a:solidFill>
                <a:latin typeface="Inter"/>
              </a:rPr>
              <a:t>PERSPECTIVE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4048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ALIGNED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6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DRIFTED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310896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400">
                <a:solidFill>
                  <a:srgbClr val="8A8280"/>
                </a:solidFill>
                <a:latin typeface="Inter"/>
              </a:rPr>
              <a:t>REFRESH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P1 FINANCIAL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1480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21208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60" y="356616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7" name="Connector 16"/>
          <p:cNvCxnSpPr/>
          <p:nvPr/>
        </p:nvCxnSpPr>
        <p:spPr>
          <a:xfrm>
            <a:off x="548640" y="402336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8640" y="429768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P2 CUSTOMER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11480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21208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309360" y="42976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2" name="Connector 21"/>
          <p:cNvCxnSpPr/>
          <p:nvPr/>
        </p:nvCxnSpPr>
        <p:spPr>
          <a:xfrm>
            <a:off x="548640" y="475488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8640" y="502920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P3 INT. PROCESS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1480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21208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309360" y="502920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7" name="Connector 26"/>
          <p:cNvCxnSpPr/>
          <p:nvPr/>
        </p:nvCxnSpPr>
        <p:spPr>
          <a:xfrm>
            <a:off x="548640" y="548640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8640" y="576072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P4 LEARNING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11480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21208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576072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548640" y="621792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48640" y="6492240"/>
            <a:ext cx="3108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P5 AI CAPABILITY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11480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21208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309360" y="649224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548640" y="6949440"/>
            <a:ext cx="6675120" cy="0"/>
          </a:xfrm>
          <a:prstGeom prst="line">
            <a:avLst/>
          </a:prstGeom>
          <a:ln w="2857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F7F471"/>
                </a:solidFill>
                <a:latin typeface="Inter"/>
              </a:rPr>
              <a:t>STEP 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EDE8DF"/>
                </a:solidFill>
                <a:latin typeface="Playfair Display"/>
              </a:rPr>
              <a:t>Map the four-layer AI Capability stack.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201168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103120"/>
            <a:ext cx="66751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C4B9AE"/>
                </a:solidFill>
                <a:latin typeface="Playfair Display"/>
              </a:rPr>
              <a:t>Name the tool. Name the owner.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74320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2608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92608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24612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Customer signals. Product telemetry. Operator notes.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65760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2468880" y="384048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63440" y="365760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212080" y="384048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48640" y="420624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38912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38912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MODELS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70916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Frontier LLM. Domain models. Embedding store.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512064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468880" y="530352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63440" y="512064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212080" y="530352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48640" y="566928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585216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PROMPTS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617220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Versioned library. Tested. Owned.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658368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468880" y="676656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63440" y="658368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5212080" y="676656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548640" y="7132320"/>
            <a:ext cx="6675120" cy="13716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315200"/>
            <a:ext cx="6400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L4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63040" y="7315200"/>
            <a:ext cx="2286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AGENTS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63040" y="7635240"/>
            <a:ext cx="53035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18160F"/>
                </a:solidFill>
                <a:latin typeface="Playfair Display"/>
              </a:rPr>
              <a:t>Long-running tasks. Scheduled. Monitored.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63040" y="8046720"/>
            <a:ext cx="1463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YOUR TOOL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2468880" y="8229600"/>
            <a:ext cx="21031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663440" y="8046720"/>
            <a:ext cx="914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 spc="300">
                <a:solidFill>
                  <a:srgbClr val="8A8280"/>
                </a:solidFill>
                <a:latin typeface="Inter"/>
              </a:rPr>
              <a:t>OWNER</a:t>
            </a:r>
          </a:p>
        </p:txBody>
      </p:sp>
      <p:cxnSp>
        <p:nvCxnSpPr>
          <p:cNvPr id="39" name="Connector 38"/>
          <p:cNvCxnSpPr/>
          <p:nvPr/>
        </p:nvCxnSpPr>
        <p:spPr>
          <a:xfrm>
            <a:off x="5212080" y="8229600"/>
            <a:ext cx="18288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C4B9AE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Pick the move.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 i="1">
                <a:solidFill>
                  <a:srgbClr val="8A8280"/>
                </a:solidFill>
                <a:latin typeface="Playfair Display"/>
              </a:rPr>
              <a:t>One move per quarter. State the trade-off in one sentence.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9260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TIER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05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34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91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STARTUP FOUNDER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20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577840" y="342900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SMB STRATEGIST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4023360"/>
            <a:ext cx="6675120" cy="51206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429768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MOVE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5720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One sentence. Specific.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484632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59436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TRADE-OFF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62179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you are letting go to make this move.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2960" y="649224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75895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THE PROOF METRIC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78638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1">
                <a:solidFill>
                  <a:srgbClr val="8A8280"/>
                </a:solidFill>
                <a:latin typeface="Inter"/>
              </a:rPr>
              <a:t>What tells you it worked within thirty days.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2960" y="8138160"/>
            <a:ext cx="6126480" cy="548640"/>
          </a:xfrm>
          <a:prstGeom prst="rect">
            <a:avLst/>
          </a:prstGeom>
          <a:solidFill>
            <a:srgbClr val="EDE8DF"/>
          </a:solidFill>
          <a:ln w="3810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772400" cy="100584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48640" y="640080"/>
            <a:ext cx="36576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7315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2A3D2E"/>
                </a:solidFill>
                <a:latin typeface="Inter"/>
              </a:rPr>
              <a:t>STEP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097280"/>
            <a:ext cx="66751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Set cadence and write the trigger.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20240"/>
            <a:ext cx="667512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0116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8A8280"/>
                </a:solidFill>
                <a:latin typeface="Inter"/>
              </a:rPr>
              <a:t>THE INSTRUCTION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286000"/>
            <a:ext cx="66751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8A8280"/>
                </a:solidFill>
                <a:latin typeface="Playfair Display"/>
              </a:rPr>
              <a:t>Pick the cadence. Write the four triggers. Mark the two perspectives to monitor.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01752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CADENCE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202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2860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WEEKLY-AI ONLY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918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6576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BIWEEKLY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634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MONTHLY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35040" y="3383280"/>
            <a:ext cx="274320" cy="27432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0" y="3429000"/>
            <a:ext cx="12801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18160F"/>
                </a:solidFill>
                <a:latin typeface="Inter"/>
              </a:rPr>
              <a:t>QUARTERLY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40233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NEXT FULL DIAGNOSTIC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2560320" y="4297680"/>
            <a:ext cx="46634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640" y="475488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TRIGGERS THAT FORCE A REFRESH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52120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005840" y="54864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56692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1005840" y="59436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8640" y="61264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005840" y="64008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48640" y="658368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1005840" y="6858000"/>
            <a:ext cx="621792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8640" y="7315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PERSPECTIVES TO MONITOR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1</a:t>
            </a:r>
          </a:p>
        </p:txBody>
      </p:sp>
      <p:cxnSp>
        <p:nvCxnSpPr>
          <p:cNvPr id="34" name="Connector 33"/>
          <p:cNvCxnSpPr/>
          <p:nvPr/>
        </p:nvCxnSpPr>
        <p:spPr>
          <a:xfrm>
            <a:off x="73152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931920" y="7680960"/>
            <a:ext cx="3200400" cy="146304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114800" y="7772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MONITOR 2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4114800" y="8595360"/>
            <a:ext cx="283464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640" y="960120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 i="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8640" y="9601200"/>
            <a:ext cx="66751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1" i="0" spc="300">
                <a:solidFill>
                  <a:srgbClr val="8A8280"/>
                </a:solidFill>
                <a:latin typeface="Inter"/>
              </a:rPr>
              <a:t>BALANCED SCORECARD · THE DIAGNOSTIC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