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Lst>
  <p:sldSz cx="7772400" cy="100584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548640"/>
            <a:ext cx="3657600" cy="274320"/>
          </a:xfrm>
          <a:prstGeom prst="rect">
            <a:avLst/>
          </a:prstGeom>
          <a:noFill/>
        </p:spPr>
        <p:txBody>
          <a:bodyPr wrap="square" lIns="0" rIns="0" tIns="0" bIns="0" anchor="t">
            <a:spAutoFit/>
          </a:bodyPr>
          <a:lstStyle/>
          <a:p>
            <a:pPr algn="l"/>
            <a:r>
              <a:rPr sz="1000" b="1" i="0" spc="400">
                <a:solidFill>
                  <a:srgbClr val="8A8280"/>
                </a:solidFill>
                <a:latin typeface="Inter"/>
              </a:rPr>
              <a:t>OPERATING · PROMPT PACK</a:t>
            </a:r>
          </a:p>
        </p:txBody>
      </p:sp>
      <p:sp>
        <p:nvSpPr>
          <p:cNvPr id="4" name="TextBox 3"/>
          <p:cNvSpPr txBox="1"/>
          <p:nvPr/>
        </p:nvSpPr>
        <p:spPr>
          <a:xfrm>
            <a:off x="548640" y="1005840"/>
            <a:ext cx="6675120" cy="1828800"/>
          </a:xfrm>
          <a:prstGeom prst="rect">
            <a:avLst/>
          </a:prstGeom>
          <a:noFill/>
        </p:spPr>
        <p:txBody>
          <a:bodyPr wrap="square" lIns="0" rIns="0" tIns="0" bIns="0" anchor="t">
            <a:spAutoFit/>
          </a:bodyPr>
          <a:lstStyle/>
          <a:p>
            <a:pPr algn="l">
              <a:lnSpc>
                <a:spcPct val="110000"/>
              </a:lnSpc>
            </a:pPr>
            <a:r>
              <a:rPr sz="3600" b="0" i="0">
                <a:solidFill>
                  <a:srgbClr val="2A3D2E"/>
                </a:solidFill>
                <a:latin typeface="Playfair Display"/>
              </a:rPr>
              <a:t>The Balanced Scorecard.</a:t>
            </a:r>
          </a:p>
          <a:p>
            <a:pPr algn="l">
              <a:lnSpc>
                <a:spcPct val="110000"/>
              </a:lnSpc>
            </a:pPr>
            <a:r>
              <a:rPr sz="3600" b="0" i="0">
                <a:solidFill>
                  <a:srgbClr val="2A3D2E"/>
                </a:solidFill>
                <a:latin typeface="Playfair Display"/>
              </a:rPr>
              <a:t>Five prompts for the new card.</a:t>
            </a:r>
          </a:p>
        </p:txBody>
      </p:sp>
      <p:cxnSp>
        <p:nvCxnSpPr>
          <p:cNvPr id="5" name="Connector 4"/>
          <p:cNvCxnSpPr/>
          <p:nvPr/>
        </p:nvCxnSpPr>
        <p:spPr>
          <a:xfrm>
            <a:off x="475488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6" name="Connector 5"/>
          <p:cNvCxnSpPr/>
          <p:nvPr/>
        </p:nvCxnSpPr>
        <p:spPr>
          <a:xfrm>
            <a:off x="506349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7" name="Connector 6"/>
          <p:cNvCxnSpPr/>
          <p:nvPr/>
        </p:nvCxnSpPr>
        <p:spPr>
          <a:xfrm>
            <a:off x="537210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8" name="Connector 7"/>
          <p:cNvCxnSpPr/>
          <p:nvPr/>
        </p:nvCxnSpPr>
        <p:spPr>
          <a:xfrm>
            <a:off x="568071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9" name="Connector 8"/>
          <p:cNvCxnSpPr/>
          <p:nvPr/>
        </p:nvCxnSpPr>
        <p:spPr>
          <a:xfrm>
            <a:off x="598932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0" name="Connector 9"/>
          <p:cNvCxnSpPr/>
          <p:nvPr/>
        </p:nvCxnSpPr>
        <p:spPr>
          <a:xfrm>
            <a:off x="629793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1" name="Connector 10"/>
          <p:cNvCxnSpPr/>
          <p:nvPr/>
        </p:nvCxnSpPr>
        <p:spPr>
          <a:xfrm>
            <a:off x="660654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2" name="Connector 11"/>
          <p:cNvCxnSpPr/>
          <p:nvPr/>
        </p:nvCxnSpPr>
        <p:spPr>
          <a:xfrm>
            <a:off x="691515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3" name="Connector 12"/>
          <p:cNvCxnSpPr/>
          <p:nvPr/>
        </p:nvCxnSpPr>
        <p:spPr>
          <a:xfrm>
            <a:off x="7223760" y="548640"/>
            <a:ext cx="0" cy="182880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4" name="Connector 13"/>
          <p:cNvCxnSpPr/>
          <p:nvPr/>
        </p:nvCxnSpPr>
        <p:spPr>
          <a:xfrm>
            <a:off x="4754880" y="5486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5" name="Connector 14"/>
          <p:cNvCxnSpPr/>
          <p:nvPr/>
        </p:nvCxnSpPr>
        <p:spPr>
          <a:xfrm>
            <a:off x="4754880" y="73152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6" name="Connector 15"/>
          <p:cNvCxnSpPr/>
          <p:nvPr/>
        </p:nvCxnSpPr>
        <p:spPr>
          <a:xfrm>
            <a:off x="4754880" y="91440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7" name="Connector 16"/>
          <p:cNvCxnSpPr/>
          <p:nvPr/>
        </p:nvCxnSpPr>
        <p:spPr>
          <a:xfrm>
            <a:off x="4754880" y="109728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8" name="Connector 17"/>
          <p:cNvCxnSpPr/>
          <p:nvPr/>
        </p:nvCxnSpPr>
        <p:spPr>
          <a:xfrm>
            <a:off x="4754880" y="128016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19" name="Connector 18"/>
          <p:cNvCxnSpPr/>
          <p:nvPr/>
        </p:nvCxnSpPr>
        <p:spPr>
          <a:xfrm>
            <a:off x="4754880" y="14630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0" name="Connector 19"/>
          <p:cNvCxnSpPr/>
          <p:nvPr/>
        </p:nvCxnSpPr>
        <p:spPr>
          <a:xfrm>
            <a:off x="4754880" y="164592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1" name="Connector 20"/>
          <p:cNvCxnSpPr/>
          <p:nvPr/>
        </p:nvCxnSpPr>
        <p:spPr>
          <a:xfrm>
            <a:off x="4754880" y="182880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2" name="Connector 21"/>
          <p:cNvCxnSpPr/>
          <p:nvPr/>
        </p:nvCxnSpPr>
        <p:spPr>
          <a:xfrm>
            <a:off x="4754880" y="201168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3" name="Connector 22"/>
          <p:cNvCxnSpPr/>
          <p:nvPr/>
        </p:nvCxnSpPr>
        <p:spPr>
          <a:xfrm>
            <a:off x="4754880" y="219456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cxnSp>
        <p:nvCxnSpPr>
          <p:cNvPr id="24" name="Connector 23"/>
          <p:cNvCxnSpPr/>
          <p:nvPr/>
        </p:nvCxnSpPr>
        <p:spPr>
          <a:xfrm>
            <a:off x="4754880" y="2377440"/>
            <a:ext cx="2468880" cy="0"/>
          </a:xfrm>
          <a:prstGeom prst="line">
            <a:avLst/>
          </a:prstGeom>
          <a:ln w="3810">
            <a:solidFill>
              <a:srgbClr val="8A8280"/>
            </a:solidFill>
          </a:ln>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rot="720000">
            <a:off x="5001768" y="731520"/>
            <a:ext cx="740664" cy="329184"/>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26" name="Connector 25"/>
          <p:cNvCxnSpPr/>
          <p:nvPr/>
        </p:nvCxnSpPr>
        <p:spPr>
          <a:xfrm>
            <a:off x="5186934"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7" name="Connector 26"/>
          <p:cNvCxnSpPr/>
          <p:nvPr/>
        </p:nvCxnSpPr>
        <p:spPr>
          <a:xfrm>
            <a:off x="5372100"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8" name="Connector 27"/>
          <p:cNvCxnSpPr/>
          <p:nvPr/>
        </p:nvCxnSpPr>
        <p:spPr>
          <a:xfrm>
            <a:off x="5557266" y="764438"/>
            <a:ext cx="0" cy="263347"/>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29" name="Connector 28"/>
          <p:cNvCxnSpPr/>
          <p:nvPr/>
        </p:nvCxnSpPr>
        <p:spPr>
          <a:xfrm>
            <a:off x="5075834" y="896112"/>
            <a:ext cx="592531"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30" name="Rectangle 29"/>
          <p:cNvSpPr/>
          <p:nvPr/>
        </p:nvSpPr>
        <p:spPr>
          <a:xfrm>
            <a:off x="5298033" y="830275"/>
            <a:ext cx="133319" cy="65836"/>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Rectangle 30"/>
          <p:cNvSpPr/>
          <p:nvPr/>
        </p:nvSpPr>
        <p:spPr>
          <a:xfrm rot="21120000">
            <a:off x="6112764" y="1097280"/>
            <a:ext cx="790041" cy="365760"/>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32" name="Connector 31"/>
          <p:cNvCxnSpPr/>
          <p:nvPr/>
        </p:nvCxnSpPr>
        <p:spPr>
          <a:xfrm>
            <a:off x="631027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3" name="Connector 32"/>
          <p:cNvCxnSpPr/>
          <p:nvPr/>
        </p:nvCxnSpPr>
        <p:spPr>
          <a:xfrm>
            <a:off x="650778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4" name="Connector 33"/>
          <p:cNvCxnSpPr/>
          <p:nvPr/>
        </p:nvCxnSpPr>
        <p:spPr>
          <a:xfrm>
            <a:off x="6705294" y="1133856"/>
            <a:ext cx="0" cy="292608"/>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5" name="Connector 34"/>
          <p:cNvCxnSpPr/>
          <p:nvPr/>
        </p:nvCxnSpPr>
        <p:spPr>
          <a:xfrm>
            <a:off x="6191768" y="1280160"/>
            <a:ext cx="632032"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6428780" y="1207008"/>
            <a:ext cx="142207" cy="73152"/>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Rectangle 36"/>
          <p:cNvSpPr/>
          <p:nvPr/>
        </p:nvSpPr>
        <p:spPr>
          <a:xfrm rot="300000">
            <a:off x="5248656" y="1554480"/>
            <a:ext cx="691286" cy="402336"/>
          </a:xfrm>
          <a:prstGeom prst="rect">
            <a:avLst/>
          </a:prstGeom>
          <a:noFill/>
          <a:ln w="7620">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38" name="Connector 37"/>
          <p:cNvCxnSpPr/>
          <p:nvPr/>
        </p:nvCxnSpPr>
        <p:spPr>
          <a:xfrm>
            <a:off x="5421477"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39" name="Connector 38"/>
          <p:cNvCxnSpPr/>
          <p:nvPr/>
        </p:nvCxnSpPr>
        <p:spPr>
          <a:xfrm>
            <a:off x="5594298"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40" name="Connector 39"/>
          <p:cNvCxnSpPr/>
          <p:nvPr/>
        </p:nvCxnSpPr>
        <p:spPr>
          <a:xfrm>
            <a:off x="5767119" y="1594713"/>
            <a:ext cx="0" cy="321869"/>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cxnSp>
        <p:nvCxnSpPr>
          <p:cNvPr id="41" name="Connector 40"/>
          <p:cNvCxnSpPr/>
          <p:nvPr/>
        </p:nvCxnSpPr>
        <p:spPr>
          <a:xfrm>
            <a:off x="5317784" y="1755648"/>
            <a:ext cx="553029" cy="0"/>
          </a:xfrm>
          <a:prstGeom prst="line">
            <a:avLst/>
          </a:prstGeom>
          <a:ln w="3810">
            <a:solidFill>
              <a:srgbClr val="18160F"/>
            </a:solidFill>
          </a:ln>
        </p:spPr>
        <p:style>
          <a:lnRef idx="2">
            <a:schemeClr val="accent1"/>
          </a:lnRef>
          <a:fillRef idx="0">
            <a:schemeClr val="accent1"/>
          </a:fillRef>
          <a:effectRef idx="1">
            <a:schemeClr val="accent1"/>
          </a:effectRef>
          <a:fontRef idx="minor">
            <a:schemeClr val="tx1"/>
          </a:fontRef>
        </p:style>
      </p:cxnSp>
      <p:sp>
        <p:nvSpPr>
          <p:cNvPr id="42" name="Rectangle 41"/>
          <p:cNvSpPr/>
          <p:nvPr/>
        </p:nvSpPr>
        <p:spPr>
          <a:xfrm>
            <a:off x="5525170" y="1675180"/>
            <a:ext cx="124431" cy="80467"/>
          </a:xfrm>
          <a:prstGeom prst="rect">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Oval 42"/>
          <p:cNvSpPr/>
          <p:nvPr/>
        </p:nvSpPr>
        <p:spPr>
          <a:xfrm>
            <a:off x="4927702" y="1567282"/>
            <a:ext cx="888796" cy="88879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4" name="Oval 43"/>
          <p:cNvSpPr/>
          <p:nvPr/>
        </p:nvSpPr>
        <p:spPr>
          <a:xfrm>
            <a:off x="5001768" y="1641348"/>
            <a:ext cx="740664" cy="74066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Oval 44"/>
          <p:cNvSpPr/>
          <p:nvPr/>
        </p:nvSpPr>
        <p:spPr>
          <a:xfrm>
            <a:off x="5075834" y="1715414"/>
            <a:ext cx="592532" cy="59253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6" name="Oval 45"/>
          <p:cNvSpPr/>
          <p:nvPr/>
        </p:nvSpPr>
        <p:spPr>
          <a:xfrm>
            <a:off x="6260897" y="568757"/>
            <a:ext cx="691286" cy="69128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Oval 46"/>
          <p:cNvSpPr/>
          <p:nvPr/>
        </p:nvSpPr>
        <p:spPr>
          <a:xfrm>
            <a:off x="6334963" y="642823"/>
            <a:ext cx="543154" cy="54315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8" name="Oval 47"/>
          <p:cNvSpPr/>
          <p:nvPr/>
        </p:nvSpPr>
        <p:spPr>
          <a:xfrm>
            <a:off x="6409029" y="716889"/>
            <a:ext cx="395022" cy="39502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Oval 48"/>
          <p:cNvSpPr/>
          <p:nvPr/>
        </p:nvSpPr>
        <p:spPr>
          <a:xfrm>
            <a:off x="6606540" y="1856232"/>
            <a:ext cx="493776" cy="493776"/>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Oval 49"/>
          <p:cNvSpPr/>
          <p:nvPr/>
        </p:nvSpPr>
        <p:spPr>
          <a:xfrm>
            <a:off x="6680606" y="1930298"/>
            <a:ext cx="345644" cy="345644"/>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Oval 50"/>
          <p:cNvSpPr/>
          <p:nvPr/>
        </p:nvSpPr>
        <p:spPr>
          <a:xfrm>
            <a:off x="6754672" y="2004364"/>
            <a:ext cx="197512" cy="197512"/>
          </a:xfrm>
          <a:prstGeom prst="ellipse">
            <a:avLst/>
          </a:prstGeom>
          <a:noFill/>
          <a:ln w="2857">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2" name="Oval 51"/>
          <p:cNvSpPr/>
          <p:nvPr/>
        </p:nvSpPr>
        <p:spPr>
          <a:xfrm>
            <a:off x="5221836" y="60109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3" name="Oval 52"/>
          <p:cNvSpPr/>
          <p:nvPr/>
        </p:nvSpPr>
        <p:spPr>
          <a:xfrm>
            <a:off x="5908436" y="106221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4" name="Oval 53"/>
          <p:cNvSpPr/>
          <p:nvPr/>
        </p:nvSpPr>
        <p:spPr>
          <a:xfrm>
            <a:off x="5691093" y="84127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5" name="Oval 54"/>
          <p:cNvSpPr/>
          <p:nvPr/>
        </p:nvSpPr>
        <p:spPr>
          <a:xfrm>
            <a:off x="5184775" y="196778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6" name="Oval 55"/>
          <p:cNvSpPr/>
          <p:nvPr/>
        </p:nvSpPr>
        <p:spPr>
          <a:xfrm>
            <a:off x="7042313" y="73096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7" name="Oval 56"/>
          <p:cNvSpPr/>
          <p:nvPr/>
        </p:nvSpPr>
        <p:spPr>
          <a:xfrm>
            <a:off x="6524548" y="61529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8" name="Oval 57"/>
          <p:cNvSpPr/>
          <p:nvPr/>
        </p:nvSpPr>
        <p:spPr>
          <a:xfrm>
            <a:off x="4879858" y="74513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9" name="Oval 58"/>
          <p:cNvSpPr/>
          <p:nvPr/>
        </p:nvSpPr>
        <p:spPr>
          <a:xfrm>
            <a:off x="5671914" y="103656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0" name="Oval 59"/>
          <p:cNvSpPr/>
          <p:nvPr/>
        </p:nvSpPr>
        <p:spPr>
          <a:xfrm>
            <a:off x="6874493" y="181116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1" name="Oval 60"/>
          <p:cNvSpPr/>
          <p:nvPr/>
        </p:nvSpPr>
        <p:spPr>
          <a:xfrm>
            <a:off x="4866179" y="172565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2" name="Oval 61"/>
          <p:cNvSpPr/>
          <p:nvPr/>
        </p:nvSpPr>
        <p:spPr>
          <a:xfrm>
            <a:off x="5588865" y="205024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3" name="Oval 62"/>
          <p:cNvSpPr/>
          <p:nvPr/>
        </p:nvSpPr>
        <p:spPr>
          <a:xfrm>
            <a:off x="7040530" y="142843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4" name="Oval 63"/>
          <p:cNvSpPr/>
          <p:nvPr/>
        </p:nvSpPr>
        <p:spPr>
          <a:xfrm>
            <a:off x="5679474" y="149069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5" name="Oval 64"/>
          <p:cNvSpPr/>
          <p:nvPr/>
        </p:nvSpPr>
        <p:spPr>
          <a:xfrm>
            <a:off x="5921696" y="224613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6" name="Oval 65"/>
          <p:cNvSpPr/>
          <p:nvPr/>
        </p:nvSpPr>
        <p:spPr>
          <a:xfrm>
            <a:off x="4782137" y="213997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7" name="Oval 66"/>
          <p:cNvSpPr/>
          <p:nvPr/>
        </p:nvSpPr>
        <p:spPr>
          <a:xfrm>
            <a:off x="5424539" y="201274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8" name="Oval 67"/>
          <p:cNvSpPr/>
          <p:nvPr/>
        </p:nvSpPr>
        <p:spPr>
          <a:xfrm>
            <a:off x="6527453" y="126219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9" name="Oval 68"/>
          <p:cNvSpPr/>
          <p:nvPr/>
        </p:nvSpPr>
        <p:spPr>
          <a:xfrm>
            <a:off x="5920356" y="87470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0" name="Oval 69"/>
          <p:cNvSpPr/>
          <p:nvPr/>
        </p:nvSpPr>
        <p:spPr>
          <a:xfrm>
            <a:off x="5657971" y="214980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1" name="Oval 70"/>
          <p:cNvSpPr/>
          <p:nvPr/>
        </p:nvSpPr>
        <p:spPr>
          <a:xfrm>
            <a:off x="6166659" y="76299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2" name="Oval 71"/>
          <p:cNvSpPr/>
          <p:nvPr/>
        </p:nvSpPr>
        <p:spPr>
          <a:xfrm>
            <a:off x="5143884" y="134540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3" name="Oval 72"/>
          <p:cNvSpPr/>
          <p:nvPr/>
        </p:nvSpPr>
        <p:spPr>
          <a:xfrm>
            <a:off x="5160537" y="130147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4" name="Oval 73"/>
          <p:cNvSpPr/>
          <p:nvPr/>
        </p:nvSpPr>
        <p:spPr>
          <a:xfrm>
            <a:off x="6197534" y="181474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5" name="Oval 74"/>
          <p:cNvSpPr/>
          <p:nvPr/>
        </p:nvSpPr>
        <p:spPr>
          <a:xfrm>
            <a:off x="5864360" y="224131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6" name="Oval 75"/>
          <p:cNvSpPr/>
          <p:nvPr/>
        </p:nvSpPr>
        <p:spPr>
          <a:xfrm>
            <a:off x="4937124" y="207899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7" name="Oval 76"/>
          <p:cNvSpPr/>
          <p:nvPr/>
        </p:nvSpPr>
        <p:spPr>
          <a:xfrm>
            <a:off x="6681847" y="167319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8" name="Oval 77"/>
          <p:cNvSpPr/>
          <p:nvPr/>
        </p:nvSpPr>
        <p:spPr>
          <a:xfrm>
            <a:off x="5278438" y="134248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9" name="Oval 78"/>
          <p:cNvSpPr/>
          <p:nvPr/>
        </p:nvSpPr>
        <p:spPr>
          <a:xfrm>
            <a:off x="5085391" y="170635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0" name="Oval 79"/>
          <p:cNvSpPr/>
          <p:nvPr/>
        </p:nvSpPr>
        <p:spPr>
          <a:xfrm>
            <a:off x="5984558" y="228802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1" name="Oval 80"/>
          <p:cNvSpPr/>
          <p:nvPr/>
        </p:nvSpPr>
        <p:spPr>
          <a:xfrm>
            <a:off x="6271687" y="175943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2" name="Oval 81"/>
          <p:cNvSpPr/>
          <p:nvPr/>
        </p:nvSpPr>
        <p:spPr>
          <a:xfrm>
            <a:off x="5561396" y="2026234"/>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3" name="Oval 82"/>
          <p:cNvSpPr/>
          <p:nvPr/>
        </p:nvSpPr>
        <p:spPr>
          <a:xfrm>
            <a:off x="5046615" y="64474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4" name="Oval 83"/>
          <p:cNvSpPr/>
          <p:nvPr/>
        </p:nvSpPr>
        <p:spPr>
          <a:xfrm>
            <a:off x="5710754" y="2169881"/>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5" name="Oval 84"/>
          <p:cNvSpPr/>
          <p:nvPr/>
        </p:nvSpPr>
        <p:spPr>
          <a:xfrm>
            <a:off x="5968661" y="71597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6" name="Oval 85"/>
          <p:cNvSpPr/>
          <p:nvPr/>
        </p:nvSpPr>
        <p:spPr>
          <a:xfrm>
            <a:off x="5731275" y="2365787"/>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7" name="Oval 86"/>
          <p:cNvSpPr/>
          <p:nvPr/>
        </p:nvSpPr>
        <p:spPr>
          <a:xfrm>
            <a:off x="5178510" y="134582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8" name="Oval 87"/>
          <p:cNvSpPr/>
          <p:nvPr/>
        </p:nvSpPr>
        <p:spPr>
          <a:xfrm>
            <a:off x="5920785" y="149951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9" name="Oval 88"/>
          <p:cNvSpPr/>
          <p:nvPr/>
        </p:nvSpPr>
        <p:spPr>
          <a:xfrm>
            <a:off x="6285097" y="88975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0" name="Oval 89"/>
          <p:cNvSpPr/>
          <p:nvPr/>
        </p:nvSpPr>
        <p:spPr>
          <a:xfrm>
            <a:off x="6307531" y="129369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1" name="Oval 90"/>
          <p:cNvSpPr/>
          <p:nvPr/>
        </p:nvSpPr>
        <p:spPr>
          <a:xfrm>
            <a:off x="5633616" y="195409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2" name="Oval 91"/>
          <p:cNvSpPr/>
          <p:nvPr/>
        </p:nvSpPr>
        <p:spPr>
          <a:xfrm>
            <a:off x="5874666" y="202046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3" name="Oval 92"/>
          <p:cNvSpPr/>
          <p:nvPr/>
        </p:nvSpPr>
        <p:spPr>
          <a:xfrm>
            <a:off x="5054363" y="1826080"/>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4" name="Oval 93"/>
          <p:cNvSpPr/>
          <p:nvPr/>
        </p:nvSpPr>
        <p:spPr>
          <a:xfrm>
            <a:off x="5472687" y="1668812"/>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5" name="Oval 94"/>
          <p:cNvSpPr/>
          <p:nvPr/>
        </p:nvSpPr>
        <p:spPr>
          <a:xfrm>
            <a:off x="5781691" y="891319"/>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6" name="Oval 95"/>
          <p:cNvSpPr/>
          <p:nvPr/>
        </p:nvSpPr>
        <p:spPr>
          <a:xfrm>
            <a:off x="6693739" y="1344415"/>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7" name="Oval 96"/>
          <p:cNvSpPr/>
          <p:nvPr/>
        </p:nvSpPr>
        <p:spPr>
          <a:xfrm>
            <a:off x="5887123" y="189081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8" name="Oval 97"/>
          <p:cNvSpPr/>
          <p:nvPr/>
        </p:nvSpPr>
        <p:spPr>
          <a:xfrm>
            <a:off x="7090896" y="1009206"/>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9" name="Oval 98"/>
          <p:cNvSpPr/>
          <p:nvPr/>
        </p:nvSpPr>
        <p:spPr>
          <a:xfrm>
            <a:off x="6115020" y="231622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0" name="Oval 99"/>
          <p:cNvSpPr/>
          <p:nvPr/>
        </p:nvSpPr>
        <p:spPr>
          <a:xfrm>
            <a:off x="4989500" y="1028988"/>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1" name="Oval 100"/>
          <p:cNvSpPr/>
          <p:nvPr/>
        </p:nvSpPr>
        <p:spPr>
          <a:xfrm>
            <a:off x="4889518" y="2236943"/>
            <a:ext cx="28575" cy="28575"/>
          </a:xfrm>
          <a:prstGeom prst="ellipse">
            <a:avLst/>
          </a:prstGeom>
          <a:solidFill>
            <a:srgbClr val="18160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cxnSp>
        <p:nvCxnSpPr>
          <p:cNvPr id="102" name="Connector 101"/>
          <p:cNvCxnSpPr/>
          <p:nvPr/>
        </p:nvCxnSpPr>
        <p:spPr>
          <a:xfrm flipV="1">
            <a:off x="4878324" y="1865376"/>
            <a:ext cx="493776" cy="365760"/>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3" name="Connector 102"/>
          <p:cNvCxnSpPr/>
          <p:nvPr/>
        </p:nvCxnSpPr>
        <p:spPr>
          <a:xfrm flipV="1">
            <a:off x="5372100" y="1554480"/>
            <a:ext cx="493776" cy="310896"/>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4" name="Connector 103"/>
          <p:cNvCxnSpPr/>
          <p:nvPr/>
        </p:nvCxnSpPr>
        <p:spPr>
          <a:xfrm flipV="1">
            <a:off x="5865876" y="1243584"/>
            <a:ext cx="493776" cy="310896"/>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cxnSp>
        <p:nvCxnSpPr>
          <p:cNvPr id="105" name="Connector 104"/>
          <p:cNvCxnSpPr/>
          <p:nvPr/>
        </p:nvCxnSpPr>
        <p:spPr>
          <a:xfrm flipV="1">
            <a:off x="6359652" y="877824"/>
            <a:ext cx="172821" cy="365760"/>
          </a:xfrm>
          <a:prstGeom prst="line">
            <a:avLst/>
          </a:prstGeom>
          <a:ln w="20955">
            <a:solidFill>
              <a:srgbClr val="F7F471"/>
            </a:solidFill>
          </a:ln>
        </p:spPr>
        <p:style>
          <a:lnRef idx="2">
            <a:schemeClr val="accent1"/>
          </a:lnRef>
          <a:fillRef idx="0">
            <a:schemeClr val="accent1"/>
          </a:fillRef>
          <a:effectRef idx="1">
            <a:schemeClr val="accent1"/>
          </a:effectRef>
          <a:fontRef idx="minor">
            <a:schemeClr val="tx1"/>
          </a:fontRef>
        </p:style>
      </p:cxnSp>
      <p:sp>
        <p:nvSpPr>
          <p:cNvPr id="106" name="Oval 105"/>
          <p:cNvSpPr/>
          <p:nvPr/>
        </p:nvSpPr>
        <p:spPr>
          <a:xfrm>
            <a:off x="4830699" y="2183511"/>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7" name="TextBox 106"/>
          <p:cNvSpPr txBox="1"/>
          <p:nvPr/>
        </p:nvSpPr>
        <p:spPr>
          <a:xfrm>
            <a:off x="4954524" y="2173986"/>
            <a:ext cx="1714500" cy="133350"/>
          </a:xfrm>
          <a:prstGeom prst="rect">
            <a:avLst/>
          </a:prstGeom>
          <a:noFill/>
        </p:spPr>
        <p:txBody>
          <a:bodyPr wrap="square" lIns="0" rIns="0" tIns="0" bIns="0" anchor="t">
            <a:spAutoFit/>
          </a:bodyPr>
          <a:lstStyle/>
          <a:p>
            <a:pPr algn="l"/>
            <a:r>
              <a:rPr sz="800" b="1" i="0" spc="80">
                <a:solidFill>
                  <a:srgbClr val="18160F"/>
                </a:solidFill>
                <a:latin typeface="Inter"/>
              </a:rPr>
              <a:t>P1 FINANCIAL</a:t>
            </a:r>
          </a:p>
        </p:txBody>
      </p:sp>
      <p:sp>
        <p:nvSpPr>
          <p:cNvPr id="108" name="Oval 107"/>
          <p:cNvSpPr/>
          <p:nvPr/>
        </p:nvSpPr>
        <p:spPr>
          <a:xfrm>
            <a:off x="5324475" y="1817751"/>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9" name="TextBox 108"/>
          <p:cNvSpPr txBox="1"/>
          <p:nvPr/>
        </p:nvSpPr>
        <p:spPr>
          <a:xfrm>
            <a:off x="5448300" y="1808226"/>
            <a:ext cx="1714500" cy="133350"/>
          </a:xfrm>
          <a:prstGeom prst="rect">
            <a:avLst/>
          </a:prstGeom>
          <a:noFill/>
        </p:spPr>
        <p:txBody>
          <a:bodyPr wrap="square" lIns="0" rIns="0" tIns="0" bIns="0" anchor="t">
            <a:spAutoFit/>
          </a:bodyPr>
          <a:lstStyle/>
          <a:p>
            <a:pPr algn="l"/>
            <a:r>
              <a:rPr sz="800" b="1" i="0" spc="80">
                <a:solidFill>
                  <a:srgbClr val="18160F"/>
                </a:solidFill>
                <a:latin typeface="Inter"/>
              </a:rPr>
              <a:t>P2 CUSTOMER</a:t>
            </a:r>
          </a:p>
        </p:txBody>
      </p:sp>
      <p:sp>
        <p:nvSpPr>
          <p:cNvPr id="110" name="Oval 109"/>
          <p:cNvSpPr/>
          <p:nvPr/>
        </p:nvSpPr>
        <p:spPr>
          <a:xfrm>
            <a:off x="5818251" y="1506855"/>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1" name="TextBox 110"/>
          <p:cNvSpPr txBox="1"/>
          <p:nvPr/>
        </p:nvSpPr>
        <p:spPr>
          <a:xfrm>
            <a:off x="5942076" y="1497330"/>
            <a:ext cx="1714500" cy="133350"/>
          </a:xfrm>
          <a:prstGeom prst="rect">
            <a:avLst/>
          </a:prstGeom>
          <a:noFill/>
        </p:spPr>
        <p:txBody>
          <a:bodyPr wrap="square" lIns="0" rIns="0" tIns="0" bIns="0" anchor="t">
            <a:spAutoFit/>
          </a:bodyPr>
          <a:lstStyle/>
          <a:p>
            <a:pPr algn="l"/>
            <a:r>
              <a:rPr sz="800" b="1" i="0" spc="80">
                <a:solidFill>
                  <a:srgbClr val="18160F"/>
                </a:solidFill>
                <a:latin typeface="Inter"/>
              </a:rPr>
              <a:t>P3 INT. PROCESS</a:t>
            </a:r>
          </a:p>
        </p:txBody>
      </p:sp>
      <p:sp>
        <p:nvSpPr>
          <p:cNvPr id="112" name="Oval 111"/>
          <p:cNvSpPr/>
          <p:nvPr/>
        </p:nvSpPr>
        <p:spPr>
          <a:xfrm>
            <a:off x="6312027" y="1195959"/>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3" name="TextBox 112"/>
          <p:cNvSpPr txBox="1"/>
          <p:nvPr/>
        </p:nvSpPr>
        <p:spPr>
          <a:xfrm>
            <a:off x="4530852" y="1186434"/>
            <a:ext cx="1714500" cy="133350"/>
          </a:xfrm>
          <a:prstGeom prst="rect">
            <a:avLst/>
          </a:prstGeom>
          <a:noFill/>
        </p:spPr>
        <p:txBody>
          <a:bodyPr wrap="square" lIns="0" rIns="0" tIns="0" bIns="0" anchor="t">
            <a:spAutoFit/>
          </a:bodyPr>
          <a:lstStyle/>
          <a:p>
            <a:pPr algn="r"/>
            <a:r>
              <a:rPr sz="800" b="1" i="0" spc="80">
                <a:solidFill>
                  <a:srgbClr val="18160F"/>
                </a:solidFill>
                <a:latin typeface="Inter"/>
              </a:rPr>
              <a:t>P4 LEARNING</a:t>
            </a:r>
          </a:p>
        </p:txBody>
      </p:sp>
      <p:sp>
        <p:nvSpPr>
          <p:cNvPr id="114" name="Oval 113"/>
          <p:cNvSpPr/>
          <p:nvPr/>
        </p:nvSpPr>
        <p:spPr>
          <a:xfrm>
            <a:off x="6484848" y="830199"/>
            <a:ext cx="95250" cy="95250"/>
          </a:xfrm>
          <a:prstGeom prst="ellipse">
            <a:avLst/>
          </a:prstGeom>
          <a:solidFill>
            <a:srgbClr val="F7F471"/>
          </a:solidFill>
          <a:ln w="4762">
            <a:solidFill>
              <a:srgbClr val="18160F"/>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5" name="TextBox 114"/>
          <p:cNvSpPr txBox="1"/>
          <p:nvPr/>
        </p:nvSpPr>
        <p:spPr>
          <a:xfrm>
            <a:off x="4703673" y="820674"/>
            <a:ext cx="1714500" cy="133350"/>
          </a:xfrm>
          <a:prstGeom prst="rect">
            <a:avLst/>
          </a:prstGeom>
          <a:noFill/>
        </p:spPr>
        <p:txBody>
          <a:bodyPr wrap="square" lIns="0" rIns="0" tIns="0" bIns="0" anchor="t">
            <a:spAutoFit/>
          </a:bodyPr>
          <a:lstStyle/>
          <a:p>
            <a:pPr algn="r"/>
            <a:r>
              <a:rPr sz="800" b="1" i="0" spc="80">
                <a:solidFill>
                  <a:srgbClr val="18160F"/>
                </a:solidFill>
                <a:latin typeface="Inter"/>
              </a:rPr>
              <a:t>P5 AI CAPABILITY</a:t>
            </a:r>
          </a:p>
        </p:txBody>
      </p:sp>
      <p:sp>
        <p:nvSpPr>
          <p:cNvPr id="116" name="Rectangle 115"/>
          <p:cNvSpPr/>
          <p:nvPr/>
        </p:nvSpPr>
        <p:spPr>
          <a:xfrm>
            <a:off x="548640" y="4206240"/>
            <a:ext cx="6675120" cy="475488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7" name="Rectangle 116"/>
          <p:cNvSpPr/>
          <p:nvPr/>
        </p:nvSpPr>
        <p:spPr>
          <a:xfrm>
            <a:off x="914400" y="45720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8" name="TextBox 117"/>
          <p:cNvSpPr txBox="1"/>
          <p:nvPr/>
        </p:nvSpPr>
        <p:spPr>
          <a:xfrm>
            <a:off x="914400" y="4754880"/>
            <a:ext cx="5943600" cy="365760"/>
          </a:xfrm>
          <a:prstGeom prst="rect">
            <a:avLst/>
          </a:prstGeom>
          <a:noFill/>
        </p:spPr>
        <p:txBody>
          <a:bodyPr wrap="square" lIns="0" rIns="0" tIns="0" bIns="0" anchor="t">
            <a:spAutoFit/>
          </a:bodyPr>
          <a:lstStyle/>
          <a:p>
            <a:pPr algn="l"/>
            <a:r>
              <a:rPr sz="1100" b="1" i="0" spc="400">
                <a:solidFill>
                  <a:srgbClr val="F7F471"/>
                </a:solidFill>
                <a:latin typeface="Inter"/>
              </a:rPr>
              <a:t>THE AI-ERA INVERSION</a:t>
            </a:r>
          </a:p>
        </p:txBody>
      </p:sp>
      <p:sp>
        <p:nvSpPr>
          <p:cNvPr id="119" name="TextBox 118"/>
          <p:cNvSpPr txBox="1"/>
          <p:nvPr/>
        </p:nvSpPr>
        <p:spPr>
          <a:xfrm>
            <a:off x="914400" y="5120640"/>
            <a:ext cx="5943600" cy="2194560"/>
          </a:xfrm>
          <a:prstGeom prst="rect">
            <a:avLst/>
          </a:prstGeom>
          <a:noFill/>
        </p:spPr>
        <p:txBody>
          <a:bodyPr wrap="square" lIns="0" rIns="0" tIns="0" bIns="0" anchor="t">
            <a:spAutoFit/>
          </a:bodyPr>
          <a:lstStyle/>
          <a:p>
            <a:pPr algn="l">
              <a:lnSpc>
                <a:spcPct val="105000"/>
              </a:lnSpc>
            </a:pPr>
            <a:r>
              <a:rPr sz="3200" b="0" i="0">
                <a:solidFill>
                  <a:srgbClr val="EDE8DF"/>
                </a:solidFill>
                <a:latin typeface="Playfair Display"/>
              </a:rPr>
              <a:t>Four became five.</a:t>
            </a:r>
          </a:p>
        </p:txBody>
      </p:sp>
      <p:sp>
        <p:nvSpPr>
          <p:cNvPr id="120" name="TextBox 119"/>
          <p:cNvSpPr txBox="1"/>
          <p:nvPr/>
        </p:nvSpPr>
        <p:spPr>
          <a:xfrm>
            <a:off x="914400" y="6035040"/>
            <a:ext cx="5943600" cy="2743200"/>
          </a:xfrm>
          <a:prstGeom prst="rect">
            <a:avLst/>
          </a:prstGeom>
          <a:noFill/>
        </p:spPr>
        <p:txBody>
          <a:bodyPr wrap="square" lIns="0" rIns="0" tIns="0" bIns="0" anchor="t">
            <a:spAutoFit/>
          </a:bodyPr>
          <a:lstStyle/>
          <a:p>
            <a:pPr algn="l">
              <a:lnSpc>
                <a:spcPct val="150000"/>
              </a:lnSpc>
            </a:pPr>
            <a:r>
              <a:rPr sz="1100" b="0" i="0">
                <a:solidFill>
                  <a:srgbClr val="EDE8DF"/>
                </a:solidFill>
                <a:latin typeface="Inter"/>
              </a:rPr>
              <a:t>Robert Kaplan and David Norton published the Balanced Scorecard in Harvard Business Review in January 1992. The book followed in 1996. The card balanced lagging financial measures with leading indicators across customer, internal process, and learning and growth. It refreshed quarterly because telemetry was scarce.</a:t>
            </a:r>
          </a:p>
          <a:p>
            <a:pPr algn="l">
              <a:lnSpc>
                <a:spcPct val="150000"/>
              </a:lnSpc>
            </a:pPr>
            <a:r>
              <a:rPr sz="1100" b="0" i="0">
                <a:solidFill>
                  <a:srgbClr val="EDE8DF"/>
                </a:solidFill>
                <a:latin typeface="Inter"/>
              </a:rPr>
              <a:t/>
            </a:r>
          </a:p>
          <a:p>
            <a:pPr algn="l">
              <a:lnSpc>
                <a:spcPct val="150000"/>
              </a:lnSpc>
            </a:pPr>
            <a:r>
              <a:rPr sz="1100" b="0" i="0">
                <a:solidFill>
                  <a:srgbClr val="EDE8DF"/>
                </a:solidFill>
                <a:latin typeface="Inter"/>
              </a:rPr>
              <a:t>AI changes the floor. Operational signal streams continuously. Lagging indicators close in days, not quarters. A fifth perspective joins the card. AI Capability covers the model stack, the prompt library, the agent inventory, and the position on the data flywheel. The card refreshes weekly. The strategy map becomes a live instrument.</a:t>
            </a:r>
          </a:p>
        </p:txBody>
      </p:sp>
      <p:sp>
        <p:nvSpPr>
          <p:cNvPr id="121" name="TextBox 120"/>
          <p:cNvSpPr txBox="1"/>
          <p:nvPr/>
        </p:nvSpPr>
        <p:spPr>
          <a:xfrm>
            <a:off x="914400" y="8503920"/>
            <a:ext cx="5943600" cy="365760"/>
          </a:xfrm>
          <a:prstGeom prst="rect">
            <a:avLst/>
          </a:prstGeom>
          <a:noFill/>
        </p:spPr>
        <p:txBody>
          <a:bodyPr wrap="square" lIns="0" rIns="0" tIns="0" bIns="0" anchor="t">
            <a:spAutoFit/>
          </a:bodyPr>
          <a:lstStyle/>
          <a:p>
            <a:pPr algn="l"/>
            <a:r>
              <a:rPr sz="1000" b="0" i="1">
                <a:solidFill>
                  <a:srgbClr val="C4B9AE"/>
                </a:solidFill>
                <a:latin typeface="Inter"/>
              </a:rPr>
              <a:t>Kaplan and Norton. Harvard Business School. 1992.</a:t>
            </a:r>
          </a:p>
        </p:txBody>
      </p:sp>
      <p:sp>
        <p:nvSpPr>
          <p:cNvPr id="122" name="TextBox 121"/>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23" name="TextBox 122"/>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BALANCED SCORECARD · PROMPT PACK</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01</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4400" b="1" i="0">
                <a:solidFill>
                  <a:srgbClr val="2A3D2E"/>
                </a:solidFill>
                <a:latin typeface="Playfair Display"/>
              </a:rPr>
              <a:t>DIAGNOSE</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Map the five perspectives as they stand today.</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500" b="0" i="0">
                <a:solidFill>
                  <a:srgbClr val="18160F"/>
                </a:solidFill>
                <a:latin typeface="Playfair Display"/>
              </a:rPr>
              <a:t>List every metric I currently report under Financial, Customer, Internal Process, Learning and Growth, and AI Capability. For each metric, name the source system, the refresh cadence, and the year it was first tracked. Mark any metric that pre-dates 2023. Output a clean table.</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Run this once. Keep the table. It anchors the next four prompts.</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BALANCED SCORECARD · PROMPT PACK</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02</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4400" b="1" i="0">
                <a:solidFill>
                  <a:srgbClr val="2A3D2E"/>
                </a:solidFill>
                <a:latin typeface="Playfair Display"/>
              </a:rPr>
              <a:t>MEASURE</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Define one leading indicator per perspective.</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500" b="0" i="0">
                <a:solidFill>
                  <a:srgbClr val="18160F"/>
                </a:solidFill>
                <a:latin typeface="Playfair Display"/>
              </a:rPr>
              <a:t>For each of the five perspectives in my Balanced Scorecard, name one leading indicator that updates at least weekly. State the target value, the unit, and the trigger that would force a change in plan. The fifth perspective is AI Capability. Pick a measure that names the model, the prompt library, or the agent inventory.</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Five indicators. One sentence each. No more.</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BALANCED SCORECARD · PROMPT PACK</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03</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4400" b="1" i="0">
                <a:solidFill>
                  <a:srgbClr val="2A3D2E"/>
                </a:solidFill>
                <a:latin typeface="Playfair Display"/>
              </a:rPr>
              <a:t>MAP</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Build the cause-and-effect strategy map.</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500" b="0" i="0">
                <a:solidFill>
                  <a:srgbClr val="18160F"/>
                </a:solidFill>
                <a:latin typeface="Playfair Display"/>
              </a:rPr>
              <a:t>Draw the cause-and-effect chain across the five perspectives. Start from AI Capability and Learning at the bottom. Move up through Internal Process to Customer to Financial. Name one objective per perspective. Show one Signal Yellow line per causal link. Output as an ordered list of nodes and links.</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If a link does not survive the test, the objective stays out of the map.</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BALANCED SCORECARD · PROMPT PACK</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04</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4400" b="1" i="0">
                <a:solidFill>
                  <a:srgbClr val="2A3D2E"/>
                </a:solidFill>
                <a:latin typeface="Playfair Display"/>
              </a:rPr>
              <a:t>DECIDE</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Force one move. Name the trade-off.</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500" b="0" i="0">
                <a:solidFill>
                  <a:srgbClr val="18160F"/>
                </a:solidFill>
                <a:latin typeface="Playfair Display"/>
              </a:rPr>
              <a:t>Given the strategy map and the five leading indicators, pick one perspective to invest in this quarter at the expense of one other. State the move in a single sentence. State the trade-off in a single sentence. State the metric that will tell me the move worked within thirty days.</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One move per quarter. The trade-off is the proof you decided.</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BALANCED SCORECARD · PROMPT PACK</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8640" y="457200"/>
            <a:ext cx="1828800" cy="2286000"/>
          </a:xfrm>
          <a:prstGeom prst="rect">
            <a:avLst/>
          </a:prstGeom>
          <a:noFill/>
        </p:spPr>
        <p:txBody>
          <a:bodyPr wrap="square" lIns="0" rIns="0" tIns="0" bIns="0" anchor="t">
            <a:spAutoFit/>
          </a:bodyPr>
          <a:lstStyle/>
          <a:p>
            <a:pPr algn="l"/>
            <a:r>
              <a:rPr sz="12000" b="1" i="0">
                <a:solidFill>
                  <a:srgbClr val="2A3D2E"/>
                </a:solidFill>
                <a:latin typeface="Playfair Display"/>
              </a:rPr>
              <a:t>05</a:t>
            </a:r>
          </a:p>
        </p:txBody>
      </p:sp>
      <p:sp>
        <p:nvSpPr>
          <p:cNvPr id="4" name="Rectangle 3"/>
          <p:cNvSpPr/>
          <p:nvPr/>
        </p:nvSpPr>
        <p:spPr>
          <a:xfrm>
            <a:off x="2468880" y="91440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2468880" y="1005840"/>
            <a:ext cx="3657600" cy="274320"/>
          </a:xfrm>
          <a:prstGeom prst="rect">
            <a:avLst/>
          </a:prstGeom>
          <a:noFill/>
        </p:spPr>
        <p:txBody>
          <a:bodyPr wrap="square" lIns="0" rIns="0" tIns="0" bIns="0" anchor="t">
            <a:spAutoFit/>
          </a:bodyPr>
          <a:lstStyle/>
          <a:p>
            <a:pPr algn="l"/>
            <a:r>
              <a:rPr sz="1100" b="1" i="0" spc="400">
                <a:solidFill>
                  <a:srgbClr val="2A3D2E"/>
                </a:solidFill>
                <a:latin typeface="Inter"/>
              </a:rPr>
              <a:t>PROMPT</a:t>
            </a:r>
          </a:p>
        </p:txBody>
      </p:sp>
      <p:sp>
        <p:nvSpPr>
          <p:cNvPr id="6" name="TextBox 5"/>
          <p:cNvSpPr txBox="1"/>
          <p:nvPr/>
        </p:nvSpPr>
        <p:spPr>
          <a:xfrm>
            <a:off x="2468880" y="1371600"/>
            <a:ext cx="4754880" cy="914400"/>
          </a:xfrm>
          <a:prstGeom prst="rect">
            <a:avLst/>
          </a:prstGeom>
          <a:noFill/>
        </p:spPr>
        <p:txBody>
          <a:bodyPr wrap="square" lIns="0" rIns="0" tIns="0" bIns="0" anchor="t">
            <a:spAutoFit/>
          </a:bodyPr>
          <a:lstStyle/>
          <a:p>
            <a:pPr algn="l"/>
            <a:r>
              <a:rPr sz="4400" b="1" i="0">
                <a:solidFill>
                  <a:srgbClr val="2A3D2E"/>
                </a:solidFill>
                <a:latin typeface="Playfair Display"/>
              </a:rPr>
              <a:t>LOOP</a:t>
            </a:r>
          </a:p>
        </p:txBody>
      </p:sp>
      <p:sp>
        <p:nvSpPr>
          <p:cNvPr id="7" name="TextBox 6"/>
          <p:cNvSpPr txBox="1"/>
          <p:nvPr/>
        </p:nvSpPr>
        <p:spPr>
          <a:xfrm>
            <a:off x="2468880" y="2286000"/>
            <a:ext cx="4754880" cy="548640"/>
          </a:xfrm>
          <a:prstGeom prst="rect">
            <a:avLst/>
          </a:prstGeom>
          <a:noFill/>
        </p:spPr>
        <p:txBody>
          <a:bodyPr wrap="square" lIns="0" rIns="0" tIns="0" bIns="0" anchor="t">
            <a:spAutoFit/>
          </a:bodyPr>
          <a:lstStyle/>
          <a:p>
            <a:pPr algn="l"/>
            <a:r>
              <a:rPr sz="1800" b="0" i="1">
                <a:solidFill>
                  <a:srgbClr val="18160F"/>
                </a:solidFill>
                <a:latin typeface="Playfair Display"/>
              </a:rPr>
              <a:t>Schedule the weekly cadence.</a:t>
            </a:r>
          </a:p>
        </p:txBody>
      </p:sp>
      <p:sp>
        <p:nvSpPr>
          <p:cNvPr id="8" name="Rectangle 7"/>
          <p:cNvSpPr/>
          <p:nvPr/>
        </p:nvSpPr>
        <p:spPr>
          <a:xfrm>
            <a:off x="548640" y="3291840"/>
            <a:ext cx="6675120" cy="5120640"/>
          </a:xfrm>
          <a:prstGeom prst="rect">
            <a:avLst/>
          </a:prstGeom>
          <a:solidFill>
            <a:srgbClr val="D6CE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3566160"/>
            <a:ext cx="6126480" cy="365760"/>
          </a:xfrm>
          <a:prstGeom prst="rect">
            <a:avLst/>
          </a:prstGeom>
          <a:noFill/>
        </p:spPr>
        <p:txBody>
          <a:bodyPr wrap="square" lIns="0" rIns="0" tIns="0" bIns="0" anchor="t">
            <a:spAutoFit/>
          </a:bodyPr>
          <a:lstStyle/>
          <a:p>
            <a:pPr algn="l"/>
            <a:r>
              <a:rPr sz="1000" b="1" i="0" spc="400">
                <a:solidFill>
                  <a:srgbClr val="2A3D2E"/>
                </a:solidFill>
                <a:latin typeface="Inter"/>
              </a:rPr>
              <a:t>PASTE THIS PROMPT</a:t>
            </a:r>
          </a:p>
        </p:txBody>
      </p:sp>
      <p:sp>
        <p:nvSpPr>
          <p:cNvPr id="10" name="TextBox 9"/>
          <p:cNvSpPr txBox="1"/>
          <p:nvPr/>
        </p:nvSpPr>
        <p:spPr>
          <a:xfrm>
            <a:off x="822960" y="3931920"/>
            <a:ext cx="6126480" cy="3108960"/>
          </a:xfrm>
          <a:prstGeom prst="rect">
            <a:avLst/>
          </a:prstGeom>
          <a:noFill/>
        </p:spPr>
        <p:txBody>
          <a:bodyPr wrap="square" lIns="0" rIns="0" tIns="0" bIns="0" anchor="t">
            <a:spAutoFit/>
          </a:bodyPr>
          <a:lstStyle/>
          <a:p>
            <a:pPr algn="l">
              <a:lnSpc>
                <a:spcPct val="150000"/>
              </a:lnSpc>
            </a:pPr>
            <a:r>
              <a:rPr sz="1500" b="0" i="0">
                <a:solidFill>
                  <a:srgbClr val="18160F"/>
                </a:solidFill>
                <a:latin typeface="Playfair Display"/>
              </a:rPr>
              <a:t>Build a Friday cadence that refreshes the five-line scorecard in thirty minutes. List the five inputs by source. Name the one human decision the cadence forces. Name the trigger that escalates the review to a full strategy map refresh. Output a calendar entry and a checklist.</a:t>
            </a:r>
          </a:p>
        </p:txBody>
      </p:sp>
      <p:sp>
        <p:nvSpPr>
          <p:cNvPr id="11" name="Rectangle 10"/>
          <p:cNvSpPr/>
          <p:nvPr/>
        </p:nvSpPr>
        <p:spPr>
          <a:xfrm>
            <a:off x="822960" y="7315200"/>
            <a:ext cx="365760" cy="1905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22960" y="7406640"/>
            <a:ext cx="6126480" cy="274320"/>
          </a:xfrm>
          <a:prstGeom prst="rect">
            <a:avLst/>
          </a:prstGeom>
          <a:noFill/>
        </p:spPr>
        <p:txBody>
          <a:bodyPr wrap="square" lIns="0" rIns="0" tIns="0" bIns="0" anchor="t">
            <a:spAutoFit/>
          </a:bodyPr>
          <a:lstStyle/>
          <a:p>
            <a:pPr algn="l"/>
            <a:r>
              <a:rPr sz="1000" b="1" i="0" spc="400">
                <a:solidFill>
                  <a:srgbClr val="2A3D2E"/>
                </a:solidFill>
                <a:latin typeface="Inter"/>
              </a:rPr>
              <a:t>OPERATOR'S NOTE</a:t>
            </a:r>
          </a:p>
        </p:txBody>
      </p:sp>
      <p:sp>
        <p:nvSpPr>
          <p:cNvPr id="13" name="TextBox 12"/>
          <p:cNvSpPr txBox="1"/>
          <p:nvPr/>
        </p:nvSpPr>
        <p:spPr>
          <a:xfrm>
            <a:off x="822960" y="7680960"/>
            <a:ext cx="6126480" cy="548640"/>
          </a:xfrm>
          <a:prstGeom prst="rect">
            <a:avLst/>
          </a:prstGeom>
          <a:noFill/>
        </p:spPr>
        <p:txBody>
          <a:bodyPr wrap="square" lIns="0" rIns="0" tIns="0" bIns="0" anchor="t">
            <a:spAutoFit/>
          </a:bodyPr>
          <a:lstStyle/>
          <a:p>
            <a:pPr algn="l"/>
            <a:r>
              <a:rPr sz="1400" b="0" i="1">
                <a:solidFill>
                  <a:srgbClr val="18160F"/>
                </a:solidFill>
                <a:latin typeface="Playfair Display"/>
              </a:rPr>
              <a:t>The card runs the operator. The operator runs the card.</a:t>
            </a:r>
          </a:p>
        </p:txBody>
      </p:sp>
      <p:sp>
        <p:nvSpPr>
          <p:cNvPr id="14" name="TextBox 13"/>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8A8280"/>
                </a:solidFill>
                <a:latin typeface="Inter"/>
              </a:rPr>
              <a:t>Operating · 6AEP</a:t>
            </a:r>
          </a:p>
        </p:txBody>
      </p:sp>
      <p:sp>
        <p:nvSpPr>
          <p:cNvPr id="15" name="TextBox 14"/>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8A8280"/>
                </a:solidFill>
                <a:latin typeface="Inter"/>
              </a:rPr>
              <a:t>BALANCED SCORECARD · PROMPT PACK</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548640" y="640080"/>
            <a:ext cx="365760" cy="1905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8640" y="731520"/>
            <a:ext cx="6675120" cy="365760"/>
          </a:xfrm>
          <a:prstGeom prst="rect">
            <a:avLst/>
          </a:prstGeom>
          <a:noFill/>
        </p:spPr>
        <p:txBody>
          <a:bodyPr wrap="square" lIns="0" rIns="0" tIns="0" bIns="0" anchor="t">
            <a:spAutoFit/>
          </a:bodyPr>
          <a:lstStyle/>
          <a:p>
            <a:pPr algn="l"/>
            <a:r>
              <a:rPr sz="1100" b="1" i="0" spc="400">
                <a:solidFill>
                  <a:srgbClr val="F7F471"/>
                </a:solidFill>
                <a:latin typeface="Inter"/>
              </a:rPr>
              <a:t>HOW TO RUN THE PACK</a:t>
            </a:r>
          </a:p>
        </p:txBody>
      </p:sp>
      <p:sp>
        <p:nvSpPr>
          <p:cNvPr id="5" name="TextBox 4"/>
          <p:cNvSpPr txBox="1"/>
          <p:nvPr/>
        </p:nvSpPr>
        <p:spPr>
          <a:xfrm>
            <a:off x="548640" y="1097280"/>
            <a:ext cx="6675120" cy="1280160"/>
          </a:xfrm>
          <a:prstGeom prst="rect">
            <a:avLst/>
          </a:prstGeom>
          <a:noFill/>
        </p:spPr>
        <p:txBody>
          <a:bodyPr wrap="square" lIns="0" rIns="0" tIns="0" bIns="0" anchor="t">
            <a:spAutoFit/>
          </a:bodyPr>
          <a:lstStyle/>
          <a:p>
            <a:pPr algn="l"/>
            <a:r>
              <a:rPr sz="4000" b="0" i="0">
                <a:solidFill>
                  <a:srgbClr val="EDE8DF"/>
                </a:solidFill>
                <a:latin typeface="Playfair Display"/>
              </a:rPr>
              <a:t>Five prompts. One Friday.</a:t>
            </a:r>
          </a:p>
        </p:txBody>
      </p:sp>
      <p:sp>
        <p:nvSpPr>
          <p:cNvPr id="6" name="Rectangle 5"/>
          <p:cNvSpPr/>
          <p:nvPr/>
        </p:nvSpPr>
        <p:spPr>
          <a:xfrm>
            <a:off x="548640" y="274320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31520" y="297180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01</a:t>
            </a:r>
          </a:p>
        </p:txBody>
      </p:sp>
      <p:sp>
        <p:nvSpPr>
          <p:cNvPr id="8" name="TextBox 7"/>
          <p:cNvSpPr txBox="1"/>
          <p:nvPr/>
        </p:nvSpPr>
        <p:spPr>
          <a:xfrm>
            <a:off x="1645920" y="2971800"/>
            <a:ext cx="2194560" cy="365760"/>
          </a:xfrm>
          <a:prstGeom prst="rect">
            <a:avLst/>
          </a:prstGeom>
          <a:noFill/>
        </p:spPr>
        <p:txBody>
          <a:bodyPr wrap="square" lIns="0" rIns="0" tIns="0" bIns="0" anchor="t">
            <a:spAutoFit/>
          </a:bodyPr>
          <a:lstStyle/>
          <a:p>
            <a:pPr algn="l"/>
            <a:r>
              <a:rPr sz="1200" b="1" i="0" spc="400">
                <a:solidFill>
                  <a:srgbClr val="2A3D2E"/>
                </a:solidFill>
                <a:latin typeface="Inter"/>
              </a:rPr>
              <a:t>DIAGNOSE</a:t>
            </a:r>
          </a:p>
        </p:txBody>
      </p:sp>
      <p:sp>
        <p:nvSpPr>
          <p:cNvPr id="9" name="TextBox 8"/>
          <p:cNvSpPr txBox="1"/>
          <p:nvPr/>
        </p:nvSpPr>
        <p:spPr>
          <a:xfrm>
            <a:off x="1645920" y="329184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Inventory the five perspectives.</a:t>
            </a:r>
          </a:p>
        </p:txBody>
      </p:sp>
      <p:sp>
        <p:nvSpPr>
          <p:cNvPr id="10" name="Rectangle 9"/>
          <p:cNvSpPr/>
          <p:nvPr/>
        </p:nvSpPr>
        <p:spPr>
          <a:xfrm>
            <a:off x="548640" y="397764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731520" y="420624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02</a:t>
            </a:r>
          </a:p>
        </p:txBody>
      </p:sp>
      <p:sp>
        <p:nvSpPr>
          <p:cNvPr id="12" name="TextBox 11"/>
          <p:cNvSpPr txBox="1"/>
          <p:nvPr/>
        </p:nvSpPr>
        <p:spPr>
          <a:xfrm>
            <a:off x="1645920" y="4206240"/>
            <a:ext cx="2194560" cy="365760"/>
          </a:xfrm>
          <a:prstGeom prst="rect">
            <a:avLst/>
          </a:prstGeom>
          <a:noFill/>
        </p:spPr>
        <p:txBody>
          <a:bodyPr wrap="square" lIns="0" rIns="0" tIns="0" bIns="0" anchor="t">
            <a:spAutoFit/>
          </a:bodyPr>
          <a:lstStyle/>
          <a:p>
            <a:pPr algn="l"/>
            <a:r>
              <a:rPr sz="1200" b="1" i="0" spc="400">
                <a:solidFill>
                  <a:srgbClr val="2A3D2E"/>
                </a:solidFill>
                <a:latin typeface="Inter"/>
              </a:rPr>
              <a:t>MEASURE</a:t>
            </a:r>
          </a:p>
        </p:txBody>
      </p:sp>
      <p:sp>
        <p:nvSpPr>
          <p:cNvPr id="13" name="TextBox 12"/>
          <p:cNvSpPr txBox="1"/>
          <p:nvPr/>
        </p:nvSpPr>
        <p:spPr>
          <a:xfrm>
            <a:off x="1645920" y="452628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Pick one leading indicator each.</a:t>
            </a:r>
          </a:p>
        </p:txBody>
      </p:sp>
      <p:sp>
        <p:nvSpPr>
          <p:cNvPr id="14" name="Rectangle 13"/>
          <p:cNvSpPr/>
          <p:nvPr/>
        </p:nvSpPr>
        <p:spPr>
          <a:xfrm>
            <a:off x="548640" y="521208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31520" y="544068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03</a:t>
            </a:r>
          </a:p>
        </p:txBody>
      </p:sp>
      <p:sp>
        <p:nvSpPr>
          <p:cNvPr id="16" name="TextBox 15"/>
          <p:cNvSpPr txBox="1"/>
          <p:nvPr/>
        </p:nvSpPr>
        <p:spPr>
          <a:xfrm>
            <a:off x="1645920" y="5440680"/>
            <a:ext cx="2194560" cy="365760"/>
          </a:xfrm>
          <a:prstGeom prst="rect">
            <a:avLst/>
          </a:prstGeom>
          <a:noFill/>
        </p:spPr>
        <p:txBody>
          <a:bodyPr wrap="square" lIns="0" rIns="0" tIns="0" bIns="0" anchor="t">
            <a:spAutoFit/>
          </a:bodyPr>
          <a:lstStyle/>
          <a:p>
            <a:pPr algn="l"/>
            <a:r>
              <a:rPr sz="1200" b="1" i="0" spc="400">
                <a:solidFill>
                  <a:srgbClr val="2A3D2E"/>
                </a:solidFill>
                <a:latin typeface="Inter"/>
              </a:rPr>
              <a:t>MAP</a:t>
            </a:r>
          </a:p>
        </p:txBody>
      </p:sp>
      <p:sp>
        <p:nvSpPr>
          <p:cNvPr id="17" name="TextBox 16"/>
          <p:cNvSpPr txBox="1"/>
          <p:nvPr/>
        </p:nvSpPr>
        <p:spPr>
          <a:xfrm>
            <a:off x="1645920" y="576072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Draw the cause-and-effect chain.</a:t>
            </a:r>
          </a:p>
        </p:txBody>
      </p:sp>
      <p:sp>
        <p:nvSpPr>
          <p:cNvPr id="18" name="Rectangle 17"/>
          <p:cNvSpPr/>
          <p:nvPr/>
        </p:nvSpPr>
        <p:spPr>
          <a:xfrm>
            <a:off x="548640" y="644652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31520" y="667512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04</a:t>
            </a:r>
          </a:p>
        </p:txBody>
      </p:sp>
      <p:sp>
        <p:nvSpPr>
          <p:cNvPr id="20" name="TextBox 19"/>
          <p:cNvSpPr txBox="1"/>
          <p:nvPr/>
        </p:nvSpPr>
        <p:spPr>
          <a:xfrm>
            <a:off x="1645920" y="6675120"/>
            <a:ext cx="2194560" cy="365760"/>
          </a:xfrm>
          <a:prstGeom prst="rect">
            <a:avLst/>
          </a:prstGeom>
          <a:noFill/>
        </p:spPr>
        <p:txBody>
          <a:bodyPr wrap="square" lIns="0" rIns="0" tIns="0" bIns="0" anchor="t">
            <a:spAutoFit/>
          </a:bodyPr>
          <a:lstStyle/>
          <a:p>
            <a:pPr algn="l"/>
            <a:r>
              <a:rPr sz="1200" b="1" i="0" spc="400">
                <a:solidFill>
                  <a:srgbClr val="2A3D2E"/>
                </a:solidFill>
                <a:latin typeface="Inter"/>
              </a:rPr>
              <a:t>DECIDE</a:t>
            </a:r>
          </a:p>
        </p:txBody>
      </p:sp>
      <p:sp>
        <p:nvSpPr>
          <p:cNvPr id="21" name="TextBox 20"/>
          <p:cNvSpPr txBox="1"/>
          <p:nvPr/>
        </p:nvSpPr>
        <p:spPr>
          <a:xfrm>
            <a:off x="1645920" y="699516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Force one move with a stated trade-off.</a:t>
            </a:r>
          </a:p>
        </p:txBody>
      </p:sp>
      <p:sp>
        <p:nvSpPr>
          <p:cNvPr id="22" name="Rectangle 21"/>
          <p:cNvSpPr/>
          <p:nvPr/>
        </p:nvSpPr>
        <p:spPr>
          <a:xfrm>
            <a:off x="548640" y="7680960"/>
            <a:ext cx="6675120" cy="1097280"/>
          </a:xfrm>
          <a:prstGeom prst="rect">
            <a:avLst/>
          </a:prstGeom>
          <a:solidFill>
            <a:srgbClr val="EDE8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31520" y="7909560"/>
            <a:ext cx="731520" cy="731520"/>
          </a:xfrm>
          <a:prstGeom prst="rect">
            <a:avLst/>
          </a:prstGeom>
          <a:noFill/>
        </p:spPr>
        <p:txBody>
          <a:bodyPr wrap="square" lIns="0" rIns="0" tIns="0" bIns="0" anchor="t">
            <a:spAutoFit/>
          </a:bodyPr>
          <a:lstStyle/>
          <a:p>
            <a:pPr algn="l"/>
            <a:r>
              <a:rPr sz="3600" b="1" i="0">
                <a:solidFill>
                  <a:srgbClr val="F7F471"/>
                </a:solidFill>
                <a:latin typeface="Playfair Display"/>
              </a:rPr>
              <a:t>05</a:t>
            </a:r>
          </a:p>
        </p:txBody>
      </p:sp>
      <p:sp>
        <p:nvSpPr>
          <p:cNvPr id="24" name="TextBox 23"/>
          <p:cNvSpPr txBox="1"/>
          <p:nvPr/>
        </p:nvSpPr>
        <p:spPr>
          <a:xfrm>
            <a:off x="1645920" y="7909560"/>
            <a:ext cx="2194560" cy="365760"/>
          </a:xfrm>
          <a:prstGeom prst="rect">
            <a:avLst/>
          </a:prstGeom>
          <a:noFill/>
        </p:spPr>
        <p:txBody>
          <a:bodyPr wrap="square" lIns="0" rIns="0" tIns="0" bIns="0" anchor="t">
            <a:spAutoFit/>
          </a:bodyPr>
          <a:lstStyle/>
          <a:p>
            <a:pPr algn="l"/>
            <a:r>
              <a:rPr sz="1200" b="1" i="0" spc="400">
                <a:solidFill>
                  <a:srgbClr val="2A3D2E"/>
                </a:solidFill>
                <a:latin typeface="Inter"/>
              </a:rPr>
              <a:t>LOOP</a:t>
            </a:r>
          </a:p>
        </p:txBody>
      </p:sp>
      <p:sp>
        <p:nvSpPr>
          <p:cNvPr id="25" name="TextBox 24"/>
          <p:cNvSpPr txBox="1"/>
          <p:nvPr/>
        </p:nvSpPr>
        <p:spPr>
          <a:xfrm>
            <a:off x="1645920" y="8229600"/>
            <a:ext cx="5303520" cy="548640"/>
          </a:xfrm>
          <a:prstGeom prst="rect">
            <a:avLst/>
          </a:prstGeom>
          <a:noFill/>
        </p:spPr>
        <p:txBody>
          <a:bodyPr wrap="square" lIns="0" rIns="0" tIns="0" bIns="0" anchor="t">
            <a:spAutoFit/>
          </a:bodyPr>
          <a:lstStyle/>
          <a:p>
            <a:pPr algn="l"/>
            <a:r>
              <a:rPr sz="1600" b="0" i="1">
                <a:solidFill>
                  <a:srgbClr val="18160F"/>
                </a:solidFill>
                <a:latin typeface="Playfair Display"/>
              </a:rPr>
              <a:t>Schedule the weekly cadence.</a:t>
            </a:r>
          </a:p>
        </p:txBody>
      </p:sp>
      <p:sp>
        <p:nvSpPr>
          <p:cNvPr id="26" name="TextBox 25"/>
          <p:cNvSpPr txBox="1"/>
          <p:nvPr/>
        </p:nvSpPr>
        <p:spPr>
          <a:xfrm>
            <a:off x="548640" y="9601200"/>
            <a:ext cx="3657600" cy="274320"/>
          </a:xfrm>
          <a:prstGeom prst="rect">
            <a:avLst/>
          </a:prstGeom>
          <a:noFill/>
        </p:spPr>
        <p:txBody>
          <a:bodyPr wrap="square" lIns="0" rIns="0" tIns="0" bIns="0" anchor="t">
            <a:spAutoFit/>
          </a:bodyPr>
          <a:lstStyle/>
          <a:p>
            <a:pPr algn="l"/>
            <a:r>
              <a:rPr sz="900" b="0" i="0">
                <a:solidFill>
                  <a:srgbClr val="C4B9AE"/>
                </a:solidFill>
                <a:latin typeface="Inter"/>
              </a:rPr>
              <a:t>Operating · 6AEP</a:t>
            </a:r>
          </a:p>
        </p:txBody>
      </p:sp>
      <p:sp>
        <p:nvSpPr>
          <p:cNvPr id="27" name="TextBox 26"/>
          <p:cNvSpPr txBox="1"/>
          <p:nvPr/>
        </p:nvSpPr>
        <p:spPr>
          <a:xfrm>
            <a:off x="548640" y="9601200"/>
            <a:ext cx="6675120" cy="274320"/>
          </a:xfrm>
          <a:prstGeom prst="rect">
            <a:avLst/>
          </a:prstGeom>
          <a:noFill/>
        </p:spPr>
        <p:txBody>
          <a:bodyPr wrap="square" lIns="0" rIns="0" tIns="0" bIns="0" anchor="t">
            <a:spAutoFit/>
          </a:bodyPr>
          <a:lstStyle/>
          <a:p>
            <a:pPr algn="r"/>
            <a:r>
              <a:rPr sz="900" b="1" i="0" spc="300">
                <a:solidFill>
                  <a:srgbClr val="C4B9AE"/>
                </a:solidFill>
                <a:latin typeface="Inter"/>
              </a:rPr>
              <a:t>BALANCED SCORECARD · PROMPT PACK</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7772400" cy="10058400"/>
          </a:xfrm>
          <a:prstGeom prst="rect">
            <a:avLst/>
          </a:prstGeom>
          <a:solidFill>
            <a:srgbClr val="2A3D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3264408" y="548640"/>
            <a:ext cx="23812" cy="8961120"/>
          </a:xfrm>
          <a:prstGeom prst="rect">
            <a:avLst/>
          </a:prstGeom>
          <a:solidFill>
            <a:srgbClr val="F7F4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8640" y="640080"/>
            <a:ext cx="365760" cy="19050"/>
          </a:xfrm>
          <a:prstGeom prst="rect">
            <a:avLst/>
          </a:prstGeom>
          <a:noFill/>
        </p:spPr>
        <p:txBody>
          <a:bodyPr wrap="square" lIns="0" rIns="0" tIns="0" bIns="0" anchor="t">
            <a:spAutoFit/>
          </a:bodyPr>
          <a:lstStyle/>
          <a:p>
            <a:pPr algn="l"/>
            <a:r>
              <a:rPr sz="800" b="0" i="0">
                <a:solidFill>
                  <a:srgbClr val="F7F471"/>
                </a:solidFill>
                <a:latin typeface="Inter"/>
              </a:rPr>
              <a:t/>
            </a:r>
          </a:p>
        </p:txBody>
      </p:sp>
      <p:sp>
        <p:nvSpPr>
          <p:cNvPr id="5" name="TextBox 4"/>
          <p:cNvSpPr txBox="1"/>
          <p:nvPr/>
        </p:nvSpPr>
        <p:spPr>
          <a:xfrm>
            <a:off x="548640" y="731520"/>
            <a:ext cx="3291840" cy="365760"/>
          </a:xfrm>
          <a:prstGeom prst="rect">
            <a:avLst/>
          </a:prstGeom>
          <a:noFill/>
        </p:spPr>
        <p:txBody>
          <a:bodyPr wrap="square" lIns="0" rIns="0" tIns="0" bIns="0" anchor="t">
            <a:spAutoFit/>
          </a:bodyPr>
          <a:lstStyle/>
          <a:p>
            <a:pPr algn="l"/>
            <a:r>
              <a:rPr sz="1100" b="1" i="0" spc="400">
                <a:solidFill>
                  <a:srgbClr val="F7F471"/>
                </a:solidFill>
                <a:latin typeface="Inter"/>
              </a:rPr>
              <a:t>SUBSCRIBE</a:t>
            </a:r>
          </a:p>
        </p:txBody>
      </p:sp>
      <p:sp>
        <p:nvSpPr>
          <p:cNvPr id="6" name="TextBox 5"/>
          <p:cNvSpPr txBox="1"/>
          <p:nvPr/>
        </p:nvSpPr>
        <p:spPr>
          <a:xfrm>
            <a:off x="548640" y="1188720"/>
            <a:ext cx="3291840" cy="1463040"/>
          </a:xfrm>
          <a:prstGeom prst="rect">
            <a:avLst/>
          </a:prstGeom>
          <a:noFill/>
        </p:spPr>
        <p:txBody>
          <a:bodyPr wrap="square" lIns="0" rIns="0" tIns="0" bIns="0" anchor="t">
            <a:spAutoFit/>
          </a:bodyPr>
          <a:lstStyle/>
          <a:p>
            <a:pPr algn="l">
              <a:lnSpc>
                <a:spcPct val="105000"/>
              </a:lnSpc>
            </a:pPr>
            <a:r>
              <a:rPr sz="3200" b="0" i="0">
                <a:solidFill>
                  <a:srgbClr val="EDE8DF"/>
                </a:solidFill>
                <a:latin typeface="Playfair Display"/>
              </a:rPr>
              <a:t>More like this.</a:t>
            </a:r>
          </a:p>
          <a:p>
            <a:pPr algn="l">
              <a:lnSpc>
                <a:spcPct val="105000"/>
              </a:lnSpc>
            </a:pPr>
            <a:r>
              <a:rPr sz="3200" b="0" i="0">
                <a:solidFill>
                  <a:srgbClr val="EDE8DF"/>
                </a:solidFill>
                <a:latin typeface="Playfair Display"/>
              </a:rPr>
              <a:t>Every week.</a:t>
            </a:r>
          </a:p>
        </p:txBody>
      </p:sp>
      <p:sp>
        <p:nvSpPr>
          <p:cNvPr id="7" name="TextBox 6"/>
          <p:cNvSpPr txBox="1"/>
          <p:nvPr/>
        </p:nvSpPr>
        <p:spPr>
          <a:xfrm>
            <a:off x="548640" y="3108960"/>
            <a:ext cx="3291840" cy="1828800"/>
          </a:xfrm>
          <a:prstGeom prst="rect">
            <a:avLst/>
          </a:prstGeom>
          <a:noFill/>
        </p:spPr>
        <p:txBody>
          <a:bodyPr wrap="square" lIns="0" rIns="0" tIns="0" bIns="0" anchor="t">
            <a:spAutoFit/>
          </a:bodyPr>
          <a:lstStyle/>
          <a:p>
            <a:pPr algn="l">
              <a:lnSpc>
                <a:spcPct val="150000"/>
              </a:lnSpc>
            </a:pPr>
            <a:r>
              <a:rPr sz="1200" b="0" i="0">
                <a:solidFill>
                  <a:srgbClr val="C4B9AE"/>
                </a:solidFill>
                <a:latin typeface="Inter"/>
              </a:rPr>
              <a:t>Operating is John's bestselling Substack. Frameworks, field notes, prompt packs, every Friday.</a:t>
            </a:r>
          </a:p>
        </p:txBody>
      </p:sp>
      <p:sp>
        <p:nvSpPr>
          <p:cNvPr id="8" name="TextBox 7"/>
          <p:cNvSpPr txBox="1"/>
          <p:nvPr/>
        </p:nvSpPr>
        <p:spPr>
          <a:xfrm>
            <a:off x="548640" y="4754880"/>
            <a:ext cx="3291840" cy="365760"/>
          </a:xfrm>
          <a:prstGeom prst="rect">
            <a:avLst/>
          </a:prstGeom>
          <a:noFill/>
        </p:spPr>
        <p:txBody>
          <a:bodyPr wrap="square" lIns="0" rIns="0" tIns="0" bIns="0" anchor="t">
            <a:spAutoFit/>
          </a:bodyPr>
          <a:lstStyle/>
          <a:p>
            <a:pPr algn="l"/>
            <a:r>
              <a:rPr sz="1100" b="1" i="0" spc="400">
                <a:solidFill>
                  <a:srgbClr val="EDE8DF"/>
                </a:solidFill>
                <a:latin typeface="Inter"/>
              </a:rPr>
              <a:t>OPERATING</a:t>
            </a:r>
          </a:p>
        </p:txBody>
      </p:sp>
      <p:sp>
        <p:nvSpPr>
          <p:cNvPr id="9" name="TextBox 8"/>
          <p:cNvSpPr txBox="1"/>
          <p:nvPr/>
        </p:nvSpPr>
        <p:spPr>
          <a:xfrm>
            <a:off x="548640" y="5120640"/>
            <a:ext cx="3291840" cy="548640"/>
          </a:xfrm>
          <a:prstGeom prst="rect">
            <a:avLst/>
          </a:prstGeom>
          <a:noFill/>
        </p:spPr>
        <p:txBody>
          <a:bodyPr wrap="square" lIns="0" rIns="0" tIns="0" bIns="0" anchor="t">
            <a:spAutoFit/>
          </a:bodyPr>
          <a:lstStyle/>
          <a:p>
            <a:pPr algn="l"/>
            <a:r>
              <a:rPr sz="1800" b="0" i="0">
                <a:solidFill>
                  <a:srgbClr val="F7F471"/>
                </a:solidFill>
                <a:latin typeface="Playfair Display"/>
              </a:rPr>
              <a:t>www.operatingbyjohnbrewton.com</a:t>
            </a:r>
          </a:p>
        </p:txBody>
      </p:sp>
      <p:sp>
        <p:nvSpPr>
          <p:cNvPr id="10" name="TextBox 9"/>
          <p:cNvSpPr txBox="1"/>
          <p:nvPr/>
        </p:nvSpPr>
        <p:spPr>
          <a:xfrm>
            <a:off x="3630168" y="731520"/>
            <a:ext cx="3657600" cy="365760"/>
          </a:xfrm>
          <a:prstGeom prst="rect">
            <a:avLst/>
          </a:prstGeom>
          <a:noFill/>
        </p:spPr>
        <p:txBody>
          <a:bodyPr wrap="square" lIns="0" rIns="0" tIns="0" bIns="0" anchor="t">
            <a:spAutoFit/>
          </a:bodyPr>
          <a:lstStyle/>
          <a:p>
            <a:pPr algn="l"/>
            <a:r>
              <a:rPr sz="1100" b="1" i="0" spc="400">
                <a:solidFill>
                  <a:srgbClr val="F7F471"/>
                </a:solidFill>
                <a:latin typeface="Inter"/>
              </a:rPr>
              <a:t>THE COMPANION SET</a:t>
            </a:r>
          </a:p>
        </p:txBody>
      </p:sp>
      <p:sp>
        <p:nvSpPr>
          <p:cNvPr id="11" name="TextBox 10"/>
          <p:cNvSpPr txBox="1"/>
          <p:nvPr/>
        </p:nvSpPr>
        <p:spPr>
          <a:xfrm>
            <a:off x="3630168" y="128016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CAROUSEL</a:t>
            </a:r>
          </a:p>
        </p:txBody>
      </p:sp>
      <p:sp>
        <p:nvSpPr>
          <p:cNvPr id="12" name="TextBox 11"/>
          <p:cNvSpPr txBox="1"/>
          <p:nvPr/>
        </p:nvSpPr>
        <p:spPr>
          <a:xfrm>
            <a:off x="3630168" y="164592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13 slides for the feed.</a:t>
            </a:r>
          </a:p>
        </p:txBody>
      </p:sp>
      <p:cxnSp>
        <p:nvCxnSpPr>
          <p:cNvPr id="13" name="Connector 12"/>
          <p:cNvCxnSpPr/>
          <p:nvPr/>
        </p:nvCxnSpPr>
        <p:spPr>
          <a:xfrm>
            <a:off x="3630168" y="228600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3630168" y="256032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INFOGRAPHIC</a:t>
            </a:r>
          </a:p>
        </p:txBody>
      </p:sp>
      <p:sp>
        <p:nvSpPr>
          <p:cNvPr id="15" name="TextBox 14"/>
          <p:cNvSpPr txBox="1"/>
          <p:nvPr/>
        </p:nvSpPr>
        <p:spPr>
          <a:xfrm>
            <a:off x="3630168" y="292608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One canvas. Magazine spread.</a:t>
            </a:r>
          </a:p>
        </p:txBody>
      </p:sp>
      <p:cxnSp>
        <p:nvCxnSpPr>
          <p:cNvPr id="16" name="Connector 15"/>
          <p:cNvCxnSpPr/>
          <p:nvPr/>
        </p:nvCxnSpPr>
        <p:spPr>
          <a:xfrm>
            <a:off x="3630168" y="356616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3630168" y="384048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WORKSHEET</a:t>
            </a:r>
          </a:p>
        </p:txBody>
      </p:sp>
      <p:sp>
        <p:nvSpPr>
          <p:cNvPr id="18" name="TextBox 17"/>
          <p:cNvSpPr txBox="1"/>
          <p:nvPr/>
        </p:nvSpPr>
        <p:spPr>
          <a:xfrm>
            <a:off x="3630168" y="420624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10 pages. Run the diagnostic.</a:t>
            </a:r>
          </a:p>
        </p:txBody>
      </p:sp>
      <p:cxnSp>
        <p:nvCxnSpPr>
          <p:cNvPr id="19" name="Connector 18"/>
          <p:cNvCxnSpPr/>
          <p:nvPr/>
        </p:nvCxnSpPr>
        <p:spPr>
          <a:xfrm>
            <a:off x="3630168" y="484632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3630168" y="5120640"/>
            <a:ext cx="3657600" cy="365760"/>
          </a:xfrm>
          <a:prstGeom prst="rect">
            <a:avLst/>
          </a:prstGeom>
          <a:noFill/>
        </p:spPr>
        <p:txBody>
          <a:bodyPr wrap="square" lIns="0" rIns="0" tIns="0" bIns="0" anchor="t">
            <a:spAutoFit/>
          </a:bodyPr>
          <a:lstStyle/>
          <a:p>
            <a:pPr algn="l"/>
            <a:r>
              <a:rPr sz="1100" b="1" i="0" spc="300">
                <a:solidFill>
                  <a:srgbClr val="EDE8DF"/>
                </a:solidFill>
                <a:latin typeface="Inter"/>
              </a:rPr>
              <a:t>SUBSTACK</a:t>
            </a:r>
          </a:p>
        </p:txBody>
      </p:sp>
      <p:sp>
        <p:nvSpPr>
          <p:cNvPr id="21" name="TextBox 20"/>
          <p:cNvSpPr txBox="1"/>
          <p:nvPr/>
        </p:nvSpPr>
        <p:spPr>
          <a:xfrm>
            <a:off x="3630168" y="5486400"/>
            <a:ext cx="3657600" cy="548640"/>
          </a:xfrm>
          <a:prstGeom prst="rect">
            <a:avLst/>
          </a:prstGeom>
          <a:noFill/>
        </p:spPr>
        <p:txBody>
          <a:bodyPr wrap="square" lIns="0" rIns="0" tIns="0" bIns="0" anchor="t">
            <a:spAutoFit/>
          </a:bodyPr>
          <a:lstStyle/>
          <a:p>
            <a:pPr algn="l"/>
            <a:r>
              <a:rPr sz="1600" b="0" i="1">
                <a:solidFill>
                  <a:srgbClr val="C4B9AE"/>
                </a:solidFill>
                <a:latin typeface="Playfair Display"/>
              </a:rPr>
              <a:t>Operating. Every Friday.</a:t>
            </a:r>
          </a:p>
        </p:txBody>
      </p:sp>
      <p:cxnSp>
        <p:nvCxnSpPr>
          <p:cNvPr id="22" name="Connector 21"/>
          <p:cNvCxnSpPr/>
          <p:nvPr/>
        </p:nvCxnSpPr>
        <p:spPr>
          <a:xfrm>
            <a:off x="3630168" y="6126480"/>
            <a:ext cx="3657600" cy="0"/>
          </a:xfrm>
          <a:prstGeom prst="line">
            <a:avLst/>
          </a:prstGeom>
          <a:ln w="3810">
            <a:solidFill>
              <a:srgbClr val="C4B9AE"/>
            </a:solidFill>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548640" y="9601200"/>
            <a:ext cx="6675120" cy="274320"/>
          </a:xfrm>
          <a:prstGeom prst="rect">
            <a:avLst/>
          </a:prstGeom>
          <a:noFill/>
        </p:spPr>
        <p:txBody>
          <a:bodyPr wrap="square" lIns="0" rIns="0" tIns="0" bIns="0" anchor="t">
            <a:spAutoFit/>
          </a:bodyPr>
          <a:lstStyle/>
          <a:p>
            <a:pPr algn="l"/>
            <a:r>
              <a:rPr sz="1000" b="1" i="0" spc="400">
                <a:solidFill>
                  <a:srgbClr val="C4B9AE"/>
                </a:solidFill>
                <a:latin typeface="Inter"/>
              </a:rPr>
              <a:t>JOHN BREWTON · OPERATING · 6AEP</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