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1430000" cy="14287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62000" y="571500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8A8280"/>
                </a:solidFill>
                <a:latin typeface="Inter"/>
              </a:rPr>
              <a:t>OPERATING STORIES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" y="95250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0">
                <a:solidFill>
                  <a:srgbClr val="2A3D2E"/>
                </a:solidFill>
                <a:latin typeface="Playfair Display"/>
              </a:rPr>
              <a:t>How four perspectives became</a:t>
            </a:r>
          </a:p>
        </p:txBody>
      </p:sp>
      <p:sp>
        <p:nvSpPr>
          <p:cNvPr id="5" name="Rectangle 4"/>
          <p:cNvSpPr/>
          <p:nvPr/>
        </p:nvSpPr>
        <p:spPr>
          <a:xfrm>
            <a:off x="762000" y="1524000"/>
            <a:ext cx="1047750" cy="4762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62000" y="1476375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1">
                <a:solidFill>
                  <a:srgbClr val="2A3D2E"/>
                </a:solidFill>
                <a:latin typeface="Playfair Display"/>
              </a:rPr>
              <a:t>five in 2026.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2095500"/>
            <a:ext cx="762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8A8280"/>
                </a:solidFill>
                <a:latin typeface="Playfair Display"/>
              </a:rPr>
              <a:t>Kaplan and Norton's scorecard takes on an AI Capability axis.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78105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823912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866775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909637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95250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995362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1038225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1081087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112395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7810500" y="5715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7810500" y="7810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7810500" y="9906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7810500" y="12001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7810500" y="14097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7810500" y="16192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7810500" y="18288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7810500" y="20383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>
            <a:off x="7810500" y="22479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7810500" y="24574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7810500" y="26670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 rot="720000">
            <a:off x="8153400" y="781050"/>
            <a:ext cx="1028700" cy="37719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9" name="Connector 28"/>
          <p:cNvCxnSpPr/>
          <p:nvPr/>
        </p:nvCxnSpPr>
        <p:spPr>
          <a:xfrm>
            <a:off x="8410575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/>
          <p:nvPr/>
        </p:nvCxnSpPr>
        <p:spPr>
          <a:xfrm>
            <a:off x="8667750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/>
          <p:nvPr/>
        </p:nvCxnSpPr>
        <p:spPr>
          <a:xfrm>
            <a:off x="8924925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8256270" y="969645"/>
            <a:ext cx="82296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8564880" y="894207"/>
            <a:ext cx="185166" cy="75438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 rot="21120000">
            <a:off x="9696450" y="1200150"/>
            <a:ext cx="1097280" cy="4191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5" name="Connector 34"/>
          <p:cNvCxnSpPr/>
          <p:nvPr/>
        </p:nvCxnSpPr>
        <p:spPr>
          <a:xfrm>
            <a:off x="997077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 35"/>
          <p:cNvCxnSpPr/>
          <p:nvPr/>
        </p:nvCxnSpPr>
        <p:spPr>
          <a:xfrm>
            <a:off x="1024509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/>
          <p:nvPr/>
        </p:nvCxnSpPr>
        <p:spPr>
          <a:xfrm>
            <a:off x="1051941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/>
          <p:nvPr/>
        </p:nvCxnSpPr>
        <p:spPr>
          <a:xfrm>
            <a:off x="9806178" y="1409700"/>
            <a:ext cx="877824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10135362" y="1325880"/>
            <a:ext cx="197510" cy="83820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 rot="300000">
            <a:off x="8496300" y="1724025"/>
            <a:ext cx="960120" cy="46101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1" name="Connector 40"/>
          <p:cNvCxnSpPr/>
          <p:nvPr/>
        </p:nvCxnSpPr>
        <p:spPr>
          <a:xfrm>
            <a:off x="873633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nector 41"/>
          <p:cNvCxnSpPr/>
          <p:nvPr/>
        </p:nvCxnSpPr>
        <p:spPr>
          <a:xfrm>
            <a:off x="897636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or 42"/>
          <p:cNvCxnSpPr/>
          <p:nvPr/>
        </p:nvCxnSpPr>
        <p:spPr>
          <a:xfrm>
            <a:off x="921639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Connector 43"/>
          <p:cNvCxnSpPr/>
          <p:nvPr/>
        </p:nvCxnSpPr>
        <p:spPr>
          <a:xfrm>
            <a:off x="8592312" y="1954530"/>
            <a:ext cx="768096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8880348" y="1862328"/>
            <a:ext cx="172821" cy="92202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8050530" y="1630680"/>
            <a:ext cx="1234440" cy="12344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8153400" y="1733550"/>
            <a:ext cx="1028700" cy="10287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8256270" y="1836420"/>
            <a:ext cx="822960" cy="8229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9902190" y="510540"/>
            <a:ext cx="960120" cy="9601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005060" y="613410"/>
            <a:ext cx="754380" cy="75438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10107930" y="716280"/>
            <a:ext cx="548640" cy="5486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10382250" y="2009775"/>
            <a:ext cx="685800" cy="6858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10485120" y="2112645"/>
            <a:ext cx="480060" cy="4800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10587990" y="2215515"/>
            <a:ext cx="274320" cy="2743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10492450" y="80497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7915402" y="212664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8964056" y="108507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8746713" y="86413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10899484" y="78644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10648783" y="212479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10097933" y="75382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10287205" y="14563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7943806" y="63398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8203486" y="103001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8786350" y="163130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10335549" y="62714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10164532" y="98849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10813703" y="193440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10752070" y="171432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9570093" y="103379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9694619" y="180727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8977316" y="226899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7837757" y="21628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11190350" y="90632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10738708" y="145778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9237614" y="115423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8462628" y="102304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11012826" y="127738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8239200" y="76600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9404030" y="7743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9316168" y="234882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9253154" y="183760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8919980" y="226417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7992744" y="210185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9737467" y="169605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8334058" y="261227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9398188" y="73675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10125926" y="118633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10447206" y="186862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9327307" y="178229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8617016" y="204909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8102235" y="66760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10584039" y="104943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11052983" y="117839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8145171" y="236523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8786895" y="238864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8234130" y="136868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Oval 97"/>
          <p:cNvSpPr/>
          <p:nvPr/>
        </p:nvSpPr>
        <p:spPr>
          <a:xfrm>
            <a:off x="8976405" y="152237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10476753" y="232075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Oval 99"/>
          <p:cNvSpPr/>
          <p:nvPr/>
        </p:nvSpPr>
        <p:spPr>
          <a:xfrm>
            <a:off x="9340717" y="9126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Oval 100"/>
          <p:cNvSpPr/>
          <p:nvPr/>
        </p:nvSpPr>
        <p:spPr>
          <a:xfrm>
            <a:off x="9363151" y="131655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2" name="Oval 101"/>
          <p:cNvSpPr/>
          <p:nvPr/>
        </p:nvSpPr>
        <p:spPr>
          <a:xfrm>
            <a:off x="8689236" y="197695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3" name="Oval 102"/>
          <p:cNvSpPr/>
          <p:nvPr/>
        </p:nvSpPr>
        <p:spPr>
          <a:xfrm>
            <a:off x="8930286" y="204332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4" name="Oval 103"/>
          <p:cNvSpPr/>
          <p:nvPr/>
        </p:nvSpPr>
        <p:spPr>
          <a:xfrm>
            <a:off x="10677506" y="19305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5" name="Connector 104"/>
          <p:cNvCxnSpPr/>
          <p:nvPr/>
        </p:nvCxnSpPr>
        <p:spPr>
          <a:xfrm flipV="1">
            <a:off x="7981950" y="2080260"/>
            <a:ext cx="685800" cy="41910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Connector 105"/>
          <p:cNvCxnSpPr/>
          <p:nvPr/>
        </p:nvCxnSpPr>
        <p:spPr>
          <a:xfrm flipV="1">
            <a:off x="8667750" y="1724025"/>
            <a:ext cx="685800" cy="356235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Connector 106"/>
          <p:cNvCxnSpPr/>
          <p:nvPr/>
        </p:nvCxnSpPr>
        <p:spPr>
          <a:xfrm flipV="1">
            <a:off x="9353550" y="1367790"/>
            <a:ext cx="685800" cy="356235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Connector 107"/>
          <p:cNvCxnSpPr/>
          <p:nvPr/>
        </p:nvCxnSpPr>
        <p:spPr>
          <a:xfrm flipV="1">
            <a:off x="10039350" y="948690"/>
            <a:ext cx="240030" cy="41910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Oval 108"/>
          <p:cNvSpPr/>
          <p:nvPr/>
        </p:nvSpPr>
        <p:spPr>
          <a:xfrm>
            <a:off x="7934325" y="245173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0" name="TextBox 109"/>
          <p:cNvSpPr txBox="1"/>
          <p:nvPr/>
        </p:nvSpPr>
        <p:spPr>
          <a:xfrm>
            <a:off x="8058150" y="244221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P1 FINANCIAL</a:t>
            </a:r>
          </a:p>
        </p:txBody>
      </p:sp>
      <p:sp>
        <p:nvSpPr>
          <p:cNvPr id="111" name="Oval 110"/>
          <p:cNvSpPr/>
          <p:nvPr/>
        </p:nvSpPr>
        <p:spPr>
          <a:xfrm>
            <a:off x="8620125" y="203263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2" name="TextBox 111"/>
          <p:cNvSpPr txBox="1"/>
          <p:nvPr/>
        </p:nvSpPr>
        <p:spPr>
          <a:xfrm>
            <a:off x="8743950" y="202311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P2 CUSTOMER</a:t>
            </a:r>
          </a:p>
        </p:txBody>
      </p:sp>
      <p:sp>
        <p:nvSpPr>
          <p:cNvPr id="113" name="Oval 112"/>
          <p:cNvSpPr/>
          <p:nvPr/>
        </p:nvSpPr>
        <p:spPr>
          <a:xfrm>
            <a:off x="9305925" y="1676400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4" name="TextBox 113"/>
          <p:cNvSpPr txBox="1"/>
          <p:nvPr/>
        </p:nvSpPr>
        <p:spPr>
          <a:xfrm>
            <a:off x="9429750" y="1666875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P3 INT. PROCESS</a:t>
            </a:r>
          </a:p>
        </p:txBody>
      </p:sp>
      <p:sp>
        <p:nvSpPr>
          <p:cNvPr id="115" name="Oval 114"/>
          <p:cNvSpPr/>
          <p:nvPr/>
        </p:nvSpPr>
        <p:spPr>
          <a:xfrm>
            <a:off x="9991725" y="132016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6" name="TextBox 115"/>
          <p:cNvSpPr txBox="1"/>
          <p:nvPr/>
        </p:nvSpPr>
        <p:spPr>
          <a:xfrm>
            <a:off x="8210550" y="131064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P4 LEARNING</a:t>
            </a:r>
          </a:p>
        </p:txBody>
      </p:sp>
      <p:sp>
        <p:nvSpPr>
          <p:cNvPr id="117" name="Oval 116"/>
          <p:cNvSpPr/>
          <p:nvPr/>
        </p:nvSpPr>
        <p:spPr>
          <a:xfrm>
            <a:off x="10231755" y="90106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8" name="TextBox 117"/>
          <p:cNvSpPr txBox="1"/>
          <p:nvPr/>
        </p:nvSpPr>
        <p:spPr>
          <a:xfrm>
            <a:off x="8450580" y="89154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P5 AI CAPABILITY</a:t>
            </a:r>
          </a:p>
        </p:txBody>
      </p:sp>
      <p:sp>
        <p:nvSpPr>
          <p:cNvPr id="119" name="Rectangle 118"/>
          <p:cNvSpPr/>
          <p:nvPr/>
        </p:nvSpPr>
        <p:spPr>
          <a:xfrm>
            <a:off x="762000" y="2762250"/>
            <a:ext cx="104775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0" name="TextBox 119"/>
          <p:cNvSpPr txBox="1"/>
          <p:nvPr/>
        </p:nvSpPr>
        <p:spPr>
          <a:xfrm>
            <a:off x="7620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5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7620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perspectives in the new card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27432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1992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27432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HBR origin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47244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2023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7244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AI telemetry arrived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67056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5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67056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new fifth perspective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86868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34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6868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years of doctrine</a:t>
            </a:r>
          </a:p>
        </p:txBody>
      </p:sp>
      <p:sp>
        <p:nvSpPr>
          <p:cNvPr id="130" name="Rectangle 129"/>
          <p:cNvSpPr/>
          <p:nvPr/>
        </p:nvSpPr>
        <p:spPr>
          <a:xfrm>
            <a:off x="762000" y="4191000"/>
            <a:ext cx="1047750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1" name="TextBox 130"/>
          <p:cNvSpPr txBox="1"/>
          <p:nvPr/>
        </p:nvSpPr>
        <p:spPr>
          <a:xfrm>
            <a:off x="762000" y="43815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01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1333500" y="44291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THE FRAMEWORK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76200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34" name="Connector 133"/>
          <p:cNvCxnSpPr/>
          <p:nvPr/>
        </p:nvCxnSpPr>
        <p:spPr>
          <a:xfrm>
            <a:off x="762000" y="5619750"/>
            <a:ext cx="3429000" cy="0"/>
          </a:xfrm>
          <a:prstGeom prst="line">
            <a:avLst/>
          </a:prstGeom>
          <a:ln w="4762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Connector 134"/>
          <p:cNvCxnSpPr/>
          <p:nvPr/>
        </p:nvCxnSpPr>
        <p:spPr>
          <a:xfrm>
            <a:off x="2476500" y="4762500"/>
            <a:ext cx="0" cy="1714500"/>
          </a:xfrm>
          <a:prstGeom prst="line">
            <a:avLst/>
          </a:prstGeom>
          <a:ln w="4762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6" name="Oval 135"/>
          <p:cNvSpPr/>
          <p:nvPr/>
        </p:nvSpPr>
        <p:spPr>
          <a:xfrm>
            <a:off x="2286000" y="5429250"/>
            <a:ext cx="381000" cy="381000"/>
          </a:xfrm>
          <a:prstGeom prst="ellipse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7" name="TextBox 136"/>
          <p:cNvSpPr txBox="1"/>
          <p:nvPr/>
        </p:nvSpPr>
        <p:spPr>
          <a:xfrm>
            <a:off x="2095500" y="5543550"/>
            <a:ext cx="76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800" b="1" i="0" spc="200">
                <a:solidFill>
                  <a:srgbClr val="18160F"/>
                </a:solidFill>
                <a:latin typeface="Inter"/>
              </a:rPr>
              <a:t>VISION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1143000" y="504825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200">
                <a:solidFill>
                  <a:srgbClr val="18160F"/>
                </a:solidFill>
                <a:latin typeface="Inter"/>
              </a:rPr>
              <a:t>FIN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3429000" y="504825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200">
                <a:solidFill>
                  <a:srgbClr val="18160F"/>
                </a:solidFill>
                <a:latin typeface="Inter"/>
              </a:rPr>
              <a:t>CUST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1143000" y="600075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200">
                <a:solidFill>
                  <a:srgbClr val="18160F"/>
                </a:solidFill>
                <a:latin typeface="Inter"/>
              </a:rPr>
              <a:t>PROC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3429000" y="600075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200">
                <a:solidFill>
                  <a:srgbClr val="18160F"/>
                </a:solidFill>
                <a:latin typeface="Inter"/>
              </a:rPr>
              <a:t>LRN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428625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3" name="Rectangle 142"/>
          <p:cNvSpPr/>
          <p:nvPr/>
        </p:nvSpPr>
        <p:spPr>
          <a:xfrm>
            <a:off x="4381500" y="4857750"/>
            <a:ext cx="3238500" cy="2857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4" name="TextBox 143"/>
          <p:cNvSpPr txBox="1"/>
          <p:nvPr/>
        </p:nvSpPr>
        <p:spPr>
          <a:xfrm>
            <a:off x="4476750" y="4895850"/>
            <a:ext cx="3048000" cy="304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FINANCIAL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4381500" y="5162550"/>
            <a:ext cx="3238500" cy="2857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6" name="TextBox 145"/>
          <p:cNvSpPr txBox="1"/>
          <p:nvPr/>
        </p:nvSpPr>
        <p:spPr>
          <a:xfrm>
            <a:off x="4476750" y="5200650"/>
            <a:ext cx="3048000" cy="304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CUSTOMER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4381500" y="5467350"/>
            <a:ext cx="3238500" cy="2857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8" name="TextBox 147"/>
          <p:cNvSpPr txBox="1"/>
          <p:nvPr/>
        </p:nvSpPr>
        <p:spPr>
          <a:xfrm>
            <a:off x="4476750" y="5505450"/>
            <a:ext cx="3048000" cy="304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INT. PROCESS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381500" y="5772150"/>
            <a:ext cx="3238500" cy="2857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0" name="TextBox 149"/>
          <p:cNvSpPr txBox="1"/>
          <p:nvPr/>
        </p:nvSpPr>
        <p:spPr>
          <a:xfrm>
            <a:off x="4476750" y="5810250"/>
            <a:ext cx="3048000" cy="304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LEARNING</a:t>
            </a:r>
          </a:p>
        </p:txBody>
      </p:sp>
      <p:sp>
        <p:nvSpPr>
          <p:cNvPr id="151" name="Rectangle 150"/>
          <p:cNvSpPr/>
          <p:nvPr/>
        </p:nvSpPr>
        <p:spPr>
          <a:xfrm>
            <a:off x="4381500" y="6076950"/>
            <a:ext cx="3238500" cy="285750"/>
          </a:xfrm>
          <a:prstGeom prst="rect">
            <a:avLst/>
          </a:prstGeom>
          <a:solidFill>
            <a:srgbClr val="F7F471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2" name="TextBox 151"/>
          <p:cNvSpPr txBox="1"/>
          <p:nvPr/>
        </p:nvSpPr>
        <p:spPr>
          <a:xfrm>
            <a:off x="4476750" y="6115050"/>
            <a:ext cx="3048000" cy="304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18160F"/>
                </a:solidFill>
                <a:latin typeface="Inter"/>
              </a:rPr>
              <a:t>AI CAPABILITY</a:t>
            </a:r>
          </a:p>
        </p:txBody>
      </p:sp>
      <p:sp>
        <p:nvSpPr>
          <p:cNvPr id="153" name="Rectangle 152"/>
          <p:cNvSpPr/>
          <p:nvPr/>
        </p:nvSpPr>
        <p:spPr>
          <a:xfrm>
            <a:off x="781050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4" name="Rectangle 153"/>
          <p:cNvSpPr/>
          <p:nvPr/>
        </p:nvSpPr>
        <p:spPr>
          <a:xfrm>
            <a:off x="7905750" y="4857750"/>
            <a:ext cx="3238500" cy="361950"/>
          </a:xfrm>
          <a:prstGeom prst="rect">
            <a:avLst/>
          </a:prstGeom>
          <a:solidFill>
            <a:srgbClr val="D6CEBF"/>
          </a:solidFill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5" name="TextBox 154"/>
          <p:cNvSpPr txBox="1"/>
          <p:nvPr/>
        </p:nvSpPr>
        <p:spPr>
          <a:xfrm>
            <a:off x="7962900" y="4895850"/>
            <a:ext cx="76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200">
                <a:solidFill>
                  <a:srgbClr val="18160F"/>
                </a:solidFill>
                <a:latin typeface="Inter"/>
              </a:rPr>
              <a:t>FIN</a:t>
            </a:r>
          </a:p>
        </p:txBody>
      </p:sp>
      <p:sp>
        <p:nvSpPr>
          <p:cNvPr id="156" name="Oval 155"/>
          <p:cNvSpPr/>
          <p:nvPr/>
        </p:nvSpPr>
        <p:spPr>
          <a:xfrm>
            <a:off x="10439400" y="5010150"/>
            <a:ext cx="76200" cy="762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7" name="Rectangle 156"/>
          <p:cNvSpPr/>
          <p:nvPr/>
        </p:nvSpPr>
        <p:spPr>
          <a:xfrm>
            <a:off x="7905750" y="5238750"/>
            <a:ext cx="3238500" cy="361950"/>
          </a:xfrm>
          <a:prstGeom prst="rect">
            <a:avLst/>
          </a:prstGeom>
          <a:solidFill>
            <a:srgbClr val="D6CEBF"/>
          </a:solidFill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8" name="TextBox 157"/>
          <p:cNvSpPr txBox="1"/>
          <p:nvPr/>
        </p:nvSpPr>
        <p:spPr>
          <a:xfrm>
            <a:off x="7962900" y="5276850"/>
            <a:ext cx="76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200">
                <a:solidFill>
                  <a:srgbClr val="18160F"/>
                </a:solidFill>
                <a:latin typeface="Inter"/>
              </a:rPr>
              <a:t>CUST</a:t>
            </a:r>
          </a:p>
        </p:txBody>
      </p:sp>
      <p:sp>
        <p:nvSpPr>
          <p:cNvPr id="159" name="Oval 158"/>
          <p:cNvSpPr/>
          <p:nvPr/>
        </p:nvSpPr>
        <p:spPr>
          <a:xfrm>
            <a:off x="10439400" y="5391150"/>
            <a:ext cx="76200" cy="762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0" name="Rectangle 159"/>
          <p:cNvSpPr/>
          <p:nvPr/>
        </p:nvSpPr>
        <p:spPr>
          <a:xfrm>
            <a:off x="7905750" y="5619750"/>
            <a:ext cx="3238500" cy="361950"/>
          </a:xfrm>
          <a:prstGeom prst="rect">
            <a:avLst/>
          </a:prstGeom>
          <a:solidFill>
            <a:srgbClr val="D6CEBF"/>
          </a:solidFill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1" name="TextBox 160"/>
          <p:cNvSpPr txBox="1"/>
          <p:nvPr/>
        </p:nvSpPr>
        <p:spPr>
          <a:xfrm>
            <a:off x="7962900" y="5657850"/>
            <a:ext cx="76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200">
                <a:solidFill>
                  <a:srgbClr val="18160F"/>
                </a:solidFill>
                <a:latin typeface="Inter"/>
              </a:rPr>
              <a:t>PROC</a:t>
            </a:r>
          </a:p>
        </p:txBody>
      </p:sp>
      <p:sp>
        <p:nvSpPr>
          <p:cNvPr id="162" name="Oval 161"/>
          <p:cNvSpPr/>
          <p:nvPr/>
        </p:nvSpPr>
        <p:spPr>
          <a:xfrm>
            <a:off x="10439400" y="5772150"/>
            <a:ext cx="76200" cy="762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3" name="Rectangle 162"/>
          <p:cNvSpPr/>
          <p:nvPr/>
        </p:nvSpPr>
        <p:spPr>
          <a:xfrm>
            <a:off x="7905750" y="6000750"/>
            <a:ext cx="3238500" cy="361950"/>
          </a:xfrm>
          <a:prstGeom prst="rect">
            <a:avLst/>
          </a:prstGeom>
          <a:solidFill>
            <a:srgbClr val="D6CEBF"/>
          </a:solidFill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4" name="TextBox 163"/>
          <p:cNvSpPr txBox="1"/>
          <p:nvPr/>
        </p:nvSpPr>
        <p:spPr>
          <a:xfrm>
            <a:off x="7962900" y="6038850"/>
            <a:ext cx="76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200">
                <a:solidFill>
                  <a:srgbClr val="18160F"/>
                </a:solidFill>
                <a:latin typeface="Inter"/>
              </a:rPr>
              <a:t>LRN</a:t>
            </a:r>
          </a:p>
        </p:txBody>
      </p:sp>
      <p:sp>
        <p:nvSpPr>
          <p:cNvPr id="165" name="Oval 164"/>
          <p:cNvSpPr/>
          <p:nvPr/>
        </p:nvSpPr>
        <p:spPr>
          <a:xfrm>
            <a:off x="10439400" y="6153150"/>
            <a:ext cx="76200" cy="76200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66" name="Connector 165"/>
          <p:cNvCxnSpPr/>
          <p:nvPr/>
        </p:nvCxnSpPr>
        <p:spPr>
          <a:xfrm flipV="1">
            <a:off x="10477500" y="5810250"/>
            <a:ext cx="0" cy="381000"/>
          </a:xfrm>
          <a:prstGeom prst="line">
            <a:avLst/>
          </a:prstGeom>
          <a:ln w="762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7" name="Connector 166"/>
          <p:cNvCxnSpPr/>
          <p:nvPr/>
        </p:nvCxnSpPr>
        <p:spPr>
          <a:xfrm flipV="1">
            <a:off x="10477500" y="5429250"/>
            <a:ext cx="0" cy="381000"/>
          </a:xfrm>
          <a:prstGeom prst="line">
            <a:avLst/>
          </a:prstGeom>
          <a:ln w="762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8" name="Connector 167"/>
          <p:cNvCxnSpPr/>
          <p:nvPr/>
        </p:nvCxnSpPr>
        <p:spPr>
          <a:xfrm flipV="1">
            <a:off x="10477500" y="5048250"/>
            <a:ext cx="0" cy="381000"/>
          </a:xfrm>
          <a:prstGeom prst="line">
            <a:avLst/>
          </a:prstGeom>
          <a:ln w="7620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9" name="TextBox 168"/>
          <p:cNvSpPr txBox="1"/>
          <p:nvPr/>
        </p:nvSpPr>
        <p:spPr>
          <a:xfrm>
            <a:off x="76200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ORIGINAL 4-QUADRANT</a:t>
            </a:r>
          </a:p>
        </p:txBody>
      </p:sp>
      <p:sp>
        <p:nvSpPr>
          <p:cNvPr id="170" name="TextBox 169"/>
          <p:cNvSpPr txBox="1"/>
          <p:nvPr/>
        </p:nvSpPr>
        <p:spPr>
          <a:xfrm>
            <a:off x="428625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NEW 5-PERSPECTIVE</a:t>
            </a:r>
          </a:p>
        </p:txBody>
      </p:sp>
      <p:sp>
        <p:nvSpPr>
          <p:cNvPr id="171" name="TextBox 170"/>
          <p:cNvSpPr txBox="1"/>
          <p:nvPr/>
        </p:nvSpPr>
        <p:spPr>
          <a:xfrm>
            <a:off x="781050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STRATEGY MAP FLOW</a:t>
            </a:r>
          </a:p>
        </p:txBody>
      </p:sp>
      <p:sp>
        <p:nvSpPr>
          <p:cNvPr id="172" name="TextBox 171"/>
          <p:cNvSpPr txBox="1"/>
          <p:nvPr/>
        </p:nvSpPr>
        <p:spPr>
          <a:xfrm>
            <a:off x="762000" y="68580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02</a:t>
            </a:r>
          </a:p>
        </p:txBody>
      </p:sp>
      <p:sp>
        <p:nvSpPr>
          <p:cNvPr id="173" name="TextBox 172"/>
          <p:cNvSpPr txBox="1"/>
          <p:nvPr/>
        </p:nvSpPr>
        <p:spPr>
          <a:xfrm>
            <a:off x="1333500" y="69056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THE FIVE PERSPECTIVES</a:t>
            </a:r>
          </a:p>
        </p:txBody>
      </p:sp>
      <p:sp>
        <p:nvSpPr>
          <p:cNvPr id="174" name="Rectangle 173"/>
          <p:cNvSpPr/>
          <p:nvPr/>
        </p:nvSpPr>
        <p:spPr>
          <a:xfrm>
            <a:off x="76200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5" name="TextBox 174"/>
          <p:cNvSpPr txBox="1"/>
          <p:nvPr/>
        </p:nvSpPr>
        <p:spPr>
          <a:xfrm>
            <a:off x="91440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FINANCIAL &amp; CUSTOMER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91440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 i="1">
                <a:solidFill>
                  <a:srgbClr val="18160F"/>
                </a:solidFill>
                <a:latin typeface="Playfair Display"/>
              </a:rPr>
              <a:t>Cash flow per active operator hour. Reply rate on weekly subscriber sends.</a:t>
            </a:r>
          </a:p>
        </p:txBody>
      </p:sp>
      <p:sp>
        <p:nvSpPr>
          <p:cNvPr id="177" name="Rectangle 176"/>
          <p:cNvSpPr/>
          <p:nvPr/>
        </p:nvSpPr>
        <p:spPr>
          <a:xfrm>
            <a:off x="428625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8" name="TextBox 177"/>
          <p:cNvSpPr txBox="1"/>
          <p:nvPr/>
        </p:nvSpPr>
        <p:spPr>
          <a:xfrm>
            <a:off x="443865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INT. PROCESS &amp; LEARNING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443865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 i="1">
                <a:solidFill>
                  <a:srgbClr val="18160F"/>
                </a:solidFill>
                <a:latin typeface="Playfair Display"/>
              </a:rPr>
              <a:t>Hours from idea to published asset. New skills shipped per quarter.</a:t>
            </a:r>
          </a:p>
        </p:txBody>
      </p:sp>
      <p:sp>
        <p:nvSpPr>
          <p:cNvPr id="180" name="Rectangle 179"/>
          <p:cNvSpPr/>
          <p:nvPr/>
        </p:nvSpPr>
        <p:spPr>
          <a:xfrm>
            <a:off x="781050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1" name="TextBox 180"/>
          <p:cNvSpPr txBox="1"/>
          <p:nvPr/>
        </p:nvSpPr>
        <p:spPr>
          <a:xfrm>
            <a:off x="796290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CORE + AI CAPABILITY</a:t>
            </a:r>
          </a:p>
        </p:txBody>
      </p:sp>
      <p:sp>
        <p:nvSpPr>
          <p:cNvPr id="182" name="TextBox 181"/>
          <p:cNvSpPr txBox="1"/>
          <p:nvPr/>
        </p:nvSpPr>
        <p:spPr>
          <a:xfrm>
            <a:off x="796290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0" i="1">
                <a:solidFill>
                  <a:srgbClr val="18160F"/>
                </a:solidFill>
                <a:latin typeface="Playfair Display"/>
              </a:rPr>
              <a:t>Prompt library hit rate. Agent inventory. Data flywheel position.</a:t>
            </a:r>
          </a:p>
        </p:txBody>
      </p:sp>
      <p:sp>
        <p:nvSpPr>
          <p:cNvPr id="183" name="TextBox 182"/>
          <p:cNvSpPr txBox="1"/>
          <p:nvPr/>
        </p:nvSpPr>
        <p:spPr>
          <a:xfrm>
            <a:off x="762000" y="866775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03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1333500" y="871537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THE PRECEDENT</a:t>
            </a:r>
          </a:p>
        </p:txBody>
      </p:sp>
      <p:sp>
        <p:nvSpPr>
          <p:cNvPr id="185" name="Rectangle 184"/>
          <p:cNvSpPr/>
          <p:nvPr/>
        </p:nvSpPr>
        <p:spPr>
          <a:xfrm>
            <a:off x="76200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6" name="TextBox 185"/>
          <p:cNvSpPr txBox="1"/>
          <p:nvPr/>
        </p:nvSpPr>
        <p:spPr>
          <a:xfrm>
            <a:off x="91440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2A3D2E"/>
                </a:solidFill>
                <a:latin typeface="Inter"/>
              </a:rPr>
              <a:t>1992 CAMBRIDGE</a:t>
            </a:r>
          </a:p>
        </p:txBody>
      </p:sp>
      <p:sp>
        <p:nvSpPr>
          <p:cNvPr id="187" name="TextBox 186"/>
          <p:cNvSpPr txBox="1"/>
          <p:nvPr/>
        </p:nvSpPr>
        <p:spPr>
          <a:xfrm>
            <a:off x="91440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HBR article published.</a:t>
            </a:r>
          </a:p>
        </p:txBody>
      </p:sp>
      <p:sp>
        <p:nvSpPr>
          <p:cNvPr id="188" name="TextBox 187"/>
          <p:cNvSpPr txBox="1"/>
          <p:nvPr/>
        </p:nvSpPr>
        <p:spPr>
          <a:xfrm>
            <a:off x="91440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Kaplan and Norton publish in Harvard Business Review January.</a:t>
            </a:r>
          </a:p>
        </p:txBody>
      </p:sp>
      <p:sp>
        <p:nvSpPr>
          <p:cNvPr id="189" name="Rectangle 188"/>
          <p:cNvSpPr/>
          <p:nvPr/>
        </p:nvSpPr>
        <p:spPr>
          <a:xfrm>
            <a:off x="428625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0" name="TextBox 189"/>
          <p:cNvSpPr txBox="1"/>
          <p:nvPr/>
        </p:nvSpPr>
        <p:spPr>
          <a:xfrm>
            <a:off x="443865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2A3D2E"/>
                </a:solidFill>
                <a:latin typeface="Inter"/>
              </a:rPr>
              <a:t>1996 BOSTON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443865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The book ships.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443865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Harvard Business School Press releases The Balanced Scorecard.</a:t>
            </a:r>
          </a:p>
        </p:txBody>
      </p:sp>
      <p:sp>
        <p:nvSpPr>
          <p:cNvPr id="193" name="Rectangle 192"/>
          <p:cNvSpPr/>
          <p:nvPr/>
        </p:nvSpPr>
        <p:spPr>
          <a:xfrm>
            <a:off x="781050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4" name="TextBox 193"/>
          <p:cNvSpPr txBox="1"/>
          <p:nvPr/>
        </p:nvSpPr>
        <p:spPr>
          <a:xfrm>
            <a:off x="796290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2A3D2E"/>
                </a:solidFill>
                <a:latin typeface="Inter"/>
              </a:rPr>
              <a:t>2023 GLOBAL</a:t>
            </a:r>
          </a:p>
        </p:txBody>
      </p:sp>
      <p:sp>
        <p:nvSpPr>
          <p:cNvPr id="195" name="TextBox 194"/>
          <p:cNvSpPr txBox="1"/>
          <p:nvPr/>
        </p:nvSpPr>
        <p:spPr>
          <a:xfrm>
            <a:off x="796290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AI telemetry arrives.</a:t>
            </a:r>
          </a:p>
        </p:txBody>
      </p:sp>
      <p:sp>
        <p:nvSpPr>
          <p:cNvPr id="196" name="TextBox 195"/>
          <p:cNvSpPr txBox="1"/>
          <p:nvPr/>
        </p:nvSpPr>
        <p:spPr>
          <a:xfrm>
            <a:off x="796290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Continuous operational signal redefines what leading means.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762000" y="104775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04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1333500" y="105251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FOUR OPERATING PRINCIPLES</a:t>
            </a:r>
          </a:p>
        </p:txBody>
      </p:sp>
      <p:sp>
        <p:nvSpPr>
          <p:cNvPr id="199" name="TextBox 198"/>
          <p:cNvSpPr txBox="1"/>
          <p:nvPr/>
        </p:nvSpPr>
        <p:spPr>
          <a:xfrm>
            <a:off x="762000" y="108585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01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1333500" y="1091565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ADD AI CAPABILITY AS THE FIFTH PERSPECTIVE.</a:t>
            </a:r>
          </a:p>
        </p:txBody>
      </p:sp>
      <p:cxnSp>
        <p:nvCxnSpPr>
          <p:cNvPr id="201" name="Connector 200"/>
          <p:cNvCxnSpPr/>
          <p:nvPr/>
        </p:nvCxnSpPr>
        <p:spPr>
          <a:xfrm>
            <a:off x="762000" y="1123950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2" name="TextBox 201"/>
          <p:cNvSpPr txBox="1"/>
          <p:nvPr/>
        </p:nvSpPr>
        <p:spPr>
          <a:xfrm>
            <a:off x="762000" y="112966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02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1333500" y="1135380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MOVE FROM QUARTERLY TO WEEKLY REVIEW.</a:t>
            </a:r>
          </a:p>
        </p:txBody>
      </p:sp>
      <p:cxnSp>
        <p:nvCxnSpPr>
          <p:cNvPr id="204" name="Connector 203"/>
          <p:cNvCxnSpPr/>
          <p:nvPr/>
        </p:nvCxnSpPr>
        <p:spPr>
          <a:xfrm>
            <a:off x="762000" y="1167765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5" name="TextBox 204"/>
          <p:cNvSpPr txBox="1"/>
          <p:nvPr/>
        </p:nvSpPr>
        <p:spPr>
          <a:xfrm>
            <a:off x="762000" y="117348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03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1333500" y="1179195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LEAD INDICATORS NOW STREAM LIVE.</a:t>
            </a:r>
          </a:p>
        </p:txBody>
      </p:sp>
      <p:cxnSp>
        <p:nvCxnSpPr>
          <p:cNvPr id="207" name="Connector 206"/>
          <p:cNvCxnSpPr/>
          <p:nvPr/>
        </p:nvCxnSpPr>
        <p:spPr>
          <a:xfrm>
            <a:off x="762000" y="1211580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8" name="TextBox 207"/>
          <p:cNvSpPr txBox="1"/>
          <p:nvPr/>
        </p:nvSpPr>
        <p:spPr>
          <a:xfrm>
            <a:off x="762000" y="121729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04</a:t>
            </a:r>
          </a:p>
        </p:txBody>
      </p:sp>
      <p:sp>
        <p:nvSpPr>
          <p:cNvPr id="209" name="TextBox 208"/>
          <p:cNvSpPr txBox="1"/>
          <p:nvPr/>
        </p:nvSpPr>
        <p:spPr>
          <a:xfrm>
            <a:off x="1333500" y="1223010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RETIRE EVERY KPI THAT PRE-DATES YOUR STACK.</a:t>
            </a:r>
          </a:p>
        </p:txBody>
      </p:sp>
      <p:cxnSp>
        <p:nvCxnSpPr>
          <p:cNvPr id="210" name="Connector 209"/>
          <p:cNvCxnSpPr/>
          <p:nvPr/>
        </p:nvCxnSpPr>
        <p:spPr>
          <a:xfrm>
            <a:off x="762000" y="1255395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1" name="Rectangle 210"/>
          <p:cNvSpPr/>
          <p:nvPr/>
        </p:nvSpPr>
        <p:spPr>
          <a:xfrm>
            <a:off x="762000" y="13144500"/>
            <a:ext cx="1047750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2" name="TextBox 211"/>
          <p:cNvSpPr txBox="1"/>
          <p:nvPr/>
        </p:nvSpPr>
        <p:spPr>
          <a:xfrm>
            <a:off x="762000" y="13335000"/>
            <a:ext cx="6667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READ THE FULL OPERATING STORIES PIECE</a:t>
            </a:r>
          </a:p>
        </p:txBody>
      </p:sp>
      <p:sp>
        <p:nvSpPr>
          <p:cNvPr id="213" name="Rectangle 212"/>
          <p:cNvSpPr/>
          <p:nvPr/>
        </p:nvSpPr>
        <p:spPr>
          <a:xfrm>
            <a:off x="762000" y="13601700"/>
            <a:ext cx="3429000" cy="3429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4" name="TextBox 213"/>
          <p:cNvSpPr txBox="1"/>
          <p:nvPr/>
        </p:nvSpPr>
        <p:spPr>
          <a:xfrm>
            <a:off x="914400" y="1367790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100">
                <a:solidFill>
                  <a:srgbClr val="18160F"/>
                </a:solidFill>
                <a:latin typeface="Inter"/>
              </a:rPr>
              <a:t>www.operatingbyjohnbrewton.com</a:t>
            </a:r>
          </a:p>
        </p:txBody>
      </p:sp>
      <p:sp>
        <p:nvSpPr>
          <p:cNvPr id="215" name="TextBox 214"/>
          <p:cNvSpPr txBox="1"/>
          <p:nvPr/>
        </p:nvSpPr>
        <p:spPr>
          <a:xfrm>
            <a:off x="6667500" y="13335000"/>
            <a:ext cx="457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0" spc="400">
                <a:solidFill>
                  <a:srgbClr val="2A3D2E"/>
                </a:solidFill>
                <a:latin typeface="Inter"/>
              </a:rPr>
              <a:t>JOHN BREWTON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667500" y="13601700"/>
            <a:ext cx="457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 spc="300">
                <a:solidFill>
                  <a:srgbClr val="8A8280"/>
                </a:solidFill>
                <a:latin typeface="Inter"/>
              </a:rPr>
              <a:t>FOUNDER · OPERATING · 6AEP</a:t>
            </a:r>
          </a:p>
        </p:txBody>
      </p:sp>
      <p:sp>
        <p:nvSpPr>
          <p:cNvPr id="217" name="TextBox 216"/>
          <p:cNvSpPr txBox="1"/>
          <p:nvPr/>
        </p:nvSpPr>
        <p:spPr>
          <a:xfrm>
            <a:off x="6667500" y="13792200"/>
            <a:ext cx="457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 spc="400">
                <a:solidFill>
                  <a:srgbClr val="8A8280"/>
                </a:solidFill>
                <a:latin typeface="Inter"/>
              </a:rPr>
              <a:t>1992 TO 2026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