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13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78980" y="1392936"/>
            <a:ext cx="288036" cy="192024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521952" y="2491740"/>
            <a:ext cx="307238" cy="21336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569708" y="3857244"/>
            <a:ext cx="268833" cy="23469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839412" y="7813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8212613" y="26258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7777927" y="17420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6765291" y="514636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6634795" y="55249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9444836" y="8381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155457" y="13574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7739568" y="25232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144727" y="56215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128099" y="52795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7573471" y="51428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424687" y="24206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9673738" y="55146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39132" y="6260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7244819" y="41166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8759728" y="29024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7209756" y="2377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8729059" y="14289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6683508" y="37585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6716815" y="35828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8790809" y="563592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124461" y="935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9759435" y="506970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952617" y="37468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6566523" y="5202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364857" y="58449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11094019" y="36051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0748680" y="2184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6488970" y="9559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7817249" y="29990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574843" y="25242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6752761" y="37602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237311" y="43749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11238007" y="36319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7269941" y="3676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885726" y="23289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145072" y="117046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1015261" y="58980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7341115" y="50521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7959122" y="19422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783219" y="37546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69986" y="5243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747765" y="32917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6374741" y="24928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6174776" y="321771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270714" y="28174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6460730" y="2341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10663351" y="32112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7689140" y="47593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224300" y="44206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1" name="Connector 100"/>
          <p:cNvCxnSpPr/>
          <p:nvPr/>
        </p:nvCxnSpPr>
        <p:spPr>
          <a:xfrm flipV="1">
            <a:off x="6172200" y="4411980"/>
            <a:ext cx="1066800" cy="10668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 flipV="1">
            <a:off x="7239000" y="3505200"/>
            <a:ext cx="1066800" cy="9067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8305800" y="2598420"/>
            <a:ext cx="1066800" cy="9067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9372600" y="1531620"/>
            <a:ext cx="373380" cy="10668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6124575" y="54311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6248400" y="54216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P1 FINANCIAL</a:t>
            </a:r>
          </a:p>
        </p:txBody>
      </p:sp>
      <p:sp>
        <p:nvSpPr>
          <p:cNvPr id="107" name="Oval 106"/>
          <p:cNvSpPr/>
          <p:nvPr/>
        </p:nvSpPr>
        <p:spPr>
          <a:xfrm>
            <a:off x="7191375" y="43643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7315200" y="43548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P2 CUSTOMER</a:t>
            </a:r>
          </a:p>
        </p:txBody>
      </p:sp>
      <p:sp>
        <p:nvSpPr>
          <p:cNvPr id="109" name="Oval 108"/>
          <p:cNvSpPr/>
          <p:nvPr/>
        </p:nvSpPr>
        <p:spPr>
          <a:xfrm>
            <a:off x="8258175" y="34575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8382000" y="34480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P3 INT. PROCESS</a:t>
            </a:r>
          </a:p>
        </p:txBody>
      </p:sp>
      <p:sp>
        <p:nvSpPr>
          <p:cNvPr id="111" name="Oval 110"/>
          <p:cNvSpPr/>
          <p:nvPr/>
        </p:nvSpPr>
        <p:spPr>
          <a:xfrm>
            <a:off x="9324975" y="25507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7543800" y="25412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P4 LEARNING</a:t>
            </a:r>
          </a:p>
        </p:txBody>
      </p:sp>
      <p:sp>
        <p:nvSpPr>
          <p:cNvPr id="113" name="Oval 112"/>
          <p:cNvSpPr/>
          <p:nvPr/>
        </p:nvSpPr>
        <p:spPr>
          <a:xfrm>
            <a:off x="9698355" y="14839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7917180" y="14744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P5 AI CAPABILITY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85800" y="7791450"/>
            <a:ext cx="2400300" cy="6858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762000" y="6858000"/>
            <a:ext cx="9906000" cy="2476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Four perspectives</a:t>
            </a:r>
          </a:p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Became five in 2026.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62000" y="91440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1">
                <a:solidFill>
                  <a:srgbClr val="8A8280"/>
                </a:solidFill>
                <a:latin typeface="Playfair Display"/>
              </a:rPr>
              <a:t>The Balanced Scorecard adds an AI Capability axis.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Robert Kaplan and David Norton. Harvard Business School. 1992.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10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EDE8DF"/>
                </a:solidFill>
                <a:latin typeface="Playfair Display"/>
              </a:rPr>
              <a:t>Build a four-layer AI Capability stack.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5242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9052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905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00" y="42862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Customer signals. Product telemetry. Operator notes.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" y="51625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52500" y="5543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55435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MODELS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59245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Frontier LLM. Domain models. Embedding store.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" y="6800850"/>
            <a:ext cx="9906000" cy="1524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500" y="7181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L3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71818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PROMPTS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5628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Versioned library. Tested. Owned by founder.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8439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820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88201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AGENTS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92011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Long-running tasks. Scheduled. Monitored.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2A3D2E"/>
                </a:solidFill>
                <a:latin typeface="Inter"/>
              </a:rPr>
              <a:t>90-DAY BUILD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Audit every legacy KPI against the fifth perspective.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429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3429000"/>
            <a:ext cx="4762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KPI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REFRESH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915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STANDS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RETIRE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4381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4000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0" y="4000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Quarterly revenue per FTE.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34250" y="40005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677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0012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762000" y="51244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47434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50" y="47434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Net Promoter Score.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34250" y="474345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677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001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762000" y="58674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2000" y="54864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50" y="54864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Days sales outstanding.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3342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667750" y="54864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00012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762000" y="66103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62293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28750" y="62293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Training hours per employee.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34250" y="622935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6677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00012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62000" y="73533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69723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750" y="69723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Same-store sales growth.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34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667750" y="69723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10001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762000" y="80962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2000" y="77152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8750" y="77152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Email open rate.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3342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6677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10001250" y="771525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762000" y="88392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000" y="84582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0" y="84582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AI prompt library hit rate.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4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8667750" y="84582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10001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762000" y="95821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000" y="92011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28750" y="92011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Agent runs per business day.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34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667750" y="920115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10001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QUARTERLY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prompts to run the new 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9906000" cy="7620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810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38481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DIAGNOSE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500" y="4191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Map all five perspectives as they stand today.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1143000" y="4857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43000" y="5143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1816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MEASURE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5500" y="5524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Define one leading indicator per perspective.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143000" y="6191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6477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65151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MAP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0" y="6858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Build the cause-and-effect strategy map.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1143000" y="7524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3000" y="7810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78486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95500" y="8191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Force one move. Name the trade-off.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143000" y="8858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000" y="9144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5500" y="91821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LOOP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9525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Schedule the weekly cadence.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143000" y="10191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2000" y="11334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 i="1">
                <a:solidFill>
                  <a:srgbClr val="2A3D2E"/>
                </a:solidFill>
                <a:latin typeface="Playfair Display"/>
              </a:rPr>
              <a:t>Full pack inside Operating Substack.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063740" y="762000"/>
            <a:ext cx="76200" cy="12763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SUBSCRIBE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F7F471"/>
                </a:solidFill>
                <a:latin typeface="Playfair Display"/>
              </a:rPr>
              <a:t>Every week.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EDE8DF"/>
                </a:solidFill>
                <a:latin typeface="Inter"/>
              </a:rPr>
              <a:t>Operating is John's bestselling Substack.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C4B9AE"/>
                </a:solidFill>
                <a:latin typeface="Inter"/>
              </a:rPr>
              <a:t>Frameworks, field notes, prompt packs, every Friday.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857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905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John's bestselling Substack.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474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INSIDE OPERATING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4740" y="20955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A new framework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4740" y="25717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Weekly field notes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4740" y="30480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Operator prompt packs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4740" y="3524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The reading list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134302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C4B9AE"/>
                </a:solidFill>
                <a:latin typeface="Inter"/>
              </a:rPr>
              <a:t>JOHN BREWTON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6207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000" y="3810000"/>
            <a:ext cx="571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Kaplan and Norton, 1992.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3429000"/>
            <a:ext cx="9906000" cy="2667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Harvard Business Review. January 1992.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Four perspectives translate strategy into operating measurement.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Lagging plus leading indicators. Balanced.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The card refreshed quarterly. The plan refreshed yearly.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6667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334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0010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6677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334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001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6667500" y="8572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9239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9906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10572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1239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67500" y="11906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62000" y="68580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Four perspectives. One vision.</a:t>
            </a:r>
          </a:p>
        </p:txBody>
      </p:sp>
      <p:sp>
        <p:nvSpPr>
          <p:cNvPr id="7" name="Oval 6"/>
          <p:cNvSpPr/>
          <p:nvPr/>
        </p:nvSpPr>
        <p:spPr>
          <a:xfrm>
            <a:off x="4667250" y="7524750"/>
            <a:ext cx="2095500" cy="2095500"/>
          </a:xfrm>
          <a:prstGeom prst="ellipse">
            <a:avLst/>
          </a:prstGeom>
          <a:solidFill>
            <a:srgbClr val="EDE8DF"/>
          </a:solidFill>
          <a:ln w="952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762500" y="8382000"/>
            <a:ext cx="190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200">
                <a:solidFill>
                  <a:srgbClr val="18160F"/>
                </a:solidFill>
                <a:latin typeface="Inter"/>
              </a:rPr>
              <a:t>VISION &amp; STRATEGY</a:t>
            </a:r>
          </a:p>
        </p:txBody>
      </p:sp>
      <p:sp>
        <p:nvSpPr>
          <p:cNvPr id="9" name="Rectangle 8"/>
          <p:cNvSpPr/>
          <p:nvPr/>
        </p:nvSpPr>
        <p:spPr>
          <a:xfrm>
            <a:off x="952500" y="6286500"/>
            <a:ext cx="3429000" cy="2095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6477000"/>
            <a:ext cx="3048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200">
                <a:solidFill>
                  <a:srgbClr val="18160F"/>
                </a:solidFill>
                <a:latin typeface="Inter"/>
              </a:rPr>
              <a:t>FINANCIAL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953250"/>
            <a:ext cx="3048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How do we look to shareholders.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4381500" y="7334250"/>
            <a:ext cx="1333500" cy="12382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048500" y="6286500"/>
            <a:ext cx="3429000" cy="2095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39000" y="6477000"/>
            <a:ext cx="3048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200">
                <a:solidFill>
                  <a:srgbClr val="18160F"/>
                </a:solidFill>
                <a:latin typeface="Inter"/>
              </a:rPr>
              <a:t>CUSTOMER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39000" y="6953250"/>
            <a:ext cx="3048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How do customers see us.</a:t>
            </a:r>
          </a:p>
        </p:txBody>
      </p:sp>
      <p:cxnSp>
        <p:nvCxnSpPr>
          <p:cNvPr id="16" name="Connector 15"/>
          <p:cNvCxnSpPr/>
          <p:nvPr/>
        </p:nvCxnSpPr>
        <p:spPr>
          <a:xfrm flipH="1">
            <a:off x="5715000" y="7334250"/>
            <a:ext cx="1333500" cy="12382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952500" y="8763000"/>
            <a:ext cx="3429000" cy="2095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43000" y="8953500"/>
            <a:ext cx="3048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200">
                <a:solidFill>
                  <a:srgbClr val="18160F"/>
                </a:solidFill>
                <a:latin typeface="Inter"/>
              </a:rPr>
              <a:t>INTERNAL PROCESS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43000" y="9429750"/>
            <a:ext cx="3048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What must we excel at.</a:t>
            </a:r>
          </a:p>
        </p:txBody>
      </p:sp>
      <p:cxnSp>
        <p:nvCxnSpPr>
          <p:cNvPr id="20" name="Connector 19"/>
          <p:cNvCxnSpPr/>
          <p:nvPr/>
        </p:nvCxnSpPr>
        <p:spPr>
          <a:xfrm flipV="1">
            <a:off x="4381500" y="8572500"/>
            <a:ext cx="1333500" cy="12382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7048500" y="8763000"/>
            <a:ext cx="3429000" cy="2095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39000" y="8953500"/>
            <a:ext cx="3048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200">
                <a:solidFill>
                  <a:srgbClr val="18160F"/>
                </a:solidFill>
                <a:latin typeface="Inter"/>
              </a:rPr>
              <a:t>LEARNING &amp; GROWTH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39000" y="9429750"/>
            <a:ext cx="3048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Can we keep improving and creating value.</a:t>
            </a:r>
          </a:p>
        </p:txBody>
      </p:sp>
      <p:cxnSp>
        <p:nvCxnSpPr>
          <p:cNvPr id="24" name="Connector 23"/>
          <p:cNvCxnSpPr/>
          <p:nvPr/>
        </p:nvCxnSpPr>
        <p:spPr>
          <a:xfrm flipH="1" flipV="1">
            <a:off x="5715000" y="8572500"/>
            <a:ext cx="1333500" cy="12382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Cause and effect runs upward.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30480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Learning fuels process. Process serves customer. Customer drives financial.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7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47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LEARN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762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ight Triangle 10"/>
          <p:cNvSpPr/>
          <p:nvPr/>
        </p:nvSpPr>
        <p:spPr>
          <a:xfrm>
            <a:off x="2876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952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952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PROCESS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667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ight Triangle 14"/>
          <p:cNvSpPr/>
          <p:nvPr/>
        </p:nvSpPr>
        <p:spPr>
          <a:xfrm>
            <a:off x="4781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857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57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CUSTOMER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572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ight Triangle 18"/>
          <p:cNvSpPr/>
          <p:nvPr/>
        </p:nvSpPr>
        <p:spPr>
          <a:xfrm>
            <a:off x="6686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6762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62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FINANCIAL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8477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Triangle 22"/>
          <p:cNvSpPr/>
          <p:nvPr/>
        </p:nvSpPr>
        <p:spPr>
          <a:xfrm>
            <a:off x="8591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667750" y="7620000"/>
            <a:ext cx="1714500" cy="1333500"/>
          </a:xfrm>
          <a:prstGeom prst="rect">
            <a:avLst/>
          </a:prstGeom>
          <a:noFill/>
          <a:ln w="11430">
            <a:solidFill>
              <a:srgbClr val="F7F4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67750" y="8001000"/>
            <a:ext cx="1714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4400" b="1" i="0">
                <a:solidFill>
                  <a:srgbClr val="F7F471"/>
                </a:solidFill>
                <a:latin typeface="Playfair Display"/>
              </a:rPr>
              <a:t>P5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67750" y="8667750"/>
            <a:ext cx="171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F7F471"/>
                </a:solidFill>
                <a:latin typeface="Inter"/>
              </a:rPr>
              <a:t>TO BE NAMED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2000" y="952500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0" i="0">
                <a:solidFill>
                  <a:srgbClr val="C4B9AE"/>
                </a:solidFill>
                <a:latin typeface="Inter"/>
              </a:rPr>
              <a:t>The cause-and-effect chain. Lagging on the right. Leading on the left.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The strategy map.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Stacked bands. Objectives connected by cause-and-effect lines flowing upward.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619500"/>
            <a:ext cx="9906000" cy="1333500"/>
          </a:xfrm>
          <a:prstGeom prst="rect">
            <a:avLst/>
          </a:prstGeom>
          <a:solidFill>
            <a:srgbClr val="D6CEB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37528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FINANCIAL</a:t>
            </a:r>
          </a:p>
        </p:txBody>
      </p:sp>
      <p:sp>
        <p:nvSpPr>
          <p:cNvPr id="11" name="Oval 10"/>
          <p:cNvSpPr/>
          <p:nvPr/>
        </p:nvSpPr>
        <p:spPr>
          <a:xfrm>
            <a:off x="2667000" y="4400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6134100" y="4400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8610600" y="4400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62000" y="5143500"/>
            <a:ext cx="9906000" cy="1333500"/>
          </a:xfrm>
          <a:prstGeom prst="rect">
            <a:avLst/>
          </a:prstGeom>
          <a:solidFill>
            <a:srgbClr val="D6CEB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52768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CUSTOMER</a:t>
            </a:r>
          </a:p>
        </p:txBody>
      </p:sp>
      <p:sp>
        <p:nvSpPr>
          <p:cNvPr id="16" name="Oval 15"/>
          <p:cNvSpPr/>
          <p:nvPr/>
        </p:nvSpPr>
        <p:spPr>
          <a:xfrm>
            <a:off x="2171700" y="5924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4648200" y="5924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620000" y="5924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62000" y="6667500"/>
            <a:ext cx="9906000" cy="1333500"/>
          </a:xfrm>
          <a:prstGeom prst="rect">
            <a:avLst/>
          </a:prstGeom>
          <a:solidFill>
            <a:srgbClr val="D6CEB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68008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INTERNAL PROCESS</a:t>
            </a:r>
          </a:p>
        </p:txBody>
      </p:sp>
      <p:sp>
        <p:nvSpPr>
          <p:cNvPr id="21" name="Oval 20"/>
          <p:cNvSpPr/>
          <p:nvPr/>
        </p:nvSpPr>
        <p:spPr>
          <a:xfrm>
            <a:off x="3162300" y="7448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5638800" y="7448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8115300" y="7448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62000" y="8191500"/>
            <a:ext cx="9906000" cy="1333500"/>
          </a:xfrm>
          <a:prstGeom prst="rect">
            <a:avLst/>
          </a:prstGeom>
          <a:solidFill>
            <a:srgbClr val="D6CEB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83248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LEARNING &amp; GROWTH</a:t>
            </a:r>
          </a:p>
        </p:txBody>
      </p:sp>
      <p:sp>
        <p:nvSpPr>
          <p:cNvPr id="26" name="Oval 25"/>
          <p:cNvSpPr/>
          <p:nvPr/>
        </p:nvSpPr>
        <p:spPr>
          <a:xfrm>
            <a:off x="1676400" y="8972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5143500" y="8972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105900" y="89725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 flipV="1">
            <a:off x="1752600" y="7524750"/>
            <a:ext cx="14859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 flipV="1">
            <a:off x="5219700" y="7524750"/>
            <a:ext cx="4953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 flipH="1" flipV="1">
            <a:off x="8191500" y="7524750"/>
            <a:ext cx="9906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 flipH="1" flipV="1">
            <a:off x="2247900" y="6000750"/>
            <a:ext cx="9906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 flipH="1" flipV="1">
            <a:off x="4724400" y="6000750"/>
            <a:ext cx="9906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 flipH="1" flipV="1">
            <a:off x="7696200" y="6000750"/>
            <a:ext cx="4953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 flipV="1">
            <a:off x="2247900" y="4476750"/>
            <a:ext cx="4953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 flipV="1">
            <a:off x="4724400" y="4476750"/>
            <a:ext cx="14859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 flipV="1">
            <a:off x="7696200" y="4476750"/>
            <a:ext cx="990600" cy="1524000"/>
          </a:xfrm>
          <a:prstGeom prst="line">
            <a:avLst/>
          </a:prstGeom>
          <a:ln w="1143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card refreshed quarterly.</a:t>
            </a:r>
          </a:p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strategy was static.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143500"/>
            <a:ext cx="6477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Telemetry was scarce.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Manual close.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Quarterly review.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Perspectives stable for the planning year.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1992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SCORECARD FLOOR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Telemetry is continuous.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The card is a live instrument.</a:t>
            </a:r>
          </a:p>
        </p:txBody>
      </p:sp>
      <p:cxnSp>
        <p:nvCxnSpPr>
          <p:cNvPr id="7" name="Connector 6"/>
          <p:cNvCxnSpPr/>
          <p:nvPr/>
        </p:nvCxnSpPr>
        <p:spPr>
          <a:xfrm flipV="1">
            <a:off x="762000" y="1040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422400" y="1014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2082800" y="9893300"/>
            <a:ext cx="198119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743200" y="963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3403600" y="938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4064000" y="913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724400" y="887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5384800" y="862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6045200" y="836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705600" y="811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7366000" y="786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8026399" y="7607300"/>
            <a:ext cx="198121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686800" y="735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9347200" y="709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10007600" y="684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762000" y="10858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2667000" y="10477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4572000" y="10096500"/>
            <a:ext cx="9525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5524500" y="8382000"/>
            <a:ext cx="1905000" cy="1714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V="1">
            <a:off x="7429500" y="6286500"/>
            <a:ext cx="3048000" cy="2095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524500" y="5143500"/>
            <a:ext cx="0" cy="7239000"/>
          </a:xfrm>
          <a:prstGeom prst="line">
            <a:avLst/>
          </a:prstGeom>
          <a:ln w="9525">
            <a:solidFill>
              <a:srgbClr val="E824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419725" y="9991725"/>
            <a:ext cx="209550" cy="209550"/>
          </a:xfrm>
          <a:prstGeom prst="ellipse">
            <a:avLst/>
          </a:prstGeom>
          <a:solidFill>
            <a:srgbClr val="E824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715000" y="514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8241A"/>
                </a:solidFill>
                <a:latin typeface="Inter"/>
              </a:rPr>
              <a:t>AI TELEMETRY ARRIVES · 2023</a:t>
            </a:r>
          </a:p>
        </p:txBody>
      </p:sp>
      <p:sp>
        <p:nvSpPr>
          <p:cNvPr id="30" name="Oval 29"/>
          <p:cNvSpPr/>
          <p:nvPr/>
        </p:nvSpPr>
        <p:spPr>
          <a:xfrm>
            <a:off x="7343775" y="82962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0" y="8001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WEEKLY REVIEW</a:t>
            </a:r>
          </a:p>
        </p:txBody>
      </p:sp>
      <p:sp>
        <p:nvSpPr>
          <p:cNvPr id="32" name="Oval 31"/>
          <p:cNvSpPr/>
          <p:nvPr/>
        </p:nvSpPr>
        <p:spPr>
          <a:xfrm>
            <a:off x="10391775" y="62007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0" y="59055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LIVE STRATEGY MAP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NEW 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Four became five.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AI Capability joins the card as the fifth perspective.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6195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40005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5000" y="39433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FINANCIAL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43243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18160F"/>
                </a:solidFill>
                <a:latin typeface="Playfair Display"/>
              </a:rPr>
              <a:t>Cash flow per active operator hour.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0" y="49530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000" y="54483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58293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57721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CUSTOMER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61531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18160F"/>
                </a:solidFill>
                <a:latin typeface="Playfair Display"/>
              </a:rPr>
              <a:t>Reply rate on weekly subscriber sends.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500" y="67818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72771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76581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76009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INTERNAL PROCESS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79819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18160F"/>
                </a:solidFill>
                <a:latin typeface="Playfair Display"/>
              </a:rPr>
              <a:t>Hours from idea to published asset.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72500" y="86106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2000" y="91059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94869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5000" y="94297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LEARNING &amp; GROWTH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5000" y="98107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18160F"/>
                </a:solidFill>
                <a:latin typeface="Playfair Display"/>
              </a:rPr>
              <a:t>New skills shipped per quarter.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72500" y="104394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62000" y="10934700"/>
            <a:ext cx="9906000" cy="1714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2500" y="113157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05000" y="112585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AI CAPABILITY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5000" y="116395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18160F"/>
                </a:solidFill>
                <a:latin typeface="Playfair Display"/>
              </a:rPr>
              <a:t>Prompt library hit rate. Agent inventory.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500" y="122682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18160F"/>
                </a:solidFill>
                <a:latin typeface="Inter"/>
              </a:rPr>
              <a:t>NEW · ARRIVES 2023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2A3D2E"/>
                </a:solidFill>
                <a:latin typeface="Playfair Display"/>
              </a:rPr>
              <a:t>Run a five-line scorecard every Friday.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4290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P1 FINANCIAL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91000" y="3429000"/>
            <a:ext cx="647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Inter"/>
              </a:rPr>
              <a:t>Cash in. Cash out. One number.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41910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P2 CUSTOMER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1000" y="4191000"/>
            <a:ext cx="647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Inter"/>
              </a:rPr>
              <a:t>Operating Substack subscriber count delta.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49530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P3 INT. PROCESS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1000" y="4953000"/>
            <a:ext cx="647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Inter"/>
              </a:rPr>
              <a:t>Carousel Studio output. Assets shipped this week.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57150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P4 LEARNING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91000" y="5715000"/>
            <a:ext cx="647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Inter"/>
              </a:rPr>
              <a:t>New skill or framework absorbed.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000" y="64770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P5 AI CAPABILITY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91000" y="6477000"/>
            <a:ext cx="647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Inter"/>
              </a:rPr>
              <a:t>Prompt-library hit rate. Agents in production.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WEEKLY · 30 MIN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