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7772400" cy="10058400"/>
  <p:notesSz cx="10058400" cy="7772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8A8280">
                <a:alpha val="12000"/>
              </a:srgbClr>
            </a:solidFill>
            <a:prstDash val="solid"/>
          </a:ln>
        </p:spPr>
      </p:sp>
      <p:sp>
        <p:nvSpPr>
          <p:cNvPr id="3" name="Shape 1"/>
          <p:cNvSpPr/>
          <p:nvPr/>
        </p:nvSpPr>
        <p:spPr>
          <a:xfrm>
            <a:off x="1005840" y="548640"/>
            <a:ext cx="0" cy="8961120"/>
          </a:xfrm>
          <a:prstGeom prst="line">
            <a:avLst/>
          </a:prstGeom>
          <a:noFill/>
          <a:ln w="3810">
            <a:solidFill>
              <a:srgbClr val="8A8280">
                <a:alpha val="12000"/>
              </a:srgbClr>
            </a:solidFill>
            <a:prstDash val="solid"/>
          </a:ln>
        </p:spPr>
      </p:sp>
      <p:sp>
        <p:nvSpPr>
          <p:cNvPr id="4" name="Shape 2"/>
          <p:cNvSpPr/>
          <p:nvPr/>
        </p:nvSpPr>
        <p:spPr>
          <a:xfrm>
            <a:off x="1463040" y="548640"/>
            <a:ext cx="0" cy="8961120"/>
          </a:xfrm>
          <a:prstGeom prst="line">
            <a:avLst/>
          </a:prstGeom>
          <a:noFill/>
          <a:ln w="3810">
            <a:solidFill>
              <a:srgbClr val="8A8280">
                <a:alpha val="12000"/>
              </a:srgbClr>
            </a:solidFill>
            <a:prstDash val="solid"/>
          </a:ln>
        </p:spPr>
      </p:sp>
      <p:sp>
        <p:nvSpPr>
          <p:cNvPr id="5" name="Shape 3"/>
          <p:cNvSpPr/>
          <p:nvPr/>
        </p:nvSpPr>
        <p:spPr>
          <a:xfrm>
            <a:off x="1920240" y="548640"/>
            <a:ext cx="0" cy="8961120"/>
          </a:xfrm>
          <a:prstGeom prst="line">
            <a:avLst/>
          </a:prstGeom>
          <a:noFill/>
          <a:ln w="3810">
            <a:solidFill>
              <a:srgbClr val="8A8280">
                <a:alpha val="12000"/>
              </a:srgbClr>
            </a:solidFill>
            <a:prstDash val="solid"/>
          </a:ln>
        </p:spPr>
      </p:sp>
      <p:sp>
        <p:nvSpPr>
          <p:cNvPr id="6" name="Shape 4"/>
          <p:cNvSpPr/>
          <p:nvPr/>
        </p:nvSpPr>
        <p:spPr>
          <a:xfrm>
            <a:off x="2377440" y="548640"/>
            <a:ext cx="0" cy="8961120"/>
          </a:xfrm>
          <a:prstGeom prst="line">
            <a:avLst/>
          </a:prstGeom>
          <a:noFill/>
          <a:ln w="3810">
            <a:solidFill>
              <a:srgbClr val="8A8280">
                <a:alpha val="12000"/>
              </a:srgbClr>
            </a:solidFill>
            <a:prstDash val="solid"/>
          </a:ln>
        </p:spPr>
      </p:sp>
      <p:sp>
        <p:nvSpPr>
          <p:cNvPr id="7" name="Shape 5"/>
          <p:cNvSpPr/>
          <p:nvPr/>
        </p:nvSpPr>
        <p:spPr>
          <a:xfrm>
            <a:off x="2834640" y="548640"/>
            <a:ext cx="0" cy="8961120"/>
          </a:xfrm>
          <a:prstGeom prst="line">
            <a:avLst/>
          </a:prstGeom>
          <a:noFill/>
          <a:ln w="3810">
            <a:solidFill>
              <a:srgbClr val="8A8280">
                <a:alpha val="12000"/>
              </a:srgbClr>
            </a:solidFill>
            <a:prstDash val="solid"/>
          </a:ln>
        </p:spPr>
      </p:sp>
      <p:sp>
        <p:nvSpPr>
          <p:cNvPr id="8" name="Shape 6"/>
          <p:cNvSpPr/>
          <p:nvPr/>
        </p:nvSpPr>
        <p:spPr>
          <a:xfrm>
            <a:off x="3291840" y="548640"/>
            <a:ext cx="0" cy="8961120"/>
          </a:xfrm>
          <a:prstGeom prst="line">
            <a:avLst/>
          </a:prstGeom>
          <a:noFill/>
          <a:ln w="3810">
            <a:solidFill>
              <a:srgbClr val="8A8280">
                <a:alpha val="12000"/>
              </a:srgbClr>
            </a:solidFill>
            <a:prstDash val="solid"/>
          </a:ln>
        </p:spPr>
      </p:sp>
      <p:sp>
        <p:nvSpPr>
          <p:cNvPr id="9" name="Shape 7"/>
          <p:cNvSpPr/>
          <p:nvPr/>
        </p:nvSpPr>
        <p:spPr>
          <a:xfrm>
            <a:off x="3749040" y="548640"/>
            <a:ext cx="0" cy="8961120"/>
          </a:xfrm>
          <a:prstGeom prst="line">
            <a:avLst/>
          </a:prstGeom>
          <a:noFill/>
          <a:ln w="3810">
            <a:solidFill>
              <a:srgbClr val="8A8280">
                <a:alpha val="12000"/>
              </a:srgbClr>
            </a:solidFill>
            <a:prstDash val="solid"/>
          </a:ln>
        </p:spPr>
      </p:sp>
      <p:sp>
        <p:nvSpPr>
          <p:cNvPr id="10" name="Shape 8"/>
          <p:cNvSpPr/>
          <p:nvPr/>
        </p:nvSpPr>
        <p:spPr>
          <a:xfrm>
            <a:off x="4206240" y="548640"/>
            <a:ext cx="0" cy="8961120"/>
          </a:xfrm>
          <a:prstGeom prst="line">
            <a:avLst/>
          </a:prstGeom>
          <a:noFill/>
          <a:ln w="3810">
            <a:solidFill>
              <a:srgbClr val="8A8280">
                <a:alpha val="12000"/>
              </a:srgbClr>
            </a:solidFill>
            <a:prstDash val="solid"/>
          </a:ln>
        </p:spPr>
      </p:sp>
      <p:sp>
        <p:nvSpPr>
          <p:cNvPr id="11" name="Shape 9"/>
          <p:cNvSpPr/>
          <p:nvPr/>
        </p:nvSpPr>
        <p:spPr>
          <a:xfrm>
            <a:off x="4663440" y="548640"/>
            <a:ext cx="0" cy="8961120"/>
          </a:xfrm>
          <a:prstGeom prst="line">
            <a:avLst/>
          </a:prstGeom>
          <a:noFill/>
          <a:ln w="3810">
            <a:solidFill>
              <a:srgbClr val="8A8280">
                <a:alpha val="12000"/>
              </a:srgbClr>
            </a:solidFill>
            <a:prstDash val="solid"/>
          </a:ln>
        </p:spPr>
      </p:sp>
      <p:sp>
        <p:nvSpPr>
          <p:cNvPr id="12" name="Shape 10"/>
          <p:cNvSpPr/>
          <p:nvPr/>
        </p:nvSpPr>
        <p:spPr>
          <a:xfrm>
            <a:off x="5120640" y="548640"/>
            <a:ext cx="0" cy="8961120"/>
          </a:xfrm>
          <a:prstGeom prst="line">
            <a:avLst/>
          </a:prstGeom>
          <a:noFill/>
          <a:ln w="3810">
            <a:solidFill>
              <a:srgbClr val="8A8280">
                <a:alpha val="12000"/>
              </a:srgbClr>
            </a:solidFill>
            <a:prstDash val="solid"/>
          </a:ln>
        </p:spPr>
      </p:sp>
      <p:sp>
        <p:nvSpPr>
          <p:cNvPr id="13" name="Shape 11"/>
          <p:cNvSpPr/>
          <p:nvPr/>
        </p:nvSpPr>
        <p:spPr>
          <a:xfrm>
            <a:off x="5577840" y="548640"/>
            <a:ext cx="0" cy="8961120"/>
          </a:xfrm>
          <a:prstGeom prst="line">
            <a:avLst/>
          </a:prstGeom>
          <a:noFill/>
          <a:ln w="3810">
            <a:solidFill>
              <a:srgbClr val="8A8280">
                <a:alpha val="12000"/>
              </a:srgbClr>
            </a:solidFill>
            <a:prstDash val="solid"/>
          </a:ln>
        </p:spPr>
      </p:sp>
      <p:sp>
        <p:nvSpPr>
          <p:cNvPr id="14" name="Shape 12"/>
          <p:cNvSpPr/>
          <p:nvPr/>
        </p:nvSpPr>
        <p:spPr>
          <a:xfrm>
            <a:off x="6035040" y="548640"/>
            <a:ext cx="0" cy="8961120"/>
          </a:xfrm>
          <a:prstGeom prst="line">
            <a:avLst/>
          </a:prstGeom>
          <a:noFill/>
          <a:ln w="3810">
            <a:solidFill>
              <a:srgbClr val="8A8280">
                <a:alpha val="12000"/>
              </a:srgbClr>
            </a:solidFill>
            <a:prstDash val="solid"/>
          </a:ln>
        </p:spPr>
      </p:sp>
      <p:sp>
        <p:nvSpPr>
          <p:cNvPr id="15" name="Shape 13"/>
          <p:cNvSpPr/>
          <p:nvPr/>
        </p:nvSpPr>
        <p:spPr>
          <a:xfrm>
            <a:off x="6492240" y="548640"/>
            <a:ext cx="0" cy="8961120"/>
          </a:xfrm>
          <a:prstGeom prst="line">
            <a:avLst/>
          </a:prstGeom>
          <a:noFill/>
          <a:ln w="3810">
            <a:solidFill>
              <a:srgbClr val="8A8280">
                <a:alpha val="12000"/>
              </a:srgbClr>
            </a:solidFill>
            <a:prstDash val="solid"/>
          </a:ln>
        </p:spPr>
      </p:sp>
      <p:sp>
        <p:nvSpPr>
          <p:cNvPr id="16" name="Shape 14"/>
          <p:cNvSpPr/>
          <p:nvPr/>
        </p:nvSpPr>
        <p:spPr>
          <a:xfrm>
            <a:off x="6949440" y="548640"/>
            <a:ext cx="0" cy="8961120"/>
          </a:xfrm>
          <a:prstGeom prst="line">
            <a:avLst/>
          </a:prstGeom>
          <a:noFill/>
          <a:ln w="3810">
            <a:solidFill>
              <a:srgbClr val="8A8280">
                <a:alpha val="12000"/>
              </a:srgbClr>
            </a:solidFill>
            <a:prstDash val="solid"/>
          </a:ln>
        </p:spPr>
      </p:sp>
      <p:sp>
        <p:nvSpPr>
          <p:cNvPr id="17" name="Shape 15"/>
          <p:cNvSpPr/>
          <p:nvPr/>
        </p:nvSpPr>
        <p:spPr>
          <a:xfrm>
            <a:off x="548640" y="548640"/>
            <a:ext cx="6675120" cy="0"/>
          </a:xfrm>
          <a:prstGeom prst="line">
            <a:avLst/>
          </a:prstGeom>
          <a:noFill/>
          <a:ln w="3810">
            <a:solidFill>
              <a:srgbClr val="8A8280">
                <a:alpha val="12000"/>
              </a:srgbClr>
            </a:solidFill>
            <a:prstDash val="solid"/>
          </a:ln>
        </p:spPr>
      </p:sp>
      <p:sp>
        <p:nvSpPr>
          <p:cNvPr id="18" name="Shape 16"/>
          <p:cNvSpPr/>
          <p:nvPr/>
        </p:nvSpPr>
        <p:spPr>
          <a:xfrm>
            <a:off x="548640" y="1005840"/>
            <a:ext cx="6675120" cy="0"/>
          </a:xfrm>
          <a:prstGeom prst="line">
            <a:avLst/>
          </a:prstGeom>
          <a:noFill/>
          <a:ln w="3810">
            <a:solidFill>
              <a:srgbClr val="8A8280">
                <a:alpha val="12000"/>
              </a:srgbClr>
            </a:solidFill>
            <a:prstDash val="solid"/>
          </a:ln>
        </p:spPr>
      </p:sp>
      <p:sp>
        <p:nvSpPr>
          <p:cNvPr id="19" name="Shape 17"/>
          <p:cNvSpPr/>
          <p:nvPr/>
        </p:nvSpPr>
        <p:spPr>
          <a:xfrm>
            <a:off x="548640" y="1463040"/>
            <a:ext cx="6675120" cy="0"/>
          </a:xfrm>
          <a:prstGeom prst="line">
            <a:avLst/>
          </a:prstGeom>
          <a:noFill/>
          <a:ln w="3810">
            <a:solidFill>
              <a:srgbClr val="8A8280">
                <a:alpha val="12000"/>
              </a:srgbClr>
            </a:solidFill>
            <a:prstDash val="solid"/>
          </a:ln>
        </p:spPr>
      </p:sp>
      <p:sp>
        <p:nvSpPr>
          <p:cNvPr id="20" name="Shape 18"/>
          <p:cNvSpPr/>
          <p:nvPr/>
        </p:nvSpPr>
        <p:spPr>
          <a:xfrm>
            <a:off x="548640" y="1920240"/>
            <a:ext cx="6675120" cy="0"/>
          </a:xfrm>
          <a:prstGeom prst="line">
            <a:avLst/>
          </a:prstGeom>
          <a:noFill/>
          <a:ln w="3810">
            <a:solidFill>
              <a:srgbClr val="8A8280">
                <a:alpha val="12000"/>
              </a:srgbClr>
            </a:solidFill>
            <a:prstDash val="solid"/>
          </a:ln>
        </p:spPr>
      </p:sp>
      <p:sp>
        <p:nvSpPr>
          <p:cNvPr id="21" name="Shape 19"/>
          <p:cNvSpPr/>
          <p:nvPr/>
        </p:nvSpPr>
        <p:spPr>
          <a:xfrm>
            <a:off x="548640" y="2377440"/>
            <a:ext cx="6675120" cy="0"/>
          </a:xfrm>
          <a:prstGeom prst="line">
            <a:avLst/>
          </a:prstGeom>
          <a:noFill/>
          <a:ln w="3810">
            <a:solidFill>
              <a:srgbClr val="8A8280">
                <a:alpha val="12000"/>
              </a:srgbClr>
            </a:solidFill>
            <a:prstDash val="solid"/>
          </a:ln>
        </p:spPr>
      </p:sp>
      <p:sp>
        <p:nvSpPr>
          <p:cNvPr id="22" name="Shape 20"/>
          <p:cNvSpPr/>
          <p:nvPr/>
        </p:nvSpPr>
        <p:spPr>
          <a:xfrm>
            <a:off x="548640" y="2834640"/>
            <a:ext cx="6675120" cy="0"/>
          </a:xfrm>
          <a:prstGeom prst="line">
            <a:avLst/>
          </a:prstGeom>
          <a:noFill/>
          <a:ln w="3810">
            <a:solidFill>
              <a:srgbClr val="8A8280">
                <a:alpha val="12000"/>
              </a:srgbClr>
            </a:solidFill>
            <a:prstDash val="solid"/>
          </a:ln>
        </p:spPr>
      </p:sp>
      <p:sp>
        <p:nvSpPr>
          <p:cNvPr id="23" name="Shape 21"/>
          <p:cNvSpPr/>
          <p:nvPr/>
        </p:nvSpPr>
        <p:spPr>
          <a:xfrm>
            <a:off x="548640" y="3291840"/>
            <a:ext cx="6675120" cy="0"/>
          </a:xfrm>
          <a:prstGeom prst="line">
            <a:avLst/>
          </a:prstGeom>
          <a:noFill/>
          <a:ln w="3810">
            <a:solidFill>
              <a:srgbClr val="8A8280">
                <a:alpha val="12000"/>
              </a:srgbClr>
            </a:solidFill>
            <a:prstDash val="solid"/>
          </a:ln>
        </p:spPr>
      </p:sp>
      <p:sp>
        <p:nvSpPr>
          <p:cNvPr id="24" name="Shape 22"/>
          <p:cNvSpPr/>
          <p:nvPr/>
        </p:nvSpPr>
        <p:spPr>
          <a:xfrm>
            <a:off x="548640" y="3749040"/>
            <a:ext cx="6675120" cy="0"/>
          </a:xfrm>
          <a:prstGeom prst="line">
            <a:avLst/>
          </a:prstGeom>
          <a:noFill/>
          <a:ln w="3810">
            <a:solidFill>
              <a:srgbClr val="8A8280">
                <a:alpha val="12000"/>
              </a:srgbClr>
            </a:solidFill>
            <a:prstDash val="solid"/>
          </a:ln>
        </p:spPr>
      </p:sp>
      <p:sp>
        <p:nvSpPr>
          <p:cNvPr id="25" name="Shape 23"/>
          <p:cNvSpPr/>
          <p:nvPr/>
        </p:nvSpPr>
        <p:spPr>
          <a:xfrm>
            <a:off x="548640" y="4206240"/>
            <a:ext cx="6675120" cy="0"/>
          </a:xfrm>
          <a:prstGeom prst="line">
            <a:avLst/>
          </a:prstGeom>
          <a:noFill/>
          <a:ln w="3810">
            <a:solidFill>
              <a:srgbClr val="8A8280">
                <a:alpha val="12000"/>
              </a:srgbClr>
            </a:solidFill>
            <a:prstDash val="solid"/>
          </a:ln>
        </p:spPr>
      </p:sp>
      <p:sp>
        <p:nvSpPr>
          <p:cNvPr id="26" name="Shape 24"/>
          <p:cNvSpPr/>
          <p:nvPr/>
        </p:nvSpPr>
        <p:spPr>
          <a:xfrm>
            <a:off x="548640" y="4663440"/>
            <a:ext cx="6675120" cy="0"/>
          </a:xfrm>
          <a:prstGeom prst="line">
            <a:avLst/>
          </a:prstGeom>
          <a:noFill/>
          <a:ln w="3810">
            <a:solidFill>
              <a:srgbClr val="8A8280">
                <a:alpha val="12000"/>
              </a:srgbClr>
            </a:solidFill>
            <a:prstDash val="solid"/>
          </a:ln>
        </p:spPr>
      </p:sp>
      <p:sp>
        <p:nvSpPr>
          <p:cNvPr id="27" name="Shape 25"/>
          <p:cNvSpPr/>
          <p:nvPr/>
        </p:nvSpPr>
        <p:spPr>
          <a:xfrm>
            <a:off x="548640" y="5120640"/>
            <a:ext cx="6675120" cy="0"/>
          </a:xfrm>
          <a:prstGeom prst="line">
            <a:avLst/>
          </a:prstGeom>
          <a:noFill/>
          <a:ln w="3810">
            <a:solidFill>
              <a:srgbClr val="8A8280">
                <a:alpha val="12000"/>
              </a:srgbClr>
            </a:solidFill>
            <a:prstDash val="solid"/>
          </a:ln>
        </p:spPr>
      </p:sp>
      <p:sp>
        <p:nvSpPr>
          <p:cNvPr id="28" name="Shape 26"/>
          <p:cNvSpPr/>
          <p:nvPr/>
        </p:nvSpPr>
        <p:spPr>
          <a:xfrm>
            <a:off x="548640" y="5577840"/>
            <a:ext cx="6675120" cy="0"/>
          </a:xfrm>
          <a:prstGeom prst="line">
            <a:avLst/>
          </a:prstGeom>
          <a:noFill/>
          <a:ln w="3810">
            <a:solidFill>
              <a:srgbClr val="8A8280">
                <a:alpha val="12000"/>
              </a:srgbClr>
            </a:solidFill>
            <a:prstDash val="solid"/>
          </a:ln>
        </p:spPr>
      </p:sp>
      <p:sp>
        <p:nvSpPr>
          <p:cNvPr id="29" name="Shape 27"/>
          <p:cNvSpPr/>
          <p:nvPr/>
        </p:nvSpPr>
        <p:spPr>
          <a:xfrm>
            <a:off x="548640" y="6035040"/>
            <a:ext cx="6675120" cy="0"/>
          </a:xfrm>
          <a:prstGeom prst="line">
            <a:avLst/>
          </a:prstGeom>
          <a:noFill/>
          <a:ln w="3810">
            <a:solidFill>
              <a:srgbClr val="8A8280">
                <a:alpha val="12000"/>
              </a:srgbClr>
            </a:solidFill>
            <a:prstDash val="solid"/>
          </a:ln>
        </p:spPr>
      </p:sp>
      <p:sp>
        <p:nvSpPr>
          <p:cNvPr id="30" name="Shape 28"/>
          <p:cNvSpPr/>
          <p:nvPr/>
        </p:nvSpPr>
        <p:spPr>
          <a:xfrm>
            <a:off x="548640" y="6492240"/>
            <a:ext cx="6675120" cy="0"/>
          </a:xfrm>
          <a:prstGeom prst="line">
            <a:avLst/>
          </a:prstGeom>
          <a:noFill/>
          <a:ln w="3810">
            <a:solidFill>
              <a:srgbClr val="8A8280">
                <a:alpha val="12000"/>
              </a:srgbClr>
            </a:solidFill>
            <a:prstDash val="solid"/>
          </a:ln>
        </p:spPr>
      </p:sp>
      <p:sp>
        <p:nvSpPr>
          <p:cNvPr id="31" name="Shape 29"/>
          <p:cNvSpPr/>
          <p:nvPr/>
        </p:nvSpPr>
        <p:spPr>
          <a:xfrm>
            <a:off x="548640" y="6949440"/>
            <a:ext cx="6675120" cy="0"/>
          </a:xfrm>
          <a:prstGeom prst="line">
            <a:avLst/>
          </a:prstGeom>
          <a:noFill/>
          <a:ln w="3810">
            <a:solidFill>
              <a:srgbClr val="8A8280">
                <a:alpha val="12000"/>
              </a:srgbClr>
            </a:solidFill>
            <a:prstDash val="solid"/>
          </a:ln>
        </p:spPr>
      </p:sp>
      <p:sp>
        <p:nvSpPr>
          <p:cNvPr id="32" name="Shape 30"/>
          <p:cNvSpPr/>
          <p:nvPr/>
        </p:nvSpPr>
        <p:spPr>
          <a:xfrm>
            <a:off x="548640" y="7406640"/>
            <a:ext cx="6675120" cy="0"/>
          </a:xfrm>
          <a:prstGeom prst="line">
            <a:avLst/>
          </a:prstGeom>
          <a:noFill/>
          <a:ln w="3810">
            <a:solidFill>
              <a:srgbClr val="8A8280">
                <a:alpha val="12000"/>
              </a:srgbClr>
            </a:solidFill>
            <a:prstDash val="solid"/>
          </a:ln>
        </p:spPr>
      </p:sp>
      <p:sp>
        <p:nvSpPr>
          <p:cNvPr id="33" name="Shape 31"/>
          <p:cNvSpPr/>
          <p:nvPr/>
        </p:nvSpPr>
        <p:spPr>
          <a:xfrm>
            <a:off x="548640" y="7863840"/>
            <a:ext cx="6675120" cy="0"/>
          </a:xfrm>
          <a:prstGeom prst="line">
            <a:avLst/>
          </a:prstGeom>
          <a:noFill/>
          <a:ln w="3810">
            <a:solidFill>
              <a:srgbClr val="8A8280">
                <a:alpha val="12000"/>
              </a:srgbClr>
            </a:solidFill>
            <a:prstDash val="solid"/>
          </a:ln>
        </p:spPr>
      </p:sp>
      <p:sp>
        <p:nvSpPr>
          <p:cNvPr id="34" name="Shape 32"/>
          <p:cNvSpPr/>
          <p:nvPr/>
        </p:nvSpPr>
        <p:spPr>
          <a:xfrm>
            <a:off x="548640" y="8321040"/>
            <a:ext cx="6675120" cy="0"/>
          </a:xfrm>
          <a:prstGeom prst="line">
            <a:avLst/>
          </a:prstGeom>
          <a:noFill/>
          <a:ln w="3810">
            <a:solidFill>
              <a:srgbClr val="8A8280">
                <a:alpha val="12000"/>
              </a:srgbClr>
            </a:solidFill>
            <a:prstDash val="solid"/>
          </a:ln>
        </p:spPr>
      </p:sp>
      <p:sp>
        <p:nvSpPr>
          <p:cNvPr id="35" name="Shape 33"/>
          <p:cNvSpPr/>
          <p:nvPr/>
        </p:nvSpPr>
        <p:spPr>
          <a:xfrm>
            <a:off x="548640" y="8778240"/>
            <a:ext cx="6675120" cy="0"/>
          </a:xfrm>
          <a:prstGeom prst="line">
            <a:avLst/>
          </a:prstGeom>
          <a:noFill/>
          <a:ln w="3810">
            <a:solidFill>
              <a:srgbClr val="8A8280">
                <a:alpha val="12000"/>
              </a:srgbClr>
            </a:solidFill>
            <a:prstDash val="solid"/>
          </a:ln>
        </p:spPr>
      </p:sp>
      <p:sp>
        <p:nvSpPr>
          <p:cNvPr id="36" name="Shape 34"/>
          <p:cNvSpPr/>
          <p:nvPr/>
        </p:nvSpPr>
        <p:spPr>
          <a:xfrm>
            <a:off x="548640" y="9235440"/>
            <a:ext cx="6675120" cy="0"/>
          </a:xfrm>
          <a:prstGeom prst="line">
            <a:avLst/>
          </a:prstGeom>
          <a:noFill/>
          <a:ln w="3810">
            <a:solidFill>
              <a:srgbClr val="8A8280">
                <a:alpha val="12000"/>
              </a:srgbClr>
            </a:solidFill>
            <a:prstDash val="solid"/>
          </a:ln>
        </p:spPr>
      </p:sp>
      <p:sp>
        <p:nvSpPr>
          <p:cNvPr id="37" name="Shape 35"/>
          <p:cNvSpPr/>
          <p:nvPr/>
        </p:nvSpPr>
        <p:spPr>
          <a:xfrm>
            <a:off x="5120640" y="777240"/>
            <a:ext cx="1234440" cy="914400"/>
          </a:xfrm>
          <a:prstGeom prst="rect">
            <a:avLst/>
          </a:prstGeom>
          <a:ln w="6350">
            <a:solidFill>
              <a:srgbClr val="C4B9AE">
                <a:alpha val="65000"/>
              </a:srgbClr>
            </a:solidFill>
            <a:prstDash val="solid"/>
          </a:ln>
        </p:spPr>
      </p:sp>
      <p:sp>
        <p:nvSpPr>
          <p:cNvPr id="38" name="Shape 36"/>
          <p:cNvSpPr/>
          <p:nvPr/>
        </p:nvSpPr>
        <p:spPr>
          <a:xfrm>
            <a:off x="5212080" y="868680"/>
            <a:ext cx="493776" cy="365760"/>
          </a:xfrm>
          <a:prstGeom prst="rect">
            <a:avLst/>
          </a:prstGeom>
          <a:ln w="5080">
            <a:solidFill>
              <a:srgbClr val="8A8280">
                <a:alpha val="40000"/>
              </a:srgbClr>
            </a:solidFill>
            <a:prstDash val="solid"/>
          </a:ln>
        </p:spPr>
      </p:sp>
      <p:sp>
        <p:nvSpPr>
          <p:cNvPr id="39" name="Shape 37"/>
          <p:cNvSpPr/>
          <p:nvPr/>
        </p:nvSpPr>
        <p:spPr>
          <a:xfrm>
            <a:off x="6217920" y="1371600"/>
            <a:ext cx="914400" cy="640080"/>
          </a:xfrm>
          <a:prstGeom prst="rect">
            <a:avLst/>
          </a:prstGeom>
          <a:ln w="6350">
            <a:solidFill>
              <a:srgbClr val="C4B9AE">
                <a:alpha val="65000"/>
              </a:srgbClr>
            </a:solidFill>
            <a:prstDash val="solid"/>
          </a:ln>
        </p:spPr>
      </p:sp>
      <p:sp>
        <p:nvSpPr>
          <p:cNvPr id="40" name="Shape 38"/>
          <p:cNvSpPr/>
          <p:nvPr/>
        </p:nvSpPr>
        <p:spPr>
          <a:xfrm>
            <a:off x="6309360" y="1463040"/>
            <a:ext cx="365760" cy="256032"/>
          </a:xfrm>
          <a:prstGeom prst="rect">
            <a:avLst/>
          </a:prstGeom>
          <a:ln w="5080">
            <a:solidFill>
              <a:srgbClr val="8A8280">
                <a:alpha val="40000"/>
              </a:srgbClr>
            </a:solidFill>
            <a:prstDash val="solid"/>
          </a:ln>
        </p:spPr>
      </p:sp>
      <p:sp>
        <p:nvSpPr>
          <p:cNvPr id="41" name="Shape 39"/>
          <p:cNvSpPr/>
          <p:nvPr/>
        </p:nvSpPr>
        <p:spPr>
          <a:xfrm>
            <a:off x="6400800" y="2103120"/>
            <a:ext cx="548640" cy="548640"/>
          </a:xfrm>
          <a:prstGeom prst="ellipse">
            <a:avLst/>
          </a:prstGeom>
          <a:ln w="5080">
            <a:solidFill>
              <a:srgbClr val="8A8280">
                <a:alpha val="30000"/>
              </a:srgbClr>
            </a:solidFill>
            <a:prstDash val="solid"/>
          </a:ln>
        </p:spPr>
      </p:sp>
      <p:sp>
        <p:nvSpPr>
          <p:cNvPr id="42" name="Shape 40"/>
          <p:cNvSpPr/>
          <p:nvPr/>
        </p:nvSpPr>
        <p:spPr>
          <a:xfrm>
            <a:off x="6236208" y="1938528"/>
            <a:ext cx="877824" cy="877824"/>
          </a:xfrm>
          <a:prstGeom prst="ellipse">
            <a:avLst/>
          </a:prstGeom>
          <a:ln w="5080">
            <a:solidFill>
              <a:srgbClr val="8A8280">
                <a:alpha val="30000"/>
              </a:srgbClr>
            </a:solidFill>
            <a:prstDash val="solid"/>
          </a:ln>
        </p:spPr>
      </p:sp>
      <p:sp>
        <p:nvSpPr>
          <p:cNvPr id="43" name="Shape 41"/>
          <p:cNvSpPr/>
          <p:nvPr/>
        </p:nvSpPr>
        <p:spPr>
          <a:xfrm>
            <a:off x="6071616" y="1773936"/>
            <a:ext cx="1207008" cy="1207008"/>
          </a:xfrm>
          <a:prstGeom prst="ellipse">
            <a:avLst/>
          </a:prstGeom>
          <a:ln w="5080">
            <a:solidFill>
              <a:srgbClr val="8A8280">
                <a:alpha val="30000"/>
              </a:srgbClr>
            </a:solidFill>
            <a:prstDash val="solid"/>
          </a:ln>
        </p:spPr>
      </p:sp>
      <p:sp>
        <p:nvSpPr>
          <p:cNvPr id="44" name="Shape 42"/>
          <p:cNvSpPr/>
          <p:nvPr/>
        </p:nvSpPr>
        <p:spPr>
          <a:xfrm>
            <a:off x="5907024" y="1609344"/>
            <a:ext cx="1536192" cy="1536192"/>
          </a:xfrm>
          <a:prstGeom prst="ellipse">
            <a:avLst/>
          </a:prstGeom>
          <a:ln w="5080">
            <a:solidFill>
              <a:srgbClr val="8A8280">
                <a:alpha val="30000"/>
              </a:srgbClr>
            </a:solidFill>
            <a:prstDash val="solid"/>
          </a:ln>
        </p:spPr>
      </p:sp>
      <p:sp>
        <p:nvSpPr>
          <p:cNvPr id="45" name="Shape 43"/>
          <p:cNvSpPr/>
          <p:nvPr/>
        </p:nvSpPr>
        <p:spPr>
          <a:xfrm>
            <a:off x="548640" y="822960"/>
            <a:ext cx="411480" cy="22860"/>
          </a:xfrm>
          <a:prstGeom prst="rect">
            <a:avLst/>
          </a:prstGeom>
          <a:solidFill>
            <a:srgbClr val="F7F471"/>
          </a:solidFill>
          <a:ln/>
        </p:spPr>
      </p:sp>
      <p:sp>
        <p:nvSpPr>
          <p:cNvPr id="46" name="Text 44"/>
          <p:cNvSpPr/>
          <p:nvPr/>
        </p:nvSpPr>
        <p:spPr>
          <a:xfrm>
            <a:off x="548640" y="8961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OPERATOR'S WORKSHEET  ·  PETERS &amp; WATERMAN / 1980</a:t>
            </a:r>
            <a:endParaRPr lang="en-US" sz="900" dirty="0"/>
          </a:p>
        </p:txBody>
      </p:sp>
      <p:sp>
        <p:nvSpPr>
          <p:cNvPr id="47" name="Text 45"/>
          <p:cNvSpPr/>
          <p:nvPr/>
        </p:nvSpPr>
        <p:spPr>
          <a:xfrm>
            <a:off x="548640" y="1325880"/>
            <a:ext cx="5303520" cy="1005840"/>
          </a:xfrm>
          <a:prstGeom prst="rect">
            <a:avLst/>
          </a:prstGeom>
          <a:noFill/>
          <a:ln/>
        </p:spPr>
        <p:txBody>
          <a:bodyPr wrap="square" lIns="0" tIns="0" rIns="0" bIns="0" rtlCol="0" anchor="t"/>
          <a:lstStyle/>
          <a:p>
            <a:pPr indent="0" marL="0">
              <a:buNone/>
            </a:pPr>
            <a:r>
              <a:rPr lang="en-US" sz="4400" spc="-100" kern="0" dirty="0">
                <a:solidFill>
                  <a:srgbClr val="18160F"/>
                </a:solidFill>
                <a:latin typeface="Playfair Display" pitchFamily="34" charset="0"/>
                <a:ea typeface="Playfair Display" pitchFamily="34" charset="-122"/>
                <a:cs typeface="Playfair Display" pitchFamily="34" charset="-120"/>
              </a:rPr>
              <a:t>McKinsey 7-S.</a:t>
            </a:r>
            <a:endParaRPr lang="en-US" sz="4400" dirty="0"/>
          </a:p>
        </p:txBody>
      </p:sp>
      <p:sp>
        <p:nvSpPr>
          <p:cNvPr id="48" name="Text 46"/>
          <p:cNvSpPr/>
          <p:nvPr/>
        </p:nvSpPr>
        <p:spPr>
          <a:xfrm>
            <a:off x="548640" y="2331720"/>
            <a:ext cx="6217920" cy="914400"/>
          </a:xfrm>
          <a:prstGeom prst="rect">
            <a:avLst/>
          </a:prstGeom>
          <a:noFill/>
          <a:ln/>
        </p:spPr>
        <p:txBody>
          <a:bodyPr wrap="square" lIns="0" tIns="0" rIns="0" bIns="0" rtlCol="0" anchor="t"/>
          <a:lstStyle/>
          <a:p>
            <a:pPr indent="0" marL="0">
              <a:buNone/>
            </a:pPr>
            <a:r>
              <a:rPr lang="en-US" sz="3600" i="1" spc="-100" kern="0" dirty="0">
                <a:solidFill>
                  <a:srgbClr val="18160F"/>
                </a:solidFill>
                <a:latin typeface="Playfair Display" pitchFamily="34" charset="0"/>
                <a:ea typeface="Playfair Display" pitchFamily="34" charset="-122"/>
                <a:cs typeface="Playfair Display" pitchFamily="34" charset="-120"/>
              </a:rPr>
              <a:t>The Diagnostic.</a:t>
            </a:r>
            <a:endParaRPr lang="en-US" sz="3600" dirty="0"/>
          </a:p>
        </p:txBody>
      </p:sp>
      <p:sp>
        <p:nvSpPr>
          <p:cNvPr id="49" name="Text 47"/>
          <p:cNvSpPr/>
          <p:nvPr/>
        </p:nvSpPr>
        <p:spPr>
          <a:xfrm>
            <a:off x="548640" y="3657600"/>
            <a:ext cx="6217920" cy="1463040"/>
          </a:xfrm>
          <a:prstGeom prst="rect">
            <a:avLst/>
          </a:prstGeom>
          <a:noFill/>
          <a:ln/>
        </p:spPr>
        <p:txBody>
          <a:bodyPr wrap="square" lIns="0" tIns="0" rIns="0" bIns="0" rtlCol="0" anchor="t"/>
          <a:lstStyle/>
          <a:p>
            <a:pPr indent="0" marL="0">
              <a:lnSpc>
                <a:spcPct val="140000"/>
              </a:lnSpc>
              <a:buNone/>
            </a:pPr>
            <a:r>
              <a:rPr lang="en-US" sz="1600" i="1" dirty="0">
                <a:solidFill>
                  <a:srgbClr val="8A8280"/>
                </a:solidFill>
                <a:latin typeface="Playfair Display" pitchFamily="34" charset="0"/>
                <a:ea typeface="Playfair Display" pitchFamily="34" charset="-122"/>
                <a:cs typeface="Playfair Display" pitchFamily="34" charset="-120"/>
              </a:rPr>
              <a:t>Run this diagnostic once to mark which of your seven Ss still align with how the firm actually operates and to add the eighth S, Stack, as a hard element. Then run it quarterly. The framework dies as a one-time exercise. The diagnostic compounds.</a:t>
            </a:r>
            <a:endParaRPr lang="en-US" sz="1600" dirty="0"/>
          </a:p>
        </p:txBody>
      </p:sp>
      <p:sp>
        <p:nvSpPr>
          <p:cNvPr id="50" name="Shape 48"/>
          <p:cNvSpPr/>
          <p:nvPr/>
        </p:nvSpPr>
        <p:spPr>
          <a:xfrm>
            <a:off x="548640" y="5486400"/>
            <a:ext cx="411480" cy="22860"/>
          </a:xfrm>
          <a:prstGeom prst="rect">
            <a:avLst/>
          </a:prstGeom>
          <a:solidFill>
            <a:srgbClr val="F7F471"/>
          </a:solidFill>
          <a:ln/>
        </p:spPr>
      </p:sp>
      <p:sp>
        <p:nvSpPr>
          <p:cNvPr id="51" name="Text 49"/>
          <p:cNvSpPr/>
          <p:nvPr/>
        </p:nvSpPr>
        <p:spPr>
          <a:xfrm>
            <a:off x="548640" y="5559552"/>
            <a:ext cx="36576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RUN BY</a:t>
            </a:r>
            <a:endParaRPr lang="en-US" sz="900" dirty="0"/>
          </a:p>
        </p:txBody>
      </p:sp>
      <p:sp>
        <p:nvSpPr>
          <p:cNvPr id="52" name="Shape 50"/>
          <p:cNvSpPr/>
          <p:nvPr/>
        </p:nvSpPr>
        <p:spPr>
          <a:xfrm>
            <a:off x="548640" y="6035040"/>
            <a:ext cx="3108960" cy="0"/>
          </a:xfrm>
          <a:prstGeom prst="line">
            <a:avLst/>
          </a:prstGeom>
          <a:noFill/>
          <a:ln w="6350">
            <a:solidFill>
              <a:srgbClr val="8A8280">
                <a:alpha val="60000"/>
              </a:srgbClr>
            </a:solidFill>
            <a:prstDash val="solid"/>
          </a:ln>
        </p:spPr>
      </p:sp>
      <p:sp>
        <p:nvSpPr>
          <p:cNvPr id="53" name="Text 51"/>
          <p:cNvSpPr/>
          <p:nvPr/>
        </p:nvSpPr>
        <p:spPr>
          <a:xfrm>
            <a:off x="548640" y="6080760"/>
            <a:ext cx="3108960" cy="228600"/>
          </a:xfrm>
          <a:prstGeom prst="rect">
            <a:avLst/>
          </a:prstGeom>
          <a:noFill/>
          <a:ln/>
        </p:spPr>
        <p:txBody>
          <a:bodyPr wrap="square" lIns="0" tIns="0" rIns="0" bIns="0" rtlCol="0" anchor="ctr"/>
          <a:lstStyle/>
          <a:p>
            <a:pPr indent="0" marL="0">
              <a:buNone/>
            </a:pPr>
            <a:r>
              <a:rPr lang="en-US" sz="900" i="1" spc="100" kern="0" dirty="0">
                <a:solidFill>
                  <a:srgbClr val="8A8280"/>
                </a:solidFill>
                <a:latin typeface="Inter" pitchFamily="34" charset="0"/>
                <a:ea typeface="Inter" pitchFamily="34" charset="-122"/>
                <a:cs typeface="Inter" pitchFamily="34" charset="-120"/>
              </a:rPr>
              <a:t>name</a:t>
            </a:r>
            <a:endParaRPr lang="en-US" sz="900" dirty="0"/>
          </a:p>
        </p:txBody>
      </p:sp>
      <p:sp>
        <p:nvSpPr>
          <p:cNvPr id="54" name="Shape 52"/>
          <p:cNvSpPr/>
          <p:nvPr/>
        </p:nvSpPr>
        <p:spPr>
          <a:xfrm>
            <a:off x="4206240" y="5486400"/>
            <a:ext cx="411480" cy="22860"/>
          </a:xfrm>
          <a:prstGeom prst="rect">
            <a:avLst/>
          </a:prstGeom>
          <a:solidFill>
            <a:srgbClr val="F7F471"/>
          </a:solidFill>
          <a:ln/>
        </p:spPr>
      </p:sp>
      <p:sp>
        <p:nvSpPr>
          <p:cNvPr id="55" name="Text 53"/>
          <p:cNvSpPr/>
          <p:nvPr/>
        </p:nvSpPr>
        <p:spPr>
          <a:xfrm>
            <a:off x="4206240" y="5559552"/>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DATE</a:t>
            </a:r>
            <a:endParaRPr lang="en-US" sz="900" dirty="0"/>
          </a:p>
        </p:txBody>
      </p:sp>
      <p:sp>
        <p:nvSpPr>
          <p:cNvPr id="56" name="Shape 54"/>
          <p:cNvSpPr/>
          <p:nvPr/>
        </p:nvSpPr>
        <p:spPr>
          <a:xfrm>
            <a:off x="4206240" y="6035040"/>
            <a:ext cx="3017520" cy="0"/>
          </a:xfrm>
          <a:prstGeom prst="line">
            <a:avLst/>
          </a:prstGeom>
          <a:noFill/>
          <a:ln w="6350">
            <a:solidFill>
              <a:srgbClr val="8A8280">
                <a:alpha val="60000"/>
              </a:srgbClr>
            </a:solidFill>
            <a:prstDash val="solid"/>
          </a:ln>
        </p:spPr>
      </p:sp>
      <p:sp>
        <p:nvSpPr>
          <p:cNvPr id="57" name="Text 55"/>
          <p:cNvSpPr/>
          <p:nvPr/>
        </p:nvSpPr>
        <p:spPr>
          <a:xfrm>
            <a:off x="4206240" y="6080760"/>
            <a:ext cx="2743200" cy="228600"/>
          </a:xfrm>
          <a:prstGeom prst="rect">
            <a:avLst/>
          </a:prstGeom>
          <a:noFill/>
          <a:ln/>
        </p:spPr>
        <p:txBody>
          <a:bodyPr wrap="square" lIns="0" tIns="0" rIns="0" bIns="0" rtlCol="0" anchor="ctr"/>
          <a:lstStyle/>
          <a:p>
            <a:pPr indent="0" marL="0">
              <a:buNone/>
            </a:pPr>
            <a:r>
              <a:rPr lang="en-US" sz="900" i="1" spc="100" kern="0" dirty="0">
                <a:solidFill>
                  <a:srgbClr val="8A8280"/>
                </a:solidFill>
                <a:latin typeface="Inter" pitchFamily="34" charset="0"/>
                <a:ea typeface="Inter" pitchFamily="34" charset="-122"/>
                <a:cs typeface="Inter" pitchFamily="34" charset="-120"/>
              </a:rPr>
              <a:t>baseline run</a:t>
            </a:r>
            <a:endParaRPr lang="en-US" sz="900" dirty="0"/>
          </a:p>
        </p:txBody>
      </p:sp>
      <p:sp>
        <p:nvSpPr>
          <p:cNvPr id="58" name="Shape 56"/>
          <p:cNvSpPr/>
          <p:nvPr/>
        </p:nvSpPr>
        <p:spPr>
          <a:xfrm>
            <a:off x="548640" y="6675120"/>
            <a:ext cx="6675120" cy="1280160"/>
          </a:xfrm>
          <a:prstGeom prst="rect">
            <a:avLst/>
          </a:prstGeom>
          <a:solidFill>
            <a:srgbClr val="2A3D2E"/>
          </a:solidFill>
          <a:ln/>
        </p:spPr>
      </p:sp>
      <p:sp>
        <p:nvSpPr>
          <p:cNvPr id="59" name="Shape 57"/>
          <p:cNvSpPr/>
          <p:nvPr/>
        </p:nvSpPr>
        <p:spPr>
          <a:xfrm>
            <a:off x="548640" y="6675120"/>
            <a:ext cx="6675120" cy="36576"/>
          </a:xfrm>
          <a:prstGeom prst="rect">
            <a:avLst/>
          </a:prstGeom>
          <a:solidFill>
            <a:srgbClr val="F7F471"/>
          </a:solidFill>
          <a:ln/>
        </p:spPr>
      </p:sp>
      <p:sp>
        <p:nvSpPr>
          <p:cNvPr id="60" name="Text 58"/>
          <p:cNvSpPr/>
          <p:nvPr/>
        </p:nvSpPr>
        <p:spPr>
          <a:xfrm>
            <a:off x="822960" y="6858000"/>
            <a:ext cx="612648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THE QUESTION THIS DIAGNOSTIC ANSWERS</a:t>
            </a:r>
            <a:endParaRPr lang="en-US" sz="1000" dirty="0"/>
          </a:p>
        </p:txBody>
      </p:sp>
      <p:sp>
        <p:nvSpPr>
          <p:cNvPr id="61" name="Text 59"/>
          <p:cNvSpPr/>
          <p:nvPr/>
        </p:nvSpPr>
        <p:spPr>
          <a:xfrm>
            <a:off x="822960" y="7178040"/>
            <a:ext cx="6126480" cy="640080"/>
          </a:xfrm>
          <a:prstGeom prst="rect">
            <a:avLst/>
          </a:prstGeom>
          <a:noFill/>
          <a:ln/>
        </p:spPr>
        <p:txBody>
          <a:bodyPr wrap="square" lIns="0" tIns="0" rIns="0" bIns="0" rtlCol="0" anchor="ctr"/>
          <a:lstStyle/>
          <a:p>
            <a:pPr indent="0" marL="0">
              <a:buNone/>
            </a:pPr>
            <a:r>
              <a:rPr lang="en-US" sz="1700" spc="-50" kern="0" dirty="0">
                <a:solidFill>
                  <a:srgbClr val="EDE8DF"/>
                </a:solidFill>
                <a:latin typeface="Playfair Display" pitchFamily="34" charset="0"/>
                <a:ea typeface="Playfair Display" pitchFamily="34" charset="-122"/>
                <a:cs typeface="Playfair Display" pitchFamily="34" charset="-120"/>
              </a:rPr>
              <a:t>Which of my seven Ss still align after the Stack arrived. Which need refresh.</a:t>
            </a:r>
            <a:endParaRPr lang="en-US" sz="1700" dirty="0"/>
          </a:p>
        </p:txBody>
      </p:sp>
      <p:sp>
        <p:nvSpPr>
          <p:cNvPr id="62" name="Text 60"/>
          <p:cNvSpPr/>
          <p:nvPr/>
        </p:nvSpPr>
        <p:spPr>
          <a:xfrm>
            <a:off x="548640" y="8503920"/>
            <a:ext cx="3657600" cy="411480"/>
          </a:xfrm>
          <a:prstGeom prst="rect">
            <a:avLst/>
          </a:prstGeom>
          <a:noFill/>
          <a:ln/>
        </p:spPr>
        <p:txBody>
          <a:bodyPr wrap="square" lIns="0" tIns="0" rIns="0" bIns="0" rtlCol="0" anchor="ctr"/>
          <a:lstStyle/>
          <a:p>
            <a:pPr indent="0" marL="0">
              <a:buNone/>
            </a:pPr>
            <a:r>
              <a:rPr lang="en-US" sz="2200" spc="400" kern="0" dirty="0">
                <a:solidFill>
                  <a:srgbClr val="18160F"/>
                </a:solidFill>
                <a:latin typeface="Playfair Display" pitchFamily="34" charset="0"/>
                <a:ea typeface="Playfair Display" pitchFamily="34" charset="-122"/>
                <a:cs typeface="Playfair Display" pitchFamily="34" charset="-120"/>
              </a:rPr>
              <a:t>JOHN BREWTON</a:t>
            </a:r>
            <a:endParaRPr lang="en-US" sz="2200" dirty="0"/>
          </a:p>
        </p:txBody>
      </p:sp>
      <p:sp>
        <p:nvSpPr>
          <p:cNvPr id="63" name="Shape 61"/>
          <p:cNvSpPr/>
          <p:nvPr/>
        </p:nvSpPr>
        <p:spPr>
          <a:xfrm>
            <a:off x="548640" y="8915400"/>
            <a:ext cx="1097280" cy="0"/>
          </a:xfrm>
          <a:prstGeom prst="line">
            <a:avLst/>
          </a:prstGeom>
          <a:noFill/>
          <a:ln w="15240">
            <a:solidFill>
              <a:srgbClr val="F7F471"/>
            </a:solidFill>
            <a:prstDash val="solid"/>
          </a:ln>
        </p:spPr>
      </p:sp>
      <p:sp>
        <p:nvSpPr>
          <p:cNvPr id="64" name="Text 62"/>
          <p:cNvSpPr/>
          <p:nvPr/>
        </p:nvSpPr>
        <p:spPr>
          <a:xfrm>
            <a:off x="548640" y="9052560"/>
            <a:ext cx="3657600" cy="274320"/>
          </a:xfrm>
          <a:prstGeom prst="rect">
            <a:avLst/>
          </a:prstGeom>
          <a:noFill/>
          <a:ln/>
        </p:spPr>
        <p:txBody>
          <a:bodyPr wrap="square" lIns="0" tIns="0" rIns="0" bIns="0" rtlCol="0" anchor="ctr"/>
          <a:lstStyle/>
          <a:p>
            <a:pPr indent="0" marL="0">
              <a:buNone/>
            </a:pPr>
            <a:r>
              <a:rPr lang="en-US" sz="1000" dirty="0">
                <a:solidFill>
                  <a:srgbClr val="8A8280"/>
                </a:solidFill>
                <a:latin typeface="Inter" pitchFamily="34" charset="0"/>
                <a:ea typeface="Inter" pitchFamily="34" charset="-122"/>
                <a:cs typeface="Inter" pitchFamily="34" charset="-120"/>
              </a:rPr>
              <a:t>Operating  ·  6AEP</a:t>
            </a:r>
            <a:endParaRPr lang="en-US" sz="1000" dirty="0"/>
          </a:p>
        </p:txBody>
      </p:sp>
      <p:sp>
        <p:nvSpPr>
          <p:cNvPr id="65" name="Text 63"/>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01 / 10</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4229100" y="548640"/>
            <a:ext cx="91440" cy="8961120"/>
          </a:xfrm>
          <a:prstGeom prst="rect">
            <a:avLst/>
          </a:prstGeom>
          <a:solidFill>
            <a:srgbClr val="F7F471"/>
          </a:solidFill>
          <a:ln/>
        </p:spPr>
      </p:sp>
      <p:sp>
        <p:nvSpPr>
          <p:cNvPr id="3" name="Shape 1"/>
          <p:cNvSpPr/>
          <p:nvPr/>
        </p:nvSpPr>
        <p:spPr>
          <a:xfrm>
            <a:off x="5189220" y="548640"/>
            <a:ext cx="13716" cy="8961120"/>
          </a:xfrm>
          <a:prstGeom prst="rect">
            <a:avLst/>
          </a:prstGeom>
          <a:solidFill>
            <a:srgbClr val="EDE8DF"/>
          </a:solidFill>
          <a:ln/>
        </p:spPr>
      </p:sp>
      <p:sp>
        <p:nvSpPr>
          <p:cNvPr id="4" name="Shape 2"/>
          <p:cNvSpPr/>
          <p:nvPr/>
        </p:nvSpPr>
        <p:spPr>
          <a:xfrm>
            <a:off x="4686300" y="1097280"/>
            <a:ext cx="164592" cy="0"/>
          </a:xfrm>
          <a:prstGeom prst="line">
            <a:avLst/>
          </a:prstGeom>
          <a:noFill/>
          <a:ln w="7620">
            <a:solidFill>
              <a:srgbClr val="EDE8DF">
                <a:alpha val="70000"/>
              </a:srgbClr>
            </a:solidFill>
            <a:prstDash val="solid"/>
          </a:ln>
        </p:spPr>
      </p:sp>
      <p:sp>
        <p:nvSpPr>
          <p:cNvPr id="5" name="Shape 3"/>
          <p:cNvSpPr/>
          <p:nvPr/>
        </p:nvSpPr>
        <p:spPr>
          <a:xfrm>
            <a:off x="4768596" y="1014984"/>
            <a:ext cx="0" cy="164592"/>
          </a:xfrm>
          <a:prstGeom prst="line">
            <a:avLst/>
          </a:prstGeom>
          <a:noFill/>
          <a:ln w="7620">
            <a:solidFill>
              <a:srgbClr val="EDE8DF">
                <a:alpha val="70000"/>
              </a:srgbClr>
            </a:solidFill>
            <a:prstDash val="solid"/>
          </a:ln>
        </p:spPr>
      </p:sp>
      <p:sp>
        <p:nvSpPr>
          <p:cNvPr id="6" name="Shape 4"/>
          <p:cNvSpPr/>
          <p:nvPr/>
        </p:nvSpPr>
        <p:spPr>
          <a:xfrm>
            <a:off x="4686300" y="2468880"/>
            <a:ext cx="164592" cy="0"/>
          </a:xfrm>
          <a:prstGeom prst="line">
            <a:avLst/>
          </a:prstGeom>
          <a:noFill/>
          <a:ln w="7620">
            <a:solidFill>
              <a:srgbClr val="EDE8DF">
                <a:alpha val="70000"/>
              </a:srgbClr>
            </a:solidFill>
            <a:prstDash val="solid"/>
          </a:ln>
        </p:spPr>
      </p:sp>
      <p:sp>
        <p:nvSpPr>
          <p:cNvPr id="7" name="Shape 5"/>
          <p:cNvSpPr/>
          <p:nvPr/>
        </p:nvSpPr>
        <p:spPr>
          <a:xfrm>
            <a:off x="4768596" y="2386584"/>
            <a:ext cx="0" cy="164592"/>
          </a:xfrm>
          <a:prstGeom prst="line">
            <a:avLst/>
          </a:prstGeom>
          <a:noFill/>
          <a:ln w="7620">
            <a:solidFill>
              <a:srgbClr val="EDE8DF">
                <a:alpha val="70000"/>
              </a:srgbClr>
            </a:solidFill>
            <a:prstDash val="solid"/>
          </a:ln>
        </p:spPr>
      </p:sp>
      <p:sp>
        <p:nvSpPr>
          <p:cNvPr id="8" name="Shape 6"/>
          <p:cNvSpPr/>
          <p:nvPr/>
        </p:nvSpPr>
        <p:spPr>
          <a:xfrm>
            <a:off x="4686300" y="3840480"/>
            <a:ext cx="164592" cy="0"/>
          </a:xfrm>
          <a:prstGeom prst="line">
            <a:avLst/>
          </a:prstGeom>
          <a:noFill/>
          <a:ln w="7620">
            <a:solidFill>
              <a:srgbClr val="EDE8DF">
                <a:alpha val="70000"/>
              </a:srgbClr>
            </a:solidFill>
            <a:prstDash val="solid"/>
          </a:ln>
        </p:spPr>
      </p:sp>
      <p:sp>
        <p:nvSpPr>
          <p:cNvPr id="9" name="Shape 7"/>
          <p:cNvSpPr/>
          <p:nvPr/>
        </p:nvSpPr>
        <p:spPr>
          <a:xfrm>
            <a:off x="4768596" y="3758184"/>
            <a:ext cx="0" cy="164592"/>
          </a:xfrm>
          <a:prstGeom prst="line">
            <a:avLst/>
          </a:prstGeom>
          <a:noFill/>
          <a:ln w="7620">
            <a:solidFill>
              <a:srgbClr val="EDE8DF">
                <a:alpha val="70000"/>
              </a:srgbClr>
            </a:solidFill>
            <a:prstDash val="solid"/>
          </a:ln>
        </p:spPr>
      </p:sp>
      <p:sp>
        <p:nvSpPr>
          <p:cNvPr id="10" name="Shape 8"/>
          <p:cNvSpPr/>
          <p:nvPr/>
        </p:nvSpPr>
        <p:spPr>
          <a:xfrm>
            <a:off x="4686300" y="5212080"/>
            <a:ext cx="164592" cy="0"/>
          </a:xfrm>
          <a:prstGeom prst="line">
            <a:avLst/>
          </a:prstGeom>
          <a:noFill/>
          <a:ln w="7620">
            <a:solidFill>
              <a:srgbClr val="EDE8DF">
                <a:alpha val="70000"/>
              </a:srgbClr>
            </a:solidFill>
            <a:prstDash val="solid"/>
          </a:ln>
        </p:spPr>
      </p:sp>
      <p:sp>
        <p:nvSpPr>
          <p:cNvPr id="11" name="Shape 9"/>
          <p:cNvSpPr/>
          <p:nvPr/>
        </p:nvSpPr>
        <p:spPr>
          <a:xfrm>
            <a:off x="4768596" y="5129784"/>
            <a:ext cx="0" cy="164592"/>
          </a:xfrm>
          <a:prstGeom prst="line">
            <a:avLst/>
          </a:prstGeom>
          <a:noFill/>
          <a:ln w="7620">
            <a:solidFill>
              <a:srgbClr val="EDE8DF">
                <a:alpha val="70000"/>
              </a:srgbClr>
            </a:solidFill>
            <a:prstDash val="solid"/>
          </a:ln>
        </p:spPr>
      </p:sp>
      <p:sp>
        <p:nvSpPr>
          <p:cNvPr id="12" name="Shape 10"/>
          <p:cNvSpPr/>
          <p:nvPr/>
        </p:nvSpPr>
        <p:spPr>
          <a:xfrm>
            <a:off x="4686300" y="6583680"/>
            <a:ext cx="164592" cy="0"/>
          </a:xfrm>
          <a:prstGeom prst="line">
            <a:avLst/>
          </a:prstGeom>
          <a:noFill/>
          <a:ln w="7620">
            <a:solidFill>
              <a:srgbClr val="EDE8DF">
                <a:alpha val="70000"/>
              </a:srgbClr>
            </a:solidFill>
            <a:prstDash val="solid"/>
          </a:ln>
        </p:spPr>
      </p:sp>
      <p:sp>
        <p:nvSpPr>
          <p:cNvPr id="13" name="Shape 11"/>
          <p:cNvSpPr/>
          <p:nvPr/>
        </p:nvSpPr>
        <p:spPr>
          <a:xfrm>
            <a:off x="4768596" y="6501384"/>
            <a:ext cx="0" cy="164592"/>
          </a:xfrm>
          <a:prstGeom prst="line">
            <a:avLst/>
          </a:prstGeom>
          <a:noFill/>
          <a:ln w="7620">
            <a:solidFill>
              <a:srgbClr val="EDE8DF">
                <a:alpha val="70000"/>
              </a:srgbClr>
            </a:solidFill>
            <a:prstDash val="solid"/>
          </a:ln>
        </p:spPr>
      </p:sp>
      <p:sp>
        <p:nvSpPr>
          <p:cNvPr id="14" name="Shape 12"/>
          <p:cNvSpPr/>
          <p:nvPr/>
        </p:nvSpPr>
        <p:spPr>
          <a:xfrm>
            <a:off x="4686300" y="7955280"/>
            <a:ext cx="164592" cy="0"/>
          </a:xfrm>
          <a:prstGeom prst="line">
            <a:avLst/>
          </a:prstGeom>
          <a:noFill/>
          <a:ln w="7620">
            <a:solidFill>
              <a:srgbClr val="EDE8DF">
                <a:alpha val="70000"/>
              </a:srgbClr>
            </a:solidFill>
            <a:prstDash val="solid"/>
          </a:ln>
        </p:spPr>
      </p:sp>
      <p:sp>
        <p:nvSpPr>
          <p:cNvPr id="15" name="Shape 13"/>
          <p:cNvSpPr/>
          <p:nvPr/>
        </p:nvSpPr>
        <p:spPr>
          <a:xfrm>
            <a:off x="4768596" y="7872984"/>
            <a:ext cx="0" cy="164592"/>
          </a:xfrm>
          <a:prstGeom prst="line">
            <a:avLst/>
          </a:prstGeom>
          <a:noFill/>
          <a:ln w="7620">
            <a:solidFill>
              <a:srgbClr val="EDE8DF">
                <a:alpha val="70000"/>
              </a:srgbClr>
            </a:solidFill>
            <a:prstDash val="solid"/>
          </a:ln>
        </p:spPr>
      </p:sp>
      <p:sp>
        <p:nvSpPr>
          <p:cNvPr id="16" name="Shape 14"/>
          <p:cNvSpPr/>
          <p:nvPr/>
        </p:nvSpPr>
        <p:spPr>
          <a:xfrm>
            <a:off x="548640" y="594360"/>
            <a:ext cx="411480" cy="22860"/>
          </a:xfrm>
          <a:prstGeom prst="rect">
            <a:avLst/>
          </a:prstGeom>
          <a:solidFill>
            <a:srgbClr val="F7F471"/>
          </a:solidFill>
          <a:ln/>
        </p:spPr>
      </p:sp>
      <p:sp>
        <p:nvSpPr>
          <p:cNvPr id="17" name="Text 15"/>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DIAGNOSTIC COMPLETE</a:t>
            </a:r>
            <a:endParaRPr lang="en-US" sz="900" dirty="0"/>
          </a:p>
        </p:txBody>
      </p:sp>
      <p:sp>
        <p:nvSpPr>
          <p:cNvPr id="18" name="Text 16"/>
          <p:cNvSpPr/>
          <p:nvPr/>
        </p:nvSpPr>
        <p:spPr>
          <a:xfrm>
            <a:off x="548640" y="1143000"/>
            <a:ext cx="3451860" cy="109728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Now run it.</a:t>
            </a:r>
            <a:endParaRPr lang="en-US" sz="4400" dirty="0"/>
          </a:p>
        </p:txBody>
      </p:sp>
      <p:sp>
        <p:nvSpPr>
          <p:cNvPr id="19" name="Text 17"/>
          <p:cNvSpPr/>
          <p:nvPr/>
        </p:nvSpPr>
        <p:spPr>
          <a:xfrm>
            <a:off x="548640" y="2240280"/>
            <a:ext cx="3451860" cy="1097280"/>
          </a:xfrm>
          <a:prstGeom prst="rect">
            <a:avLst/>
          </a:prstGeom>
          <a:noFill/>
          <a:ln/>
        </p:spPr>
        <p:txBody>
          <a:bodyPr wrap="square" lIns="0" tIns="0" rIns="0" bIns="0" rtlCol="0" anchor="t"/>
          <a:lstStyle/>
          <a:p>
            <a:pPr indent="0" marL="0">
              <a:buNone/>
            </a:pPr>
            <a:r>
              <a:rPr lang="en-US" sz="4400" spc="-100" kern="0" dirty="0">
                <a:solidFill>
                  <a:srgbClr val="F7F471"/>
                </a:solidFill>
                <a:latin typeface="Playfair Display" pitchFamily="34" charset="0"/>
                <a:ea typeface="Playfair Display" pitchFamily="34" charset="-122"/>
                <a:cs typeface="Playfair Display" pitchFamily="34" charset="-120"/>
              </a:rPr>
              <a:t>Then run it again.</a:t>
            </a:r>
            <a:endParaRPr lang="en-US" sz="4400" dirty="0"/>
          </a:p>
        </p:txBody>
      </p:sp>
      <p:sp>
        <p:nvSpPr>
          <p:cNvPr id="20" name="Text 18"/>
          <p:cNvSpPr/>
          <p:nvPr/>
        </p:nvSpPr>
        <p:spPr>
          <a:xfrm>
            <a:off x="548640" y="4206240"/>
            <a:ext cx="3451860" cy="2926080"/>
          </a:xfrm>
          <a:prstGeom prst="rect">
            <a:avLst/>
          </a:prstGeom>
          <a:noFill/>
          <a:ln/>
        </p:spPr>
        <p:txBody>
          <a:bodyPr wrap="square" lIns="0" tIns="0" rIns="0" bIns="0" rtlCol="0" anchor="t"/>
          <a:lstStyle/>
          <a:p>
            <a:pPr indent="0" marL="0">
              <a:lnSpc>
                <a:spcPct val="155000"/>
              </a:lnSpc>
              <a:buNone/>
            </a:pPr>
            <a:r>
              <a:rPr lang="en-US" sz="1200" dirty="0">
                <a:solidFill>
                  <a:srgbClr val="EDE8DF"/>
                </a:solidFill>
                <a:latin typeface="Inter" pitchFamily="34" charset="0"/>
                <a:ea typeface="Inter" pitchFamily="34" charset="-122"/>
                <a:cs typeface="Inter" pitchFamily="34" charset="-120"/>
              </a:rPr>
              <a:t>The diagnostic you just completed is your baseline. Every quarter, run it again. Compare against the previous version. The deltas are the operating signal. Subscribe to Operating to see how other operators are translating their seven Ss into eight in real time.</a:t>
            </a:r>
            <a:endParaRPr lang="en-US" sz="1200" dirty="0"/>
          </a:p>
        </p:txBody>
      </p:sp>
      <p:sp>
        <p:nvSpPr>
          <p:cNvPr id="21" name="Shape 19"/>
          <p:cNvSpPr/>
          <p:nvPr/>
        </p:nvSpPr>
        <p:spPr>
          <a:xfrm>
            <a:off x="548640" y="7818120"/>
            <a:ext cx="3451860" cy="0"/>
          </a:xfrm>
          <a:prstGeom prst="line">
            <a:avLst/>
          </a:prstGeom>
          <a:noFill/>
          <a:ln w="15240">
            <a:solidFill>
              <a:srgbClr val="F7F471"/>
            </a:solidFill>
            <a:prstDash val="solid"/>
          </a:ln>
        </p:spPr>
      </p:sp>
      <p:sp>
        <p:nvSpPr>
          <p:cNvPr id="22" name="Text 20"/>
          <p:cNvSpPr/>
          <p:nvPr/>
        </p:nvSpPr>
        <p:spPr>
          <a:xfrm>
            <a:off x="548640" y="7955280"/>
            <a:ext cx="3451860" cy="365760"/>
          </a:xfrm>
          <a:prstGeom prst="rect">
            <a:avLst/>
          </a:prstGeom>
          <a:noFill/>
          <a:ln/>
        </p:spPr>
        <p:txBody>
          <a:bodyPr wrap="square" lIns="0" tIns="0" rIns="0" bIns="0" rtlCol="0" anchor="ctr"/>
          <a:lstStyle/>
          <a:p>
            <a:pPr indent="0" marL="0">
              <a:buNone/>
            </a:pPr>
            <a:r>
              <a:rPr lang="en-US" sz="1200" b="1" spc="300" kern="0" dirty="0">
                <a:solidFill>
                  <a:srgbClr val="F7F471"/>
                </a:solidFill>
                <a:latin typeface="Inter" pitchFamily="34" charset="0"/>
                <a:ea typeface="Inter" pitchFamily="34" charset="-122"/>
                <a:cs typeface="Inter" pitchFamily="34" charset="-120"/>
              </a:rPr>
              <a:t>Subscribe to Operating.  ·  Link in profile.</a:t>
            </a:r>
            <a:endParaRPr lang="en-US" sz="1200" dirty="0"/>
          </a:p>
        </p:txBody>
      </p:sp>
      <p:sp>
        <p:nvSpPr>
          <p:cNvPr id="23" name="Text 21"/>
          <p:cNvSpPr/>
          <p:nvPr/>
        </p:nvSpPr>
        <p:spPr>
          <a:xfrm>
            <a:off x="5417820" y="1143000"/>
            <a:ext cx="180594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WHAT TO DO NEXT</a:t>
            </a:r>
            <a:endParaRPr lang="en-US" sz="1000" dirty="0"/>
          </a:p>
        </p:txBody>
      </p:sp>
      <p:sp>
        <p:nvSpPr>
          <p:cNvPr id="24" name="Text 22"/>
          <p:cNvSpPr/>
          <p:nvPr/>
        </p:nvSpPr>
        <p:spPr>
          <a:xfrm>
            <a:off x="5417820" y="15544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01</a:t>
            </a:r>
            <a:endParaRPr lang="en-US" sz="2200" dirty="0"/>
          </a:p>
        </p:txBody>
      </p:sp>
      <p:sp>
        <p:nvSpPr>
          <p:cNvPr id="25" name="Text 23"/>
          <p:cNvSpPr/>
          <p:nvPr/>
        </p:nvSpPr>
        <p:spPr>
          <a:xfrm>
            <a:off x="5417820" y="19659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Email the REFRESH list to your team.</a:t>
            </a:r>
            <a:endParaRPr lang="en-US" sz="1400" dirty="0"/>
          </a:p>
        </p:txBody>
      </p:sp>
      <p:sp>
        <p:nvSpPr>
          <p:cNvPr id="26" name="Text 24"/>
          <p:cNvSpPr/>
          <p:nvPr/>
        </p:nvSpPr>
        <p:spPr>
          <a:xfrm>
            <a:off x="5417820" y="29260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02</a:t>
            </a:r>
            <a:endParaRPr lang="en-US" sz="2200" dirty="0"/>
          </a:p>
        </p:txBody>
      </p:sp>
      <p:sp>
        <p:nvSpPr>
          <p:cNvPr id="27" name="Text 25"/>
          <p:cNvSpPr/>
          <p:nvPr/>
        </p:nvSpPr>
        <p:spPr>
          <a:xfrm>
            <a:off x="5417820" y="33375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Run the move from Step 6 this quarter.</a:t>
            </a:r>
            <a:endParaRPr lang="en-US" sz="1400" dirty="0"/>
          </a:p>
        </p:txBody>
      </p:sp>
      <p:sp>
        <p:nvSpPr>
          <p:cNvPr id="28" name="Text 26"/>
          <p:cNvSpPr/>
          <p:nvPr/>
        </p:nvSpPr>
        <p:spPr>
          <a:xfrm>
            <a:off x="5417820" y="42976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03</a:t>
            </a:r>
            <a:endParaRPr lang="en-US" sz="2200" dirty="0"/>
          </a:p>
        </p:txBody>
      </p:sp>
      <p:sp>
        <p:nvSpPr>
          <p:cNvPr id="29" name="Text 27"/>
          <p:cNvSpPr/>
          <p:nvPr/>
        </p:nvSpPr>
        <p:spPr>
          <a:xfrm>
            <a:off x="5417820" y="47091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Calendar the next diagnostic.</a:t>
            </a:r>
            <a:endParaRPr lang="en-US" sz="1400" dirty="0"/>
          </a:p>
        </p:txBody>
      </p:sp>
      <p:sp>
        <p:nvSpPr>
          <p:cNvPr id="30" name="Text 28"/>
          <p:cNvSpPr/>
          <p:nvPr/>
        </p:nvSpPr>
        <p:spPr>
          <a:xfrm>
            <a:off x="5417820" y="56692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04</a:t>
            </a:r>
            <a:endParaRPr lang="en-US" sz="2200" dirty="0"/>
          </a:p>
        </p:txBody>
      </p:sp>
      <p:sp>
        <p:nvSpPr>
          <p:cNvPr id="31" name="Text 29"/>
          <p:cNvSpPr/>
          <p:nvPr/>
        </p:nvSpPr>
        <p:spPr>
          <a:xfrm>
            <a:off x="5417820" y="60807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Run the prompt pack monthly.</a:t>
            </a:r>
            <a:endParaRPr lang="en-US" sz="1400" dirty="0"/>
          </a:p>
        </p:txBody>
      </p:sp>
      <p:sp>
        <p:nvSpPr>
          <p:cNvPr id="32" name="Text 30"/>
          <p:cNvSpPr/>
          <p:nvPr/>
        </p:nvSpPr>
        <p:spPr>
          <a:xfrm>
            <a:off x="548640" y="8823960"/>
            <a:ext cx="3657600" cy="365760"/>
          </a:xfrm>
          <a:prstGeom prst="rect">
            <a:avLst/>
          </a:prstGeom>
          <a:noFill/>
          <a:ln/>
        </p:spPr>
        <p:txBody>
          <a:bodyPr wrap="square" lIns="0" tIns="0" rIns="0" bIns="0" rtlCol="0" anchor="ctr"/>
          <a:lstStyle/>
          <a:p>
            <a:pPr indent="0" marL="0">
              <a:buNone/>
            </a:pPr>
            <a:r>
              <a:rPr lang="en-US" sz="2000" spc="400" kern="0" dirty="0">
                <a:solidFill>
                  <a:srgbClr val="EDE8DF"/>
                </a:solidFill>
                <a:latin typeface="Playfair Display" pitchFamily="34" charset="0"/>
                <a:ea typeface="Playfair Display" pitchFamily="34" charset="-122"/>
                <a:cs typeface="Playfair Display" pitchFamily="34" charset="-120"/>
              </a:rPr>
              <a:t>JOHN BREWTON</a:t>
            </a:r>
            <a:endParaRPr lang="en-US" sz="2000" dirty="0"/>
          </a:p>
        </p:txBody>
      </p:sp>
      <p:sp>
        <p:nvSpPr>
          <p:cNvPr id="33" name="Text 31"/>
          <p:cNvSpPr/>
          <p:nvPr/>
        </p:nvSpPr>
        <p:spPr>
          <a:xfrm>
            <a:off x="548640" y="9144000"/>
            <a:ext cx="3657600" cy="274320"/>
          </a:xfrm>
          <a:prstGeom prst="rect">
            <a:avLst/>
          </a:prstGeom>
          <a:noFill/>
          <a:ln/>
        </p:spPr>
        <p:txBody>
          <a:bodyPr wrap="square" lIns="0" tIns="0" rIns="0" bIns="0" rtlCol="0" anchor="ctr"/>
          <a:lstStyle/>
          <a:p>
            <a:pPr indent="0" marL="0">
              <a:buNone/>
            </a:pPr>
            <a:r>
              <a:rPr lang="en-US" sz="900" dirty="0">
                <a:solidFill>
                  <a:srgbClr val="C4B9AE"/>
                </a:solidFill>
                <a:latin typeface="Inter" pitchFamily="34" charset="0"/>
                <a:ea typeface="Inter" pitchFamily="34" charset="-122"/>
                <a:cs typeface="Inter" pitchFamily="34" charset="-120"/>
              </a:rPr>
              <a:t>Operating  ·  6AEP</a:t>
            </a:r>
            <a:endParaRPr lang="en-US" sz="900" dirty="0"/>
          </a:p>
        </p:txBody>
      </p:sp>
      <p:sp>
        <p:nvSpPr>
          <p:cNvPr id="34" name="Text 32"/>
          <p:cNvSpPr/>
          <p:nvPr/>
        </p:nvSpPr>
        <p:spPr>
          <a:xfrm>
            <a:off x="5852160" y="8229600"/>
            <a:ext cx="1371600" cy="1097280"/>
          </a:xfrm>
          <a:prstGeom prst="rect">
            <a:avLst/>
          </a:prstGeom>
          <a:noFill/>
          <a:ln/>
        </p:spPr>
        <p:txBody>
          <a:bodyPr wrap="square" lIns="0" tIns="0" rIns="0" bIns="0" rtlCol="0" anchor="b"/>
          <a:lstStyle/>
          <a:p>
            <a:pPr algn="r" indent="0" marL="0">
              <a:buNone/>
            </a:pPr>
            <a:r>
              <a:rPr lang="en-US" sz="6400" spc="200" kern="0" dirty="0">
                <a:solidFill>
                  <a:srgbClr val="F7F471"/>
                </a:solidFill>
                <a:latin typeface="Playfair Display" pitchFamily="34" charset="0"/>
                <a:ea typeface="Playfair Display" pitchFamily="34" charset="-122"/>
                <a:cs typeface="Playfair Display" pitchFamily="34" charset="-120"/>
              </a:rPr>
              <a:t>JB</a:t>
            </a:r>
            <a:endParaRPr lang="en-US" sz="6400" dirty="0"/>
          </a:p>
        </p:txBody>
      </p:sp>
      <p:sp>
        <p:nvSpPr>
          <p:cNvPr id="35" name="Text 33"/>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10 / 10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WHY THIS DIAGNOSTIC  ·  WHY NOW</a:t>
            </a:r>
            <a:endParaRPr lang="en-US" sz="900" dirty="0"/>
          </a:p>
        </p:txBody>
      </p:sp>
      <p:sp>
        <p:nvSpPr>
          <p:cNvPr id="4" name="Text 2"/>
          <p:cNvSpPr/>
          <p:nvPr/>
        </p:nvSpPr>
        <p:spPr>
          <a:xfrm>
            <a:off x="548640" y="1051560"/>
            <a:ext cx="6675120" cy="1280160"/>
          </a:xfrm>
          <a:prstGeom prst="rect">
            <a:avLst/>
          </a:prstGeom>
          <a:noFill/>
          <a:ln/>
        </p:spPr>
        <p:txBody>
          <a:bodyPr wrap="square" lIns="0" tIns="0" rIns="0" bIns="0" rtlCol="0" anchor="t"/>
          <a:lstStyle/>
          <a:p>
            <a:pPr indent="0" marL="0">
              <a:lnSpc>
                <a:spcPct val="110000"/>
              </a:lnSpc>
              <a:buNone/>
            </a:pPr>
            <a:r>
              <a:rPr lang="en-US" sz="2800" spc="-100" kern="0" dirty="0">
                <a:solidFill>
                  <a:srgbClr val="18160F"/>
                </a:solidFill>
                <a:latin typeface="Playfair Display" pitchFamily="34" charset="0"/>
                <a:ea typeface="Playfair Display" pitchFamily="34" charset="-122"/>
                <a:cs typeface="Playfair Display" pitchFamily="34" charset="-120"/>
              </a:rPr>
              <a:t>Most 7-S diagnostics are older than the firm's stack.</a:t>
            </a:r>
            <a:endParaRPr lang="en-US" sz="2800" dirty="0"/>
          </a:p>
        </p:txBody>
      </p:sp>
      <p:sp>
        <p:nvSpPr>
          <p:cNvPr id="5" name="Text 3"/>
          <p:cNvSpPr/>
          <p:nvPr/>
        </p:nvSpPr>
        <p:spPr>
          <a:xfrm>
            <a:off x="548640" y="2423160"/>
            <a:ext cx="6675120" cy="1463040"/>
          </a:xfrm>
          <a:prstGeom prst="rect">
            <a:avLst/>
          </a:prstGeom>
          <a:noFill/>
          <a:ln/>
        </p:spPr>
        <p:txBody>
          <a:bodyPr wrap="square" lIns="0" tIns="0" rIns="0" bIns="0" rtlCol="0" anchor="t"/>
          <a:lstStyle/>
          <a:p>
            <a:pPr indent="0" marL="0">
              <a:lnSpc>
                <a:spcPct val="155000"/>
              </a:lnSpc>
              <a:buNone/>
            </a:pPr>
            <a:r>
              <a:rPr lang="en-US" sz="1200" dirty="0">
                <a:solidFill>
                  <a:srgbClr val="18160F"/>
                </a:solidFill>
                <a:latin typeface="Inter" pitchFamily="34" charset="0"/>
                <a:ea typeface="Inter" pitchFamily="34" charset="-122"/>
                <a:cs typeface="Inter" pitchFamily="34" charset="-120"/>
              </a:rPr>
              <a:t>Walk through any organizational deck, operating review, or org chart and you will find seven-element diagnostics created when tools were external. The procurement era of organizational design has ended. The diagnostics remain.</a:t>
            </a:r>
            <a:endParaRPr lang="en-US" sz="1200" dirty="0"/>
          </a:p>
        </p:txBody>
      </p:sp>
      <p:sp>
        <p:nvSpPr>
          <p:cNvPr id="6" name="Text 4"/>
          <p:cNvSpPr/>
          <p:nvPr/>
        </p:nvSpPr>
        <p:spPr>
          <a:xfrm>
            <a:off x="548640" y="4069080"/>
            <a:ext cx="6675120" cy="1463040"/>
          </a:xfrm>
          <a:prstGeom prst="rect">
            <a:avLst/>
          </a:prstGeom>
          <a:noFill/>
          <a:ln/>
        </p:spPr>
        <p:txBody>
          <a:bodyPr wrap="square" lIns="0" tIns="0" rIns="0" bIns="0" rtlCol="0" anchor="t"/>
          <a:lstStyle/>
          <a:p>
            <a:pPr indent="0" marL="0">
              <a:lnSpc>
                <a:spcPct val="155000"/>
              </a:lnSpc>
              <a:buNone/>
            </a:pPr>
            <a:r>
              <a:rPr lang="en-US" sz="1200" dirty="0">
                <a:solidFill>
                  <a:srgbClr val="18160F"/>
                </a:solidFill>
                <a:latin typeface="Inter" pitchFamily="34" charset="0"/>
                <a:ea typeface="Inter" pitchFamily="34" charset="-122"/>
                <a:cs typeface="Inter" pitchFamily="34" charset="-120"/>
              </a:rPr>
              <a:t>This worksheet runs a 90-minute diagnostic that names which of your seven Ss still align after the Stack arrived as the eighth. The output is an 8-S diagnostic cleaner than the seven-element version you started with.</a:t>
            </a:r>
            <a:endParaRPr lang="en-US" sz="1200" dirty="0"/>
          </a:p>
        </p:txBody>
      </p:sp>
      <p:sp>
        <p:nvSpPr>
          <p:cNvPr id="7" name="Shape 5"/>
          <p:cNvSpPr/>
          <p:nvPr/>
        </p:nvSpPr>
        <p:spPr>
          <a:xfrm>
            <a:off x="548640" y="5760720"/>
            <a:ext cx="411480" cy="22860"/>
          </a:xfrm>
          <a:prstGeom prst="rect">
            <a:avLst/>
          </a:prstGeom>
          <a:solidFill>
            <a:srgbClr val="F7F471"/>
          </a:solidFill>
          <a:ln/>
        </p:spPr>
      </p:sp>
      <p:sp>
        <p:nvSpPr>
          <p:cNvPr id="8" name="Text 6"/>
          <p:cNvSpPr/>
          <p:nvPr/>
        </p:nvSpPr>
        <p:spPr>
          <a:xfrm>
            <a:off x="548640" y="5833872"/>
            <a:ext cx="210312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TIME REQUIRED</a:t>
            </a:r>
            <a:endParaRPr lang="en-US" sz="1000" dirty="0"/>
          </a:p>
        </p:txBody>
      </p:sp>
      <p:sp>
        <p:nvSpPr>
          <p:cNvPr id="9" name="Text 7"/>
          <p:cNvSpPr/>
          <p:nvPr/>
        </p:nvSpPr>
        <p:spPr>
          <a:xfrm>
            <a:off x="548640" y="6126480"/>
            <a:ext cx="2103120" cy="1463040"/>
          </a:xfrm>
          <a:prstGeom prst="rect">
            <a:avLst/>
          </a:prstGeom>
          <a:noFill/>
          <a:ln/>
        </p:spPr>
        <p:txBody>
          <a:bodyPr wrap="square" lIns="0" tIns="0" rIns="0" bIns="0" rtlCol="0" anchor="t"/>
          <a:lstStyle/>
          <a:p>
            <a:pPr indent="0" marL="0">
              <a:lnSpc>
                <a:spcPct val="130000"/>
              </a:lnSpc>
              <a:buNone/>
            </a:pPr>
            <a:r>
              <a:rPr lang="en-US" sz="1400" spc="-50" kern="0" dirty="0">
                <a:solidFill>
                  <a:srgbClr val="18160F"/>
                </a:solidFill>
                <a:latin typeface="Playfair Display" pitchFamily="34" charset="0"/>
                <a:ea typeface="Playfair Display" pitchFamily="34" charset="-122"/>
                <a:cs typeface="Playfair Display" pitchFamily="34" charset="-120"/>
              </a:rPr>
              <a:t>90 minutes</a:t>
            </a:r>
            <a:endParaRPr lang="en-US" sz="1400" dirty="0"/>
          </a:p>
        </p:txBody>
      </p:sp>
      <p:sp>
        <p:nvSpPr>
          <p:cNvPr id="10" name="Shape 8"/>
          <p:cNvSpPr/>
          <p:nvPr/>
        </p:nvSpPr>
        <p:spPr>
          <a:xfrm>
            <a:off x="2834640" y="5760720"/>
            <a:ext cx="411480" cy="22860"/>
          </a:xfrm>
          <a:prstGeom prst="rect">
            <a:avLst/>
          </a:prstGeom>
          <a:solidFill>
            <a:srgbClr val="F7F471"/>
          </a:solidFill>
          <a:ln/>
        </p:spPr>
      </p:sp>
      <p:sp>
        <p:nvSpPr>
          <p:cNvPr id="11" name="Text 9"/>
          <p:cNvSpPr/>
          <p:nvPr/>
        </p:nvSpPr>
        <p:spPr>
          <a:xfrm>
            <a:off x="2834640" y="5833872"/>
            <a:ext cx="210312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INPUTS</a:t>
            </a:r>
            <a:endParaRPr lang="en-US" sz="1000" dirty="0"/>
          </a:p>
        </p:txBody>
      </p:sp>
      <p:sp>
        <p:nvSpPr>
          <p:cNvPr id="12" name="Text 10"/>
          <p:cNvSpPr/>
          <p:nvPr/>
        </p:nvSpPr>
        <p:spPr>
          <a:xfrm>
            <a:off x="2834640" y="6126480"/>
            <a:ext cx="2103120" cy="1463040"/>
          </a:xfrm>
          <a:prstGeom prst="rect">
            <a:avLst/>
          </a:prstGeom>
          <a:noFill/>
          <a:ln/>
        </p:spPr>
        <p:txBody>
          <a:bodyPr wrap="square" lIns="0" tIns="0" rIns="0" bIns="0" rtlCol="0" anchor="t"/>
          <a:lstStyle/>
          <a:p>
            <a:pPr indent="0" marL="0">
              <a:lnSpc>
                <a:spcPct val="130000"/>
              </a:lnSpc>
              <a:buNone/>
            </a:pPr>
            <a:r>
              <a:rPr lang="en-US" sz="1400" spc="-50" kern="0" dirty="0">
                <a:solidFill>
                  <a:srgbClr val="18160F"/>
                </a:solidFill>
                <a:latin typeface="Playfair Display" pitchFamily="34" charset="0"/>
                <a:ea typeface="Playfair Display" pitchFamily="34" charset="-122"/>
                <a:cs typeface="Playfair Display" pitchFamily="34" charset="-120"/>
              </a:rPr>
              <a:t>Current org chart. Tool inventory. One quiet office hour.</a:t>
            </a:r>
            <a:endParaRPr lang="en-US" sz="1400" dirty="0"/>
          </a:p>
        </p:txBody>
      </p:sp>
      <p:sp>
        <p:nvSpPr>
          <p:cNvPr id="13" name="Shape 11"/>
          <p:cNvSpPr/>
          <p:nvPr/>
        </p:nvSpPr>
        <p:spPr>
          <a:xfrm>
            <a:off x="5120640" y="5760720"/>
            <a:ext cx="411480" cy="22860"/>
          </a:xfrm>
          <a:prstGeom prst="rect">
            <a:avLst/>
          </a:prstGeom>
          <a:solidFill>
            <a:srgbClr val="F7F471"/>
          </a:solidFill>
          <a:ln/>
        </p:spPr>
      </p:sp>
      <p:sp>
        <p:nvSpPr>
          <p:cNvPr id="14" name="Text 12"/>
          <p:cNvSpPr/>
          <p:nvPr/>
        </p:nvSpPr>
        <p:spPr>
          <a:xfrm>
            <a:off x="5120640" y="5833872"/>
            <a:ext cx="210312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OUTPUT</a:t>
            </a:r>
            <a:endParaRPr lang="en-US" sz="1000" dirty="0"/>
          </a:p>
        </p:txBody>
      </p:sp>
      <p:sp>
        <p:nvSpPr>
          <p:cNvPr id="15" name="Text 13"/>
          <p:cNvSpPr/>
          <p:nvPr/>
        </p:nvSpPr>
        <p:spPr>
          <a:xfrm>
            <a:off x="5120640" y="6126480"/>
            <a:ext cx="2103120" cy="1463040"/>
          </a:xfrm>
          <a:prstGeom prst="rect">
            <a:avLst/>
          </a:prstGeom>
          <a:noFill/>
          <a:ln/>
        </p:spPr>
        <p:txBody>
          <a:bodyPr wrap="square" lIns="0" tIns="0" rIns="0" bIns="0" rtlCol="0" anchor="t"/>
          <a:lstStyle/>
          <a:p>
            <a:pPr indent="0" marL="0">
              <a:lnSpc>
                <a:spcPct val="130000"/>
              </a:lnSpc>
              <a:buNone/>
            </a:pPr>
            <a:r>
              <a:rPr lang="en-US" sz="1400" spc="-50" kern="0" dirty="0">
                <a:solidFill>
                  <a:srgbClr val="18160F"/>
                </a:solidFill>
                <a:latin typeface="Playfair Display" pitchFamily="34" charset="0"/>
                <a:ea typeface="Playfair Display" pitchFamily="34" charset="-122"/>
                <a:cs typeface="Playfair Display" pitchFamily="34" charset="-120"/>
              </a:rPr>
              <a:t>An 8-S diagnostic. One move per tier.</a:t>
            </a:r>
            <a:endParaRPr lang="en-US" sz="1400" dirty="0"/>
          </a:p>
        </p:txBody>
      </p:sp>
      <p:sp>
        <p:nvSpPr>
          <p:cNvPr id="16" name="Shape 14"/>
          <p:cNvSpPr/>
          <p:nvPr/>
        </p:nvSpPr>
        <p:spPr>
          <a:xfrm>
            <a:off x="548640" y="6903720"/>
            <a:ext cx="411480" cy="22860"/>
          </a:xfrm>
          <a:prstGeom prst="rect">
            <a:avLst/>
          </a:prstGeom>
          <a:solidFill>
            <a:srgbClr val="F7F471"/>
          </a:solidFill>
          <a:ln/>
        </p:spPr>
      </p:sp>
      <p:sp>
        <p:nvSpPr>
          <p:cNvPr id="17" name="Text 15"/>
          <p:cNvSpPr/>
          <p:nvPr/>
        </p:nvSpPr>
        <p:spPr>
          <a:xfrm>
            <a:off x="548640" y="6976872"/>
            <a:ext cx="54864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SEVEN STEPS</a:t>
            </a:r>
            <a:endParaRPr lang="en-US" sz="1000" dirty="0"/>
          </a:p>
        </p:txBody>
      </p:sp>
      <p:sp>
        <p:nvSpPr>
          <p:cNvPr id="18" name="Text 16"/>
          <p:cNvSpPr/>
          <p:nvPr/>
        </p:nvSpPr>
        <p:spPr>
          <a:xfrm>
            <a:off x="548640" y="736092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01</a:t>
            </a:r>
            <a:endParaRPr lang="en-US" sz="1000" dirty="0"/>
          </a:p>
        </p:txBody>
      </p:sp>
      <p:sp>
        <p:nvSpPr>
          <p:cNvPr id="19" name="Text 17"/>
          <p:cNvSpPr/>
          <p:nvPr/>
        </p:nvSpPr>
        <p:spPr>
          <a:xfrm>
            <a:off x="1051560" y="736092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Inventory the eight Ss</a:t>
            </a:r>
            <a:endParaRPr lang="en-US" sz="1100" dirty="0"/>
          </a:p>
        </p:txBody>
      </p:sp>
      <p:sp>
        <p:nvSpPr>
          <p:cNvPr id="20" name="Text 18"/>
          <p:cNvSpPr/>
          <p:nvPr/>
        </p:nvSpPr>
        <p:spPr>
          <a:xfrm>
            <a:off x="548640" y="763524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02</a:t>
            </a:r>
            <a:endParaRPr lang="en-US" sz="1000" dirty="0"/>
          </a:p>
        </p:txBody>
      </p:sp>
      <p:sp>
        <p:nvSpPr>
          <p:cNvPr id="21" name="Text 19"/>
          <p:cNvSpPr/>
          <p:nvPr/>
        </p:nvSpPr>
        <p:spPr>
          <a:xfrm>
            <a:off x="1051560" y="763524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Year and assumption per S</a:t>
            </a:r>
            <a:endParaRPr lang="en-US" sz="1100" dirty="0"/>
          </a:p>
        </p:txBody>
      </p:sp>
      <p:sp>
        <p:nvSpPr>
          <p:cNvPr id="22" name="Text 20"/>
          <p:cNvSpPr/>
          <p:nvPr/>
        </p:nvSpPr>
        <p:spPr>
          <a:xfrm>
            <a:off x="548640" y="790956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03</a:t>
            </a:r>
            <a:endParaRPr lang="en-US" sz="1000" dirty="0"/>
          </a:p>
        </p:txBody>
      </p:sp>
      <p:sp>
        <p:nvSpPr>
          <p:cNvPr id="23" name="Text 21"/>
          <p:cNvSpPr/>
          <p:nvPr/>
        </p:nvSpPr>
        <p:spPr>
          <a:xfrm>
            <a:off x="1051560" y="790956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Score the interdependencies</a:t>
            </a:r>
            <a:endParaRPr lang="en-US" sz="1100" dirty="0"/>
          </a:p>
        </p:txBody>
      </p:sp>
      <p:sp>
        <p:nvSpPr>
          <p:cNvPr id="24" name="Text 22"/>
          <p:cNvSpPr/>
          <p:nvPr/>
        </p:nvSpPr>
        <p:spPr>
          <a:xfrm>
            <a:off x="548640" y="818388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04</a:t>
            </a:r>
            <a:endParaRPr lang="en-US" sz="1000" dirty="0"/>
          </a:p>
        </p:txBody>
      </p:sp>
      <p:sp>
        <p:nvSpPr>
          <p:cNvPr id="25" name="Text 23"/>
          <p:cNvSpPr/>
          <p:nvPr/>
        </p:nvSpPr>
        <p:spPr>
          <a:xfrm>
            <a:off x="1051560" y="818388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Mark each ALIGNED, DRIFTED, or REFRESH</a:t>
            </a:r>
            <a:endParaRPr lang="en-US" sz="1100" dirty="0"/>
          </a:p>
        </p:txBody>
      </p:sp>
      <p:sp>
        <p:nvSpPr>
          <p:cNvPr id="26" name="Text 24"/>
          <p:cNvSpPr/>
          <p:nvPr/>
        </p:nvSpPr>
        <p:spPr>
          <a:xfrm>
            <a:off x="548640" y="845820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05</a:t>
            </a:r>
            <a:endParaRPr lang="en-US" sz="1000" dirty="0"/>
          </a:p>
        </p:txBody>
      </p:sp>
      <p:sp>
        <p:nvSpPr>
          <p:cNvPr id="27" name="Text 25"/>
          <p:cNvSpPr/>
          <p:nvPr/>
        </p:nvSpPr>
        <p:spPr>
          <a:xfrm>
            <a:off x="1051560" y="845820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Map the four-layer Stack</a:t>
            </a:r>
            <a:endParaRPr lang="en-US" sz="1100" dirty="0"/>
          </a:p>
        </p:txBody>
      </p:sp>
      <p:sp>
        <p:nvSpPr>
          <p:cNvPr id="28" name="Text 26"/>
          <p:cNvSpPr/>
          <p:nvPr/>
        </p:nvSpPr>
        <p:spPr>
          <a:xfrm>
            <a:off x="548640" y="873252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06</a:t>
            </a:r>
            <a:endParaRPr lang="en-US" sz="1000" dirty="0"/>
          </a:p>
        </p:txBody>
      </p:sp>
      <p:sp>
        <p:nvSpPr>
          <p:cNvPr id="29" name="Text 27"/>
          <p:cNvSpPr/>
          <p:nvPr/>
        </p:nvSpPr>
        <p:spPr>
          <a:xfrm>
            <a:off x="1051560" y="873252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Pick the move</a:t>
            </a:r>
            <a:endParaRPr lang="en-US" sz="1100" dirty="0"/>
          </a:p>
        </p:txBody>
      </p:sp>
      <p:sp>
        <p:nvSpPr>
          <p:cNvPr id="30" name="Text 28"/>
          <p:cNvSpPr/>
          <p:nvPr/>
        </p:nvSpPr>
        <p:spPr>
          <a:xfrm>
            <a:off x="548640" y="9006840"/>
            <a:ext cx="457200" cy="256032"/>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07</a:t>
            </a:r>
            <a:endParaRPr lang="en-US" sz="1000" dirty="0"/>
          </a:p>
        </p:txBody>
      </p:sp>
      <p:sp>
        <p:nvSpPr>
          <p:cNvPr id="31" name="Text 29"/>
          <p:cNvSpPr/>
          <p:nvPr/>
        </p:nvSpPr>
        <p:spPr>
          <a:xfrm>
            <a:off x="1051560" y="9006840"/>
            <a:ext cx="6172200" cy="256032"/>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Schedule the loop</a:t>
            </a:r>
            <a:endParaRPr lang="en-US" sz="1100" dirty="0"/>
          </a:p>
        </p:txBody>
      </p:sp>
      <p:sp>
        <p:nvSpPr>
          <p:cNvPr id="32" name="Text 30"/>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02 / 10</a:t>
            </a:r>
            <a:endParaRPr lang="en-US" sz="900" dirty="0"/>
          </a:p>
        </p:txBody>
      </p:sp>
      <p:sp>
        <p:nvSpPr>
          <p:cNvPr id="33" name="Text 31"/>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34" name="Text 32"/>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01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01</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18160F"/>
                </a:solidFill>
                <a:latin typeface="Playfair Display" pitchFamily="34" charset="0"/>
                <a:ea typeface="Playfair Display" pitchFamily="34" charset="-122"/>
                <a:cs typeface="Playfair Display" pitchFamily="34" charset="-120"/>
              </a:rPr>
              <a:t>Inventory the eight Ss as they stand today.</a:t>
            </a:r>
            <a:endParaRPr lang="en-US" sz="26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List each S element. Write the current state in one phrase. Add the Stack as the eighth row. If you cannot describe the Stack in one phrase, that is itself a finding.</a:t>
            </a:r>
            <a:endParaRPr lang="en-US" sz="1200" dirty="0"/>
          </a:p>
        </p:txBody>
      </p:sp>
      <p:sp>
        <p:nvSpPr>
          <p:cNvPr id="9" name="Text 7"/>
          <p:cNvSpPr/>
          <p:nvPr/>
        </p:nvSpPr>
        <p:spPr>
          <a:xfrm>
            <a:off x="548640" y="3840480"/>
            <a:ext cx="36576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a:t>
            </a:r>
            <a:endParaRPr lang="en-US" sz="900" dirty="0"/>
          </a:p>
        </p:txBody>
      </p:sp>
      <p:sp>
        <p:nvSpPr>
          <p:cNvPr id="10" name="Text 8"/>
          <p:cNvSpPr/>
          <p:nvPr/>
        </p:nvSpPr>
        <p:spPr>
          <a:xfrm>
            <a:off x="914400" y="3840480"/>
            <a:ext cx="16459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 ELEMENT</a:t>
            </a:r>
            <a:endParaRPr lang="en-US" sz="900" dirty="0"/>
          </a:p>
        </p:txBody>
      </p:sp>
      <p:sp>
        <p:nvSpPr>
          <p:cNvPr id="11" name="Text 9"/>
          <p:cNvSpPr/>
          <p:nvPr/>
        </p:nvSpPr>
        <p:spPr>
          <a:xfrm>
            <a:off x="2560320" y="3840480"/>
            <a:ext cx="466344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CURRENT STATE (one phrase)</a:t>
            </a:r>
            <a:endParaRPr lang="en-US" sz="900" dirty="0"/>
          </a:p>
        </p:txBody>
      </p:sp>
      <p:sp>
        <p:nvSpPr>
          <p:cNvPr id="12" name="Shape 10"/>
          <p:cNvSpPr/>
          <p:nvPr/>
        </p:nvSpPr>
        <p:spPr>
          <a:xfrm>
            <a:off x="548640" y="4133088"/>
            <a:ext cx="6675120" cy="0"/>
          </a:xfrm>
          <a:prstGeom prst="line">
            <a:avLst/>
          </a:prstGeom>
          <a:noFill/>
          <a:ln w="8890">
            <a:solidFill>
              <a:srgbClr val="8A8280"/>
            </a:solidFill>
            <a:prstDash val="solid"/>
          </a:ln>
        </p:spPr>
      </p:sp>
      <p:sp>
        <p:nvSpPr>
          <p:cNvPr id="13" name="Text 11"/>
          <p:cNvSpPr/>
          <p:nvPr/>
        </p:nvSpPr>
        <p:spPr>
          <a:xfrm>
            <a:off x="594360" y="43251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01</a:t>
            </a:r>
            <a:endParaRPr lang="en-US" sz="1000" dirty="0"/>
          </a:p>
        </p:txBody>
      </p:sp>
      <p:sp>
        <p:nvSpPr>
          <p:cNvPr id="14" name="Text 12"/>
          <p:cNvSpPr/>
          <p:nvPr/>
        </p:nvSpPr>
        <p:spPr>
          <a:xfrm>
            <a:off x="914400" y="43251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Strategy</a:t>
            </a:r>
            <a:endParaRPr lang="en-US" sz="1400" dirty="0"/>
          </a:p>
        </p:txBody>
      </p:sp>
      <p:sp>
        <p:nvSpPr>
          <p:cNvPr id="15" name="Shape 13"/>
          <p:cNvSpPr/>
          <p:nvPr/>
        </p:nvSpPr>
        <p:spPr>
          <a:xfrm>
            <a:off x="2606040" y="4636008"/>
            <a:ext cx="4526280" cy="0"/>
          </a:xfrm>
          <a:prstGeom prst="line">
            <a:avLst/>
          </a:prstGeom>
          <a:noFill/>
          <a:ln w="5080">
            <a:solidFill>
              <a:srgbClr val="8A8280">
                <a:alpha val="60000"/>
              </a:srgbClr>
            </a:solidFill>
            <a:prstDash val="solid"/>
          </a:ln>
        </p:spPr>
      </p:sp>
      <p:sp>
        <p:nvSpPr>
          <p:cNvPr id="16" name="Text 14"/>
          <p:cNvSpPr/>
          <p:nvPr/>
        </p:nvSpPr>
        <p:spPr>
          <a:xfrm>
            <a:off x="594360" y="47823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02</a:t>
            </a:r>
            <a:endParaRPr lang="en-US" sz="1000" dirty="0"/>
          </a:p>
        </p:txBody>
      </p:sp>
      <p:sp>
        <p:nvSpPr>
          <p:cNvPr id="17" name="Text 15"/>
          <p:cNvSpPr/>
          <p:nvPr/>
        </p:nvSpPr>
        <p:spPr>
          <a:xfrm>
            <a:off x="914400" y="47823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Structure</a:t>
            </a:r>
            <a:endParaRPr lang="en-US" sz="1400" dirty="0"/>
          </a:p>
        </p:txBody>
      </p:sp>
      <p:sp>
        <p:nvSpPr>
          <p:cNvPr id="18" name="Shape 16"/>
          <p:cNvSpPr/>
          <p:nvPr/>
        </p:nvSpPr>
        <p:spPr>
          <a:xfrm>
            <a:off x="2606040" y="5093208"/>
            <a:ext cx="4526280" cy="0"/>
          </a:xfrm>
          <a:prstGeom prst="line">
            <a:avLst/>
          </a:prstGeom>
          <a:noFill/>
          <a:ln w="5080">
            <a:solidFill>
              <a:srgbClr val="8A8280">
                <a:alpha val="60000"/>
              </a:srgbClr>
            </a:solidFill>
            <a:prstDash val="solid"/>
          </a:ln>
        </p:spPr>
      </p:sp>
      <p:sp>
        <p:nvSpPr>
          <p:cNvPr id="19" name="Text 17"/>
          <p:cNvSpPr/>
          <p:nvPr/>
        </p:nvSpPr>
        <p:spPr>
          <a:xfrm>
            <a:off x="594360" y="52395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03</a:t>
            </a:r>
            <a:endParaRPr lang="en-US" sz="1000" dirty="0"/>
          </a:p>
        </p:txBody>
      </p:sp>
      <p:sp>
        <p:nvSpPr>
          <p:cNvPr id="20" name="Text 18"/>
          <p:cNvSpPr/>
          <p:nvPr/>
        </p:nvSpPr>
        <p:spPr>
          <a:xfrm>
            <a:off x="914400" y="52395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Systems</a:t>
            </a:r>
            <a:endParaRPr lang="en-US" sz="1400" dirty="0"/>
          </a:p>
        </p:txBody>
      </p:sp>
      <p:sp>
        <p:nvSpPr>
          <p:cNvPr id="21" name="Shape 19"/>
          <p:cNvSpPr/>
          <p:nvPr/>
        </p:nvSpPr>
        <p:spPr>
          <a:xfrm>
            <a:off x="2606040" y="5550408"/>
            <a:ext cx="4526280" cy="0"/>
          </a:xfrm>
          <a:prstGeom prst="line">
            <a:avLst/>
          </a:prstGeom>
          <a:noFill/>
          <a:ln w="5080">
            <a:solidFill>
              <a:srgbClr val="8A8280">
                <a:alpha val="60000"/>
              </a:srgbClr>
            </a:solidFill>
            <a:prstDash val="solid"/>
          </a:ln>
        </p:spPr>
      </p:sp>
      <p:sp>
        <p:nvSpPr>
          <p:cNvPr id="22" name="Text 20"/>
          <p:cNvSpPr/>
          <p:nvPr/>
        </p:nvSpPr>
        <p:spPr>
          <a:xfrm>
            <a:off x="594360" y="56967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04</a:t>
            </a:r>
            <a:endParaRPr lang="en-US" sz="1000" dirty="0"/>
          </a:p>
        </p:txBody>
      </p:sp>
      <p:sp>
        <p:nvSpPr>
          <p:cNvPr id="23" name="Text 21"/>
          <p:cNvSpPr/>
          <p:nvPr/>
        </p:nvSpPr>
        <p:spPr>
          <a:xfrm>
            <a:off x="914400" y="56967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Staff</a:t>
            </a:r>
            <a:endParaRPr lang="en-US" sz="1400" dirty="0"/>
          </a:p>
        </p:txBody>
      </p:sp>
      <p:sp>
        <p:nvSpPr>
          <p:cNvPr id="24" name="Shape 22"/>
          <p:cNvSpPr/>
          <p:nvPr/>
        </p:nvSpPr>
        <p:spPr>
          <a:xfrm>
            <a:off x="2606040" y="6007608"/>
            <a:ext cx="4526280" cy="0"/>
          </a:xfrm>
          <a:prstGeom prst="line">
            <a:avLst/>
          </a:prstGeom>
          <a:noFill/>
          <a:ln w="5080">
            <a:solidFill>
              <a:srgbClr val="8A8280">
                <a:alpha val="60000"/>
              </a:srgbClr>
            </a:solidFill>
            <a:prstDash val="solid"/>
          </a:ln>
        </p:spPr>
      </p:sp>
      <p:sp>
        <p:nvSpPr>
          <p:cNvPr id="25" name="Text 23"/>
          <p:cNvSpPr/>
          <p:nvPr/>
        </p:nvSpPr>
        <p:spPr>
          <a:xfrm>
            <a:off x="594360" y="61539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05</a:t>
            </a:r>
            <a:endParaRPr lang="en-US" sz="1000" dirty="0"/>
          </a:p>
        </p:txBody>
      </p:sp>
      <p:sp>
        <p:nvSpPr>
          <p:cNvPr id="26" name="Text 24"/>
          <p:cNvSpPr/>
          <p:nvPr/>
        </p:nvSpPr>
        <p:spPr>
          <a:xfrm>
            <a:off x="914400" y="61539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Skills</a:t>
            </a:r>
            <a:endParaRPr lang="en-US" sz="1400" dirty="0"/>
          </a:p>
        </p:txBody>
      </p:sp>
      <p:sp>
        <p:nvSpPr>
          <p:cNvPr id="27" name="Shape 25"/>
          <p:cNvSpPr/>
          <p:nvPr/>
        </p:nvSpPr>
        <p:spPr>
          <a:xfrm>
            <a:off x="2606040" y="6464808"/>
            <a:ext cx="4526280" cy="0"/>
          </a:xfrm>
          <a:prstGeom prst="line">
            <a:avLst/>
          </a:prstGeom>
          <a:noFill/>
          <a:ln w="5080">
            <a:solidFill>
              <a:srgbClr val="8A8280">
                <a:alpha val="60000"/>
              </a:srgbClr>
            </a:solidFill>
            <a:prstDash val="solid"/>
          </a:ln>
        </p:spPr>
      </p:sp>
      <p:sp>
        <p:nvSpPr>
          <p:cNvPr id="28" name="Text 26"/>
          <p:cNvSpPr/>
          <p:nvPr/>
        </p:nvSpPr>
        <p:spPr>
          <a:xfrm>
            <a:off x="594360" y="66111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06</a:t>
            </a:r>
            <a:endParaRPr lang="en-US" sz="1000" dirty="0"/>
          </a:p>
        </p:txBody>
      </p:sp>
      <p:sp>
        <p:nvSpPr>
          <p:cNvPr id="29" name="Text 27"/>
          <p:cNvSpPr/>
          <p:nvPr/>
        </p:nvSpPr>
        <p:spPr>
          <a:xfrm>
            <a:off x="914400" y="66111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Style</a:t>
            </a:r>
            <a:endParaRPr lang="en-US" sz="1400" dirty="0"/>
          </a:p>
        </p:txBody>
      </p:sp>
      <p:sp>
        <p:nvSpPr>
          <p:cNvPr id="30" name="Shape 28"/>
          <p:cNvSpPr/>
          <p:nvPr/>
        </p:nvSpPr>
        <p:spPr>
          <a:xfrm>
            <a:off x="2606040" y="6922008"/>
            <a:ext cx="4526280" cy="0"/>
          </a:xfrm>
          <a:prstGeom prst="line">
            <a:avLst/>
          </a:prstGeom>
          <a:noFill/>
          <a:ln w="5080">
            <a:solidFill>
              <a:srgbClr val="8A8280">
                <a:alpha val="60000"/>
              </a:srgbClr>
            </a:solidFill>
            <a:prstDash val="solid"/>
          </a:ln>
        </p:spPr>
      </p:sp>
      <p:sp>
        <p:nvSpPr>
          <p:cNvPr id="31" name="Text 29"/>
          <p:cNvSpPr/>
          <p:nvPr/>
        </p:nvSpPr>
        <p:spPr>
          <a:xfrm>
            <a:off x="594360" y="70683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07</a:t>
            </a:r>
            <a:endParaRPr lang="en-US" sz="1000" dirty="0"/>
          </a:p>
        </p:txBody>
      </p:sp>
      <p:sp>
        <p:nvSpPr>
          <p:cNvPr id="32" name="Text 30"/>
          <p:cNvSpPr/>
          <p:nvPr/>
        </p:nvSpPr>
        <p:spPr>
          <a:xfrm>
            <a:off x="914400" y="7068312"/>
            <a:ext cx="1600200" cy="274320"/>
          </a:xfrm>
          <a:prstGeom prst="rect">
            <a:avLst/>
          </a:prstGeom>
          <a:noFill/>
          <a:ln/>
        </p:spPr>
        <p:txBody>
          <a:bodyPr wrap="square" lIns="0" tIns="0" rIns="0" bIns="0" rtlCol="0" anchor="ctr"/>
          <a:lstStyle/>
          <a:p>
            <a:pPr indent="0" marL="0">
              <a:buNone/>
            </a:pPr>
            <a:r>
              <a:rPr lang="en-US" sz="1400" dirty="0">
                <a:solidFill>
                  <a:srgbClr val="18160F"/>
                </a:solidFill>
                <a:latin typeface="Playfair Display" pitchFamily="34" charset="0"/>
                <a:ea typeface="Playfair Display" pitchFamily="34" charset="-122"/>
                <a:cs typeface="Playfair Display" pitchFamily="34" charset="-120"/>
              </a:rPr>
              <a:t>Shared Values</a:t>
            </a:r>
            <a:endParaRPr lang="en-US" sz="1400" dirty="0"/>
          </a:p>
        </p:txBody>
      </p:sp>
      <p:sp>
        <p:nvSpPr>
          <p:cNvPr id="33" name="Shape 31"/>
          <p:cNvSpPr/>
          <p:nvPr/>
        </p:nvSpPr>
        <p:spPr>
          <a:xfrm>
            <a:off x="2606040" y="7379208"/>
            <a:ext cx="4526280" cy="0"/>
          </a:xfrm>
          <a:prstGeom prst="line">
            <a:avLst/>
          </a:prstGeom>
          <a:noFill/>
          <a:ln w="5080">
            <a:solidFill>
              <a:srgbClr val="8A8280">
                <a:alpha val="60000"/>
              </a:srgbClr>
            </a:solidFill>
            <a:prstDash val="solid"/>
          </a:ln>
        </p:spPr>
      </p:sp>
      <p:sp>
        <p:nvSpPr>
          <p:cNvPr id="34" name="Text 32"/>
          <p:cNvSpPr/>
          <p:nvPr/>
        </p:nvSpPr>
        <p:spPr>
          <a:xfrm>
            <a:off x="594360" y="75255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08</a:t>
            </a:r>
            <a:endParaRPr lang="en-US" sz="1000" dirty="0"/>
          </a:p>
        </p:txBody>
      </p:sp>
      <p:sp>
        <p:nvSpPr>
          <p:cNvPr id="35" name="Text 33"/>
          <p:cNvSpPr/>
          <p:nvPr/>
        </p:nvSpPr>
        <p:spPr>
          <a:xfrm>
            <a:off x="914400" y="7525512"/>
            <a:ext cx="1600200" cy="274320"/>
          </a:xfrm>
          <a:prstGeom prst="rect">
            <a:avLst/>
          </a:prstGeom>
          <a:noFill/>
          <a:ln/>
        </p:spPr>
        <p:txBody>
          <a:bodyPr wrap="square" lIns="0" tIns="0" rIns="0" bIns="0" rtlCol="0" anchor="ctr"/>
          <a:lstStyle/>
          <a:p>
            <a:pPr indent="0" marL="0">
              <a:buNone/>
            </a:pPr>
            <a:r>
              <a:rPr lang="en-US" sz="1400" b="1" dirty="0">
                <a:solidFill>
                  <a:srgbClr val="2A3D2E"/>
                </a:solidFill>
                <a:latin typeface="Playfair Display" pitchFamily="34" charset="0"/>
                <a:ea typeface="Playfair Display" pitchFamily="34" charset="-122"/>
                <a:cs typeface="Playfair Display" pitchFamily="34" charset="-120"/>
              </a:rPr>
              <a:t>Stack</a:t>
            </a:r>
            <a:endParaRPr lang="en-US" sz="1400" dirty="0"/>
          </a:p>
        </p:txBody>
      </p:sp>
      <p:sp>
        <p:nvSpPr>
          <p:cNvPr id="36" name="Shape 34"/>
          <p:cNvSpPr/>
          <p:nvPr/>
        </p:nvSpPr>
        <p:spPr>
          <a:xfrm>
            <a:off x="2606040" y="7836408"/>
            <a:ext cx="4526280" cy="0"/>
          </a:xfrm>
          <a:prstGeom prst="line">
            <a:avLst/>
          </a:prstGeom>
          <a:noFill/>
          <a:ln w="5080">
            <a:solidFill>
              <a:srgbClr val="8A8280">
                <a:alpha val="60000"/>
              </a:srgbClr>
            </a:solidFill>
            <a:prstDash val="solid"/>
          </a:ln>
        </p:spPr>
      </p:sp>
      <p:sp>
        <p:nvSpPr>
          <p:cNvPr id="37" name="Text 3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03 / 10</a:t>
            </a:r>
            <a:endParaRPr lang="en-US" sz="900" dirty="0"/>
          </a:p>
        </p:txBody>
      </p:sp>
      <p:sp>
        <p:nvSpPr>
          <p:cNvPr id="38" name="Text 3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39" name="Text 3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02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02</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18160F"/>
                </a:solidFill>
                <a:latin typeface="Playfair Display" pitchFamily="34" charset="0"/>
                <a:ea typeface="Playfair Display" pitchFamily="34" charset="-122"/>
                <a:cs typeface="Playfair Display" pitchFamily="34" charset="-120"/>
              </a:rPr>
              <a:t>For each S, write the year created and the assumption.</a:t>
            </a:r>
            <a:endParaRPr lang="en-US" sz="26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Pull the original deck or memo where each S was first defined for the firm. Write the year. Write the one-sentence assumption. Most assumptions for the seven inherited Ss were written when tools were external.</a:t>
            </a:r>
            <a:endParaRPr lang="en-US" sz="1200" dirty="0"/>
          </a:p>
        </p:txBody>
      </p:sp>
      <p:sp>
        <p:nvSpPr>
          <p:cNvPr id="9" name="Text 7"/>
          <p:cNvSpPr/>
          <p:nvPr/>
        </p:nvSpPr>
        <p:spPr>
          <a:xfrm>
            <a:off x="548640" y="3840480"/>
            <a:ext cx="16459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 ELEMENT</a:t>
            </a:r>
            <a:endParaRPr lang="en-US" sz="900" dirty="0"/>
          </a:p>
        </p:txBody>
      </p:sp>
      <p:sp>
        <p:nvSpPr>
          <p:cNvPr id="10" name="Text 8"/>
          <p:cNvSpPr/>
          <p:nvPr/>
        </p:nvSpPr>
        <p:spPr>
          <a:xfrm>
            <a:off x="2194560" y="3840480"/>
            <a:ext cx="64008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YEAR</a:t>
            </a:r>
            <a:endParaRPr lang="en-US" sz="900" dirty="0"/>
          </a:p>
        </p:txBody>
      </p:sp>
      <p:sp>
        <p:nvSpPr>
          <p:cNvPr id="11" name="Text 9"/>
          <p:cNvSpPr/>
          <p:nvPr/>
        </p:nvSpPr>
        <p:spPr>
          <a:xfrm>
            <a:off x="2834640" y="3840480"/>
            <a:ext cx="43891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ORIGINAL ASSUMPTION (one sentence)</a:t>
            </a:r>
            <a:endParaRPr lang="en-US" sz="900" dirty="0"/>
          </a:p>
        </p:txBody>
      </p:sp>
      <p:sp>
        <p:nvSpPr>
          <p:cNvPr id="12" name="Shape 10"/>
          <p:cNvSpPr/>
          <p:nvPr/>
        </p:nvSpPr>
        <p:spPr>
          <a:xfrm>
            <a:off x="548640" y="4133088"/>
            <a:ext cx="6675120" cy="0"/>
          </a:xfrm>
          <a:prstGeom prst="line">
            <a:avLst/>
          </a:prstGeom>
          <a:noFill/>
          <a:ln w="8890">
            <a:solidFill>
              <a:srgbClr val="8A8280"/>
            </a:solidFill>
            <a:prstDash val="solid"/>
          </a:ln>
        </p:spPr>
      </p:sp>
      <p:sp>
        <p:nvSpPr>
          <p:cNvPr id="13" name="Text 11"/>
          <p:cNvSpPr/>
          <p:nvPr/>
        </p:nvSpPr>
        <p:spPr>
          <a:xfrm>
            <a:off x="594360" y="43251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Strategy</a:t>
            </a:r>
            <a:endParaRPr lang="en-US" sz="1300" dirty="0"/>
          </a:p>
        </p:txBody>
      </p:sp>
      <p:sp>
        <p:nvSpPr>
          <p:cNvPr id="14" name="Shape 12"/>
          <p:cNvSpPr/>
          <p:nvPr/>
        </p:nvSpPr>
        <p:spPr>
          <a:xfrm>
            <a:off x="2240280" y="4636008"/>
            <a:ext cx="502920" cy="0"/>
          </a:xfrm>
          <a:prstGeom prst="line">
            <a:avLst/>
          </a:prstGeom>
          <a:noFill/>
          <a:ln w="5080">
            <a:solidFill>
              <a:srgbClr val="8A8280">
                <a:alpha val="60000"/>
              </a:srgbClr>
            </a:solidFill>
            <a:prstDash val="solid"/>
          </a:ln>
        </p:spPr>
      </p:sp>
      <p:sp>
        <p:nvSpPr>
          <p:cNvPr id="15" name="Shape 13"/>
          <p:cNvSpPr/>
          <p:nvPr/>
        </p:nvSpPr>
        <p:spPr>
          <a:xfrm>
            <a:off x="2880360" y="4636008"/>
            <a:ext cx="4251960" cy="0"/>
          </a:xfrm>
          <a:prstGeom prst="line">
            <a:avLst/>
          </a:prstGeom>
          <a:noFill/>
          <a:ln w="5080">
            <a:solidFill>
              <a:srgbClr val="8A8280">
                <a:alpha val="60000"/>
              </a:srgbClr>
            </a:solidFill>
            <a:prstDash val="solid"/>
          </a:ln>
        </p:spPr>
      </p:sp>
      <p:sp>
        <p:nvSpPr>
          <p:cNvPr id="16" name="Text 14"/>
          <p:cNvSpPr/>
          <p:nvPr/>
        </p:nvSpPr>
        <p:spPr>
          <a:xfrm>
            <a:off x="594360" y="47823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Structure</a:t>
            </a:r>
            <a:endParaRPr lang="en-US" sz="1300" dirty="0"/>
          </a:p>
        </p:txBody>
      </p:sp>
      <p:sp>
        <p:nvSpPr>
          <p:cNvPr id="17" name="Shape 15"/>
          <p:cNvSpPr/>
          <p:nvPr/>
        </p:nvSpPr>
        <p:spPr>
          <a:xfrm>
            <a:off x="2240280" y="5093208"/>
            <a:ext cx="502920" cy="0"/>
          </a:xfrm>
          <a:prstGeom prst="line">
            <a:avLst/>
          </a:prstGeom>
          <a:noFill/>
          <a:ln w="5080">
            <a:solidFill>
              <a:srgbClr val="8A8280">
                <a:alpha val="60000"/>
              </a:srgbClr>
            </a:solidFill>
            <a:prstDash val="solid"/>
          </a:ln>
        </p:spPr>
      </p:sp>
      <p:sp>
        <p:nvSpPr>
          <p:cNvPr id="18" name="Shape 16"/>
          <p:cNvSpPr/>
          <p:nvPr/>
        </p:nvSpPr>
        <p:spPr>
          <a:xfrm>
            <a:off x="2880360" y="5093208"/>
            <a:ext cx="4251960" cy="0"/>
          </a:xfrm>
          <a:prstGeom prst="line">
            <a:avLst/>
          </a:prstGeom>
          <a:noFill/>
          <a:ln w="5080">
            <a:solidFill>
              <a:srgbClr val="8A8280">
                <a:alpha val="60000"/>
              </a:srgbClr>
            </a:solidFill>
            <a:prstDash val="solid"/>
          </a:ln>
        </p:spPr>
      </p:sp>
      <p:sp>
        <p:nvSpPr>
          <p:cNvPr id="19" name="Text 17"/>
          <p:cNvSpPr/>
          <p:nvPr/>
        </p:nvSpPr>
        <p:spPr>
          <a:xfrm>
            <a:off x="594360" y="52395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Systems</a:t>
            </a:r>
            <a:endParaRPr lang="en-US" sz="1300" dirty="0"/>
          </a:p>
        </p:txBody>
      </p:sp>
      <p:sp>
        <p:nvSpPr>
          <p:cNvPr id="20" name="Shape 18"/>
          <p:cNvSpPr/>
          <p:nvPr/>
        </p:nvSpPr>
        <p:spPr>
          <a:xfrm>
            <a:off x="2240280" y="5550408"/>
            <a:ext cx="502920" cy="0"/>
          </a:xfrm>
          <a:prstGeom prst="line">
            <a:avLst/>
          </a:prstGeom>
          <a:noFill/>
          <a:ln w="5080">
            <a:solidFill>
              <a:srgbClr val="8A8280">
                <a:alpha val="60000"/>
              </a:srgbClr>
            </a:solidFill>
            <a:prstDash val="solid"/>
          </a:ln>
        </p:spPr>
      </p:sp>
      <p:sp>
        <p:nvSpPr>
          <p:cNvPr id="21" name="Shape 19"/>
          <p:cNvSpPr/>
          <p:nvPr/>
        </p:nvSpPr>
        <p:spPr>
          <a:xfrm>
            <a:off x="2880360" y="5550408"/>
            <a:ext cx="4251960" cy="0"/>
          </a:xfrm>
          <a:prstGeom prst="line">
            <a:avLst/>
          </a:prstGeom>
          <a:noFill/>
          <a:ln w="5080">
            <a:solidFill>
              <a:srgbClr val="8A8280">
                <a:alpha val="60000"/>
              </a:srgbClr>
            </a:solidFill>
            <a:prstDash val="solid"/>
          </a:ln>
        </p:spPr>
      </p:sp>
      <p:sp>
        <p:nvSpPr>
          <p:cNvPr id="22" name="Text 20"/>
          <p:cNvSpPr/>
          <p:nvPr/>
        </p:nvSpPr>
        <p:spPr>
          <a:xfrm>
            <a:off x="594360" y="56967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Staff</a:t>
            </a:r>
            <a:endParaRPr lang="en-US" sz="1300" dirty="0"/>
          </a:p>
        </p:txBody>
      </p:sp>
      <p:sp>
        <p:nvSpPr>
          <p:cNvPr id="23" name="Shape 21"/>
          <p:cNvSpPr/>
          <p:nvPr/>
        </p:nvSpPr>
        <p:spPr>
          <a:xfrm>
            <a:off x="2240280" y="6007608"/>
            <a:ext cx="502920" cy="0"/>
          </a:xfrm>
          <a:prstGeom prst="line">
            <a:avLst/>
          </a:prstGeom>
          <a:noFill/>
          <a:ln w="5080">
            <a:solidFill>
              <a:srgbClr val="8A8280">
                <a:alpha val="60000"/>
              </a:srgbClr>
            </a:solidFill>
            <a:prstDash val="solid"/>
          </a:ln>
        </p:spPr>
      </p:sp>
      <p:sp>
        <p:nvSpPr>
          <p:cNvPr id="24" name="Shape 22"/>
          <p:cNvSpPr/>
          <p:nvPr/>
        </p:nvSpPr>
        <p:spPr>
          <a:xfrm>
            <a:off x="2880360" y="6007608"/>
            <a:ext cx="4251960" cy="0"/>
          </a:xfrm>
          <a:prstGeom prst="line">
            <a:avLst/>
          </a:prstGeom>
          <a:noFill/>
          <a:ln w="5080">
            <a:solidFill>
              <a:srgbClr val="8A8280">
                <a:alpha val="60000"/>
              </a:srgbClr>
            </a:solidFill>
            <a:prstDash val="solid"/>
          </a:ln>
        </p:spPr>
      </p:sp>
      <p:sp>
        <p:nvSpPr>
          <p:cNvPr id="25" name="Text 23"/>
          <p:cNvSpPr/>
          <p:nvPr/>
        </p:nvSpPr>
        <p:spPr>
          <a:xfrm>
            <a:off x="594360" y="61539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Skills</a:t>
            </a:r>
            <a:endParaRPr lang="en-US" sz="1300" dirty="0"/>
          </a:p>
        </p:txBody>
      </p:sp>
      <p:sp>
        <p:nvSpPr>
          <p:cNvPr id="26" name="Shape 24"/>
          <p:cNvSpPr/>
          <p:nvPr/>
        </p:nvSpPr>
        <p:spPr>
          <a:xfrm>
            <a:off x="2240280" y="6464808"/>
            <a:ext cx="502920" cy="0"/>
          </a:xfrm>
          <a:prstGeom prst="line">
            <a:avLst/>
          </a:prstGeom>
          <a:noFill/>
          <a:ln w="5080">
            <a:solidFill>
              <a:srgbClr val="8A8280">
                <a:alpha val="60000"/>
              </a:srgbClr>
            </a:solidFill>
            <a:prstDash val="solid"/>
          </a:ln>
        </p:spPr>
      </p:sp>
      <p:sp>
        <p:nvSpPr>
          <p:cNvPr id="27" name="Shape 25"/>
          <p:cNvSpPr/>
          <p:nvPr/>
        </p:nvSpPr>
        <p:spPr>
          <a:xfrm>
            <a:off x="2880360" y="6464808"/>
            <a:ext cx="4251960" cy="0"/>
          </a:xfrm>
          <a:prstGeom prst="line">
            <a:avLst/>
          </a:prstGeom>
          <a:noFill/>
          <a:ln w="5080">
            <a:solidFill>
              <a:srgbClr val="8A8280">
                <a:alpha val="60000"/>
              </a:srgbClr>
            </a:solidFill>
            <a:prstDash val="solid"/>
          </a:ln>
        </p:spPr>
      </p:sp>
      <p:sp>
        <p:nvSpPr>
          <p:cNvPr id="28" name="Text 26"/>
          <p:cNvSpPr/>
          <p:nvPr/>
        </p:nvSpPr>
        <p:spPr>
          <a:xfrm>
            <a:off x="594360" y="66111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Style</a:t>
            </a:r>
            <a:endParaRPr lang="en-US" sz="1300" dirty="0"/>
          </a:p>
        </p:txBody>
      </p:sp>
      <p:sp>
        <p:nvSpPr>
          <p:cNvPr id="29" name="Shape 27"/>
          <p:cNvSpPr/>
          <p:nvPr/>
        </p:nvSpPr>
        <p:spPr>
          <a:xfrm>
            <a:off x="2240280" y="6922008"/>
            <a:ext cx="502920" cy="0"/>
          </a:xfrm>
          <a:prstGeom prst="line">
            <a:avLst/>
          </a:prstGeom>
          <a:noFill/>
          <a:ln w="5080">
            <a:solidFill>
              <a:srgbClr val="8A8280">
                <a:alpha val="60000"/>
              </a:srgbClr>
            </a:solidFill>
            <a:prstDash val="solid"/>
          </a:ln>
        </p:spPr>
      </p:sp>
      <p:sp>
        <p:nvSpPr>
          <p:cNvPr id="30" name="Shape 28"/>
          <p:cNvSpPr/>
          <p:nvPr/>
        </p:nvSpPr>
        <p:spPr>
          <a:xfrm>
            <a:off x="2880360" y="6922008"/>
            <a:ext cx="4251960" cy="0"/>
          </a:xfrm>
          <a:prstGeom prst="line">
            <a:avLst/>
          </a:prstGeom>
          <a:noFill/>
          <a:ln w="5080">
            <a:solidFill>
              <a:srgbClr val="8A8280">
                <a:alpha val="60000"/>
              </a:srgbClr>
            </a:solidFill>
            <a:prstDash val="solid"/>
          </a:ln>
        </p:spPr>
      </p:sp>
      <p:sp>
        <p:nvSpPr>
          <p:cNvPr id="31" name="Text 29"/>
          <p:cNvSpPr/>
          <p:nvPr/>
        </p:nvSpPr>
        <p:spPr>
          <a:xfrm>
            <a:off x="594360" y="70683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Sh. Values</a:t>
            </a:r>
            <a:endParaRPr lang="en-US" sz="1300" dirty="0"/>
          </a:p>
        </p:txBody>
      </p:sp>
      <p:sp>
        <p:nvSpPr>
          <p:cNvPr id="32" name="Shape 30"/>
          <p:cNvSpPr/>
          <p:nvPr/>
        </p:nvSpPr>
        <p:spPr>
          <a:xfrm>
            <a:off x="2240280" y="7379208"/>
            <a:ext cx="502920" cy="0"/>
          </a:xfrm>
          <a:prstGeom prst="line">
            <a:avLst/>
          </a:prstGeom>
          <a:noFill/>
          <a:ln w="5080">
            <a:solidFill>
              <a:srgbClr val="8A8280">
                <a:alpha val="60000"/>
              </a:srgbClr>
            </a:solidFill>
            <a:prstDash val="solid"/>
          </a:ln>
        </p:spPr>
      </p:sp>
      <p:sp>
        <p:nvSpPr>
          <p:cNvPr id="33" name="Shape 31"/>
          <p:cNvSpPr/>
          <p:nvPr/>
        </p:nvSpPr>
        <p:spPr>
          <a:xfrm>
            <a:off x="2880360" y="7379208"/>
            <a:ext cx="4251960" cy="0"/>
          </a:xfrm>
          <a:prstGeom prst="line">
            <a:avLst/>
          </a:prstGeom>
          <a:noFill/>
          <a:ln w="5080">
            <a:solidFill>
              <a:srgbClr val="8A8280">
                <a:alpha val="60000"/>
              </a:srgbClr>
            </a:solidFill>
            <a:prstDash val="solid"/>
          </a:ln>
        </p:spPr>
      </p:sp>
      <p:sp>
        <p:nvSpPr>
          <p:cNvPr id="34" name="Text 32"/>
          <p:cNvSpPr/>
          <p:nvPr/>
        </p:nvSpPr>
        <p:spPr>
          <a:xfrm>
            <a:off x="594360" y="7525512"/>
            <a:ext cx="1554480" cy="274320"/>
          </a:xfrm>
          <a:prstGeom prst="rect">
            <a:avLst/>
          </a:prstGeom>
          <a:noFill/>
          <a:ln/>
        </p:spPr>
        <p:txBody>
          <a:bodyPr wrap="square" lIns="0" tIns="0" rIns="0" bIns="0" rtlCol="0" anchor="ctr"/>
          <a:lstStyle/>
          <a:p>
            <a:pPr indent="0" marL="0">
              <a:buNone/>
            </a:pPr>
            <a:r>
              <a:rPr lang="en-US" sz="1300" b="1" dirty="0">
                <a:solidFill>
                  <a:srgbClr val="2A3D2E"/>
                </a:solidFill>
                <a:latin typeface="Playfair Display" pitchFamily="34" charset="0"/>
                <a:ea typeface="Playfair Display" pitchFamily="34" charset="-122"/>
                <a:cs typeface="Playfair Display" pitchFamily="34" charset="-120"/>
              </a:rPr>
              <a:t>Stack</a:t>
            </a:r>
            <a:endParaRPr lang="en-US" sz="1300" dirty="0"/>
          </a:p>
        </p:txBody>
      </p:sp>
      <p:sp>
        <p:nvSpPr>
          <p:cNvPr id="35" name="Shape 33"/>
          <p:cNvSpPr/>
          <p:nvPr/>
        </p:nvSpPr>
        <p:spPr>
          <a:xfrm>
            <a:off x="2240280" y="7836408"/>
            <a:ext cx="502920" cy="0"/>
          </a:xfrm>
          <a:prstGeom prst="line">
            <a:avLst/>
          </a:prstGeom>
          <a:noFill/>
          <a:ln w="5080">
            <a:solidFill>
              <a:srgbClr val="8A8280">
                <a:alpha val="60000"/>
              </a:srgbClr>
            </a:solidFill>
            <a:prstDash val="solid"/>
          </a:ln>
        </p:spPr>
      </p:sp>
      <p:sp>
        <p:nvSpPr>
          <p:cNvPr id="36" name="Shape 34"/>
          <p:cNvSpPr/>
          <p:nvPr/>
        </p:nvSpPr>
        <p:spPr>
          <a:xfrm>
            <a:off x="2880360" y="7836408"/>
            <a:ext cx="4251960" cy="0"/>
          </a:xfrm>
          <a:prstGeom prst="line">
            <a:avLst/>
          </a:prstGeom>
          <a:noFill/>
          <a:ln w="5080">
            <a:solidFill>
              <a:srgbClr val="8A8280">
                <a:alpha val="60000"/>
              </a:srgbClr>
            </a:solidFill>
            <a:prstDash val="solid"/>
          </a:ln>
        </p:spPr>
      </p:sp>
      <p:sp>
        <p:nvSpPr>
          <p:cNvPr id="37" name="Text 3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04 / 10</a:t>
            </a:r>
            <a:endParaRPr lang="en-US" sz="900" dirty="0"/>
          </a:p>
        </p:txBody>
      </p:sp>
      <p:sp>
        <p:nvSpPr>
          <p:cNvPr id="38" name="Text 3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39" name="Text 3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03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03</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18160F"/>
                </a:solidFill>
                <a:latin typeface="Playfair Display" pitchFamily="34" charset="0"/>
                <a:ea typeface="Playfair Display" pitchFamily="34" charset="-122"/>
                <a:cs typeface="Playfair Display" pitchFamily="34" charset="-120"/>
              </a:rPr>
              <a:t>Score how well each S supports the Stack.</a:t>
            </a:r>
            <a:endParaRPr lang="en-US" sz="26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For each of the seven inherited Ss, rate how well that element currently supports the Stack on a 1 to 10 scale. A high score means the S already accounts for model and tool dependencies. A low score means the S was built before the Stack and now drifts against it.</a:t>
            </a:r>
            <a:endParaRPr lang="en-US" sz="1200" dirty="0"/>
          </a:p>
        </p:txBody>
      </p:sp>
      <p:sp>
        <p:nvSpPr>
          <p:cNvPr id="9" name="Shape 7"/>
          <p:cNvSpPr/>
          <p:nvPr/>
        </p:nvSpPr>
        <p:spPr>
          <a:xfrm>
            <a:off x="548640" y="3840480"/>
            <a:ext cx="6675120" cy="475488"/>
          </a:xfrm>
          <a:prstGeom prst="rect">
            <a:avLst/>
          </a:prstGeom>
          <a:ln w="6350">
            <a:solidFill>
              <a:srgbClr val="8A8280">
                <a:alpha val="70000"/>
              </a:srgbClr>
            </a:solidFill>
            <a:prstDash val="solid"/>
          </a:ln>
        </p:spPr>
      </p:sp>
      <p:sp>
        <p:nvSpPr>
          <p:cNvPr id="10" name="Text 8"/>
          <p:cNvSpPr/>
          <p:nvPr/>
        </p:nvSpPr>
        <p:spPr>
          <a:xfrm>
            <a:off x="731520" y="3931920"/>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STRATEGY</a:t>
            </a:r>
            <a:endParaRPr lang="en-US" sz="1100" dirty="0"/>
          </a:p>
        </p:txBody>
      </p:sp>
      <p:sp>
        <p:nvSpPr>
          <p:cNvPr id="11" name="Text 9"/>
          <p:cNvSpPr/>
          <p:nvPr/>
        </p:nvSpPr>
        <p:spPr>
          <a:xfrm>
            <a:off x="731520" y="4133088"/>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wins / direction</a:t>
            </a:r>
            <a:endParaRPr lang="en-US" sz="900" dirty="0"/>
          </a:p>
        </p:txBody>
      </p:sp>
      <p:sp>
        <p:nvSpPr>
          <p:cNvPr id="12" name="Text 10"/>
          <p:cNvSpPr/>
          <p:nvPr/>
        </p:nvSpPr>
        <p:spPr>
          <a:xfrm>
            <a:off x="2743200" y="3913632"/>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13" name="Shape 11"/>
          <p:cNvSpPr/>
          <p:nvPr/>
        </p:nvSpPr>
        <p:spPr>
          <a:xfrm>
            <a:off x="2743200" y="4242816"/>
            <a:ext cx="3200400" cy="0"/>
          </a:xfrm>
          <a:prstGeom prst="line">
            <a:avLst/>
          </a:prstGeom>
          <a:noFill/>
          <a:ln w="5080">
            <a:solidFill>
              <a:srgbClr val="8A8280">
                <a:alpha val="60000"/>
              </a:srgbClr>
            </a:solidFill>
            <a:prstDash val="solid"/>
          </a:ln>
        </p:spPr>
      </p:sp>
      <p:sp>
        <p:nvSpPr>
          <p:cNvPr id="14" name="Text 12"/>
          <p:cNvSpPr/>
          <p:nvPr/>
        </p:nvSpPr>
        <p:spPr>
          <a:xfrm>
            <a:off x="6035040" y="3913632"/>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15" name="Shape 13"/>
          <p:cNvSpPr/>
          <p:nvPr/>
        </p:nvSpPr>
        <p:spPr>
          <a:xfrm>
            <a:off x="6035040" y="4133088"/>
            <a:ext cx="1188720" cy="292608"/>
          </a:xfrm>
          <a:prstGeom prst="rect">
            <a:avLst/>
          </a:prstGeom>
          <a:ln w="8890">
            <a:solidFill>
              <a:srgbClr val="18160F"/>
            </a:solidFill>
            <a:prstDash val="solid"/>
          </a:ln>
        </p:spPr>
      </p:sp>
      <p:sp>
        <p:nvSpPr>
          <p:cNvPr id="16" name="Shape 14"/>
          <p:cNvSpPr/>
          <p:nvPr/>
        </p:nvSpPr>
        <p:spPr>
          <a:xfrm>
            <a:off x="548640" y="4407408"/>
            <a:ext cx="6675120" cy="475488"/>
          </a:xfrm>
          <a:prstGeom prst="rect">
            <a:avLst/>
          </a:prstGeom>
          <a:ln w="6350">
            <a:solidFill>
              <a:srgbClr val="8A8280">
                <a:alpha val="70000"/>
              </a:srgbClr>
            </a:solidFill>
            <a:prstDash val="solid"/>
          </a:ln>
        </p:spPr>
      </p:sp>
      <p:sp>
        <p:nvSpPr>
          <p:cNvPr id="17" name="Text 15"/>
          <p:cNvSpPr/>
          <p:nvPr/>
        </p:nvSpPr>
        <p:spPr>
          <a:xfrm>
            <a:off x="731520" y="4498848"/>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STRUCTURE</a:t>
            </a:r>
            <a:endParaRPr lang="en-US" sz="1100" dirty="0"/>
          </a:p>
        </p:txBody>
      </p:sp>
      <p:sp>
        <p:nvSpPr>
          <p:cNvPr id="18" name="Text 16"/>
          <p:cNvSpPr/>
          <p:nvPr/>
        </p:nvSpPr>
        <p:spPr>
          <a:xfrm>
            <a:off x="731520" y="4700016"/>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lines and rights</a:t>
            </a:r>
            <a:endParaRPr lang="en-US" sz="900" dirty="0"/>
          </a:p>
        </p:txBody>
      </p:sp>
      <p:sp>
        <p:nvSpPr>
          <p:cNvPr id="19" name="Text 17"/>
          <p:cNvSpPr/>
          <p:nvPr/>
        </p:nvSpPr>
        <p:spPr>
          <a:xfrm>
            <a:off x="2743200" y="4480560"/>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20" name="Shape 18"/>
          <p:cNvSpPr/>
          <p:nvPr/>
        </p:nvSpPr>
        <p:spPr>
          <a:xfrm>
            <a:off x="2743200" y="4809744"/>
            <a:ext cx="3200400" cy="0"/>
          </a:xfrm>
          <a:prstGeom prst="line">
            <a:avLst/>
          </a:prstGeom>
          <a:noFill/>
          <a:ln w="5080">
            <a:solidFill>
              <a:srgbClr val="8A8280">
                <a:alpha val="60000"/>
              </a:srgbClr>
            </a:solidFill>
            <a:prstDash val="solid"/>
          </a:ln>
        </p:spPr>
      </p:sp>
      <p:sp>
        <p:nvSpPr>
          <p:cNvPr id="21" name="Text 19"/>
          <p:cNvSpPr/>
          <p:nvPr/>
        </p:nvSpPr>
        <p:spPr>
          <a:xfrm>
            <a:off x="6035040" y="4480560"/>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22" name="Shape 20"/>
          <p:cNvSpPr/>
          <p:nvPr/>
        </p:nvSpPr>
        <p:spPr>
          <a:xfrm>
            <a:off x="6035040" y="4700016"/>
            <a:ext cx="1188720" cy="292608"/>
          </a:xfrm>
          <a:prstGeom prst="rect">
            <a:avLst/>
          </a:prstGeom>
          <a:ln w="8890">
            <a:solidFill>
              <a:srgbClr val="18160F"/>
            </a:solidFill>
            <a:prstDash val="solid"/>
          </a:ln>
        </p:spPr>
      </p:sp>
      <p:sp>
        <p:nvSpPr>
          <p:cNvPr id="23" name="Shape 21"/>
          <p:cNvSpPr/>
          <p:nvPr/>
        </p:nvSpPr>
        <p:spPr>
          <a:xfrm>
            <a:off x="548640" y="4974336"/>
            <a:ext cx="6675120" cy="475488"/>
          </a:xfrm>
          <a:prstGeom prst="rect">
            <a:avLst/>
          </a:prstGeom>
          <a:ln w="6350">
            <a:solidFill>
              <a:srgbClr val="8A8280">
                <a:alpha val="70000"/>
              </a:srgbClr>
            </a:solidFill>
            <a:prstDash val="solid"/>
          </a:ln>
        </p:spPr>
      </p:sp>
      <p:sp>
        <p:nvSpPr>
          <p:cNvPr id="24" name="Text 22"/>
          <p:cNvSpPr/>
          <p:nvPr/>
        </p:nvSpPr>
        <p:spPr>
          <a:xfrm>
            <a:off x="731520" y="5065776"/>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SYSTEMS</a:t>
            </a:r>
            <a:endParaRPr lang="en-US" sz="1100" dirty="0"/>
          </a:p>
        </p:txBody>
      </p:sp>
      <p:sp>
        <p:nvSpPr>
          <p:cNvPr id="25" name="Text 23"/>
          <p:cNvSpPr/>
          <p:nvPr/>
        </p:nvSpPr>
        <p:spPr>
          <a:xfrm>
            <a:off x="731520" y="5266944"/>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process and flow</a:t>
            </a:r>
            <a:endParaRPr lang="en-US" sz="900" dirty="0"/>
          </a:p>
        </p:txBody>
      </p:sp>
      <p:sp>
        <p:nvSpPr>
          <p:cNvPr id="26" name="Text 24"/>
          <p:cNvSpPr/>
          <p:nvPr/>
        </p:nvSpPr>
        <p:spPr>
          <a:xfrm>
            <a:off x="2743200" y="5047488"/>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27" name="Shape 25"/>
          <p:cNvSpPr/>
          <p:nvPr/>
        </p:nvSpPr>
        <p:spPr>
          <a:xfrm>
            <a:off x="2743200" y="5376672"/>
            <a:ext cx="3200400" cy="0"/>
          </a:xfrm>
          <a:prstGeom prst="line">
            <a:avLst/>
          </a:prstGeom>
          <a:noFill/>
          <a:ln w="5080">
            <a:solidFill>
              <a:srgbClr val="8A8280">
                <a:alpha val="60000"/>
              </a:srgbClr>
            </a:solidFill>
            <a:prstDash val="solid"/>
          </a:ln>
        </p:spPr>
      </p:sp>
      <p:sp>
        <p:nvSpPr>
          <p:cNvPr id="28" name="Text 26"/>
          <p:cNvSpPr/>
          <p:nvPr/>
        </p:nvSpPr>
        <p:spPr>
          <a:xfrm>
            <a:off x="6035040" y="5047488"/>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29" name="Shape 27"/>
          <p:cNvSpPr/>
          <p:nvPr/>
        </p:nvSpPr>
        <p:spPr>
          <a:xfrm>
            <a:off x="6035040" y="5266944"/>
            <a:ext cx="1188720" cy="292608"/>
          </a:xfrm>
          <a:prstGeom prst="rect">
            <a:avLst/>
          </a:prstGeom>
          <a:ln w="8890">
            <a:solidFill>
              <a:srgbClr val="18160F"/>
            </a:solidFill>
            <a:prstDash val="solid"/>
          </a:ln>
        </p:spPr>
      </p:sp>
      <p:sp>
        <p:nvSpPr>
          <p:cNvPr id="30" name="Shape 28"/>
          <p:cNvSpPr/>
          <p:nvPr/>
        </p:nvSpPr>
        <p:spPr>
          <a:xfrm>
            <a:off x="548640" y="5541264"/>
            <a:ext cx="6675120" cy="475488"/>
          </a:xfrm>
          <a:prstGeom prst="rect">
            <a:avLst/>
          </a:prstGeom>
          <a:ln w="6350">
            <a:solidFill>
              <a:srgbClr val="8A8280">
                <a:alpha val="70000"/>
              </a:srgbClr>
            </a:solidFill>
            <a:prstDash val="solid"/>
          </a:ln>
        </p:spPr>
      </p:sp>
      <p:sp>
        <p:nvSpPr>
          <p:cNvPr id="31" name="Text 29"/>
          <p:cNvSpPr/>
          <p:nvPr/>
        </p:nvSpPr>
        <p:spPr>
          <a:xfrm>
            <a:off x="731520" y="5632704"/>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STAFF</a:t>
            </a:r>
            <a:endParaRPr lang="en-US" sz="1100" dirty="0"/>
          </a:p>
        </p:txBody>
      </p:sp>
      <p:sp>
        <p:nvSpPr>
          <p:cNvPr id="32" name="Text 30"/>
          <p:cNvSpPr/>
          <p:nvPr/>
        </p:nvSpPr>
        <p:spPr>
          <a:xfrm>
            <a:off x="731520" y="5833872"/>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who is hired</a:t>
            </a:r>
            <a:endParaRPr lang="en-US" sz="900" dirty="0"/>
          </a:p>
        </p:txBody>
      </p:sp>
      <p:sp>
        <p:nvSpPr>
          <p:cNvPr id="33" name="Text 31"/>
          <p:cNvSpPr/>
          <p:nvPr/>
        </p:nvSpPr>
        <p:spPr>
          <a:xfrm>
            <a:off x="2743200" y="5614416"/>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34" name="Shape 32"/>
          <p:cNvSpPr/>
          <p:nvPr/>
        </p:nvSpPr>
        <p:spPr>
          <a:xfrm>
            <a:off x="2743200" y="5943600"/>
            <a:ext cx="3200400" cy="0"/>
          </a:xfrm>
          <a:prstGeom prst="line">
            <a:avLst/>
          </a:prstGeom>
          <a:noFill/>
          <a:ln w="5080">
            <a:solidFill>
              <a:srgbClr val="8A8280">
                <a:alpha val="60000"/>
              </a:srgbClr>
            </a:solidFill>
            <a:prstDash val="solid"/>
          </a:ln>
        </p:spPr>
      </p:sp>
      <p:sp>
        <p:nvSpPr>
          <p:cNvPr id="35" name="Text 33"/>
          <p:cNvSpPr/>
          <p:nvPr/>
        </p:nvSpPr>
        <p:spPr>
          <a:xfrm>
            <a:off x="6035040" y="5614416"/>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36" name="Shape 34"/>
          <p:cNvSpPr/>
          <p:nvPr/>
        </p:nvSpPr>
        <p:spPr>
          <a:xfrm>
            <a:off x="6035040" y="5833872"/>
            <a:ext cx="1188720" cy="292608"/>
          </a:xfrm>
          <a:prstGeom prst="rect">
            <a:avLst/>
          </a:prstGeom>
          <a:ln w="8890">
            <a:solidFill>
              <a:srgbClr val="18160F"/>
            </a:solidFill>
            <a:prstDash val="solid"/>
          </a:ln>
        </p:spPr>
      </p:sp>
      <p:sp>
        <p:nvSpPr>
          <p:cNvPr id="37" name="Shape 35"/>
          <p:cNvSpPr/>
          <p:nvPr/>
        </p:nvSpPr>
        <p:spPr>
          <a:xfrm>
            <a:off x="548640" y="6108192"/>
            <a:ext cx="6675120" cy="475488"/>
          </a:xfrm>
          <a:prstGeom prst="rect">
            <a:avLst/>
          </a:prstGeom>
          <a:ln w="6350">
            <a:solidFill>
              <a:srgbClr val="8A8280">
                <a:alpha val="70000"/>
              </a:srgbClr>
            </a:solidFill>
            <a:prstDash val="solid"/>
          </a:ln>
        </p:spPr>
      </p:sp>
      <p:sp>
        <p:nvSpPr>
          <p:cNvPr id="38" name="Text 36"/>
          <p:cNvSpPr/>
          <p:nvPr/>
        </p:nvSpPr>
        <p:spPr>
          <a:xfrm>
            <a:off x="731520" y="6199632"/>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SKILLS</a:t>
            </a:r>
            <a:endParaRPr lang="en-US" sz="1100" dirty="0"/>
          </a:p>
        </p:txBody>
      </p:sp>
      <p:sp>
        <p:nvSpPr>
          <p:cNvPr id="39" name="Text 37"/>
          <p:cNvSpPr/>
          <p:nvPr/>
        </p:nvSpPr>
        <p:spPr>
          <a:xfrm>
            <a:off x="731520" y="6400800"/>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what is done well</a:t>
            </a:r>
            <a:endParaRPr lang="en-US" sz="900" dirty="0"/>
          </a:p>
        </p:txBody>
      </p:sp>
      <p:sp>
        <p:nvSpPr>
          <p:cNvPr id="40" name="Text 38"/>
          <p:cNvSpPr/>
          <p:nvPr/>
        </p:nvSpPr>
        <p:spPr>
          <a:xfrm>
            <a:off x="2743200" y="6181344"/>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41" name="Shape 39"/>
          <p:cNvSpPr/>
          <p:nvPr/>
        </p:nvSpPr>
        <p:spPr>
          <a:xfrm>
            <a:off x="2743200" y="6510528"/>
            <a:ext cx="3200400" cy="0"/>
          </a:xfrm>
          <a:prstGeom prst="line">
            <a:avLst/>
          </a:prstGeom>
          <a:noFill/>
          <a:ln w="5080">
            <a:solidFill>
              <a:srgbClr val="8A8280">
                <a:alpha val="60000"/>
              </a:srgbClr>
            </a:solidFill>
            <a:prstDash val="solid"/>
          </a:ln>
        </p:spPr>
      </p:sp>
      <p:sp>
        <p:nvSpPr>
          <p:cNvPr id="42" name="Text 40"/>
          <p:cNvSpPr/>
          <p:nvPr/>
        </p:nvSpPr>
        <p:spPr>
          <a:xfrm>
            <a:off x="6035040" y="6181344"/>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43" name="Shape 41"/>
          <p:cNvSpPr/>
          <p:nvPr/>
        </p:nvSpPr>
        <p:spPr>
          <a:xfrm>
            <a:off x="6035040" y="6400800"/>
            <a:ext cx="1188720" cy="292608"/>
          </a:xfrm>
          <a:prstGeom prst="rect">
            <a:avLst/>
          </a:prstGeom>
          <a:ln w="8890">
            <a:solidFill>
              <a:srgbClr val="18160F"/>
            </a:solidFill>
            <a:prstDash val="solid"/>
          </a:ln>
        </p:spPr>
      </p:sp>
      <p:sp>
        <p:nvSpPr>
          <p:cNvPr id="44" name="Shape 42"/>
          <p:cNvSpPr/>
          <p:nvPr/>
        </p:nvSpPr>
        <p:spPr>
          <a:xfrm>
            <a:off x="548640" y="6675120"/>
            <a:ext cx="6675120" cy="475488"/>
          </a:xfrm>
          <a:prstGeom prst="rect">
            <a:avLst/>
          </a:prstGeom>
          <a:ln w="6350">
            <a:solidFill>
              <a:srgbClr val="8A8280">
                <a:alpha val="70000"/>
              </a:srgbClr>
            </a:solidFill>
            <a:prstDash val="solid"/>
          </a:ln>
        </p:spPr>
      </p:sp>
      <p:sp>
        <p:nvSpPr>
          <p:cNvPr id="45" name="Text 43"/>
          <p:cNvSpPr/>
          <p:nvPr/>
        </p:nvSpPr>
        <p:spPr>
          <a:xfrm>
            <a:off x="731520" y="6766560"/>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STYLE</a:t>
            </a:r>
            <a:endParaRPr lang="en-US" sz="1100" dirty="0"/>
          </a:p>
        </p:txBody>
      </p:sp>
      <p:sp>
        <p:nvSpPr>
          <p:cNvPr id="46" name="Text 44"/>
          <p:cNvSpPr/>
          <p:nvPr/>
        </p:nvSpPr>
        <p:spPr>
          <a:xfrm>
            <a:off x="731520" y="6967728"/>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leader behavior</a:t>
            </a:r>
            <a:endParaRPr lang="en-US" sz="900" dirty="0"/>
          </a:p>
        </p:txBody>
      </p:sp>
      <p:sp>
        <p:nvSpPr>
          <p:cNvPr id="47" name="Text 45"/>
          <p:cNvSpPr/>
          <p:nvPr/>
        </p:nvSpPr>
        <p:spPr>
          <a:xfrm>
            <a:off x="2743200" y="6748272"/>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48" name="Shape 46"/>
          <p:cNvSpPr/>
          <p:nvPr/>
        </p:nvSpPr>
        <p:spPr>
          <a:xfrm>
            <a:off x="2743200" y="7077456"/>
            <a:ext cx="3200400" cy="0"/>
          </a:xfrm>
          <a:prstGeom prst="line">
            <a:avLst/>
          </a:prstGeom>
          <a:noFill/>
          <a:ln w="5080">
            <a:solidFill>
              <a:srgbClr val="8A8280">
                <a:alpha val="60000"/>
              </a:srgbClr>
            </a:solidFill>
            <a:prstDash val="solid"/>
          </a:ln>
        </p:spPr>
      </p:sp>
      <p:sp>
        <p:nvSpPr>
          <p:cNvPr id="49" name="Text 47"/>
          <p:cNvSpPr/>
          <p:nvPr/>
        </p:nvSpPr>
        <p:spPr>
          <a:xfrm>
            <a:off x="6035040" y="6748272"/>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50" name="Shape 48"/>
          <p:cNvSpPr/>
          <p:nvPr/>
        </p:nvSpPr>
        <p:spPr>
          <a:xfrm>
            <a:off x="6035040" y="6967728"/>
            <a:ext cx="1188720" cy="292608"/>
          </a:xfrm>
          <a:prstGeom prst="rect">
            <a:avLst/>
          </a:prstGeom>
          <a:ln w="8890">
            <a:solidFill>
              <a:srgbClr val="18160F"/>
            </a:solidFill>
            <a:prstDash val="solid"/>
          </a:ln>
        </p:spPr>
      </p:sp>
      <p:sp>
        <p:nvSpPr>
          <p:cNvPr id="51" name="Shape 49"/>
          <p:cNvSpPr/>
          <p:nvPr/>
        </p:nvSpPr>
        <p:spPr>
          <a:xfrm>
            <a:off x="548640" y="7242048"/>
            <a:ext cx="6675120" cy="475488"/>
          </a:xfrm>
          <a:prstGeom prst="rect">
            <a:avLst/>
          </a:prstGeom>
          <a:ln w="6350">
            <a:solidFill>
              <a:srgbClr val="8A8280">
                <a:alpha val="70000"/>
              </a:srgbClr>
            </a:solidFill>
            <a:prstDash val="solid"/>
          </a:ln>
        </p:spPr>
      </p:sp>
      <p:sp>
        <p:nvSpPr>
          <p:cNvPr id="52" name="Text 50"/>
          <p:cNvSpPr/>
          <p:nvPr/>
        </p:nvSpPr>
        <p:spPr>
          <a:xfrm>
            <a:off x="731520" y="7333488"/>
            <a:ext cx="18288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SHARED VALUES</a:t>
            </a:r>
            <a:endParaRPr lang="en-US" sz="1100" dirty="0"/>
          </a:p>
        </p:txBody>
      </p:sp>
      <p:sp>
        <p:nvSpPr>
          <p:cNvPr id="53" name="Text 51"/>
          <p:cNvSpPr/>
          <p:nvPr/>
        </p:nvSpPr>
        <p:spPr>
          <a:xfrm>
            <a:off x="731520" y="7534656"/>
            <a:ext cx="1828800" cy="228600"/>
          </a:xfrm>
          <a:prstGeom prst="rect">
            <a:avLst/>
          </a:prstGeom>
          <a:noFill/>
          <a:ln/>
        </p:spPr>
        <p:txBody>
          <a:bodyPr wrap="square" lIns="0" tIns="0" rIns="0" bIns="0" rtlCol="0" anchor="ctr"/>
          <a:lstStyle/>
          <a:p>
            <a:pPr indent="0" marL="0">
              <a:buNone/>
            </a:pPr>
            <a:r>
              <a:rPr lang="en-US" sz="900" spc="100" kern="0" dirty="0">
                <a:solidFill>
                  <a:srgbClr val="8A8280"/>
                </a:solidFill>
                <a:latin typeface="Inter" pitchFamily="34" charset="0"/>
                <a:ea typeface="Inter" pitchFamily="34" charset="-122"/>
                <a:cs typeface="Inter" pitchFamily="34" charset="-120"/>
              </a:rPr>
              <a:t>the core</a:t>
            </a:r>
            <a:endParaRPr lang="en-US" sz="900" dirty="0"/>
          </a:p>
        </p:txBody>
      </p:sp>
      <p:sp>
        <p:nvSpPr>
          <p:cNvPr id="54" name="Text 52"/>
          <p:cNvSpPr/>
          <p:nvPr/>
        </p:nvSpPr>
        <p:spPr>
          <a:xfrm>
            <a:off x="2743200" y="7315200"/>
            <a:ext cx="310896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STACK SUPPORT (one sentence)</a:t>
            </a:r>
            <a:endParaRPr lang="en-US" sz="800" dirty="0"/>
          </a:p>
        </p:txBody>
      </p:sp>
      <p:sp>
        <p:nvSpPr>
          <p:cNvPr id="55" name="Shape 53"/>
          <p:cNvSpPr/>
          <p:nvPr/>
        </p:nvSpPr>
        <p:spPr>
          <a:xfrm>
            <a:off x="2743200" y="7644384"/>
            <a:ext cx="3200400" cy="0"/>
          </a:xfrm>
          <a:prstGeom prst="line">
            <a:avLst/>
          </a:prstGeom>
          <a:noFill/>
          <a:ln w="5080">
            <a:solidFill>
              <a:srgbClr val="8A8280">
                <a:alpha val="60000"/>
              </a:srgbClr>
            </a:solidFill>
            <a:prstDash val="solid"/>
          </a:ln>
        </p:spPr>
      </p:sp>
      <p:sp>
        <p:nvSpPr>
          <p:cNvPr id="56" name="Text 54"/>
          <p:cNvSpPr/>
          <p:nvPr/>
        </p:nvSpPr>
        <p:spPr>
          <a:xfrm>
            <a:off x="6035040" y="7315200"/>
            <a:ext cx="1371600" cy="201168"/>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SCORE 1–10</a:t>
            </a:r>
            <a:endParaRPr lang="en-US" sz="800" dirty="0"/>
          </a:p>
        </p:txBody>
      </p:sp>
      <p:sp>
        <p:nvSpPr>
          <p:cNvPr id="57" name="Shape 55"/>
          <p:cNvSpPr/>
          <p:nvPr/>
        </p:nvSpPr>
        <p:spPr>
          <a:xfrm>
            <a:off x="6035040" y="7534656"/>
            <a:ext cx="1188720" cy="292608"/>
          </a:xfrm>
          <a:prstGeom prst="rect">
            <a:avLst/>
          </a:prstGeom>
          <a:ln w="8890">
            <a:solidFill>
              <a:srgbClr val="18160F"/>
            </a:solidFill>
            <a:prstDash val="solid"/>
          </a:ln>
        </p:spPr>
      </p:sp>
      <p:sp>
        <p:nvSpPr>
          <p:cNvPr id="58" name="Text 56"/>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05 / 10</a:t>
            </a:r>
            <a:endParaRPr lang="en-US" sz="900" dirty="0"/>
          </a:p>
        </p:txBody>
      </p:sp>
      <p:sp>
        <p:nvSpPr>
          <p:cNvPr id="59" name="Text 57"/>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60" name="Text 58"/>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04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04</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18160F"/>
                </a:solidFill>
                <a:latin typeface="Playfair Display" pitchFamily="34" charset="0"/>
                <a:ea typeface="Playfair Display" pitchFamily="34" charset="-122"/>
                <a:cs typeface="Playfair Display" pitchFamily="34" charset="-120"/>
              </a:rPr>
              <a:t>Mark each S ALIGNED, DRIFTED, or REFRESH.</a:t>
            </a:r>
            <a:endParaRPr lang="en-US" sz="26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For each of the eight Ss, decide. ALIGNED: the S already accounts for the Stack. DRIFTED: the S was built before the Stack and needs partial refresh. REFRESH: the S pre-dates 2023 and needs a complete rewrite. Most rows will be DRIFTED or REFRESH. Shared Values usually stays ALIGNED.</a:t>
            </a:r>
            <a:endParaRPr lang="en-US" sz="1200" dirty="0"/>
          </a:p>
        </p:txBody>
      </p:sp>
      <p:sp>
        <p:nvSpPr>
          <p:cNvPr id="9" name="Text 7"/>
          <p:cNvSpPr/>
          <p:nvPr/>
        </p:nvSpPr>
        <p:spPr>
          <a:xfrm>
            <a:off x="548640" y="3840480"/>
            <a:ext cx="16459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 ELEMENT</a:t>
            </a:r>
            <a:endParaRPr lang="en-US" sz="900" dirty="0"/>
          </a:p>
        </p:txBody>
      </p:sp>
      <p:sp>
        <p:nvSpPr>
          <p:cNvPr id="10" name="Text 8"/>
          <p:cNvSpPr/>
          <p:nvPr/>
        </p:nvSpPr>
        <p:spPr>
          <a:xfrm>
            <a:off x="2194560" y="3840480"/>
            <a:ext cx="150876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STATUS</a:t>
            </a:r>
            <a:endParaRPr lang="en-US" sz="900" dirty="0"/>
          </a:p>
        </p:txBody>
      </p:sp>
      <p:sp>
        <p:nvSpPr>
          <p:cNvPr id="11" name="Text 9"/>
          <p:cNvSpPr/>
          <p:nvPr/>
        </p:nvSpPr>
        <p:spPr>
          <a:xfrm>
            <a:off x="3703320" y="3840480"/>
            <a:ext cx="352044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REFRESH NOTE (if DRIFTED or REFRESH)</a:t>
            </a:r>
            <a:endParaRPr lang="en-US" sz="900" dirty="0"/>
          </a:p>
        </p:txBody>
      </p:sp>
      <p:sp>
        <p:nvSpPr>
          <p:cNvPr id="12" name="Shape 10"/>
          <p:cNvSpPr/>
          <p:nvPr/>
        </p:nvSpPr>
        <p:spPr>
          <a:xfrm>
            <a:off x="548640" y="4133088"/>
            <a:ext cx="6675120" cy="0"/>
          </a:xfrm>
          <a:prstGeom prst="line">
            <a:avLst/>
          </a:prstGeom>
          <a:noFill/>
          <a:ln w="8890">
            <a:solidFill>
              <a:srgbClr val="8A8280"/>
            </a:solidFill>
            <a:prstDash val="solid"/>
          </a:ln>
        </p:spPr>
      </p:sp>
      <p:sp>
        <p:nvSpPr>
          <p:cNvPr id="13" name="Text 11"/>
          <p:cNvSpPr/>
          <p:nvPr/>
        </p:nvSpPr>
        <p:spPr>
          <a:xfrm>
            <a:off x="594360" y="43251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Strategy</a:t>
            </a:r>
            <a:endParaRPr lang="en-US" sz="1300" dirty="0"/>
          </a:p>
        </p:txBody>
      </p:sp>
      <p:sp>
        <p:nvSpPr>
          <p:cNvPr id="14" name="Shape 12"/>
          <p:cNvSpPr/>
          <p:nvPr/>
        </p:nvSpPr>
        <p:spPr>
          <a:xfrm>
            <a:off x="2286000" y="4325112"/>
            <a:ext cx="274320" cy="274320"/>
          </a:xfrm>
          <a:prstGeom prst="rect">
            <a:avLst/>
          </a:prstGeom>
          <a:ln w="8890">
            <a:solidFill>
              <a:srgbClr val="18160F"/>
            </a:solidFill>
            <a:prstDash val="solid"/>
          </a:ln>
        </p:spPr>
      </p:sp>
      <p:sp>
        <p:nvSpPr>
          <p:cNvPr id="15" name="Text 13"/>
          <p:cNvSpPr/>
          <p:nvPr/>
        </p:nvSpPr>
        <p:spPr>
          <a:xfrm>
            <a:off x="2286000" y="43251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16" name="Shape 14"/>
          <p:cNvSpPr/>
          <p:nvPr/>
        </p:nvSpPr>
        <p:spPr>
          <a:xfrm>
            <a:off x="2743200" y="4325112"/>
            <a:ext cx="274320" cy="274320"/>
          </a:xfrm>
          <a:prstGeom prst="rect">
            <a:avLst/>
          </a:prstGeom>
          <a:ln w="8890">
            <a:solidFill>
              <a:srgbClr val="18160F"/>
            </a:solidFill>
            <a:prstDash val="solid"/>
          </a:ln>
        </p:spPr>
      </p:sp>
      <p:sp>
        <p:nvSpPr>
          <p:cNvPr id="17" name="Text 15"/>
          <p:cNvSpPr/>
          <p:nvPr/>
        </p:nvSpPr>
        <p:spPr>
          <a:xfrm>
            <a:off x="2743200" y="43251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18" name="Shape 16"/>
          <p:cNvSpPr/>
          <p:nvPr/>
        </p:nvSpPr>
        <p:spPr>
          <a:xfrm>
            <a:off x="3200400" y="4325112"/>
            <a:ext cx="274320" cy="274320"/>
          </a:xfrm>
          <a:prstGeom prst="rect">
            <a:avLst/>
          </a:prstGeom>
          <a:ln w="8890">
            <a:solidFill>
              <a:srgbClr val="18160F"/>
            </a:solidFill>
            <a:prstDash val="solid"/>
          </a:ln>
        </p:spPr>
      </p:sp>
      <p:sp>
        <p:nvSpPr>
          <p:cNvPr id="19" name="Text 17"/>
          <p:cNvSpPr/>
          <p:nvPr/>
        </p:nvSpPr>
        <p:spPr>
          <a:xfrm>
            <a:off x="3200400" y="43251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20" name="Shape 18"/>
          <p:cNvSpPr/>
          <p:nvPr/>
        </p:nvSpPr>
        <p:spPr>
          <a:xfrm>
            <a:off x="3749040" y="4636008"/>
            <a:ext cx="3383280" cy="0"/>
          </a:xfrm>
          <a:prstGeom prst="line">
            <a:avLst/>
          </a:prstGeom>
          <a:noFill/>
          <a:ln w="5080">
            <a:solidFill>
              <a:srgbClr val="8A8280">
                <a:alpha val="60000"/>
              </a:srgbClr>
            </a:solidFill>
            <a:prstDash val="solid"/>
          </a:ln>
        </p:spPr>
      </p:sp>
      <p:sp>
        <p:nvSpPr>
          <p:cNvPr id="21" name="Text 19"/>
          <p:cNvSpPr/>
          <p:nvPr/>
        </p:nvSpPr>
        <p:spPr>
          <a:xfrm>
            <a:off x="594360" y="47823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Structure</a:t>
            </a:r>
            <a:endParaRPr lang="en-US" sz="1300" dirty="0"/>
          </a:p>
        </p:txBody>
      </p:sp>
      <p:sp>
        <p:nvSpPr>
          <p:cNvPr id="22" name="Shape 20"/>
          <p:cNvSpPr/>
          <p:nvPr/>
        </p:nvSpPr>
        <p:spPr>
          <a:xfrm>
            <a:off x="2286000" y="4782312"/>
            <a:ext cx="274320" cy="274320"/>
          </a:xfrm>
          <a:prstGeom prst="rect">
            <a:avLst/>
          </a:prstGeom>
          <a:ln w="8890">
            <a:solidFill>
              <a:srgbClr val="18160F"/>
            </a:solidFill>
            <a:prstDash val="solid"/>
          </a:ln>
        </p:spPr>
      </p:sp>
      <p:sp>
        <p:nvSpPr>
          <p:cNvPr id="23" name="Text 21"/>
          <p:cNvSpPr/>
          <p:nvPr/>
        </p:nvSpPr>
        <p:spPr>
          <a:xfrm>
            <a:off x="2286000" y="47823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24" name="Shape 22"/>
          <p:cNvSpPr/>
          <p:nvPr/>
        </p:nvSpPr>
        <p:spPr>
          <a:xfrm>
            <a:off x="2743200" y="4782312"/>
            <a:ext cx="274320" cy="274320"/>
          </a:xfrm>
          <a:prstGeom prst="rect">
            <a:avLst/>
          </a:prstGeom>
          <a:ln w="8890">
            <a:solidFill>
              <a:srgbClr val="18160F"/>
            </a:solidFill>
            <a:prstDash val="solid"/>
          </a:ln>
        </p:spPr>
      </p:sp>
      <p:sp>
        <p:nvSpPr>
          <p:cNvPr id="25" name="Text 23"/>
          <p:cNvSpPr/>
          <p:nvPr/>
        </p:nvSpPr>
        <p:spPr>
          <a:xfrm>
            <a:off x="2743200" y="47823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26" name="Shape 24"/>
          <p:cNvSpPr/>
          <p:nvPr/>
        </p:nvSpPr>
        <p:spPr>
          <a:xfrm>
            <a:off x="3200400" y="4782312"/>
            <a:ext cx="274320" cy="274320"/>
          </a:xfrm>
          <a:prstGeom prst="rect">
            <a:avLst/>
          </a:prstGeom>
          <a:ln w="8890">
            <a:solidFill>
              <a:srgbClr val="18160F"/>
            </a:solidFill>
            <a:prstDash val="solid"/>
          </a:ln>
        </p:spPr>
      </p:sp>
      <p:sp>
        <p:nvSpPr>
          <p:cNvPr id="27" name="Text 25"/>
          <p:cNvSpPr/>
          <p:nvPr/>
        </p:nvSpPr>
        <p:spPr>
          <a:xfrm>
            <a:off x="3200400" y="47823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28" name="Shape 26"/>
          <p:cNvSpPr/>
          <p:nvPr/>
        </p:nvSpPr>
        <p:spPr>
          <a:xfrm>
            <a:off x="3749040" y="5093208"/>
            <a:ext cx="3383280" cy="0"/>
          </a:xfrm>
          <a:prstGeom prst="line">
            <a:avLst/>
          </a:prstGeom>
          <a:noFill/>
          <a:ln w="5080">
            <a:solidFill>
              <a:srgbClr val="8A8280">
                <a:alpha val="60000"/>
              </a:srgbClr>
            </a:solidFill>
            <a:prstDash val="solid"/>
          </a:ln>
        </p:spPr>
      </p:sp>
      <p:sp>
        <p:nvSpPr>
          <p:cNvPr id="29" name="Text 27"/>
          <p:cNvSpPr/>
          <p:nvPr/>
        </p:nvSpPr>
        <p:spPr>
          <a:xfrm>
            <a:off x="594360" y="52395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Systems</a:t>
            </a:r>
            <a:endParaRPr lang="en-US" sz="1300" dirty="0"/>
          </a:p>
        </p:txBody>
      </p:sp>
      <p:sp>
        <p:nvSpPr>
          <p:cNvPr id="30" name="Shape 28"/>
          <p:cNvSpPr/>
          <p:nvPr/>
        </p:nvSpPr>
        <p:spPr>
          <a:xfrm>
            <a:off x="2286000" y="5239512"/>
            <a:ext cx="274320" cy="274320"/>
          </a:xfrm>
          <a:prstGeom prst="rect">
            <a:avLst/>
          </a:prstGeom>
          <a:ln w="8890">
            <a:solidFill>
              <a:srgbClr val="18160F"/>
            </a:solidFill>
            <a:prstDash val="solid"/>
          </a:ln>
        </p:spPr>
      </p:sp>
      <p:sp>
        <p:nvSpPr>
          <p:cNvPr id="31" name="Text 29"/>
          <p:cNvSpPr/>
          <p:nvPr/>
        </p:nvSpPr>
        <p:spPr>
          <a:xfrm>
            <a:off x="2286000" y="52395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32" name="Shape 30"/>
          <p:cNvSpPr/>
          <p:nvPr/>
        </p:nvSpPr>
        <p:spPr>
          <a:xfrm>
            <a:off x="2743200" y="5239512"/>
            <a:ext cx="274320" cy="274320"/>
          </a:xfrm>
          <a:prstGeom prst="rect">
            <a:avLst/>
          </a:prstGeom>
          <a:ln w="8890">
            <a:solidFill>
              <a:srgbClr val="18160F"/>
            </a:solidFill>
            <a:prstDash val="solid"/>
          </a:ln>
        </p:spPr>
      </p:sp>
      <p:sp>
        <p:nvSpPr>
          <p:cNvPr id="33" name="Text 31"/>
          <p:cNvSpPr/>
          <p:nvPr/>
        </p:nvSpPr>
        <p:spPr>
          <a:xfrm>
            <a:off x="2743200" y="52395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34" name="Shape 32"/>
          <p:cNvSpPr/>
          <p:nvPr/>
        </p:nvSpPr>
        <p:spPr>
          <a:xfrm>
            <a:off x="3200400" y="5239512"/>
            <a:ext cx="274320" cy="274320"/>
          </a:xfrm>
          <a:prstGeom prst="rect">
            <a:avLst/>
          </a:prstGeom>
          <a:ln w="8890">
            <a:solidFill>
              <a:srgbClr val="18160F"/>
            </a:solidFill>
            <a:prstDash val="solid"/>
          </a:ln>
        </p:spPr>
      </p:sp>
      <p:sp>
        <p:nvSpPr>
          <p:cNvPr id="35" name="Text 33"/>
          <p:cNvSpPr/>
          <p:nvPr/>
        </p:nvSpPr>
        <p:spPr>
          <a:xfrm>
            <a:off x="3200400" y="52395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36" name="Shape 34"/>
          <p:cNvSpPr/>
          <p:nvPr/>
        </p:nvSpPr>
        <p:spPr>
          <a:xfrm>
            <a:off x="3749040" y="5550408"/>
            <a:ext cx="3383280" cy="0"/>
          </a:xfrm>
          <a:prstGeom prst="line">
            <a:avLst/>
          </a:prstGeom>
          <a:noFill/>
          <a:ln w="5080">
            <a:solidFill>
              <a:srgbClr val="8A8280">
                <a:alpha val="60000"/>
              </a:srgbClr>
            </a:solidFill>
            <a:prstDash val="solid"/>
          </a:ln>
        </p:spPr>
      </p:sp>
      <p:sp>
        <p:nvSpPr>
          <p:cNvPr id="37" name="Text 35"/>
          <p:cNvSpPr/>
          <p:nvPr/>
        </p:nvSpPr>
        <p:spPr>
          <a:xfrm>
            <a:off x="594360" y="56967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Staff</a:t>
            </a:r>
            <a:endParaRPr lang="en-US" sz="1300" dirty="0"/>
          </a:p>
        </p:txBody>
      </p:sp>
      <p:sp>
        <p:nvSpPr>
          <p:cNvPr id="38" name="Shape 36"/>
          <p:cNvSpPr/>
          <p:nvPr/>
        </p:nvSpPr>
        <p:spPr>
          <a:xfrm>
            <a:off x="2286000" y="5696712"/>
            <a:ext cx="274320" cy="274320"/>
          </a:xfrm>
          <a:prstGeom prst="rect">
            <a:avLst/>
          </a:prstGeom>
          <a:ln w="8890">
            <a:solidFill>
              <a:srgbClr val="18160F"/>
            </a:solidFill>
            <a:prstDash val="solid"/>
          </a:ln>
        </p:spPr>
      </p:sp>
      <p:sp>
        <p:nvSpPr>
          <p:cNvPr id="39" name="Text 37"/>
          <p:cNvSpPr/>
          <p:nvPr/>
        </p:nvSpPr>
        <p:spPr>
          <a:xfrm>
            <a:off x="2286000" y="56967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40" name="Shape 38"/>
          <p:cNvSpPr/>
          <p:nvPr/>
        </p:nvSpPr>
        <p:spPr>
          <a:xfrm>
            <a:off x="2743200" y="5696712"/>
            <a:ext cx="274320" cy="274320"/>
          </a:xfrm>
          <a:prstGeom prst="rect">
            <a:avLst/>
          </a:prstGeom>
          <a:ln w="8890">
            <a:solidFill>
              <a:srgbClr val="18160F"/>
            </a:solidFill>
            <a:prstDash val="solid"/>
          </a:ln>
        </p:spPr>
      </p:sp>
      <p:sp>
        <p:nvSpPr>
          <p:cNvPr id="41" name="Text 39"/>
          <p:cNvSpPr/>
          <p:nvPr/>
        </p:nvSpPr>
        <p:spPr>
          <a:xfrm>
            <a:off x="2743200" y="56967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42" name="Shape 40"/>
          <p:cNvSpPr/>
          <p:nvPr/>
        </p:nvSpPr>
        <p:spPr>
          <a:xfrm>
            <a:off x="3200400" y="5696712"/>
            <a:ext cx="274320" cy="274320"/>
          </a:xfrm>
          <a:prstGeom prst="rect">
            <a:avLst/>
          </a:prstGeom>
          <a:ln w="8890">
            <a:solidFill>
              <a:srgbClr val="18160F"/>
            </a:solidFill>
            <a:prstDash val="solid"/>
          </a:ln>
        </p:spPr>
      </p:sp>
      <p:sp>
        <p:nvSpPr>
          <p:cNvPr id="43" name="Text 41"/>
          <p:cNvSpPr/>
          <p:nvPr/>
        </p:nvSpPr>
        <p:spPr>
          <a:xfrm>
            <a:off x="3200400" y="56967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44" name="Shape 42"/>
          <p:cNvSpPr/>
          <p:nvPr/>
        </p:nvSpPr>
        <p:spPr>
          <a:xfrm>
            <a:off x="3749040" y="6007608"/>
            <a:ext cx="3383280" cy="0"/>
          </a:xfrm>
          <a:prstGeom prst="line">
            <a:avLst/>
          </a:prstGeom>
          <a:noFill/>
          <a:ln w="5080">
            <a:solidFill>
              <a:srgbClr val="8A8280">
                <a:alpha val="60000"/>
              </a:srgbClr>
            </a:solidFill>
            <a:prstDash val="solid"/>
          </a:ln>
        </p:spPr>
      </p:sp>
      <p:sp>
        <p:nvSpPr>
          <p:cNvPr id="45" name="Text 43"/>
          <p:cNvSpPr/>
          <p:nvPr/>
        </p:nvSpPr>
        <p:spPr>
          <a:xfrm>
            <a:off x="594360" y="61539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Skills</a:t>
            </a:r>
            <a:endParaRPr lang="en-US" sz="1300" dirty="0"/>
          </a:p>
        </p:txBody>
      </p:sp>
      <p:sp>
        <p:nvSpPr>
          <p:cNvPr id="46" name="Shape 44"/>
          <p:cNvSpPr/>
          <p:nvPr/>
        </p:nvSpPr>
        <p:spPr>
          <a:xfrm>
            <a:off x="2286000" y="6153912"/>
            <a:ext cx="274320" cy="274320"/>
          </a:xfrm>
          <a:prstGeom prst="rect">
            <a:avLst/>
          </a:prstGeom>
          <a:ln w="8890">
            <a:solidFill>
              <a:srgbClr val="18160F"/>
            </a:solidFill>
            <a:prstDash val="solid"/>
          </a:ln>
        </p:spPr>
      </p:sp>
      <p:sp>
        <p:nvSpPr>
          <p:cNvPr id="47" name="Text 45"/>
          <p:cNvSpPr/>
          <p:nvPr/>
        </p:nvSpPr>
        <p:spPr>
          <a:xfrm>
            <a:off x="2286000" y="61539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48" name="Shape 46"/>
          <p:cNvSpPr/>
          <p:nvPr/>
        </p:nvSpPr>
        <p:spPr>
          <a:xfrm>
            <a:off x="2743200" y="6153912"/>
            <a:ext cx="274320" cy="274320"/>
          </a:xfrm>
          <a:prstGeom prst="rect">
            <a:avLst/>
          </a:prstGeom>
          <a:ln w="8890">
            <a:solidFill>
              <a:srgbClr val="18160F"/>
            </a:solidFill>
            <a:prstDash val="solid"/>
          </a:ln>
        </p:spPr>
      </p:sp>
      <p:sp>
        <p:nvSpPr>
          <p:cNvPr id="49" name="Text 47"/>
          <p:cNvSpPr/>
          <p:nvPr/>
        </p:nvSpPr>
        <p:spPr>
          <a:xfrm>
            <a:off x="2743200" y="61539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50" name="Shape 48"/>
          <p:cNvSpPr/>
          <p:nvPr/>
        </p:nvSpPr>
        <p:spPr>
          <a:xfrm>
            <a:off x="3200400" y="6153912"/>
            <a:ext cx="274320" cy="274320"/>
          </a:xfrm>
          <a:prstGeom prst="rect">
            <a:avLst/>
          </a:prstGeom>
          <a:ln w="8890">
            <a:solidFill>
              <a:srgbClr val="18160F"/>
            </a:solidFill>
            <a:prstDash val="solid"/>
          </a:ln>
        </p:spPr>
      </p:sp>
      <p:sp>
        <p:nvSpPr>
          <p:cNvPr id="51" name="Text 49"/>
          <p:cNvSpPr/>
          <p:nvPr/>
        </p:nvSpPr>
        <p:spPr>
          <a:xfrm>
            <a:off x="3200400" y="61539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52" name="Shape 50"/>
          <p:cNvSpPr/>
          <p:nvPr/>
        </p:nvSpPr>
        <p:spPr>
          <a:xfrm>
            <a:off x="3749040" y="6464808"/>
            <a:ext cx="3383280" cy="0"/>
          </a:xfrm>
          <a:prstGeom prst="line">
            <a:avLst/>
          </a:prstGeom>
          <a:noFill/>
          <a:ln w="5080">
            <a:solidFill>
              <a:srgbClr val="8A8280">
                <a:alpha val="60000"/>
              </a:srgbClr>
            </a:solidFill>
            <a:prstDash val="solid"/>
          </a:ln>
        </p:spPr>
      </p:sp>
      <p:sp>
        <p:nvSpPr>
          <p:cNvPr id="53" name="Text 51"/>
          <p:cNvSpPr/>
          <p:nvPr/>
        </p:nvSpPr>
        <p:spPr>
          <a:xfrm>
            <a:off x="594360" y="66111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Style</a:t>
            </a:r>
            <a:endParaRPr lang="en-US" sz="1300" dirty="0"/>
          </a:p>
        </p:txBody>
      </p:sp>
      <p:sp>
        <p:nvSpPr>
          <p:cNvPr id="54" name="Shape 52"/>
          <p:cNvSpPr/>
          <p:nvPr/>
        </p:nvSpPr>
        <p:spPr>
          <a:xfrm>
            <a:off x="2286000" y="6611112"/>
            <a:ext cx="274320" cy="274320"/>
          </a:xfrm>
          <a:prstGeom prst="rect">
            <a:avLst/>
          </a:prstGeom>
          <a:ln w="8890">
            <a:solidFill>
              <a:srgbClr val="18160F"/>
            </a:solidFill>
            <a:prstDash val="solid"/>
          </a:ln>
        </p:spPr>
      </p:sp>
      <p:sp>
        <p:nvSpPr>
          <p:cNvPr id="55" name="Text 53"/>
          <p:cNvSpPr/>
          <p:nvPr/>
        </p:nvSpPr>
        <p:spPr>
          <a:xfrm>
            <a:off x="2286000" y="66111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56" name="Shape 54"/>
          <p:cNvSpPr/>
          <p:nvPr/>
        </p:nvSpPr>
        <p:spPr>
          <a:xfrm>
            <a:off x="2743200" y="6611112"/>
            <a:ext cx="274320" cy="274320"/>
          </a:xfrm>
          <a:prstGeom prst="rect">
            <a:avLst/>
          </a:prstGeom>
          <a:ln w="8890">
            <a:solidFill>
              <a:srgbClr val="18160F"/>
            </a:solidFill>
            <a:prstDash val="solid"/>
          </a:ln>
        </p:spPr>
      </p:sp>
      <p:sp>
        <p:nvSpPr>
          <p:cNvPr id="57" name="Text 55"/>
          <p:cNvSpPr/>
          <p:nvPr/>
        </p:nvSpPr>
        <p:spPr>
          <a:xfrm>
            <a:off x="2743200" y="66111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58" name="Shape 56"/>
          <p:cNvSpPr/>
          <p:nvPr/>
        </p:nvSpPr>
        <p:spPr>
          <a:xfrm>
            <a:off x="3200400" y="6611112"/>
            <a:ext cx="274320" cy="274320"/>
          </a:xfrm>
          <a:prstGeom prst="rect">
            <a:avLst/>
          </a:prstGeom>
          <a:ln w="8890">
            <a:solidFill>
              <a:srgbClr val="18160F"/>
            </a:solidFill>
            <a:prstDash val="solid"/>
          </a:ln>
        </p:spPr>
      </p:sp>
      <p:sp>
        <p:nvSpPr>
          <p:cNvPr id="59" name="Text 57"/>
          <p:cNvSpPr/>
          <p:nvPr/>
        </p:nvSpPr>
        <p:spPr>
          <a:xfrm>
            <a:off x="3200400" y="66111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60" name="Shape 58"/>
          <p:cNvSpPr/>
          <p:nvPr/>
        </p:nvSpPr>
        <p:spPr>
          <a:xfrm>
            <a:off x="3749040" y="6922008"/>
            <a:ext cx="3383280" cy="0"/>
          </a:xfrm>
          <a:prstGeom prst="line">
            <a:avLst/>
          </a:prstGeom>
          <a:noFill/>
          <a:ln w="5080">
            <a:solidFill>
              <a:srgbClr val="8A8280">
                <a:alpha val="60000"/>
              </a:srgbClr>
            </a:solidFill>
            <a:prstDash val="solid"/>
          </a:ln>
        </p:spPr>
      </p:sp>
      <p:sp>
        <p:nvSpPr>
          <p:cNvPr id="61" name="Text 59"/>
          <p:cNvSpPr/>
          <p:nvPr/>
        </p:nvSpPr>
        <p:spPr>
          <a:xfrm>
            <a:off x="594360" y="7068312"/>
            <a:ext cx="1554480" cy="274320"/>
          </a:xfrm>
          <a:prstGeom prst="rect">
            <a:avLst/>
          </a:prstGeom>
          <a:noFill/>
          <a:ln/>
        </p:spPr>
        <p:txBody>
          <a:bodyPr wrap="square" lIns="0" tIns="0" rIns="0" bIns="0" rtlCol="0" anchor="ctr"/>
          <a:lstStyle/>
          <a:p>
            <a:pPr indent="0" marL="0">
              <a:buNone/>
            </a:pPr>
            <a:r>
              <a:rPr lang="en-US" sz="1300" dirty="0">
                <a:solidFill>
                  <a:srgbClr val="18160F"/>
                </a:solidFill>
                <a:latin typeface="Playfair Display" pitchFamily="34" charset="0"/>
                <a:ea typeface="Playfair Display" pitchFamily="34" charset="-122"/>
                <a:cs typeface="Playfair Display" pitchFamily="34" charset="-120"/>
              </a:rPr>
              <a:t>Sh. Values</a:t>
            </a:r>
            <a:endParaRPr lang="en-US" sz="1300" dirty="0"/>
          </a:p>
        </p:txBody>
      </p:sp>
      <p:sp>
        <p:nvSpPr>
          <p:cNvPr id="62" name="Shape 60"/>
          <p:cNvSpPr/>
          <p:nvPr/>
        </p:nvSpPr>
        <p:spPr>
          <a:xfrm>
            <a:off x="2286000" y="7068312"/>
            <a:ext cx="274320" cy="274320"/>
          </a:xfrm>
          <a:prstGeom prst="rect">
            <a:avLst/>
          </a:prstGeom>
          <a:ln w="8890">
            <a:solidFill>
              <a:srgbClr val="18160F"/>
            </a:solidFill>
            <a:prstDash val="solid"/>
          </a:ln>
        </p:spPr>
      </p:sp>
      <p:sp>
        <p:nvSpPr>
          <p:cNvPr id="63" name="Text 61"/>
          <p:cNvSpPr/>
          <p:nvPr/>
        </p:nvSpPr>
        <p:spPr>
          <a:xfrm>
            <a:off x="2286000" y="70683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64" name="Shape 62"/>
          <p:cNvSpPr/>
          <p:nvPr/>
        </p:nvSpPr>
        <p:spPr>
          <a:xfrm>
            <a:off x="2743200" y="7068312"/>
            <a:ext cx="274320" cy="274320"/>
          </a:xfrm>
          <a:prstGeom prst="rect">
            <a:avLst/>
          </a:prstGeom>
          <a:ln w="8890">
            <a:solidFill>
              <a:srgbClr val="18160F"/>
            </a:solidFill>
            <a:prstDash val="solid"/>
          </a:ln>
        </p:spPr>
      </p:sp>
      <p:sp>
        <p:nvSpPr>
          <p:cNvPr id="65" name="Text 63"/>
          <p:cNvSpPr/>
          <p:nvPr/>
        </p:nvSpPr>
        <p:spPr>
          <a:xfrm>
            <a:off x="2743200" y="70683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66" name="Shape 64"/>
          <p:cNvSpPr/>
          <p:nvPr/>
        </p:nvSpPr>
        <p:spPr>
          <a:xfrm>
            <a:off x="3200400" y="7068312"/>
            <a:ext cx="274320" cy="274320"/>
          </a:xfrm>
          <a:prstGeom prst="rect">
            <a:avLst/>
          </a:prstGeom>
          <a:ln w="8890">
            <a:solidFill>
              <a:srgbClr val="18160F"/>
            </a:solidFill>
            <a:prstDash val="solid"/>
          </a:ln>
        </p:spPr>
      </p:sp>
      <p:sp>
        <p:nvSpPr>
          <p:cNvPr id="67" name="Text 65"/>
          <p:cNvSpPr/>
          <p:nvPr/>
        </p:nvSpPr>
        <p:spPr>
          <a:xfrm>
            <a:off x="3200400" y="70683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68" name="Shape 66"/>
          <p:cNvSpPr/>
          <p:nvPr/>
        </p:nvSpPr>
        <p:spPr>
          <a:xfrm>
            <a:off x="3749040" y="7379208"/>
            <a:ext cx="3383280" cy="0"/>
          </a:xfrm>
          <a:prstGeom prst="line">
            <a:avLst/>
          </a:prstGeom>
          <a:noFill/>
          <a:ln w="5080">
            <a:solidFill>
              <a:srgbClr val="8A8280">
                <a:alpha val="60000"/>
              </a:srgbClr>
            </a:solidFill>
            <a:prstDash val="solid"/>
          </a:ln>
        </p:spPr>
      </p:sp>
      <p:sp>
        <p:nvSpPr>
          <p:cNvPr id="69" name="Text 67"/>
          <p:cNvSpPr/>
          <p:nvPr/>
        </p:nvSpPr>
        <p:spPr>
          <a:xfrm>
            <a:off x="594360" y="7525512"/>
            <a:ext cx="1554480" cy="274320"/>
          </a:xfrm>
          <a:prstGeom prst="rect">
            <a:avLst/>
          </a:prstGeom>
          <a:noFill/>
          <a:ln/>
        </p:spPr>
        <p:txBody>
          <a:bodyPr wrap="square" lIns="0" tIns="0" rIns="0" bIns="0" rtlCol="0" anchor="ctr"/>
          <a:lstStyle/>
          <a:p>
            <a:pPr indent="0" marL="0">
              <a:buNone/>
            </a:pPr>
            <a:r>
              <a:rPr lang="en-US" sz="1300" b="1" dirty="0">
                <a:solidFill>
                  <a:srgbClr val="2A3D2E"/>
                </a:solidFill>
                <a:latin typeface="Playfair Display" pitchFamily="34" charset="0"/>
                <a:ea typeface="Playfair Display" pitchFamily="34" charset="-122"/>
                <a:cs typeface="Playfair Display" pitchFamily="34" charset="-120"/>
              </a:rPr>
              <a:t>Stack</a:t>
            </a:r>
            <a:endParaRPr lang="en-US" sz="1300" dirty="0"/>
          </a:p>
        </p:txBody>
      </p:sp>
      <p:sp>
        <p:nvSpPr>
          <p:cNvPr id="70" name="Shape 68"/>
          <p:cNvSpPr/>
          <p:nvPr/>
        </p:nvSpPr>
        <p:spPr>
          <a:xfrm>
            <a:off x="2286000" y="7525512"/>
            <a:ext cx="274320" cy="274320"/>
          </a:xfrm>
          <a:prstGeom prst="rect">
            <a:avLst/>
          </a:prstGeom>
          <a:ln w="8890">
            <a:solidFill>
              <a:srgbClr val="18160F"/>
            </a:solidFill>
            <a:prstDash val="solid"/>
          </a:ln>
        </p:spPr>
      </p:sp>
      <p:sp>
        <p:nvSpPr>
          <p:cNvPr id="71" name="Text 69"/>
          <p:cNvSpPr/>
          <p:nvPr/>
        </p:nvSpPr>
        <p:spPr>
          <a:xfrm>
            <a:off x="2286000" y="75255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A</a:t>
            </a:r>
            <a:endParaRPr lang="en-US" sz="900" dirty="0"/>
          </a:p>
        </p:txBody>
      </p:sp>
      <p:sp>
        <p:nvSpPr>
          <p:cNvPr id="72" name="Shape 70"/>
          <p:cNvSpPr/>
          <p:nvPr/>
        </p:nvSpPr>
        <p:spPr>
          <a:xfrm>
            <a:off x="2743200" y="7525512"/>
            <a:ext cx="274320" cy="274320"/>
          </a:xfrm>
          <a:prstGeom prst="rect">
            <a:avLst/>
          </a:prstGeom>
          <a:ln w="8890">
            <a:solidFill>
              <a:srgbClr val="18160F"/>
            </a:solidFill>
            <a:prstDash val="solid"/>
          </a:ln>
        </p:spPr>
      </p:sp>
      <p:sp>
        <p:nvSpPr>
          <p:cNvPr id="73" name="Text 71"/>
          <p:cNvSpPr/>
          <p:nvPr/>
        </p:nvSpPr>
        <p:spPr>
          <a:xfrm>
            <a:off x="2743200" y="75255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D</a:t>
            </a:r>
            <a:endParaRPr lang="en-US" sz="900" dirty="0"/>
          </a:p>
        </p:txBody>
      </p:sp>
      <p:sp>
        <p:nvSpPr>
          <p:cNvPr id="74" name="Shape 72"/>
          <p:cNvSpPr/>
          <p:nvPr/>
        </p:nvSpPr>
        <p:spPr>
          <a:xfrm>
            <a:off x="3200400" y="7525512"/>
            <a:ext cx="274320" cy="274320"/>
          </a:xfrm>
          <a:prstGeom prst="rect">
            <a:avLst/>
          </a:prstGeom>
          <a:ln w="8890">
            <a:solidFill>
              <a:srgbClr val="18160F"/>
            </a:solidFill>
            <a:prstDash val="solid"/>
          </a:ln>
        </p:spPr>
      </p:sp>
      <p:sp>
        <p:nvSpPr>
          <p:cNvPr id="75" name="Text 73"/>
          <p:cNvSpPr/>
          <p:nvPr/>
        </p:nvSpPr>
        <p:spPr>
          <a:xfrm>
            <a:off x="3200400" y="7525512"/>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76" name="Shape 74"/>
          <p:cNvSpPr/>
          <p:nvPr/>
        </p:nvSpPr>
        <p:spPr>
          <a:xfrm>
            <a:off x="3749040" y="7836408"/>
            <a:ext cx="3383280" cy="0"/>
          </a:xfrm>
          <a:prstGeom prst="line">
            <a:avLst/>
          </a:prstGeom>
          <a:noFill/>
          <a:ln w="5080">
            <a:solidFill>
              <a:srgbClr val="8A8280">
                <a:alpha val="60000"/>
              </a:srgbClr>
            </a:solidFill>
            <a:prstDash val="solid"/>
          </a:ln>
        </p:spPr>
      </p:sp>
      <p:sp>
        <p:nvSpPr>
          <p:cNvPr id="77" name="Text 7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06 / 10</a:t>
            </a:r>
            <a:endParaRPr lang="en-US" sz="900" dirty="0"/>
          </a:p>
        </p:txBody>
      </p:sp>
      <p:sp>
        <p:nvSpPr>
          <p:cNvPr id="78" name="Text 7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79" name="Text 7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C4B9AE">
                <a:alpha val="18000"/>
              </a:srgbClr>
            </a:solidFill>
            <a:prstDash val="solid"/>
          </a:ln>
        </p:spPr>
      </p:sp>
      <p:sp>
        <p:nvSpPr>
          <p:cNvPr id="3" name="Shape 1"/>
          <p:cNvSpPr/>
          <p:nvPr/>
        </p:nvSpPr>
        <p:spPr>
          <a:xfrm>
            <a:off x="1005840" y="548640"/>
            <a:ext cx="0" cy="8961120"/>
          </a:xfrm>
          <a:prstGeom prst="line">
            <a:avLst/>
          </a:prstGeom>
          <a:noFill/>
          <a:ln w="3810">
            <a:solidFill>
              <a:srgbClr val="C4B9AE">
                <a:alpha val="18000"/>
              </a:srgbClr>
            </a:solidFill>
            <a:prstDash val="solid"/>
          </a:ln>
        </p:spPr>
      </p:sp>
      <p:sp>
        <p:nvSpPr>
          <p:cNvPr id="4" name="Shape 2"/>
          <p:cNvSpPr/>
          <p:nvPr/>
        </p:nvSpPr>
        <p:spPr>
          <a:xfrm>
            <a:off x="1463040" y="548640"/>
            <a:ext cx="0" cy="8961120"/>
          </a:xfrm>
          <a:prstGeom prst="line">
            <a:avLst/>
          </a:prstGeom>
          <a:noFill/>
          <a:ln w="3810">
            <a:solidFill>
              <a:srgbClr val="C4B9AE">
                <a:alpha val="18000"/>
              </a:srgbClr>
            </a:solidFill>
            <a:prstDash val="solid"/>
          </a:ln>
        </p:spPr>
      </p:sp>
      <p:sp>
        <p:nvSpPr>
          <p:cNvPr id="5" name="Shape 3"/>
          <p:cNvSpPr/>
          <p:nvPr/>
        </p:nvSpPr>
        <p:spPr>
          <a:xfrm>
            <a:off x="1920240" y="548640"/>
            <a:ext cx="0" cy="8961120"/>
          </a:xfrm>
          <a:prstGeom prst="line">
            <a:avLst/>
          </a:prstGeom>
          <a:noFill/>
          <a:ln w="3810">
            <a:solidFill>
              <a:srgbClr val="C4B9AE">
                <a:alpha val="18000"/>
              </a:srgbClr>
            </a:solidFill>
            <a:prstDash val="solid"/>
          </a:ln>
        </p:spPr>
      </p:sp>
      <p:sp>
        <p:nvSpPr>
          <p:cNvPr id="6" name="Shape 4"/>
          <p:cNvSpPr/>
          <p:nvPr/>
        </p:nvSpPr>
        <p:spPr>
          <a:xfrm>
            <a:off x="2377440" y="548640"/>
            <a:ext cx="0" cy="8961120"/>
          </a:xfrm>
          <a:prstGeom prst="line">
            <a:avLst/>
          </a:prstGeom>
          <a:noFill/>
          <a:ln w="3810">
            <a:solidFill>
              <a:srgbClr val="C4B9AE">
                <a:alpha val="18000"/>
              </a:srgbClr>
            </a:solidFill>
            <a:prstDash val="solid"/>
          </a:ln>
        </p:spPr>
      </p:sp>
      <p:sp>
        <p:nvSpPr>
          <p:cNvPr id="7" name="Shape 5"/>
          <p:cNvSpPr/>
          <p:nvPr/>
        </p:nvSpPr>
        <p:spPr>
          <a:xfrm>
            <a:off x="2834640" y="548640"/>
            <a:ext cx="0" cy="8961120"/>
          </a:xfrm>
          <a:prstGeom prst="line">
            <a:avLst/>
          </a:prstGeom>
          <a:noFill/>
          <a:ln w="3810">
            <a:solidFill>
              <a:srgbClr val="C4B9AE">
                <a:alpha val="18000"/>
              </a:srgbClr>
            </a:solidFill>
            <a:prstDash val="solid"/>
          </a:ln>
        </p:spPr>
      </p:sp>
      <p:sp>
        <p:nvSpPr>
          <p:cNvPr id="8" name="Shape 6"/>
          <p:cNvSpPr/>
          <p:nvPr/>
        </p:nvSpPr>
        <p:spPr>
          <a:xfrm>
            <a:off x="3291840" y="548640"/>
            <a:ext cx="0" cy="8961120"/>
          </a:xfrm>
          <a:prstGeom prst="line">
            <a:avLst/>
          </a:prstGeom>
          <a:noFill/>
          <a:ln w="3810">
            <a:solidFill>
              <a:srgbClr val="C4B9AE">
                <a:alpha val="18000"/>
              </a:srgbClr>
            </a:solidFill>
            <a:prstDash val="solid"/>
          </a:ln>
        </p:spPr>
      </p:sp>
      <p:sp>
        <p:nvSpPr>
          <p:cNvPr id="9" name="Shape 7"/>
          <p:cNvSpPr/>
          <p:nvPr/>
        </p:nvSpPr>
        <p:spPr>
          <a:xfrm>
            <a:off x="3749040" y="548640"/>
            <a:ext cx="0" cy="8961120"/>
          </a:xfrm>
          <a:prstGeom prst="line">
            <a:avLst/>
          </a:prstGeom>
          <a:noFill/>
          <a:ln w="3810">
            <a:solidFill>
              <a:srgbClr val="C4B9AE">
                <a:alpha val="18000"/>
              </a:srgbClr>
            </a:solidFill>
            <a:prstDash val="solid"/>
          </a:ln>
        </p:spPr>
      </p:sp>
      <p:sp>
        <p:nvSpPr>
          <p:cNvPr id="10" name="Shape 8"/>
          <p:cNvSpPr/>
          <p:nvPr/>
        </p:nvSpPr>
        <p:spPr>
          <a:xfrm>
            <a:off x="4206240" y="548640"/>
            <a:ext cx="0" cy="8961120"/>
          </a:xfrm>
          <a:prstGeom prst="line">
            <a:avLst/>
          </a:prstGeom>
          <a:noFill/>
          <a:ln w="3810">
            <a:solidFill>
              <a:srgbClr val="C4B9AE">
                <a:alpha val="18000"/>
              </a:srgbClr>
            </a:solidFill>
            <a:prstDash val="solid"/>
          </a:ln>
        </p:spPr>
      </p:sp>
      <p:sp>
        <p:nvSpPr>
          <p:cNvPr id="11" name="Shape 9"/>
          <p:cNvSpPr/>
          <p:nvPr/>
        </p:nvSpPr>
        <p:spPr>
          <a:xfrm>
            <a:off x="4663440" y="548640"/>
            <a:ext cx="0" cy="8961120"/>
          </a:xfrm>
          <a:prstGeom prst="line">
            <a:avLst/>
          </a:prstGeom>
          <a:noFill/>
          <a:ln w="3810">
            <a:solidFill>
              <a:srgbClr val="C4B9AE">
                <a:alpha val="18000"/>
              </a:srgbClr>
            </a:solidFill>
            <a:prstDash val="solid"/>
          </a:ln>
        </p:spPr>
      </p:sp>
      <p:sp>
        <p:nvSpPr>
          <p:cNvPr id="12" name="Shape 10"/>
          <p:cNvSpPr/>
          <p:nvPr/>
        </p:nvSpPr>
        <p:spPr>
          <a:xfrm>
            <a:off x="5120640" y="548640"/>
            <a:ext cx="0" cy="8961120"/>
          </a:xfrm>
          <a:prstGeom prst="line">
            <a:avLst/>
          </a:prstGeom>
          <a:noFill/>
          <a:ln w="3810">
            <a:solidFill>
              <a:srgbClr val="C4B9AE">
                <a:alpha val="18000"/>
              </a:srgbClr>
            </a:solidFill>
            <a:prstDash val="solid"/>
          </a:ln>
        </p:spPr>
      </p:sp>
      <p:sp>
        <p:nvSpPr>
          <p:cNvPr id="13" name="Shape 11"/>
          <p:cNvSpPr/>
          <p:nvPr/>
        </p:nvSpPr>
        <p:spPr>
          <a:xfrm>
            <a:off x="5577840" y="548640"/>
            <a:ext cx="0" cy="8961120"/>
          </a:xfrm>
          <a:prstGeom prst="line">
            <a:avLst/>
          </a:prstGeom>
          <a:noFill/>
          <a:ln w="3810">
            <a:solidFill>
              <a:srgbClr val="C4B9AE">
                <a:alpha val="18000"/>
              </a:srgbClr>
            </a:solidFill>
            <a:prstDash val="solid"/>
          </a:ln>
        </p:spPr>
      </p:sp>
      <p:sp>
        <p:nvSpPr>
          <p:cNvPr id="14" name="Shape 12"/>
          <p:cNvSpPr/>
          <p:nvPr/>
        </p:nvSpPr>
        <p:spPr>
          <a:xfrm>
            <a:off x="6035040" y="548640"/>
            <a:ext cx="0" cy="8961120"/>
          </a:xfrm>
          <a:prstGeom prst="line">
            <a:avLst/>
          </a:prstGeom>
          <a:noFill/>
          <a:ln w="3810">
            <a:solidFill>
              <a:srgbClr val="C4B9AE">
                <a:alpha val="18000"/>
              </a:srgbClr>
            </a:solidFill>
            <a:prstDash val="solid"/>
          </a:ln>
        </p:spPr>
      </p:sp>
      <p:sp>
        <p:nvSpPr>
          <p:cNvPr id="15" name="Shape 13"/>
          <p:cNvSpPr/>
          <p:nvPr/>
        </p:nvSpPr>
        <p:spPr>
          <a:xfrm>
            <a:off x="6492240" y="548640"/>
            <a:ext cx="0" cy="8961120"/>
          </a:xfrm>
          <a:prstGeom prst="line">
            <a:avLst/>
          </a:prstGeom>
          <a:noFill/>
          <a:ln w="3810">
            <a:solidFill>
              <a:srgbClr val="C4B9AE">
                <a:alpha val="18000"/>
              </a:srgbClr>
            </a:solidFill>
            <a:prstDash val="solid"/>
          </a:ln>
        </p:spPr>
      </p:sp>
      <p:sp>
        <p:nvSpPr>
          <p:cNvPr id="16" name="Shape 14"/>
          <p:cNvSpPr/>
          <p:nvPr/>
        </p:nvSpPr>
        <p:spPr>
          <a:xfrm>
            <a:off x="6949440" y="548640"/>
            <a:ext cx="0" cy="8961120"/>
          </a:xfrm>
          <a:prstGeom prst="line">
            <a:avLst/>
          </a:prstGeom>
          <a:noFill/>
          <a:ln w="3810">
            <a:solidFill>
              <a:srgbClr val="C4B9AE">
                <a:alpha val="18000"/>
              </a:srgbClr>
            </a:solidFill>
            <a:prstDash val="solid"/>
          </a:ln>
        </p:spPr>
      </p:sp>
      <p:sp>
        <p:nvSpPr>
          <p:cNvPr id="17" name="Shape 15"/>
          <p:cNvSpPr/>
          <p:nvPr/>
        </p:nvSpPr>
        <p:spPr>
          <a:xfrm>
            <a:off x="548640" y="548640"/>
            <a:ext cx="6675120" cy="0"/>
          </a:xfrm>
          <a:prstGeom prst="line">
            <a:avLst/>
          </a:prstGeom>
          <a:noFill/>
          <a:ln w="3810">
            <a:solidFill>
              <a:srgbClr val="C4B9AE">
                <a:alpha val="18000"/>
              </a:srgbClr>
            </a:solidFill>
            <a:prstDash val="solid"/>
          </a:ln>
        </p:spPr>
      </p:sp>
      <p:sp>
        <p:nvSpPr>
          <p:cNvPr id="18" name="Shape 16"/>
          <p:cNvSpPr/>
          <p:nvPr/>
        </p:nvSpPr>
        <p:spPr>
          <a:xfrm>
            <a:off x="548640" y="1005840"/>
            <a:ext cx="6675120" cy="0"/>
          </a:xfrm>
          <a:prstGeom prst="line">
            <a:avLst/>
          </a:prstGeom>
          <a:noFill/>
          <a:ln w="3810">
            <a:solidFill>
              <a:srgbClr val="C4B9AE">
                <a:alpha val="18000"/>
              </a:srgbClr>
            </a:solidFill>
            <a:prstDash val="solid"/>
          </a:ln>
        </p:spPr>
      </p:sp>
      <p:sp>
        <p:nvSpPr>
          <p:cNvPr id="19" name="Shape 17"/>
          <p:cNvSpPr/>
          <p:nvPr/>
        </p:nvSpPr>
        <p:spPr>
          <a:xfrm>
            <a:off x="548640" y="1463040"/>
            <a:ext cx="6675120" cy="0"/>
          </a:xfrm>
          <a:prstGeom prst="line">
            <a:avLst/>
          </a:prstGeom>
          <a:noFill/>
          <a:ln w="3810">
            <a:solidFill>
              <a:srgbClr val="C4B9AE">
                <a:alpha val="18000"/>
              </a:srgbClr>
            </a:solidFill>
            <a:prstDash val="solid"/>
          </a:ln>
        </p:spPr>
      </p:sp>
      <p:sp>
        <p:nvSpPr>
          <p:cNvPr id="20" name="Shape 18"/>
          <p:cNvSpPr/>
          <p:nvPr/>
        </p:nvSpPr>
        <p:spPr>
          <a:xfrm>
            <a:off x="548640" y="1920240"/>
            <a:ext cx="6675120" cy="0"/>
          </a:xfrm>
          <a:prstGeom prst="line">
            <a:avLst/>
          </a:prstGeom>
          <a:noFill/>
          <a:ln w="3810">
            <a:solidFill>
              <a:srgbClr val="C4B9AE">
                <a:alpha val="18000"/>
              </a:srgbClr>
            </a:solidFill>
            <a:prstDash val="solid"/>
          </a:ln>
        </p:spPr>
      </p:sp>
      <p:sp>
        <p:nvSpPr>
          <p:cNvPr id="21" name="Shape 19"/>
          <p:cNvSpPr/>
          <p:nvPr/>
        </p:nvSpPr>
        <p:spPr>
          <a:xfrm>
            <a:off x="548640" y="2377440"/>
            <a:ext cx="6675120" cy="0"/>
          </a:xfrm>
          <a:prstGeom prst="line">
            <a:avLst/>
          </a:prstGeom>
          <a:noFill/>
          <a:ln w="3810">
            <a:solidFill>
              <a:srgbClr val="C4B9AE">
                <a:alpha val="18000"/>
              </a:srgbClr>
            </a:solidFill>
            <a:prstDash val="solid"/>
          </a:ln>
        </p:spPr>
      </p:sp>
      <p:sp>
        <p:nvSpPr>
          <p:cNvPr id="22" name="Shape 20"/>
          <p:cNvSpPr/>
          <p:nvPr/>
        </p:nvSpPr>
        <p:spPr>
          <a:xfrm>
            <a:off x="548640" y="2834640"/>
            <a:ext cx="6675120" cy="0"/>
          </a:xfrm>
          <a:prstGeom prst="line">
            <a:avLst/>
          </a:prstGeom>
          <a:noFill/>
          <a:ln w="3810">
            <a:solidFill>
              <a:srgbClr val="C4B9AE">
                <a:alpha val="18000"/>
              </a:srgbClr>
            </a:solidFill>
            <a:prstDash val="solid"/>
          </a:ln>
        </p:spPr>
      </p:sp>
      <p:sp>
        <p:nvSpPr>
          <p:cNvPr id="23" name="Shape 21"/>
          <p:cNvSpPr/>
          <p:nvPr/>
        </p:nvSpPr>
        <p:spPr>
          <a:xfrm>
            <a:off x="548640" y="3291840"/>
            <a:ext cx="6675120" cy="0"/>
          </a:xfrm>
          <a:prstGeom prst="line">
            <a:avLst/>
          </a:prstGeom>
          <a:noFill/>
          <a:ln w="3810">
            <a:solidFill>
              <a:srgbClr val="C4B9AE">
                <a:alpha val="18000"/>
              </a:srgbClr>
            </a:solidFill>
            <a:prstDash val="solid"/>
          </a:ln>
        </p:spPr>
      </p:sp>
      <p:sp>
        <p:nvSpPr>
          <p:cNvPr id="24" name="Shape 22"/>
          <p:cNvSpPr/>
          <p:nvPr/>
        </p:nvSpPr>
        <p:spPr>
          <a:xfrm>
            <a:off x="548640" y="3749040"/>
            <a:ext cx="6675120" cy="0"/>
          </a:xfrm>
          <a:prstGeom prst="line">
            <a:avLst/>
          </a:prstGeom>
          <a:noFill/>
          <a:ln w="3810">
            <a:solidFill>
              <a:srgbClr val="C4B9AE">
                <a:alpha val="18000"/>
              </a:srgbClr>
            </a:solidFill>
            <a:prstDash val="solid"/>
          </a:ln>
        </p:spPr>
      </p:sp>
      <p:sp>
        <p:nvSpPr>
          <p:cNvPr id="25" name="Shape 23"/>
          <p:cNvSpPr/>
          <p:nvPr/>
        </p:nvSpPr>
        <p:spPr>
          <a:xfrm>
            <a:off x="548640" y="4206240"/>
            <a:ext cx="6675120" cy="0"/>
          </a:xfrm>
          <a:prstGeom prst="line">
            <a:avLst/>
          </a:prstGeom>
          <a:noFill/>
          <a:ln w="3810">
            <a:solidFill>
              <a:srgbClr val="C4B9AE">
                <a:alpha val="18000"/>
              </a:srgbClr>
            </a:solidFill>
            <a:prstDash val="solid"/>
          </a:ln>
        </p:spPr>
      </p:sp>
      <p:sp>
        <p:nvSpPr>
          <p:cNvPr id="26" name="Shape 24"/>
          <p:cNvSpPr/>
          <p:nvPr/>
        </p:nvSpPr>
        <p:spPr>
          <a:xfrm>
            <a:off x="548640" y="4663440"/>
            <a:ext cx="6675120" cy="0"/>
          </a:xfrm>
          <a:prstGeom prst="line">
            <a:avLst/>
          </a:prstGeom>
          <a:noFill/>
          <a:ln w="3810">
            <a:solidFill>
              <a:srgbClr val="C4B9AE">
                <a:alpha val="18000"/>
              </a:srgbClr>
            </a:solidFill>
            <a:prstDash val="solid"/>
          </a:ln>
        </p:spPr>
      </p:sp>
      <p:sp>
        <p:nvSpPr>
          <p:cNvPr id="27" name="Shape 25"/>
          <p:cNvSpPr/>
          <p:nvPr/>
        </p:nvSpPr>
        <p:spPr>
          <a:xfrm>
            <a:off x="548640" y="5120640"/>
            <a:ext cx="6675120" cy="0"/>
          </a:xfrm>
          <a:prstGeom prst="line">
            <a:avLst/>
          </a:prstGeom>
          <a:noFill/>
          <a:ln w="3810">
            <a:solidFill>
              <a:srgbClr val="C4B9AE">
                <a:alpha val="18000"/>
              </a:srgbClr>
            </a:solidFill>
            <a:prstDash val="solid"/>
          </a:ln>
        </p:spPr>
      </p:sp>
      <p:sp>
        <p:nvSpPr>
          <p:cNvPr id="28" name="Shape 26"/>
          <p:cNvSpPr/>
          <p:nvPr/>
        </p:nvSpPr>
        <p:spPr>
          <a:xfrm>
            <a:off x="548640" y="5577840"/>
            <a:ext cx="6675120" cy="0"/>
          </a:xfrm>
          <a:prstGeom prst="line">
            <a:avLst/>
          </a:prstGeom>
          <a:noFill/>
          <a:ln w="3810">
            <a:solidFill>
              <a:srgbClr val="C4B9AE">
                <a:alpha val="18000"/>
              </a:srgbClr>
            </a:solidFill>
            <a:prstDash val="solid"/>
          </a:ln>
        </p:spPr>
      </p:sp>
      <p:sp>
        <p:nvSpPr>
          <p:cNvPr id="29" name="Shape 27"/>
          <p:cNvSpPr/>
          <p:nvPr/>
        </p:nvSpPr>
        <p:spPr>
          <a:xfrm>
            <a:off x="548640" y="6035040"/>
            <a:ext cx="6675120" cy="0"/>
          </a:xfrm>
          <a:prstGeom prst="line">
            <a:avLst/>
          </a:prstGeom>
          <a:noFill/>
          <a:ln w="3810">
            <a:solidFill>
              <a:srgbClr val="C4B9AE">
                <a:alpha val="18000"/>
              </a:srgbClr>
            </a:solidFill>
            <a:prstDash val="solid"/>
          </a:ln>
        </p:spPr>
      </p:sp>
      <p:sp>
        <p:nvSpPr>
          <p:cNvPr id="30" name="Shape 28"/>
          <p:cNvSpPr/>
          <p:nvPr/>
        </p:nvSpPr>
        <p:spPr>
          <a:xfrm>
            <a:off x="548640" y="6492240"/>
            <a:ext cx="6675120" cy="0"/>
          </a:xfrm>
          <a:prstGeom prst="line">
            <a:avLst/>
          </a:prstGeom>
          <a:noFill/>
          <a:ln w="3810">
            <a:solidFill>
              <a:srgbClr val="C4B9AE">
                <a:alpha val="18000"/>
              </a:srgbClr>
            </a:solidFill>
            <a:prstDash val="solid"/>
          </a:ln>
        </p:spPr>
      </p:sp>
      <p:sp>
        <p:nvSpPr>
          <p:cNvPr id="31" name="Shape 29"/>
          <p:cNvSpPr/>
          <p:nvPr/>
        </p:nvSpPr>
        <p:spPr>
          <a:xfrm>
            <a:off x="548640" y="6949440"/>
            <a:ext cx="6675120" cy="0"/>
          </a:xfrm>
          <a:prstGeom prst="line">
            <a:avLst/>
          </a:prstGeom>
          <a:noFill/>
          <a:ln w="3810">
            <a:solidFill>
              <a:srgbClr val="C4B9AE">
                <a:alpha val="18000"/>
              </a:srgbClr>
            </a:solidFill>
            <a:prstDash val="solid"/>
          </a:ln>
        </p:spPr>
      </p:sp>
      <p:sp>
        <p:nvSpPr>
          <p:cNvPr id="32" name="Shape 30"/>
          <p:cNvSpPr/>
          <p:nvPr/>
        </p:nvSpPr>
        <p:spPr>
          <a:xfrm>
            <a:off x="548640" y="7406640"/>
            <a:ext cx="6675120" cy="0"/>
          </a:xfrm>
          <a:prstGeom prst="line">
            <a:avLst/>
          </a:prstGeom>
          <a:noFill/>
          <a:ln w="3810">
            <a:solidFill>
              <a:srgbClr val="C4B9AE">
                <a:alpha val="18000"/>
              </a:srgbClr>
            </a:solidFill>
            <a:prstDash val="solid"/>
          </a:ln>
        </p:spPr>
      </p:sp>
      <p:sp>
        <p:nvSpPr>
          <p:cNvPr id="33" name="Shape 31"/>
          <p:cNvSpPr/>
          <p:nvPr/>
        </p:nvSpPr>
        <p:spPr>
          <a:xfrm>
            <a:off x="548640" y="7863840"/>
            <a:ext cx="6675120" cy="0"/>
          </a:xfrm>
          <a:prstGeom prst="line">
            <a:avLst/>
          </a:prstGeom>
          <a:noFill/>
          <a:ln w="3810">
            <a:solidFill>
              <a:srgbClr val="C4B9AE">
                <a:alpha val="18000"/>
              </a:srgbClr>
            </a:solidFill>
            <a:prstDash val="solid"/>
          </a:ln>
        </p:spPr>
      </p:sp>
      <p:sp>
        <p:nvSpPr>
          <p:cNvPr id="34" name="Shape 32"/>
          <p:cNvSpPr/>
          <p:nvPr/>
        </p:nvSpPr>
        <p:spPr>
          <a:xfrm>
            <a:off x="548640" y="8321040"/>
            <a:ext cx="6675120" cy="0"/>
          </a:xfrm>
          <a:prstGeom prst="line">
            <a:avLst/>
          </a:prstGeom>
          <a:noFill/>
          <a:ln w="3810">
            <a:solidFill>
              <a:srgbClr val="C4B9AE">
                <a:alpha val="18000"/>
              </a:srgbClr>
            </a:solidFill>
            <a:prstDash val="solid"/>
          </a:ln>
        </p:spPr>
      </p:sp>
      <p:sp>
        <p:nvSpPr>
          <p:cNvPr id="35" name="Shape 33"/>
          <p:cNvSpPr/>
          <p:nvPr/>
        </p:nvSpPr>
        <p:spPr>
          <a:xfrm>
            <a:off x="548640" y="8778240"/>
            <a:ext cx="6675120" cy="0"/>
          </a:xfrm>
          <a:prstGeom prst="line">
            <a:avLst/>
          </a:prstGeom>
          <a:noFill/>
          <a:ln w="3810">
            <a:solidFill>
              <a:srgbClr val="C4B9AE">
                <a:alpha val="18000"/>
              </a:srgbClr>
            </a:solidFill>
            <a:prstDash val="solid"/>
          </a:ln>
        </p:spPr>
      </p:sp>
      <p:sp>
        <p:nvSpPr>
          <p:cNvPr id="36" name="Shape 34"/>
          <p:cNvSpPr/>
          <p:nvPr/>
        </p:nvSpPr>
        <p:spPr>
          <a:xfrm>
            <a:off x="548640" y="9235440"/>
            <a:ext cx="6675120" cy="0"/>
          </a:xfrm>
          <a:prstGeom prst="line">
            <a:avLst/>
          </a:prstGeom>
          <a:noFill/>
          <a:ln w="3810">
            <a:solidFill>
              <a:srgbClr val="C4B9AE">
                <a:alpha val="18000"/>
              </a:srgbClr>
            </a:solidFill>
            <a:prstDash val="solid"/>
          </a:ln>
        </p:spPr>
      </p:sp>
      <p:sp>
        <p:nvSpPr>
          <p:cNvPr id="37" name="Shape 35"/>
          <p:cNvSpPr/>
          <p:nvPr/>
        </p:nvSpPr>
        <p:spPr>
          <a:xfrm>
            <a:off x="548640" y="594360"/>
            <a:ext cx="411480" cy="22860"/>
          </a:xfrm>
          <a:prstGeom prst="rect">
            <a:avLst/>
          </a:prstGeom>
          <a:solidFill>
            <a:srgbClr val="F7F471"/>
          </a:solidFill>
          <a:ln/>
        </p:spPr>
      </p:sp>
      <p:sp>
        <p:nvSpPr>
          <p:cNvPr id="38" name="Text 36"/>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STEP 05 OF 07</a:t>
            </a:r>
            <a:endParaRPr lang="en-US" sz="900" dirty="0"/>
          </a:p>
        </p:txBody>
      </p:sp>
      <p:sp>
        <p:nvSpPr>
          <p:cNvPr id="39" name="Text 37"/>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F7F471"/>
                </a:solidFill>
                <a:latin typeface="Playfair Display" pitchFamily="34" charset="0"/>
                <a:ea typeface="Playfair Display" pitchFamily="34" charset="-122"/>
                <a:cs typeface="Playfair Display" pitchFamily="34" charset="-120"/>
              </a:rPr>
              <a:t>05</a:t>
            </a:r>
            <a:endParaRPr lang="en-US" sz="6400" dirty="0"/>
          </a:p>
        </p:txBody>
      </p:sp>
      <p:sp>
        <p:nvSpPr>
          <p:cNvPr id="40" name="Text 38"/>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EDE8DF"/>
                </a:solidFill>
                <a:latin typeface="Playfair Display" pitchFamily="34" charset="0"/>
                <a:ea typeface="Playfair Display" pitchFamily="34" charset="-122"/>
                <a:cs typeface="Playfair Display" pitchFamily="34" charset="-120"/>
              </a:rPr>
              <a:t>Map the eighth S as a four-layer Stack.</a:t>
            </a:r>
            <a:endParaRPr lang="en-US" sz="2600" dirty="0"/>
          </a:p>
        </p:txBody>
      </p:sp>
      <p:sp>
        <p:nvSpPr>
          <p:cNvPr id="41" name="Shape 39"/>
          <p:cNvSpPr/>
          <p:nvPr/>
        </p:nvSpPr>
        <p:spPr>
          <a:xfrm>
            <a:off x="548640" y="2240280"/>
            <a:ext cx="6675120" cy="0"/>
          </a:xfrm>
          <a:prstGeom prst="line">
            <a:avLst/>
          </a:prstGeom>
          <a:noFill/>
          <a:ln w="12700">
            <a:solidFill>
              <a:srgbClr val="F7F471"/>
            </a:solidFill>
            <a:prstDash val="solid"/>
          </a:ln>
        </p:spPr>
      </p:sp>
      <p:sp>
        <p:nvSpPr>
          <p:cNvPr id="42" name="Text 40"/>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THE INSTRUCTION</a:t>
            </a:r>
            <a:endParaRPr lang="en-US" sz="1000" dirty="0"/>
          </a:p>
        </p:txBody>
      </p:sp>
      <p:sp>
        <p:nvSpPr>
          <p:cNvPr id="43" name="Text 41"/>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EDE8DF"/>
                </a:solidFill>
                <a:latin typeface="Inter" pitchFamily="34" charset="0"/>
                <a:ea typeface="Inter" pitchFamily="34" charset="-122"/>
                <a:cs typeface="Inter" pitchFamily="34" charset="-120"/>
              </a:rPr>
              <a:t>Sketch the four layers of your Stack. Data, Models, Prompts, Agents. Write the specific tool you use at each layer. Add the role inside the firm who owns the layer. If a layer is empty, that is your highest-leverage gap.</a:t>
            </a:r>
            <a:endParaRPr lang="en-US" sz="1200" dirty="0"/>
          </a:p>
        </p:txBody>
      </p:sp>
      <p:sp>
        <p:nvSpPr>
          <p:cNvPr id="44" name="Shape 42"/>
          <p:cNvSpPr/>
          <p:nvPr/>
        </p:nvSpPr>
        <p:spPr>
          <a:xfrm>
            <a:off x="548640" y="3840480"/>
            <a:ext cx="6675120" cy="777240"/>
          </a:xfrm>
          <a:prstGeom prst="rect">
            <a:avLst/>
          </a:prstGeom>
          <a:ln w="7620">
            <a:solidFill>
              <a:srgbClr val="C4B9AE"/>
            </a:solidFill>
            <a:prstDash val="solid"/>
          </a:ln>
        </p:spPr>
      </p:sp>
      <p:sp>
        <p:nvSpPr>
          <p:cNvPr id="45" name="Shape 43"/>
          <p:cNvSpPr/>
          <p:nvPr/>
        </p:nvSpPr>
        <p:spPr>
          <a:xfrm>
            <a:off x="548640" y="3840480"/>
            <a:ext cx="777240" cy="777240"/>
          </a:xfrm>
          <a:prstGeom prst="rect">
            <a:avLst/>
          </a:prstGeom>
          <a:solidFill>
            <a:srgbClr val="F7F471"/>
          </a:solidFill>
          <a:ln/>
        </p:spPr>
      </p:sp>
      <p:sp>
        <p:nvSpPr>
          <p:cNvPr id="46" name="Text 44"/>
          <p:cNvSpPr/>
          <p:nvPr/>
        </p:nvSpPr>
        <p:spPr>
          <a:xfrm>
            <a:off x="548640" y="38404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L4</a:t>
            </a:r>
            <a:endParaRPr lang="en-US" sz="2200" dirty="0"/>
          </a:p>
        </p:txBody>
      </p:sp>
      <p:sp>
        <p:nvSpPr>
          <p:cNvPr id="47" name="Text 45"/>
          <p:cNvSpPr/>
          <p:nvPr/>
        </p:nvSpPr>
        <p:spPr>
          <a:xfrm>
            <a:off x="1508760" y="39776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AGENTS</a:t>
            </a:r>
            <a:endParaRPr lang="en-US" sz="1800" dirty="0"/>
          </a:p>
        </p:txBody>
      </p:sp>
      <p:sp>
        <p:nvSpPr>
          <p:cNvPr id="48" name="Text 46"/>
          <p:cNvSpPr/>
          <p:nvPr/>
        </p:nvSpPr>
        <p:spPr>
          <a:xfrm>
            <a:off x="1508760" y="42976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autonomous workflows</a:t>
            </a:r>
            <a:endParaRPr lang="en-US" sz="1000" dirty="0"/>
          </a:p>
        </p:txBody>
      </p:sp>
      <p:sp>
        <p:nvSpPr>
          <p:cNvPr id="49" name="Text 47"/>
          <p:cNvSpPr/>
          <p:nvPr/>
        </p:nvSpPr>
        <p:spPr>
          <a:xfrm>
            <a:off x="4069080" y="4005072"/>
            <a:ext cx="23774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  ·  OWNER</a:t>
            </a:r>
            <a:endParaRPr lang="en-US" sz="800" dirty="0"/>
          </a:p>
        </p:txBody>
      </p:sp>
      <p:sp>
        <p:nvSpPr>
          <p:cNvPr id="50" name="Shape 48"/>
          <p:cNvSpPr/>
          <p:nvPr/>
        </p:nvSpPr>
        <p:spPr>
          <a:xfrm>
            <a:off x="4069080" y="4453128"/>
            <a:ext cx="3063240" cy="0"/>
          </a:xfrm>
          <a:prstGeom prst="line">
            <a:avLst/>
          </a:prstGeom>
          <a:noFill/>
          <a:ln w="5080">
            <a:solidFill>
              <a:srgbClr val="EDE8DF">
                <a:alpha val="70000"/>
              </a:srgbClr>
            </a:solidFill>
            <a:prstDash val="solid"/>
          </a:ln>
        </p:spPr>
      </p:sp>
      <p:sp>
        <p:nvSpPr>
          <p:cNvPr id="51" name="Shape 49"/>
          <p:cNvSpPr/>
          <p:nvPr/>
        </p:nvSpPr>
        <p:spPr>
          <a:xfrm>
            <a:off x="548640" y="4754880"/>
            <a:ext cx="6675120" cy="777240"/>
          </a:xfrm>
          <a:prstGeom prst="rect">
            <a:avLst/>
          </a:prstGeom>
          <a:ln w="7620">
            <a:solidFill>
              <a:srgbClr val="C4B9AE"/>
            </a:solidFill>
            <a:prstDash val="solid"/>
          </a:ln>
        </p:spPr>
      </p:sp>
      <p:sp>
        <p:nvSpPr>
          <p:cNvPr id="52" name="Shape 50"/>
          <p:cNvSpPr/>
          <p:nvPr/>
        </p:nvSpPr>
        <p:spPr>
          <a:xfrm>
            <a:off x="548640" y="4754880"/>
            <a:ext cx="777240" cy="777240"/>
          </a:xfrm>
          <a:prstGeom prst="rect">
            <a:avLst/>
          </a:prstGeom>
          <a:solidFill>
            <a:srgbClr val="F7F471"/>
          </a:solidFill>
          <a:ln/>
        </p:spPr>
      </p:sp>
      <p:sp>
        <p:nvSpPr>
          <p:cNvPr id="53" name="Text 51"/>
          <p:cNvSpPr/>
          <p:nvPr/>
        </p:nvSpPr>
        <p:spPr>
          <a:xfrm>
            <a:off x="548640" y="47548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L3</a:t>
            </a:r>
            <a:endParaRPr lang="en-US" sz="2200" dirty="0"/>
          </a:p>
        </p:txBody>
      </p:sp>
      <p:sp>
        <p:nvSpPr>
          <p:cNvPr id="54" name="Text 52"/>
          <p:cNvSpPr/>
          <p:nvPr/>
        </p:nvSpPr>
        <p:spPr>
          <a:xfrm>
            <a:off x="1508760" y="48920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PROMPTS</a:t>
            </a:r>
            <a:endParaRPr lang="en-US" sz="1800" dirty="0"/>
          </a:p>
        </p:txBody>
      </p:sp>
      <p:sp>
        <p:nvSpPr>
          <p:cNvPr id="55" name="Text 53"/>
          <p:cNvSpPr/>
          <p:nvPr/>
        </p:nvSpPr>
        <p:spPr>
          <a:xfrm>
            <a:off x="1508760" y="52120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codified team patterns</a:t>
            </a:r>
            <a:endParaRPr lang="en-US" sz="1000" dirty="0"/>
          </a:p>
        </p:txBody>
      </p:sp>
      <p:sp>
        <p:nvSpPr>
          <p:cNvPr id="56" name="Text 54"/>
          <p:cNvSpPr/>
          <p:nvPr/>
        </p:nvSpPr>
        <p:spPr>
          <a:xfrm>
            <a:off x="4069080" y="4919472"/>
            <a:ext cx="23774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  ·  OWNER</a:t>
            </a:r>
            <a:endParaRPr lang="en-US" sz="800" dirty="0"/>
          </a:p>
        </p:txBody>
      </p:sp>
      <p:sp>
        <p:nvSpPr>
          <p:cNvPr id="57" name="Shape 55"/>
          <p:cNvSpPr/>
          <p:nvPr/>
        </p:nvSpPr>
        <p:spPr>
          <a:xfrm>
            <a:off x="4069080" y="5367528"/>
            <a:ext cx="3063240" cy="0"/>
          </a:xfrm>
          <a:prstGeom prst="line">
            <a:avLst/>
          </a:prstGeom>
          <a:noFill/>
          <a:ln w="5080">
            <a:solidFill>
              <a:srgbClr val="EDE8DF">
                <a:alpha val="70000"/>
              </a:srgbClr>
            </a:solidFill>
            <a:prstDash val="solid"/>
          </a:ln>
        </p:spPr>
      </p:sp>
      <p:sp>
        <p:nvSpPr>
          <p:cNvPr id="58" name="Shape 56"/>
          <p:cNvSpPr/>
          <p:nvPr/>
        </p:nvSpPr>
        <p:spPr>
          <a:xfrm>
            <a:off x="548640" y="5669280"/>
            <a:ext cx="6675120" cy="777240"/>
          </a:xfrm>
          <a:prstGeom prst="rect">
            <a:avLst/>
          </a:prstGeom>
          <a:ln w="7620">
            <a:solidFill>
              <a:srgbClr val="C4B9AE"/>
            </a:solidFill>
            <a:prstDash val="solid"/>
          </a:ln>
        </p:spPr>
      </p:sp>
      <p:sp>
        <p:nvSpPr>
          <p:cNvPr id="59" name="Shape 57"/>
          <p:cNvSpPr/>
          <p:nvPr/>
        </p:nvSpPr>
        <p:spPr>
          <a:xfrm>
            <a:off x="548640" y="5669280"/>
            <a:ext cx="777240" cy="777240"/>
          </a:xfrm>
          <a:prstGeom prst="rect">
            <a:avLst/>
          </a:prstGeom>
          <a:solidFill>
            <a:srgbClr val="F7F471"/>
          </a:solidFill>
          <a:ln/>
        </p:spPr>
      </p:sp>
      <p:sp>
        <p:nvSpPr>
          <p:cNvPr id="60" name="Text 58"/>
          <p:cNvSpPr/>
          <p:nvPr/>
        </p:nvSpPr>
        <p:spPr>
          <a:xfrm>
            <a:off x="548640" y="56692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L2</a:t>
            </a:r>
            <a:endParaRPr lang="en-US" sz="2200" dirty="0"/>
          </a:p>
        </p:txBody>
      </p:sp>
      <p:sp>
        <p:nvSpPr>
          <p:cNvPr id="61" name="Text 59"/>
          <p:cNvSpPr/>
          <p:nvPr/>
        </p:nvSpPr>
        <p:spPr>
          <a:xfrm>
            <a:off x="1508760" y="58064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MODELS</a:t>
            </a:r>
            <a:endParaRPr lang="en-US" sz="1800" dirty="0"/>
          </a:p>
        </p:txBody>
      </p:sp>
      <p:sp>
        <p:nvSpPr>
          <p:cNvPr id="62" name="Text 60"/>
          <p:cNvSpPr/>
          <p:nvPr/>
        </p:nvSpPr>
        <p:spPr>
          <a:xfrm>
            <a:off x="1508760" y="61264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frontier and specialist</a:t>
            </a:r>
            <a:endParaRPr lang="en-US" sz="1000" dirty="0"/>
          </a:p>
        </p:txBody>
      </p:sp>
      <p:sp>
        <p:nvSpPr>
          <p:cNvPr id="63" name="Text 61"/>
          <p:cNvSpPr/>
          <p:nvPr/>
        </p:nvSpPr>
        <p:spPr>
          <a:xfrm>
            <a:off x="4069080" y="5833872"/>
            <a:ext cx="23774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  ·  OWNER</a:t>
            </a:r>
            <a:endParaRPr lang="en-US" sz="800" dirty="0"/>
          </a:p>
        </p:txBody>
      </p:sp>
      <p:sp>
        <p:nvSpPr>
          <p:cNvPr id="64" name="Shape 62"/>
          <p:cNvSpPr/>
          <p:nvPr/>
        </p:nvSpPr>
        <p:spPr>
          <a:xfrm>
            <a:off x="4069080" y="6281928"/>
            <a:ext cx="3063240" cy="0"/>
          </a:xfrm>
          <a:prstGeom prst="line">
            <a:avLst/>
          </a:prstGeom>
          <a:noFill/>
          <a:ln w="5080">
            <a:solidFill>
              <a:srgbClr val="EDE8DF">
                <a:alpha val="70000"/>
              </a:srgbClr>
            </a:solidFill>
            <a:prstDash val="solid"/>
          </a:ln>
        </p:spPr>
      </p:sp>
      <p:sp>
        <p:nvSpPr>
          <p:cNvPr id="65" name="Shape 63"/>
          <p:cNvSpPr/>
          <p:nvPr/>
        </p:nvSpPr>
        <p:spPr>
          <a:xfrm>
            <a:off x="548640" y="6583680"/>
            <a:ext cx="6675120" cy="777240"/>
          </a:xfrm>
          <a:prstGeom prst="rect">
            <a:avLst/>
          </a:prstGeom>
          <a:ln w="7620">
            <a:solidFill>
              <a:srgbClr val="C4B9AE"/>
            </a:solidFill>
            <a:prstDash val="solid"/>
          </a:ln>
        </p:spPr>
      </p:sp>
      <p:sp>
        <p:nvSpPr>
          <p:cNvPr id="66" name="Shape 64"/>
          <p:cNvSpPr/>
          <p:nvPr/>
        </p:nvSpPr>
        <p:spPr>
          <a:xfrm>
            <a:off x="548640" y="6583680"/>
            <a:ext cx="777240" cy="777240"/>
          </a:xfrm>
          <a:prstGeom prst="rect">
            <a:avLst/>
          </a:prstGeom>
          <a:solidFill>
            <a:srgbClr val="F7F471"/>
          </a:solidFill>
          <a:ln/>
        </p:spPr>
      </p:sp>
      <p:sp>
        <p:nvSpPr>
          <p:cNvPr id="67" name="Text 65"/>
          <p:cNvSpPr/>
          <p:nvPr/>
        </p:nvSpPr>
        <p:spPr>
          <a:xfrm>
            <a:off x="548640" y="65836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L1</a:t>
            </a:r>
            <a:endParaRPr lang="en-US" sz="2200" dirty="0"/>
          </a:p>
        </p:txBody>
      </p:sp>
      <p:sp>
        <p:nvSpPr>
          <p:cNvPr id="68" name="Text 66"/>
          <p:cNvSpPr/>
          <p:nvPr/>
        </p:nvSpPr>
        <p:spPr>
          <a:xfrm>
            <a:off x="1508760" y="67208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DATA</a:t>
            </a:r>
            <a:endParaRPr lang="en-US" sz="1800" dirty="0"/>
          </a:p>
        </p:txBody>
      </p:sp>
      <p:sp>
        <p:nvSpPr>
          <p:cNvPr id="69" name="Text 67"/>
          <p:cNvSpPr/>
          <p:nvPr/>
        </p:nvSpPr>
        <p:spPr>
          <a:xfrm>
            <a:off x="1508760" y="70408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owned, observable, indexed</a:t>
            </a:r>
            <a:endParaRPr lang="en-US" sz="1000" dirty="0"/>
          </a:p>
        </p:txBody>
      </p:sp>
      <p:sp>
        <p:nvSpPr>
          <p:cNvPr id="70" name="Text 68"/>
          <p:cNvSpPr/>
          <p:nvPr/>
        </p:nvSpPr>
        <p:spPr>
          <a:xfrm>
            <a:off x="4069080" y="6748272"/>
            <a:ext cx="23774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  ·  OWNER</a:t>
            </a:r>
            <a:endParaRPr lang="en-US" sz="800" dirty="0"/>
          </a:p>
        </p:txBody>
      </p:sp>
      <p:sp>
        <p:nvSpPr>
          <p:cNvPr id="71" name="Shape 69"/>
          <p:cNvSpPr/>
          <p:nvPr/>
        </p:nvSpPr>
        <p:spPr>
          <a:xfrm>
            <a:off x="4069080" y="7196328"/>
            <a:ext cx="3063240" cy="0"/>
          </a:xfrm>
          <a:prstGeom prst="line">
            <a:avLst/>
          </a:prstGeom>
          <a:noFill/>
          <a:ln w="5080">
            <a:solidFill>
              <a:srgbClr val="EDE8DF">
                <a:alpha val="70000"/>
              </a:srgbClr>
            </a:solidFill>
            <a:prstDash val="solid"/>
          </a:ln>
        </p:spPr>
      </p:sp>
      <p:sp>
        <p:nvSpPr>
          <p:cNvPr id="72" name="Text 70"/>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07 / 10</a:t>
            </a:r>
            <a:endParaRPr lang="en-US" sz="900" dirty="0"/>
          </a:p>
        </p:txBody>
      </p:sp>
      <p:sp>
        <p:nvSpPr>
          <p:cNvPr id="73" name="Text 71"/>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C4B9AE"/>
                </a:solidFill>
                <a:latin typeface="Inter" pitchFamily="34" charset="0"/>
                <a:ea typeface="Inter" pitchFamily="34" charset="-122"/>
                <a:cs typeface="Inter" pitchFamily="34" charset="-120"/>
              </a:rPr>
              <a:t>Operating  ·  6AEP  ·  7-S / 1980  ·  Worksheet</a:t>
            </a:r>
            <a:endParaRPr lang="en-US" sz="800" dirty="0"/>
          </a:p>
        </p:txBody>
      </p:sp>
      <p:sp>
        <p:nvSpPr>
          <p:cNvPr id="74" name="Text 72"/>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06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06</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18160F"/>
                </a:solidFill>
                <a:latin typeface="Playfair Display" pitchFamily="34" charset="0"/>
                <a:ea typeface="Playfair Display" pitchFamily="34" charset="-122"/>
                <a:cs typeface="Playfair Display" pitchFamily="34" charset="-120"/>
              </a:rPr>
              <a:t>Pick one move. Name what you give up.</a:t>
            </a:r>
            <a:endParaRPr lang="en-US" sz="26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From the DRIFTED and REFRESH rows, pick the single highest-leverage move you will make this quarter. State the reasoning, the trade-off, and the duration. Without a named trade-off, the move is decoration.</a:t>
            </a:r>
            <a:endParaRPr lang="en-US" sz="1200" dirty="0"/>
          </a:p>
        </p:txBody>
      </p:sp>
      <p:sp>
        <p:nvSpPr>
          <p:cNvPr id="9" name="Text 7"/>
          <p:cNvSpPr/>
          <p:nvPr/>
        </p:nvSpPr>
        <p:spPr>
          <a:xfrm>
            <a:off x="548640" y="3840480"/>
            <a:ext cx="4572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MY OPERATING TIER</a:t>
            </a:r>
            <a:endParaRPr lang="en-US" sz="900" dirty="0"/>
          </a:p>
        </p:txBody>
      </p:sp>
      <p:sp>
        <p:nvSpPr>
          <p:cNvPr id="10" name="Shape 8"/>
          <p:cNvSpPr/>
          <p:nvPr/>
        </p:nvSpPr>
        <p:spPr>
          <a:xfrm>
            <a:off x="548640" y="4114800"/>
            <a:ext cx="164592" cy="164592"/>
          </a:xfrm>
          <a:prstGeom prst="rect">
            <a:avLst/>
          </a:prstGeom>
          <a:ln w="10160">
            <a:solidFill>
              <a:srgbClr val="18160F"/>
            </a:solidFill>
            <a:prstDash val="solid"/>
          </a:ln>
        </p:spPr>
      </p:sp>
      <p:sp>
        <p:nvSpPr>
          <p:cNvPr id="11" name="Text 9"/>
          <p:cNvSpPr/>
          <p:nvPr/>
        </p:nvSpPr>
        <p:spPr>
          <a:xfrm>
            <a:off x="8229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SOLO OPERATOR</a:t>
            </a:r>
            <a:endParaRPr lang="en-US" sz="1100" dirty="0"/>
          </a:p>
        </p:txBody>
      </p:sp>
      <p:sp>
        <p:nvSpPr>
          <p:cNvPr id="12" name="Shape 10"/>
          <p:cNvSpPr/>
          <p:nvPr/>
        </p:nvSpPr>
        <p:spPr>
          <a:xfrm>
            <a:off x="2926080" y="4114800"/>
            <a:ext cx="164592" cy="164592"/>
          </a:xfrm>
          <a:prstGeom prst="rect">
            <a:avLst/>
          </a:prstGeom>
          <a:ln w="10160">
            <a:solidFill>
              <a:srgbClr val="18160F"/>
            </a:solidFill>
            <a:prstDash val="solid"/>
          </a:ln>
        </p:spPr>
      </p:sp>
      <p:sp>
        <p:nvSpPr>
          <p:cNvPr id="13" name="Text 11"/>
          <p:cNvSpPr/>
          <p:nvPr/>
        </p:nvSpPr>
        <p:spPr>
          <a:xfrm>
            <a:off x="320040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STARTUP FOUNDER</a:t>
            </a:r>
            <a:endParaRPr lang="en-US" sz="1100" dirty="0"/>
          </a:p>
        </p:txBody>
      </p:sp>
      <p:sp>
        <p:nvSpPr>
          <p:cNvPr id="14" name="Shape 12"/>
          <p:cNvSpPr/>
          <p:nvPr/>
        </p:nvSpPr>
        <p:spPr>
          <a:xfrm>
            <a:off x="5303520" y="4114800"/>
            <a:ext cx="164592" cy="164592"/>
          </a:xfrm>
          <a:prstGeom prst="rect">
            <a:avLst/>
          </a:prstGeom>
          <a:ln w="10160">
            <a:solidFill>
              <a:srgbClr val="18160F"/>
            </a:solidFill>
            <a:prstDash val="solid"/>
          </a:ln>
        </p:spPr>
      </p:sp>
      <p:sp>
        <p:nvSpPr>
          <p:cNvPr id="15" name="Text 13"/>
          <p:cNvSpPr/>
          <p:nvPr/>
        </p:nvSpPr>
        <p:spPr>
          <a:xfrm>
            <a:off x="557784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SMB STRATEGIST</a:t>
            </a:r>
            <a:endParaRPr lang="en-US" sz="1100" dirty="0"/>
          </a:p>
        </p:txBody>
      </p:sp>
      <p:sp>
        <p:nvSpPr>
          <p:cNvPr id="16" name="Shape 14"/>
          <p:cNvSpPr/>
          <p:nvPr/>
        </p:nvSpPr>
        <p:spPr>
          <a:xfrm>
            <a:off x="548640" y="4754880"/>
            <a:ext cx="6675120" cy="3108960"/>
          </a:xfrm>
          <a:prstGeom prst="rect">
            <a:avLst/>
          </a:prstGeom>
          <a:solidFill>
            <a:srgbClr val="D6CEBF"/>
          </a:solidFill>
          <a:ln/>
        </p:spPr>
      </p:sp>
      <p:sp>
        <p:nvSpPr>
          <p:cNvPr id="17" name="Shape 15"/>
          <p:cNvSpPr/>
          <p:nvPr/>
        </p:nvSpPr>
        <p:spPr>
          <a:xfrm>
            <a:off x="548640" y="4754880"/>
            <a:ext cx="6675120" cy="36576"/>
          </a:xfrm>
          <a:prstGeom prst="rect">
            <a:avLst/>
          </a:prstGeom>
          <a:solidFill>
            <a:srgbClr val="F7F471"/>
          </a:solidFill>
          <a:ln/>
        </p:spPr>
      </p:sp>
      <p:sp>
        <p:nvSpPr>
          <p:cNvPr id="18" name="Text 16"/>
          <p:cNvSpPr/>
          <p:nvPr/>
        </p:nvSpPr>
        <p:spPr>
          <a:xfrm>
            <a:off x="822960" y="4919472"/>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DECISION</a:t>
            </a:r>
            <a:endParaRPr lang="en-US" sz="1000" dirty="0"/>
          </a:p>
        </p:txBody>
      </p:sp>
      <p:sp>
        <p:nvSpPr>
          <p:cNvPr id="19" name="Text 17"/>
          <p:cNvSpPr/>
          <p:nvPr/>
        </p:nvSpPr>
        <p:spPr>
          <a:xfrm>
            <a:off x="822960" y="5257800"/>
            <a:ext cx="6126480" cy="274320"/>
          </a:xfrm>
          <a:prstGeom prst="rect">
            <a:avLst/>
          </a:prstGeom>
          <a:noFill/>
          <a:ln/>
        </p:spPr>
        <p:txBody>
          <a:bodyPr wrap="square" lIns="0" tIns="0" rIns="0" bIns="0" rtlCol="0" anchor="ctr"/>
          <a:lstStyle/>
          <a:p>
            <a:pPr indent="0" marL="0">
              <a:buNone/>
            </a:pPr>
            <a:r>
              <a:rPr lang="en-US" sz="1200" i="1" dirty="0">
                <a:solidFill>
                  <a:srgbClr val="18160F"/>
                </a:solidFill>
                <a:latin typeface="Playfair Display" pitchFamily="34" charset="0"/>
                <a:ea typeface="Playfair Display" pitchFamily="34" charset="-122"/>
                <a:cs typeface="Playfair Display" pitchFamily="34" charset="-120"/>
              </a:rPr>
              <a:t>Make this move:</a:t>
            </a:r>
            <a:endParaRPr lang="en-US" sz="1200" dirty="0"/>
          </a:p>
        </p:txBody>
      </p:sp>
      <p:sp>
        <p:nvSpPr>
          <p:cNvPr id="20" name="Shape 18"/>
          <p:cNvSpPr/>
          <p:nvPr/>
        </p:nvSpPr>
        <p:spPr>
          <a:xfrm>
            <a:off x="822960" y="5669280"/>
            <a:ext cx="6126480" cy="0"/>
          </a:xfrm>
          <a:prstGeom prst="line">
            <a:avLst/>
          </a:prstGeom>
          <a:noFill/>
          <a:ln w="6350">
            <a:solidFill>
              <a:srgbClr val="8A8280">
                <a:alpha val="70000"/>
              </a:srgbClr>
            </a:solidFill>
            <a:prstDash val="solid"/>
          </a:ln>
        </p:spPr>
      </p:sp>
      <p:sp>
        <p:nvSpPr>
          <p:cNvPr id="21" name="Shape 19"/>
          <p:cNvSpPr/>
          <p:nvPr/>
        </p:nvSpPr>
        <p:spPr>
          <a:xfrm>
            <a:off x="822960" y="5961888"/>
            <a:ext cx="6126480" cy="0"/>
          </a:xfrm>
          <a:prstGeom prst="line">
            <a:avLst/>
          </a:prstGeom>
          <a:noFill/>
          <a:ln w="6350">
            <a:solidFill>
              <a:srgbClr val="8A8280">
                <a:alpha val="70000"/>
              </a:srgbClr>
            </a:solidFill>
            <a:prstDash val="solid"/>
          </a:ln>
        </p:spPr>
      </p:sp>
      <p:sp>
        <p:nvSpPr>
          <p:cNvPr id="22" name="Text 20"/>
          <p:cNvSpPr/>
          <p:nvPr/>
        </p:nvSpPr>
        <p:spPr>
          <a:xfrm>
            <a:off x="822960" y="6309360"/>
            <a:ext cx="6126480" cy="274320"/>
          </a:xfrm>
          <a:prstGeom prst="rect">
            <a:avLst/>
          </a:prstGeom>
          <a:noFill/>
          <a:ln/>
        </p:spPr>
        <p:txBody>
          <a:bodyPr wrap="square" lIns="0" tIns="0" rIns="0" bIns="0" rtlCol="0" anchor="ctr"/>
          <a:lstStyle/>
          <a:p>
            <a:pPr indent="0" marL="0">
              <a:buNone/>
            </a:pPr>
            <a:r>
              <a:rPr lang="en-US" sz="1200" i="1" dirty="0">
                <a:solidFill>
                  <a:srgbClr val="18160F"/>
                </a:solidFill>
                <a:latin typeface="Playfair Display" pitchFamily="34" charset="0"/>
                <a:ea typeface="Playfair Display" pitchFamily="34" charset="-122"/>
                <a:cs typeface="Playfair Display" pitchFamily="34" charset="-120"/>
              </a:rPr>
              <a:t>Because (7-S reasoning):</a:t>
            </a:r>
            <a:endParaRPr lang="en-US" sz="1200" dirty="0"/>
          </a:p>
        </p:txBody>
      </p:sp>
      <p:sp>
        <p:nvSpPr>
          <p:cNvPr id="23" name="Shape 21"/>
          <p:cNvSpPr/>
          <p:nvPr/>
        </p:nvSpPr>
        <p:spPr>
          <a:xfrm>
            <a:off x="822960" y="6720840"/>
            <a:ext cx="6126480" cy="0"/>
          </a:xfrm>
          <a:prstGeom prst="line">
            <a:avLst/>
          </a:prstGeom>
          <a:noFill/>
          <a:ln w="6350">
            <a:solidFill>
              <a:srgbClr val="8A8280">
                <a:alpha val="70000"/>
              </a:srgbClr>
            </a:solidFill>
            <a:prstDash val="solid"/>
          </a:ln>
        </p:spPr>
      </p:sp>
      <p:sp>
        <p:nvSpPr>
          <p:cNvPr id="24" name="Shape 22"/>
          <p:cNvSpPr/>
          <p:nvPr/>
        </p:nvSpPr>
        <p:spPr>
          <a:xfrm>
            <a:off x="822960" y="7013448"/>
            <a:ext cx="6126480" cy="0"/>
          </a:xfrm>
          <a:prstGeom prst="line">
            <a:avLst/>
          </a:prstGeom>
          <a:noFill/>
          <a:ln w="6350">
            <a:solidFill>
              <a:srgbClr val="8A8280">
                <a:alpha val="70000"/>
              </a:srgbClr>
            </a:solidFill>
            <a:prstDash val="solid"/>
          </a:ln>
        </p:spPr>
      </p:sp>
      <p:sp>
        <p:nvSpPr>
          <p:cNvPr id="25" name="Text 23"/>
          <p:cNvSpPr/>
          <p:nvPr/>
        </p:nvSpPr>
        <p:spPr>
          <a:xfrm>
            <a:off x="822960" y="7360920"/>
            <a:ext cx="6126480" cy="274320"/>
          </a:xfrm>
          <a:prstGeom prst="rect">
            <a:avLst/>
          </a:prstGeom>
          <a:noFill/>
          <a:ln/>
        </p:spPr>
        <p:txBody>
          <a:bodyPr wrap="square" lIns="0" tIns="0" rIns="0" bIns="0" rtlCol="0" anchor="ctr"/>
          <a:lstStyle/>
          <a:p>
            <a:pPr indent="0" marL="0">
              <a:buNone/>
            </a:pPr>
            <a:r>
              <a:rPr lang="en-US" sz="1200" i="1" dirty="0">
                <a:solidFill>
                  <a:srgbClr val="18160F"/>
                </a:solidFill>
                <a:latin typeface="Playfair Display" pitchFamily="34" charset="0"/>
                <a:ea typeface="Playfair Display" pitchFamily="34" charset="-122"/>
                <a:cs typeface="Playfair Display" pitchFamily="34" charset="-120"/>
              </a:rPr>
              <a:t>Accept that I am de-prioritizing:</a:t>
            </a:r>
            <a:endParaRPr lang="en-US" sz="1200" dirty="0"/>
          </a:p>
        </p:txBody>
      </p:sp>
      <p:sp>
        <p:nvSpPr>
          <p:cNvPr id="26" name="Shape 24"/>
          <p:cNvSpPr/>
          <p:nvPr/>
        </p:nvSpPr>
        <p:spPr>
          <a:xfrm>
            <a:off x="822960" y="7772400"/>
            <a:ext cx="6126480" cy="0"/>
          </a:xfrm>
          <a:prstGeom prst="line">
            <a:avLst/>
          </a:prstGeom>
          <a:noFill/>
          <a:ln w="6350">
            <a:solidFill>
              <a:srgbClr val="8A8280">
                <a:alpha val="70000"/>
              </a:srgbClr>
            </a:solidFill>
            <a:prstDash val="solid"/>
          </a:ln>
        </p:spPr>
      </p:sp>
      <p:sp>
        <p:nvSpPr>
          <p:cNvPr id="27" name="Text 2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08 / 10</a:t>
            </a:r>
            <a:endParaRPr lang="en-US" sz="900" dirty="0"/>
          </a:p>
        </p:txBody>
      </p:sp>
      <p:sp>
        <p:nvSpPr>
          <p:cNvPr id="28" name="Text 2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29" name="Text 2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07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07</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600" spc="-100" kern="0" dirty="0">
                <a:solidFill>
                  <a:srgbClr val="18160F"/>
                </a:solidFill>
                <a:latin typeface="Playfair Display" pitchFamily="34" charset="0"/>
                <a:ea typeface="Playfair Display" pitchFamily="34" charset="-122"/>
                <a:cs typeface="Playfair Display" pitchFamily="34" charset="-120"/>
              </a:rPr>
              <a:t>Set the cadence. Write the trigger.</a:t>
            </a:r>
            <a:endParaRPr lang="en-US" sz="26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The diagnostic loses value as a one-time event. Define when you will re-run it, what conditions justify an early re-run, and which two Ss you will monitor most closely between full diagnostics.</a:t>
            </a:r>
            <a:endParaRPr lang="en-US" sz="1200" dirty="0"/>
          </a:p>
        </p:txBody>
      </p:sp>
      <p:sp>
        <p:nvSpPr>
          <p:cNvPr id="9" name="Text 7"/>
          <p:cNvSpPr/>
          <p:nvPr/>
        </p:nvSpPr>
        <p:spPr>
          <a:xfrm>
            <a:off x="548640" y="3840480"/>
            <a:ext cx="36576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CADENCE</a:t>
            </a:r>
            <a:endParaRPr lang="en-US" sz="900" dirty="0"/>
          </a:p>
        </p:txBody>
      </p:sp>
      <p:sp>
        <p:nvSpPr>
          <p:cNvPr id="10" name="Shape 8"/>
          <p:cNvSpPr/>
          <p:nvPr/>
        </p:nvSpPr>
        <p:spPr>
          <a:xfrm>
            <a:off x="548640" y="4114800"/>
            <a:ext cx="164592" cy="164592"/>
          </a:xfrm>
          <a:prstGeom prst="rect">
            <a:avLst/>
          </a:prstGeom>
          <a:ln w="10160">
            <a:solidFill>
              <a:srgbClr val="18160F"/>
            </a:solidFill>
            <a:prstDash val="solid"/>
          </a:ln>
        </p:spPr>
      </p:sp>
      <p:sp>
        <p:nvSpPr>
          <p:cNvPr id="11" name="Text 9"/>
          <p:cNvSpPr/>
          <p:nvPr/>
        </p:nvSpPr>
        <p:spPr>
          <a:xfrm>
            <a:off x="8229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WEEKLY (Stack only)</a:t>
            </a:r>
            <a:endParaRPr lang="en-US" sz="1100" dirty="0"/>
          </a:p>
        </p:txBody>
      </p:sp>
      <p:sp>
        <p:nvSpPr>
          <p:cNvPr id="12" name="Shape 10"/>
          <p:cNvSpPr/>
          <p:nvPr/>
        </p:nvSpPr>
        <p:spPr>
          <a:xfrm>
            <a:off x="2834640" y="4114800"/>
            <a:ext cx="164592" cy="164592"/>
          </a:xfrm>
          <a:prstGeom prst="rect">
            <a:avLst/>
          </a:prstGeom>
          <a:ln w="10160">
            <a:solidFill>
              <a:srgbClr val="18160F"/>
            </a:solidFill>
            <a:prstDash val="solid"/>
          </a:ln>
        </p:spPr>
      </p:sp>
      <p:sp>
        <p:nvSpPr>
          <p:cNvPr id="13" name="Text 11"/>
          <p:cNvSpPr/>
          <p:nvPr/>
        </p:nvSpPr>
        <p:spPr>
          <a:xfrm>
            <a:off x="31089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MONTHLY</a:t>
            </a:r>
            <a:endParaRPr lang="en-US" sz="1100" dirty="0"/>
          </a:p>
        </p:txBody>
      </p:sp>
      <p:sp>
        <p:nvSpPr>
          <p:cNvPr id="14" name="Shape 12"/>
          <p:cNvSpPr/>
          <p:nvPr/>
        </p:nvSpPr>
        <p:spPr>
          <a:xfrm>
            <a:off x="5120640" y="4114800"/>
            <a:ext cx="164592" cy="164592"/>
          </a:xfrm>
          <a:prstGeom prst="rect">
            <a:avLst/>
          </a:prstGeom>
          <a:ln w="10160">
            <a:solidFill>
              <a:srgbClr val="18160F"/>
            </a:solidFill>
            <a:prstDash val="solid"/>
          </a:ln>
        </p:spPr>
      </p:sp>
      <p:sp>
        <p:nvSpPr>
          <p:cNvPr id="15" name="Text 13"/>
          <p:cNvSpPr/>
          <p:nvPr/>
        </p:nvSpPr>
        <p:spPr>
          <a:xfrm>
            <a:off x="53949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QUARTERLY (full)</a:t>
            </a:r>
            <a:endParaRPr lang="en-US" sz="1100" dirty="0"/>
          </a:p>
        </p:txBody>
      </p:sp>
      <p:sp>
        <p:nvSpPr>
          <p:cNvPr id="16" name="Text 14"/>
          <p:cNvSpPr/>
          <p:nvPr/>
        </p:nvSpPr>
        <p:spPr>
          <a:xfrm>
            <a:off x="548640" y="461772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NEXT FULL DIAGNOSTIC</a:t>
            </a:r>
            <a:endParaRPr lang="en-US" sz="900" dirty="0"/>
          </a:p>
        </p:txBody>
      </p:sp>
      <p:sp>
        <p:nvSpPr>
          <p:cNvPr id="17" name="Shape 15"/>
          <p:cNvSpPr/>
          <p:nvPr/>
        </p:nvSpPr>
        <p:spPr>
          <a:xfrm>
            <a:off x="548640" y="5074920"/>
            <a:ext cx="3200400" cy="0"/>
          </a:xfrm>
          <a:prstGeom prst="line">
            <a:avLst/>
          </a:prstGeom>
          <a:noFill/>
          <a:ln w="6350">
            <a:solidFill>
              <a:srgbClr val="8A8280">
                <a:alpha val="60000"/>
              </a:srgbClr>
            </a:solidFill>
            <a:prstDash val="solid"/>
          </a:ln>
        </p:spPr>
      </p:sp>
      <p:sp>
        <p:nvSpPr>
          <p:cNvPr id="18" name="Text 16"/>
          <p:cNvSpPr/>
          <p:nvPr/>
        </p:nvSpPr>
        <p:spPr>
          <a:xfrm>
            <a:off x="548640" y="5394960"/>
            <a:ext cx="64008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TRIGGER CONDITIONS THAT JUSTIFY AN EARLY RE-RUN</a:t>
            </a:r>
            <a:endParaRPr lang="en-US" sz="900" dirty="0"/>
          </a:p>
        </p:txBody>
      </p:sp>
      <p:sp>
        <p:nvSpPr>
          <p:cNvPr id="19" name="Shape 17"/>
          <p:cNvSpPr/>
          <p:nvPr/>
        </p:nvSpPr>
        <p:spPr>
          <a:xfrm>
            <a:off x="548640" y="5760720"/>
            <a:ext cx="6675120" cy="0"/>
          </a:xfrm>
          <a:prstGeom prst="line">
            <a:avLst/>
          </a:prstGeom>
          <a:noFill/>
          <a:ln w="6350">
            <a:solidFill>
              <a:srgbClr val="8A8280">
                <a:alpha val="70000"/>
              </a:srgbClr>
            </a:solidFill>
            <a:prstDash val="solid"/>
          </a:ln>
        </p:spPr>
      </p:sp>
      <p:sp>
        <p:nvSpPr>
          <p:cNvPr id="20" name="Shape 18"/>
          <p:cNvSpPr/>
          <p:nvPr/>
        </p:nvSpPr>
        <p:spPr>
          <a:xfrm>
            <a:off x="548640" y="6053328"/>
            <a:ext cx="6675120" cy="0"/>
          </a:xfrm>
          <a:prstGeom prst="line">
            <a:avLst/>
          </a:prstGeom>
          <a:noFill/>
          <a:ln w="6350">
            <a:solidFill>
              <a:srgbClr val="8A8280">
                <a:alpha val="70000"/>
              </a:srgbClr>
            </a:solidFill>
            <a:prstDash val="solid"/>
          </a:ln>
        </p:spPr>
      </p:sp>
      <p:sp>
        <p:nvSpPr>
          <p:cNvPr id="21" name="Shape 19"/>
          <p:cNvSpPr/>
          <p:nvPr/>
        </p:nvSpPr>
        <p:spPr>
          <a:xfrm>
            <a:off x="548640" y="6345936"/>
            <a:ext cx="6675120" cy="0"/>
          </a:xfrm>
          <a:prstGeom prst="line">
            <a:avLst/>
          </a:prstGeom>
          <a:noFill/>
          <a:ln w="6350">
            <a:solidFill>
              <a:srgbClr val="8A8280">
                <a:alpha val="70000"/>
              </a:srgbClr>
            </a:solidFill>
            <a:prstDash val="solid"/>
          </a:ln>
        </p:spPr>
      </p:sp>
      <p:sp>
        <p:nvSpPr>
          <p:cNvPr id="22" name="Shape 20"/>
          <p:cNvSpPr/>
          <p:nvPr/>
        </p:nvSpPr>
        <p:spPr>
          <a:xfrm>
            <a:off x="548640" y="6638544"/>
            <a:ext cx="6675120" cy="0"/>
          </a:xfrm>
          <a:prstGeom prst="line">
            <a:avLst/>
          </a:prstGeom>
          <a:noFill/>
          <a:ln w="6350">
            <a:solidFill>
              <a:srgbClr val="8A8280">
                <a:alpha val="70000"/>
              </a:srgbClr>
            </a:solidFill>
            <a:prstDash val="solid"/>
          </a:ln>
        </p:spPr>
      </p:sp>
      <p:sp>
        <p:nvSpPr>
          <p:cNvPr id="23" name="Text 21"/>
          <p:cNvSpPr/>
          <p:nvPr/>
        </p:nvSpPr>
        <p:spPr>
          <a:xfrm>
            <a:off x="548640" y="7132320"/>
            <a:ext cx="64008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TWO Ss TO MONITOR BETWEEN DIAGNOSTICS</a:t>
            </a:r>
            <a:endParaRPr lang="en-US" sz="900" dirty="0"/>
          </a:p>
        </p:txBody>
      </p:sp>
      <p:sp>
        <p:nvSpPr>
          <p:cNvPr id="24" name="Shape 22"/>
          <p:cNvSpPr/>
          <p:nvPr/>
        </p:nvSpPr>
        <p:spPr>
          <a:xfrm>
            <a:off x="548640" y="7498080"/>
            <a:ext cx="3200400" cy="1005840"/>
          </a:xfrm>
          <a:prstGeom prst="rect">
            <a:avLst/>
          </a:prstGeom>
          <a:ln w="7620">
            <a:solidFill>
              <a:srgbClr val="8A8280"/>
            </a:solidFill>
            <a:prstDash val="solid"/>
          </a:ln>
        </p:spPr>
      </p:sp>
      <p:sp>
        <p:nvSpPr>
          <p:cNvPr id="25" name="Text 23"/>
          <p:cNvSpPr/>
          <p:nvPr/>
        </p:nvSpPr>
        <p:spPr>
          <a:xfrm>
            <a:off x="685800" y="7589520"/>
            <a:ext cx="457200" cy="274320"/>
          </a:xfrm>
          <a:prstGeom prst="rect">
            <a:avLst/>
          </a:prstGeom>
          <a:noFill/>
          <a:ln/>
        </p:spPr>
        <p:txBody>
          <a:bodyPr wrap="square" lIns="0" tIns="0" rIns="0" bIns="0" rtlCol="0" anchor="ctr"/>
          <a:lstStyle/>
          <a:p>
            <a:pPr indent="0" marL="0">
              <a:buNone/>
            </a:pPr>
            <a:r>
              <a:rPr lang="en-US" sz="1800" b="1" dirty="0">
                <a:solidFill>
                  <a:srgbClr val="2A3D2E"/>
                </a:solidFill>
                <a:latin typeface="Playfair Display" pitchFamily="34" charset="0"/>
                <a:ea typeface="Playfair Display" pitchFamily="34" charset="-122"/>
                <a:cs typeface="Playfair Display" pitchFamily="34" charset="-120"/>
              </a:rPr>
              <a:t>01</a:t>
            </a:r>
            <a:endParaRPr lang="en-US" sz="1800" dirty="0"/>
          </a:p>
        </p:txBody>
      </p:sp>
      <p:sp>
        <p:nvSpPr>
          <p:cNvPr id="26" name="Shape 24"/>
          <p:cNvSpPr/>
          <p:nvPr/>
        </p:nvSpPr>
        <p:spPr>
          <a:xfrm>
            <a:off x="685800" y="8046720"/>
            <a:ext cx="2926080" cy="0"/>
          </a:xfrm>
          <a:prstGeom prst="line">
            <a:avLst/>
          </a:prstGeom>
          <a:noFill/>
          <a:ln w="5080">
            <a:solidFill>
              <a:srgbClr val="8A8280">
                <a:alpha val="60000"/>
              </a:srgbClr>
            </a:solidFill>
            <a:prstDash val="solid"/>
          </a:ln>
        </p:spPr>
      </p:sp>
      <p:sp>
        <p:nvSpPr>
          <p:cNvPr id="27" name="Shape 25"/>
          <p:cNvSpPr/>
          <p:nvPr/>
        </p:nvSpPr>
        <p:spPr>
          <a:xfrm>
            <a:off x="685800" y="8366760"/>
            <a:ext cx="2926080" cy="0"/>
          </a:xfrm>
          <a:prstGeom prst="line">
            <a:avLst/>
          </a:prstGeom>
          <a:noFill/>
          <a:ln w="5080">
            <a:solidFill>
              <a:srgbClr val="8A8280">
                <a:alpha val="60000"/>
              </a:srgbClr>
            </a:solidFill>
            <a:prstDash val="solid"/>
          </a:ln>
        </p:spPr>
      </p:sp>
      <p:sp>
        <p:nvSpPr>
          <p:cNvPr id="28" name="Shape 26"/>
          <p:cNvSpPr/>
          <p:nvPr/>
        </p:nvSpPr>
        <p:spPr>
          <a:xfrm>
            <a:off x="4023360" y="7498080"/>
            <a:ext cx="3200400" cy="1005840"/>
          </a:xfrm>
          <a:prstGeom prst="rect">
            <a:avLst/>
          </a:prstGeom>
          <a:ln w="7620">
            <a:solidFill>
              <a:srgbClr val="8A8280"/>
            </a:solidFill>
            <a:prstDash val="solid"/>
          </a:ln>
        </p:spPr>
      </p:sp>
      <p:sp>
        <p:nvSpPr>
          <p:cNvPr id="29" name="Text 27"/>
          <p:cNvSpPr/>
          <p:nvPr/>
        </p:nvSpPr>
        <p:spPr>
          <a:xfrm>
            <a:off x="4160520" y="7589520"/>
            <a:ext cx="457200" cy="274320"/>
          </a:xfrm>
          <a:prstGeom prst="rect">
            <a:avLst/>
          </a:prstGeom>
          <a:noFill/>
          <a:ln/>
        </p:spPr>
        <p:txBody>
          <a:bodyPr wrap="square" lIns="0" tIns="0" rIns="0" bIns="0" rtlCol="0" anchor="ctr"/>
          <a:lstStyle/>
          <a:p>
            <a:pPr indent="0" marL="0">
              <a:buNone/>
            </a:pPr>
            <a:r>
              <a:rPr lang="en-US" sz="1800" b="1" dirty="0">
                <a:solidFill>
                  <a:srgbClr val="2A3D2E"/>
                </a:solidFill>
                <a:latin typeface="Playfair Display" pitchFamily="34" charset="0"/>
                <a:ea typeface="Playfair Display" pitchFamily="34" charset="-122"/>
                <a:cs typeface="Playfair Display" pitchFamily="34" charset="-120"/>
              </a:rPr>
              <a:t>02</a:t>
            </a:r>
            <a:endParaRPr lang="en-US" sz="1800" dirty="0"/>
          </a:p>
        </p:txBody>
      </p:sp>
      <p:sp>
        <p:nvSpPr>
          <p:cNvPr id="30" name="Shape 28"/>
          <p:cNvSpPr/>
          <p:nvPr/>
        </p:nvSpPr>
        <p:spPr>
          <a:xfrm>
            <a:off x="4160520" y="8046720"/>
            <a:ext cx="2926080" cy="0"/>
          </a:xfrm>
          <a:prstGeom prst="line">
            <a:avLst/>
          </a:prstGeom>
          <a:noFill/>
          <a:ln w="5080">
            <a:solidFill>
              <a:srgbClr val="8A8280">
                <a:alpha val="60000"/>
              </a:srgbClr>
            </a:solidFill>
            <a:prstDash val="solid"/>
          </a:ln>
        </p:spPr>
      </p:sp>
      <p:sp>
        <p:nvSpPr>
          <p:cNvPr id="31" name="Shape 29"/>
          <p:cNvSpPr/>
          <p:nvPr/>
        </p:nvSpPr>
        <p:spPr>
          <a:xfrm>
            <a:off x="4160520" y="8366760"/>
            <a:ext cx="2926080" cy="0"/>
          </a:xfrm>
          <a:prstGeom prst="line">
            <a:avLst/>
          </a:prstGeom>
          <a:noFill/>
          <a:ln w="5080">
            <a:solidFill>
              <a:srgbClr val="8A8280">
                <a:alpha val="60000"/>
              </a:srgbClr>
            </a:solidFill>
            <a:prstDash val="solid"/>
          </a:ln>
        </p:spPr>
      </p:sp>
      <p:sp>
        <p:nvSpPr>
          <p:cNvPr id="32" name="Text 30"/>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09 / 10</a:t>
            </a:r>
            <a:endParaRPr lang="en-US" sz="900" dirty="0"/>
          </a:p>
        </p:txBody>
      </p:sp>
      <p:sp>
        <p:nvSpPr>
          <p:cNvPr id="33" name="Text 31"/>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Worksheet</a:t>
            </a:r>
            <a:endParaRPr lang="en-US" sz="800" dirty="0"/>
          </a:p>
        </p:txBody>
      </p:sp>
      <p:sp>
        <p:nvSpPr>
          <p:cNvPr id="34" name="Text 32"/>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McKinsey 7-S — Operator's Worksheet</dc:title>
  <dc:subject>PptxGenJS Presentation</dc:subject>
  <dc:creator>John Brewton</dc:creator>
  <cp:lastModifiedBy>John Brewton</cp:lastModifiedBy>
  <cp:revision>1</cp:revision>
  <dcterms:created xsi:type="dcterms:W3CDTF">2026-05-02T14:49:53Z</dcterms:created>
  <dcterms:modified xsi:type="dcterms:W3CDTF">2026-05-02T14:49:53Z</dcterms:modified>
</cp:coreProperties>
</file>