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Lst>
  <p:notesMasterIdLst>
    <p:notesMasterId r:id="rId10"/>
  </p:notesMasterIdLst>
  <p:sldSz cx="7772400" cy="10058400"/>
  <p:notesSz cx="10058400" cy="7772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48640"/>
            <a:ext cx="0" cy="8961120"/>
          </a:xfrm>
          <a:prstGeom prst="line">
            <a:avLst/>
          </a:prstGeom>
          <a:noFill/>
          <a:ln w="3810">
            <a:solidFill>
              <a:srgbClr val="8A8280">
                <a:alpha val="12000"/>
              </a:srgbClr>
            </a:solidFill>
            <a:prstDash val="solid"/>
          </a:ln>
        </p:spPr>
      </p:sp>
      <p:sp>
        <p:nvSpPr>
          <p:cNvPr id="3" name="Shape 1"/>
          <p:cNvSpPr/>
          <p:nvPr/>
        </p:nvSpPr>
        <p:spPr>
          <a:xfrm>
            <a:off x="1005840" y="548640"/>
            <a:ext cx="0" cy="8961120"/>
          </a:xfrm>
          <a:prstGeom prst="line">
            <a:avLst/>
          </a:prstGeom>
          <a:noFill/>
          <a:ln w="3810">
            <a:solidFill>
              <a:srgbClr val="8A8280">
                <a:alpha val="12000"/>
              </a:srgbClr>
            </a:solidFill>
            <a:prstDash val="solid"/>
          </a:ln>
        </p:spPr>
      </p:sp>
      <p:sp>
        <p:nvSpPr>
          <p:cNvPr id="4" name="Shape 2"/>
          <p:cNvSpPr/>
          <p:nvPr/>
        </p:nvSpPr>
        <p:spPr>
          <a:xfrm>
            <a:off x="1463040" y="548640"/>
            <a:ext cx="0" cy="8961120"/>
          </a:xfrm>
          <a:prstGeom prst="line">
            <a:avLst/>
          </a:prstGeom>
          <a:noFill/>
          <a:ln w="3810">
            <a:solidFill>
              <a:srgbClr val="8A8280">
                <a:alpha val="12000"/>
              </a:srgbClr>
            </a:solidFill>
            <a:prstDash val="solid"/>
          </a:ln>
        </p:spPr>
      </p:sp>
      <p:sp>
        <p:nvSpPr>
          <p:cNvPr id="5" name="Shape 3"/>
          <p:cNvSpPr/>
          <p:nvPr/>
        </p:nvSpPr>
        <p:spPr>
          <a:xfrm>
            <a:off x="1920240" y="548640"/>
            <a:ext cx="0" cy="8961120"/>
          </a:xfrm>
          <a:prstGeom prst="line">
            <a:avLst/>
          </a:prstGeom>
          <a:noFill/>
          <a:ln w="3810">
            <a:solidFill>
              <a:srgbClr val="8A8280">
                <a:alpha val="12000"/>
              </a:srgbClr>
            </a:solidFill>
            <a:prstDash val="solid"/>
          </a:ln>
        </p:spPr>
      </p:sp>
      <p:sp>
        <p:nvSpPr>
          <p:cNvPr id="6" name="Shape 4"/>
          <p:cNvSpPr/>
          <p:nvPr/>
        </p:nvSpPr>
        <p:spPr>
          <a:xfrm>
            <a:off x="2377440" y="548640"/>
            <a:ext cx="0" cy="8961120"/>
          </a:xfrm>
          <a:prstGeom prst="line">
            <a:avLst/>
          </a:prstGeom>
          <a:noFill/>
          <a:ln w="3810">
            <a:solidFill>
              <a:srgbClr val="8A8280">
                <a:alpha val="12000"/>
              </a:srgbClr>
            </a:solidFill>
            <a:prstDash val="solid"/>
          </a:ln>
        </p:spPr>
      </p:sp>
      <p:sp>
        <p:nvSpPr>
          <p:cNvPr id="7" name="Shape 5"/>
          <p:cNvSpPr/>
          <p:nvPr/>
        </p:nvSpPr>
        <p:spPr>
          <a:xfrm>
            <a:off x="2834640" y="548640"/>
            <a:ext cx="0" cy="8961120"/>
          </a:xfrm>
          <a:prstGeom prst="line">
            <a:avLst/>
          </a:prstGeom>
          <a:noFill/>
          <a:ln w="3810">
            <a:solidFill>
              <a:srgbClr val="8A8280">
                <a:alpha val="12000"/>
              </a:srgbClr>
            </a:solidFill>
            <a:prstDash val="solid"/>
          </a:ln>
        </p:spPr>
      </p:sp>
      <p:sp>
        <p:nvSpPr>
          <p:cNvPr id="8" name="Shape 6"/>
          <p:cNvSpPr/>
          <p:nvPr/>
        </p:nvSpPr>
        <p:spPr>
          <a:xfrm>
            <a:off x="3291840" y="548640"/>
            <a:ext cx="0" cy="8961120"/>
          </a:xfrm>
          <a:prstGeom prst="line">
            <a:avLst/>
          </a:prstGeom>
          <a:noFill/>
          <a:ln w="3810">
            <a:solidFill>
              <a:srgbClr val="8A8280">
                <a:alpha val="12000"/>
              </a:srgbClr>
            </a:solidFill>
            <a:prstDash val="solid"/>
          </a:ln>
        </p:spPr>
      </p:sp>
      <p:sp>
        <p:nvSpPr>
          <p:cNvPr id="9" name="Shape 7"/>
          <p:cNvSpPr/>
          <p:nvPr/>
        </p:nvSpPr>
        <p:spPr>
          <a:xfrm>
            <a:off x="3749040" y="548640"/>
            <a:ext cx="0" cy="8961120"/>
          </a:xfrm>
          <a:prstGeom prst="line">
            <a:avLst/>
          </a:prstGeom>
          <a:noFill/>
          <a:ln w="3810">
            <a:solidFill>
              <a:srgbClr val="8A8280">
                <a:alpha val="12000"/>
              </a:srgbClr>
            </a:solidFill>
            <a:prstDash val="solid"/>
          </a:ln>
        </p:spPr>
      </p:sp>
      <p:sp>
        <p:nvSpPr>
          <p:cNvPr id="10" name="Shape 8"/>
          <p:cNvSpPr/>
          <p:nvPr/>
        </p:nvSpPr>
        <p:spPr>
          <a:xfrm>
            <a:off x="4206240" y="548640"/>
            <a:ext cx="0" cy="8961120"/>
          </a:xfrm>
          <a:prstGeom prst="line">
            <a:avLst/>
          </a:prstGeom>
          <a:noFill/>
          <a:ln w="3810">
            <a:solidFill>
              <a:srgbClr val="8A8280">
                <a:alpha val="12000"/>
              </a:srgbClr>
            </a:solidFill>
            <a:prstDash val="solid"/>
          </a:ln>
        </p:spPr>
      </p:sp>
      <p:sp>
        <p:nvSpPr>
          <p:cNvPr id="11" name="Shape 9"/>
          <p:cNvSpPr/>
          <p:nvPr/>
        </p:nvSpPr>
        <p:spPr>
          <a:xfrm>
            <a:off x="4663440" y="548640"/>
            <a:ext cx="0" cy="8961120"/>
          </a:xfrm>
          <a:prstGeom prst="line">
            <a:avLst/>
          </a:prstGeom>
          <a:noFill/>
          <a:ln w="3810">
            <a:solidFill>
              <a:srgbClr val="8A8280">
                <a:alpha val="12000"/>
              </a:srgbClr>
            </a:solidFill>
            <a:prstDash val="solid"/>
          </a:ln>
        </p:spPr>
      </p:sp>
      <p:sp>
        <p:nvSpPr>
          <p:cNvPr id="12" name="Shape 10"/>
          <p:cNvSpPr/>
          <p:nvPr/>
        </p:nvSpPr>
        <p:spPr>
          <a:xfrm>
            <a:off x="5120640" y="548640"/>
            <a:ext cx="0" cy="8961120"/>
          </a:xfrm>
          <a:prstGeom prst="line">
            <a:avLst/>
          </a:prstGeom>
          <a:noFill/>
          <a:ln w="3810">
            <a:solidFill>
              <a:srgbClr val="8A8280">
                <a:alpha val="12000"/>
              </a:srgbClr>
            </a:solidFill>
            <a:prstDash val="solid"/>
          </a:ln>
        </p:spPr>
      </p:sp>
      <p:sp>
        <p:nvSpPr>
          <p:cNvPr id="13" name="Shape 11"/>
          <p:cNvSpPr/>
          <p:nvPr/>
        </p:nvSpPr>
        <p:spPr>
          <a:xfrm>
            <a:off x="5577840" y="548640"/>
            <a:ext cx="0" cy="8961120"/>
          </a:xfrm>
          <a:prstGeom prst="line">
            <a:avLst/>
          </a:prstGeom>
          <a:noFill/>
          <a:ln w="3810">
            <a:solidFill>
              <a:srgbClr val="8A8280">
                <a:alpha val="12000"/>
              </a:srgbClr>
            </a:solidFill>
            <a:prstDash val="solid"/>
          </a:ln>
        </p:spPr>
      </p:sp>
      <p:sp>
        <p:nvSpPr>
          <p:cNvPr id="14" name="Shape 12"/>
          <p:cNvSpPr/>
          <p:nvPr/>
        </p:nvSpPr>
        <p:spPr>
          <a:xfrm>
            <a:off x="6035040" y="548640"/>
            <a:ext cx="0" cy="8961120"/>
          </a:xfrm>
          <a:prstGeom prst="line">
            <a:avLst/>
          </a:prstGeom>
          <a:noFill/>
          <a:ln w="3810">
            <a:solidFill>
              <a:srgbClr val="8A8280">
                <a:alpha val="12000"/>
              </a:srgbClr>
            </a:solidFill>
            <a:prstDash val="solid"/>
          </a:ln>
        </p:spPr>
      </p:sp>
      <p:sp>
        <p:nvSpPr>
          <p:cNvPr id="15" name="Shape 13"/>
          <p:cNvSpPr/>
          <p:nvPr/>
        </p:nvSpPr>
        <p:spPr>
          <a:xfrm>
            <a:off x="6492240" y="548640"/>
            <a:ext cx="0" cy="8961120"/>
          </a:xfrm>
          <a:prstGeom prst="line">
            <a:avLst/>
          </a:prstGeom>
          <a:noFill/>
          <a:ln w="3810">
            <a:solidFill>
              <a:srgbClr val="8A8280">
                <a:alpha val="12000"/>
              </a:srgbClr>
            </a:solidFill>
            <a:prstDash val="solid"/>
          </a:ln>
        </p:spPr>
      </p:sp>
      <p:sp>
        <p:nvSpPr>
          <p:cNvPr id="16" name="Shape 14"/>
          <p:cNvSpPr/>
          <p:nvPr/>
        </p:nvSpPr>
        <p:spPr>
          <a:xfrm>
            <a:off x="6949440" y="548640"/>
            <a:ext cx="0" cy="8961120"/>
          </a:xfrm>
          <a:prstGeom prst="line">
            <a:avLst/>
          </a:prstGeom>
          <a:noFill/>
          <a:ln w="3810">
            <a:solidFill>
              <a:srgbClr val="8A8280">
                <a:alpha val="12000"/>
              </a:srgbClr>
            </a:solidFill>
            <a:prstDash val="solid"/>
          </a:ln>
        </p:spPr>
      </p:sp>
      <p:sp>
        <p:nvSpPr>
          <p:cNvPr id="17" name="Shape 15"/>
          <p:cNvSpPr/>
          <p:nvPr/>
        </p:nvSpPr>
        <p:spPr>
          <a:xfrm>
            <a:off x="548640" y="548640"/>
            <a:ext cx="6675120" cy="0"/>
          </a:xfrm>
          <a:prstGeom prst="line">
            <a:avLst/>
          </a:prstGeom>
          <a:noFill/>
          <a:ln w="3810">
            <a:solidFill>
              <a:srgbClr val="8A8280">
                <a:alpha val="12000"/>
              </a:srgbClr>
            </a:solidFill>
            <a:prstDash val="solid"/>
          </a:ln>
        </p:spPr>
      </p:sp>
      <p:sp>
        <p:nvSpPr>
          <p:cNvPr id="18" name="Shape 16"/>
          <p:cNvSpPr/>
          <p:nvPr/>
        </p:nvSpPr>
        <p:spPr>
          <a:xfrm>
            <a:off x="548640" y="1005840"/>
            <a:ext cx="6675120" cy="0"/>
          </a:xfrm>
          <a:prstGeom prst="line">
            <a:avLst/>
          </a:prstGeom>
          <a:noFill/>
          <a:ln w="3810">
            <a:solidFill>
              <a:srgbClr val="8A8280">
                <a:alpha val="12000"/>
              </a:srgbClr>
            </a:solidFill>
            <a:prstDash val="solid"/>
          </a:ln>
        </p:spPr>
      </p:sp>
      <p:sp>
        <p:nvSpPr>
          <p:cNvPr id="19" name="Shape 17"/>
          <p:cNvSpPr/>
          <p:nvPr/>
        </p:nvSpPr>
        <p:spPr>
          <a:xfrm>
            <a:off x="548640" y="1463040"/>
            <a:ext cx="6675120" cy="0"/>
          </a:xfrm>
          <a:prstGeom prst="line">
            <a:avLst/>
          </a:prstGeom>
          <a:noFill/>
          <a:ln w="3810">
            <a:solidFill>
              <a:srgbClr val="8A8280">
                <a:alpha val="12000"/>
              </a:srgbClr>
            </a:solidFill>
            <a:prstDash val="solid"/>
          </a:ln>
        </p:spPr>
      </p:sp>
      <p:sp>
        <p:nvSpPr>
          <p:cNvPr id="20" name="Shape 18"/>
          <p:cNvSpPr/>
          <p:nvPr/>
        </p:nvSpPr>
        <p:spPr>
          <a:xfrm>
            <a:off x="548640" y="1920240"/>
            <a:ext cx="6675120" cy="0"/>
          </a:xfrm>
          <a:prstGeom prst="line">
            <a:avLst/>
          </a:prstGeom>
          <a:noFill/>
          <a:ln w="3810">
            <a:solidFill>
              <a:srgbClr val="8A8280">
                <a:alpha val="12000"/>
              </a:srgbClr>
            </a:solidFill>
            <a:prstDash val="solid"/>
          </a:ln>
        </p:spPr>
      </p:sp>
      <p:sp>
        <p:nvSpPr>
          <p:cNvPr id="21" name="Shape 19"/>
          <p:cNvSpPr/>
          <p:nvPr/>
        </p:nvSpPr>
        <p:spPr>
          <a:xfrm>
            <a:off x="548640" y="2377440"/>
            <a:ext cx="6675120" cy="0"/>
          </a:xfrm>
          <a:prstGeom prst="line">
            <a:avLst/>
          </a:prstGeom>
          <a:noFill/>
          <a:ln w="3810">
            <a:solidFill>
              <a:srgbClr val="8A8280">
                <a:alpha val="12000"/>
              </a:srgbClr>
            </a:solidFill>
            <a:prstDash val="solid"/>
          </a:ln>
        </p:spPr>
      </p:sp>
      <p:sp>
        <p:nvSpPr>
          <p:cNvPr id="22" name="Shape 20"/>
          <p:cNvSpPr/>
          <p:nvPr/>
        </p:nvSpPr>
        <p:spPr>
          <a:xfrm>
            <a:off x="548640" y="2834640"/>
            <a:ext cx="6675120" cy="0"/>
          </a:xfrm>
          <a:prstGeom prst="line">
            <a:avLst/>
          </a:prstGeom>
          <a:noFill/>
          <a:ln w="3810">
            <a:solidFill>
              <a:srgbClr val="8A8280">
                <a:alpha val="12000"/>
              </a:srgbClr>
            </a:solidFill>
            <a:prstDash val="solid"/>
          </a:ln>
        </p:spPr>
      </p:sp>
      <p:sp>
        <p:nvSpPr>
          <p:cNvPr id="23" name="Shape 21"/>
          <p:cNvSpPr/>
          <p:nvPr/>
        </p:nvSpPr>
        <p:spPr>
          <a:xfrm>
            <a:off x="548640" y="3291840"/>
            <a:ext cx="6675120" cy="0"/>
          </a:xfrm>
          <a:prstGeom prst="line">
            <a:avLst/>
          </a:prstGeom>
          <a:noFill/>
          <a:ln w="3810">
            <a:solidFill>
              <a:srgbClr val="8A8280">
                <a:alpha val="12000"/>
              </a:srgbClr>
            </a:solidFill>
            <a:prstDash val="solid"/>
          </a:ln>
        </p:spPr>
      </p:sp>
      <p:sp>
        <p:nvSpPr>
          <p:cNvPr id="24" name="Shape 22"/>
          <p:cNvSpPr/>
          <p:nvPr/>
        </p:nvSpPr>
        <p:spPr>
          <a:xfrm>
            <a:off x="548640" y="3749040"/>
            <a:ext cx="6675120" cy="0"/>
          </a:xfrm>
          <a:prstGeom prst="line">
            <a:avLst/>
          </a:prstGeom>
          <a:noFill/>
          <a:ln w="3810">
            <a:solidFill>
              <a:srgbClr val="8A8280">
                <a:alpha val="12000"/>
              </a:srgbClr>
            </a:solidFill>
            <a:prstDash val="solid"/>
          </a:ln>
        </p:spPr>
      </p:sp>
      <p:sp>
        <p:nvSpPr>
          <p:cNvPr id="25" name="Shape 23"/>
          <p:cNvSpPr/>
          <p:nvPr/>
        </p:nvSpPr>
        <p:spPr>
          <a:xfrm>
            <a:off x="548640" y="4206240"/>
            <a:ext cx="6675120" cy="0"/>
          </a:xfrm>
          <a:prstGeom prst="line">
            <a:avLst/>
          </a:prstGeom>
          <a:noFill/>
          <a:ln w="3810">
            <a:solidFill>
              <a:srgbClr val="8A8280">
                <a:alpha val="12000"/>
              </a:srgbClr>
            </a:solidFill>
            <a:prstDash val="solid"/>
          </a:ln>
        </p:spPr>
      </p:sp>
      <p:sp>
        <p:nvSpPr>
          <p:cNvPr id="26" name="Shape 24"/>
          <p:cNvSpPr/>
          <p:nvPr/>
        </p:nvSpPr>
        <p:spPr>
          <a:xfrm>
            <a:off x="548640" y="4663440"/>
            <a:ext cx="6675120" cy="0"/>
          </a:xfrm>
          <a:prstGeom prst="line">
            <a:avLst/>
          </a:prstGeom>
          <a:noFill/>
          <a:ln w="3810">
            <a:solidFill>
              <a:srgbClr val="8A8280">
                <a:alpha val="12000"/>
              </a:srgbClr>
            </a:solidFill>
            <a:prstDash val="solid"/>
          </a:ln>
        </p:spPr>
      </p:sp>
      <p:sp>
        <p:nvSpPr>
          <p:cNvPr id="27" name="Shape 25"/>
          <p:cNvSpPr/>
          <p:nvPr/>
        </p:nvSpPr>
        <p:spPr>
          <a:xfrm>
            <a:off x="548640" y="5120640"/>
            <a:ext cx="6675120" cy="0"/>
          </a:xfrm>
          <a:prstGeom prst="line">
            <a:avLst/>
          </a:prstGeom>
          <a:noFill/>
          <a:ln w="3810">
            <a:solidFill>
              <a:srgbClr val="8A8280">
                <a:alpha val="12000"/>
              </a:srgbClr>
            </a:solidFill>
            <a:prstDash val="solid"/>
          </a:ln>
        </p:spPr>
      </p:sp>
      <p:sp>
        <p:nvSpPr>
          <p:cNvPr id="28" name="Shape 26"/>
          <p:cNvSpPr/>
          <p:nvPr/>
        </p:nvSpPr>
        <p:spPr>
          <a:xfrm>
            <a:off x="548640" y="5577840"/>
            <a:ext cx="6675120" cy="0"/>
          </a:xfrm>
          <a:prstGeom prst="line">
            <a:avLst/>
          </a:prstGeom>
          <a:noFill/>
          <a:ln w="3810">
            <a:solidFill>
              <a:srgbClr val="8A8280">
                <a:alpha val="12000"/>
              </a:srgbClr>
            </a:solidFill>
            <a:prstDash val="solid"/>
          </a:ln>
        </p:spPr>
      </p:sp>
      <p:sp>
        <p:nvSpPr>
          <p:cNvPr id="29" name="Shape 27"/>
          <p:cNvSpPr/>
          <p:nvPr/>
        </p:nvSpPr>
        <p:spPr>
          <a:xfrm>
            <a:off x="548640" y="6035040"/>
            <a:ext cx="6675120" cy="0"/>
          </a:xfrm>
          <a:prstGeom prst="line">
            <a:avLst/>
          </a:prstGeom>
          <a:noFill/>
          <a:ln w="3810">
            <a:solidFill>
              <a:srgbClr val="8A8280">
                <a:alpha val="12000"/>
              </a:srgbClr>
            </a:solidFill>
            <a:prstDash val="solid"/>
          </a:ln>
        </p:spPr>
      </p:sp>
      <p:sp>
        <p:nvSpPr>
          <p:cNvPr id="30" name="Shape 28"/>
          <p:cNvSpPr/>
          <p:nvPr/>
        </p:nvSpPr>
        <p:spPr>
          <a:xfrm>
            <a:off x="548640" y="6492240"/>
            <a:ext cx="6675120" cy="0"/>
          </a:xfrm>
          <a:prstGeom prst="line">
            <a:avLst/>
          </a:prstGeom>
          <a:noFill/>
          <a:ln w="3810">
            <a:solidFill>
              <a:srgbClr val="8A8280">
                <a:alpha val="12000"/>
              </a:srgbClr>
            </a:solidFill>
            <a:prstDash val="solid"/>
          </a:ln>
        </p:spPr>
      </p:sp>
      <p:sp>
        <p:nvSpPr>
          <p:cNvPr id="31" name="Shape 29"/>
          <p:cNvSpPr/>
          <p:nvPr/>
        </p:nvSpPr>
        <p:spPr>
          <a:xfrm>
            <a:off x="548640" y="6949440"/>
            <a:ext cx="6675120" cy="0"/>
          </a:xfrm>
          <a:prstGeom prst="line">
            <a:avLst/>
          </a:prstGeom>
          <a:noFill/>
          <a:ln w="3810">
            <a:solidFill>
              <a:srgbClr val="8A8280">
                <a:alpha val="12000"/>
              </a:srgbClr>
            </a:solidFill>
            <a:prstDash val="solid"/>
          </a:ln>
        </p:spPr>
      </p:sp>
      <p:sp>
        <p:nvSpPr>
          <p:cNvPr id="32" name="Shape 30"/>
          <p:cNvSpPr/>
          <p:nvPr/>
        </p:nvSpPr>
        <p:spPr>
          <a:xfrm>
            <a:off x="548640" y="7406640"/>
            <a:ext cx="6675120" cy="0"/>
          </a:xfrm>
          <a:prstGeom prst="line">
            <a:avLst/>
          </a:prstGeom>
          <a:noFill/>
          <a:ln w="3810">
            <a:solidFill>
              <a:srgbClr val="8A8280">
                <a:alpha val="12000"/>
              </a:srgbClr>
            </a:solidFill>
            <a:prstDash val="solid"/>
          </a:ln>
        </p:spPr>
      </p:sp>
      <p:sp>
        <p:nvSpPr>
          <p:cNvPr id="33" name="Shape 31"/>
          <p:cNvSpPr/>
          <p:nvPr/>
        </p:nvSpPr>
        <p:spPr>
          <a:xfrm>
            <a:off x="548640" y="7863840"/>
            <a:ext cx="6675120" cy="0"/>
          </a:xfrm>
          <a:prstGeom prst="line">
            <a:avLst/>
          </a:prstGeom>
          <a:noFill/>
          <a:ln w="3810">
            <a:solidFill>
              <a:srgbClr val="8A8280">
                <a:alpha val="12000"/>
              </a:srgbClr>
            </a:solidFill>
            <a:prstDash val="solid"/>
          </a:ln>
        </p:spPr>
      </p:sp>
      <p:sp>
        <p:nvSpPr>
          <p:cNvPr id="34" name="Shape 32"/>
          <p:cNvSpPr/>
          <p:nvPr/>
        </p:nvSpPr>
        <p:spPr>
          <a:xfrm>
            <a:off x="548640" y="8321040"/>
            <a:ext cx="6675120" cy="0"/>
          </a:xfrm>
          <a:prstGeom prst="line">
            <a:avLst/>
          </a:prstGeom>
          <a:noFill/>
          <a:ln w="3810">
            <a:solidFill>
              <a:srgbClr val="8A8280">
                <a:alpha val="12000"/>
              </a:srgbClr>
            </a:solidFill>
            <a:prstDash val="solid"/>
          </a:ln>
        </p:spPr>
      </p:sp>
      <p:sp>
        <p:nvSpPr>
          <p:cNvPr id="35" name="Shape 33"/>
          <p:cNvSpPr/>
          <p:nvPr/>
        </p:nvSpPr>
        <p:spPr>
          <a:xfrm>
            <a:off x="548640" y="8778240"/>
            <a:ext cx="6675120" cy="0"/>
          </a:xfrm>
          <a:prstGeom prst="line">
            <a:avLst/>
          </a:prstGeom>
          <a:noFill/>
          <a:ln w="3810">
            <a:solidFill>
              <a:srgbClr val="8A8280">
                <a:alpha val="12000"/>
              </a:srgbClr>
            </a:solidFill>
            <a:prstDash val="solid"/>
          </a:ln>
        </p:spPr>
      </p:sp>
      <p:sp>
        <p:nvSpPr>
          <p:cNvPr id="36" name="Shape 34"/>
          <p:cNvSpPr/>
          <p:nvPr/>
        </p:nvSpPr>
        <p:spPr>
          <a:xfrm>
            <a:off x="548640" y="9235440"/>
            <a:ext cx="6675120" cy="0"/>
          </a:xfrm>
          <a:prstGeom prst="line">
            <a:avLst/>
          </a:prstGeom>
          <a:noFill/>
          <a:ln w="3810">
            <a:solidFill>
              <a:srgbClr val="8A8280">
                <a:alpha val="12000"/>
              </a:srgbClr>
            </a:solidFill>
            <a:prstDash val="solid"/>
          </a:ln>
        </p:spPr>
      </p:sp>
      <p:sp>
        <p:nvSpPr>
          <p:cNvPr id="37" name="Shape 35"/>
          <p:cNvSpPr/>
          <p:nvPr/>
        </p:nvSpPr>
        <p:spPr>
          <a:xfrm>
            <a:off x="5120640" y="777240"/>
            <a:ext cx="1234440" cy="914400"/>
          </a:xfrm>
          <a:prstGeom prst="rect">
            <a:avLst/>
          </a:prstGeom>
          <a:ln w="6350">
            <a:solidFill>
              <a:srgbClr val="C4B9AE">
                <a:alpha val="65000"/>
              </a:srgbClr>
            </a:solidFill>
            <a:prstDash val="solid"/>
          </a:ln>
        </p:spPr>
      </p:sp>
      <p:sp>
        <p:nvSpPr>
          <p:cNvPr id="38" name="Shape 36"/>
          <p:cNvSpPr/>
          <p:nvPr/>
        </p:nvSpPr>
        <p:spPr>
          <a:xfrm>
            <a:off x="5212080" y="868680"/>
            <a:ext cx="493776" cy="365760"/>
          </a:xfrm>
          <a:prstGeom prst="rect">
            <a:avLst/>
          </a:prstGeom>
          <a:ln w="5080">
            <a:solidFill>
              <a:srgbClr val="8A8280">
                <a:alpha val="40000"/>
              </a:srgbClr>
            </a:solidFill>
            <a:prstDash val="solid"/>
          </a:ln>
        </p:spPr>
      </p:sp>
      <p:sp>
        <p:nvSpPr>
          <p:cNvPr id="39" name="Shape 37"/>
          <p:cNvSpPr/>
          <p:nvPr/>
        </p:nvSpPr>
        <p:spPr>
          <a:xfrm>
            <a:off x="5799582" y="868680"/>
            <a:ext cx="395021" cy="274320"/>
          </a:xfrm>
          <a:prstGeom prst="rect">
            <a:avLst/>
          </a:prstGeom>
          <a:ln w="5080">
            <a:solidFill>
              <a:srgbClr val="8A8280">
                <a:alpha val="40000"/>
              </a:srgbClr>
            </a:solidFill>
            <a:prstDash val="solid"/>
          </a:ln>
        </p:spPr>
      </p:sp>
      <p:sp>
        <p:nvSpPr>
          <p:cNvPr id="40" name="Shape 38"/>
          <p:cNvSpPr/>
          <p:nvPr/>
        </p:nvSpPr>
        <p:spPr>
          <a:xfrm>
            <a:off x="6217920" y="1371600"/>
            <a:ext cx="914400" cy="640080"/>
          </a:xfrm>
          <a:prstGeom prst="rect">
            <a:avLst/>
          </a:prstGeom>
          <a:ln w="6350">
            <a:solidFill>
              <a:srgbClr val="C4B9AE">
                <a:alpha val="65000"/>
              </a:srgbClr>
            </a:solidFill>
            <a:prstDash val="solid"/>
          </a:ln>
        </p:spPr>
      </p:sp>
      <p:sp>
        <p:nvSpPr>
          <p:cNvPr id="41" name="Shape 39"/>
          <p:cNvSpPr/>
          <p:nvPr/>
        </p:nvSpPr>
        <p:spPr>
          <a:xfrm>
            <a:off x="6309360" y="1463040"/>
            <a:ext cx="365760" cy="256032"/>
          </a:xfrm>
          <a:prstGeom prst="rect">
            <a:avLst/>
          </a:prstGeom>
          <a:ln w="5080">
            <a:solidFill>
              <a:srgbClr val="8A8280">
                <a:alpha val="40000"/>
              </a:srgbClr>
            </a:solidFill>
            <a:prstDash val="solid"/>
          </a:ln>
        </p:spPr>
      </p:sp>
      <p:sp>
        <p:nvSpPr>
          <p:cNvPr id="42" name="Shape 40"/>
          <p:cNvSpPr/>
          <p:nvPr/>
        </p:nvSpPr>
        <p:spPr>
          <a:xfrm>
            <a:off x="6720840" y="1463040"/>
            <a:ext cx="292608" cy="192024"/>
          </a:xfrm>
          <a:prstGeom prst="rect">
            <a:avLst/>
          </a:prstGeom>
          <a:ln w="5080">
            <a:solidFill>
              <a:srgbClr val="8A8280">
                <a:alpha val="40000"/>
              </a:srgbClr>
            </a:solidFill>
            <a:prstDash val="solid"/>
          </a:ln>
        </p:spPr>
      </p:sp>
      <p:sp>
        <p:nvSpPr>
          <p:cNvPr id="43" name="Shape 41"/>
          <p:cNvSpPr/>
          <p:nvPr/>
        </p:nvSpPr>
        <p:spPr>
          <a:xfrm>
            <a:off x="6400800" y="2194560"/>
            <a:ext cx="548640" cy="548640"/>
          </a:xfrm>
          <a:prstGeom prst="ellipse">
            <a:avLst/>
          </a:prstGeom>
          <a:ln w="5080">
            <a:solidFill>
              <a:srgbClr val="8A8280">
                <a:alpha val="30000"/>
              </a:srgbClr>
            </a:solidFill>
            <a:prstDash val="solid"/>
          </a:ln>
        </p:spPr>
      </p:sp>
      <p:sp>
        <p:nvSpPr>
          <p:cNvPr id="44" name="Shape 42"/>
          <p:cNvSpPr/>
          <p:nvPr/>
        </p:nvSpPr>
        <p:spPr>
          <a:xfrm>
            <a:off x="6217920" y="2011680"/>
            <a:ext cx="914400" cy="914400"/>
          </a:xfrm>
          <a:prstGeom prst="ellipse">
            <a:avLst/>
          </a:prstGeom>
          <a:ln w="5080">
            <a:solidFill>
              <a:srgbClr val="8A8280">
                <a:alpha val="30000"/>
              </a:srgbClr>
            </a:solidFill>
            <a:prstDash val="solid"/>
          </a:ln>
        </p:spPr>
      </p:sp>
      <p:sp>
        <p:nvSpPr>
          <p:cNvPr id="45" name="Shape 43"/>
          <p:cNvSpPr/>
          <p:nvPr/>
        </p:nvSpPr>
        <p:spPr>
          <a:xfrm>
            <a:off x="6035040" y="1828800"/>
            <a:ext cx="1280160" cy="1280160"/>
          </a:xfrm>
          <a:prstGeom prst="ellipse">
            <a:avLst/>
          </a:prstGeom>
          <a:ln w="5080">
            <a:solidFill>
              <a:srgbClr val="8A8280">
                <a:alpha val="30000"/>
              </a:srgbClr>
            </a:solidFill>
            <a:prstDash val="solid"/>
          </a:ln>
        </p:spPr>
      </p:sp>
      <p:sp>
        <p:nvSpPr>
          <p:cNvPr id="46" name="Shape 44"/>
          <p:cNvSpPr/>
          <p:nvPr/>
        </p:nvSpPr>
        <p:spPr>
          <a:xfrm>
            <a:off x="5852160" y="1645920"/>
            <a:ext cx="1645920" cy="1645920"/>
          </a:xfrm>
          <a:prstGeom prst="ellipse">
            <a:avLst/>
          </a:prstGeom>
          <a:ln w="5080">
            <a:solidFill>
              <a:srgbClr val="8A8280">
                <a:alpha val="30000"/>
              </a:srgbClr>
            </a:solidFill>
            <a:prstDash val="solid"/>
          </a:ln>
        </p:spPr>
      </p:sp>
      <p:sp>
        <p:nvSpPr>
          <p:cNvPr id="47" name="Shape 45"/>
          <p:cNvSpPr/>
          <p:nvPr/>
        </p:nvSpPr>
        <p:spPr>
          <a:xfrm>
            <a:off x="5669280" y="1463040"/>
            <a:ext cx="2011680" cy="2011680"/>
          </a:xfrm>
          <a:prstGeom prst="ellipse">
            <a:avLst/>
          </a:prstGeom>
          <a:ln w="5080">
            <a:solidFill>
              <a:srgbClr val="8A8280">
                <a:alpha val="30000"/>
              </a:srgbClr>
            </a:solidFill>
            <a:prstDash val="solid"/>
          </a:ln>
        </p:spPr>
      </p:sp>
      <p:sp>
        <p:nvSpPr>
          <p:cNvPr id="48" name="Shape 46"/>
          <p:cNvSpPr/>
          <p:nvPr/>
        </p:nvSpPr>
        <p:spPr>
          <a:xfrm>
            <a:off x="548640" y="822960"/>
            <a:ext cx="411480" cy="22860"/>
          </a:xfrm>
          <a:prstGeom prst="rect">
            <a:avLst/>
          </a:prstGeom>
          <a:solidFill>
            <a:srgbClr val="F7F471"/>
          </a:solidFill>
          <a:ln/>
        </p:spPr>
      </p:sp>
      <p:sp>
        <p:nvSpPr>
          <p:cNvPr id="49" name="Text 47"/>
          <p:cNvSpPr/>
          <p:nvPr/>
        </p:nvSpPr>
        <p:spPr>
          <a:xfrm>
            <a:off x="548640" y="8961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PROMPT PACK  ·  PETERS &amp; WATERMAN / 1980</a:t>
            </a:r>
            <a:endParaRPr lang="en-US" sz="900" dirty="0"/>
          </a:p>
        </p:txBody>
      </p:sp>
      <p:sp>
        <p:nvSpPr>
          <p:cNvPr id="50" name="Text 48"/>
          <p:cNvSpPr/>
          <p:nvPr/>
        </p:nvSpPr>
        <p:spPr>
          <a:xfrm>
            <a:off x="548640" y="1325880"/>
            <a:ext cx="5303520" cy="1005840"/>
          </a:xfrm>
          <a:prstGeom prst="rect">
            <a:avLst/>
          </a:prstGeom>
          <a:noFill/>
          <a:ln/>
        </p:spPr>
        <p:txBody>
          <a:bodyPr wrap="square" lIns="0" tIns="0" rIns="0" bIns="0" rtlCol="0" anchor="t"/>
          <a:lstStyle/>
          <a:p>
            <a:pPr indent="0" marL="0">
              <a:buNone/>
            </a:pPr>
            <a:r>
              <a:rPr lang="en-US" sz="4400" spc="-100" kern="0" dirty="0">
                <a:solidFill>
                  <a:srgbClr val="18160F"/>
                </a:solidFill>
                <a:latin typeface="Playfair Display" pitchFamily="34" charset="0"/>
                <a:ea typeface="Playfair Display" pitchFamily="34" charset="-122"/>
                <a:cs typeface="Playfair Display" pitchFamily="34" charset="-120"/>
              </a:rPr>
              <a:t>McKinsey 7-S.</a:t>
            </a:r>
            <a:endParaRPr lang="en-US" sz="4400" dirty="0"/>
          </a:p>
        </p:txBody>
      </p:sp>
      <p:sp>
        <p:nvSpPr>
          <p:cNvPr id="51" name="Text 49"/>
          <p:cNvSpPr/>
          <p:nvPr/>
        </p:nvSpPr>
        <p:spPr>
          <a:xfrm>
            <a:off x="548640" y="2331720"/>
            <a:ext cx="6217920" cy="914400"/>
          </a:xfrm>
          <a:prstGeom prst="rect">
            <a:avLst/>
          </a:prstGeom>
          <a:noFill/>
          <a:ln/>
        </p:spPr>
        <p:txBody>
          <a:bodyPr wrap="square" lIns="0" tIns="0" rIns="0" bIns="0" rtlCol="0" anchor="t"/>
          <a:lstStyle/>
          <a:p>
            <a:pPr indent="0" marL="0">
              <a:buNone/>
            </a:pPr>
            <a:r>
              <a:rPr lang="en-US" sz="3600" i="1" spc="-100" kern="0" dirty="0">
                <a:solidFill>
                  <a:srgbClr val="18160F"/>
                </a:solidFill>
                <a:latin typeface="Playfair Display" pitchFamily="34" charset="0"/>
                <a:ea typeface="Playfair Display" pitchFamily="34" charset="-122"/>
                <a:cs typeface="Playfair Display" pitchFamily="34" charset="-120"/>
              </a:rPr>
              <a:t>The Prompt Pack.</a:t>
            </a:r>
            <a:endParaRPr lang="en-US" sz="3600" dirty="0"/>
          </a:p>
        </p:txBody>
      </p:sp>
      <p:sp>
        <p:nvSpPr>
          <p:cNvPr id="52" name="Text 50"/>
          <p:cNvSpPr/>
          <p:nvPr/>
        </p:nvSpPr>
        <p:spPr>
          <a:xfrm>
            <a:off x="548640" y="3657600"/>
            <a:ext cx="6217920" cy="1280160"/>
          </a:xfrm>
          <a:prstGeom prst="rect">
            <a:avLst/>
          </a:prstGeom>
          <a:noFill/>
          <a:ln/>
        </p:spPr>
        <p:txBody>
          <a:bodyPr wrap="square" lIns="0" tIns="0" rIns="0" bIns="0" rtlCol="0" anchor="t"/>
          <a:lstStyle/>
          <a:p>
            <a:pPr indent="0" marL="0">
              <a:lnSpc>
                <a:spcPct val="140000"/>
              </a:lnSpc>
              <a:buNone/>
            </a:pPr>
            <a:r>
              <a:rPr lang="en-US" sz="1600" i="1" dirty="0">
                <a:solidFill>
                  <a:srgbClr val="8A8280"/>
                </a:solidFill>
                <a:latin typeface="Playfair Display" pitchFamily="34" charset="0"/>
                <a:ea typeface="Playfair Display" pitchFamily="34" charset="-122"/>
                <a:cs typeface="Playfair Display" pitchFamily="34" charset="-120"/>
              </a:rPr>
              <a:t>Five prompts that turn 7-S into an 8-S diagnostic the team can run quarterly. Designed to run against any capable model. Apply in sequence. Each prompt builds on the last.</a:t>
            </a:r>
            <a:endParaRPr lang="en-US" sz="1600" dirty="0"/>
          </a:p>
        </p:txBody>
      </p:sp>
      <p:sp>
        <p:nvSpPr>
          <p:cNvPr id="53" name="Shape 51"/>
          <p:cNvSpPr/>
          <p:nvPr/>
        </p:nvSpPr>
        <p:spPr>
          <a:xfrm>
            <a:off x="548640" y="5212080"/>
            <a:ext cx="411480" cy="22860"/>
          </a:xfrm>
          <a:prstGeom prst="rect">
            <a:avLst/>
          </a:prstGeom>
          <a:solidFill>
            <a:srgbClr val="F7F471"/>
          </a:solidFill>
          <a:ln/>
        </p:spPr>
      </p:sp>
      <p:sp>
        <p:nvSpPr>
          <p:cNvPr id="54" name="Text 52"/>
          <p:cNvSpPr/>
          <p:nvPr/>
        </p:nvSpPr>
        <p:spPr>
          <a:xfrm>
            <a:off x="548640" y="5285232"/>
            <a:ext cx="36576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ORIGINATORS</a:t>
            </a:r>
            <a:endParaRPr lang="en-US" sz="900" dirty="0"/>
          </a:p>
        </p:txBody>
      </p:sp>
      <p:sp>
        <p:nvSpPr>
          <p:cNvPr id="55" name="Text 53"/>
          <p:cNvSpPr/>
          <p:nvPr/>
        </p:nvSpPr>
        <p:spPr>
          <a:xfrm>
            <a:off x="548640" y="5532120"/>
            <a:ext cx="6675120" cy="320040"/>
          </a:xfrm>
          <a:prstGeom prst="rect">
            <a:avLst/>
          </a:prstGeom>
          <a:noFill/>
          <a:ln/>
        </p:spPr>
        <p:txBody>
          <a:bodyPr wrap="square" lIns="0" tIns="0" rIns="0" bIns="0" rtlCol="0" anchor="ctr"/>
          <a:lstStyle/>
          <a:p>
            <a:pPr indent="0" marL="0">
              <a:buNone/>
            </a:pPr>
            <a:r>
              <a:rPr lang="en-US" sz="1200" dirty="0">
                <a:solidFill>
                  <a:srgbClr val="18160F"/>
                </a:solidFill>
                <a:latin typeface="Inter" pitchFamily="34" charset="0"/>
                <a:ea typeface="Inter" pitchFamily="34" charset="-122"/>
                <a:cs typeface="Inter" pitchFamily="34" charset="-120"/>
              </a:rPr>
              <a:t>Tom Peters  ·  Robert Waterman  ·  McKinsey  ·  In Search of Excellence</a:t>
            </a:r>
            <a:endParaRPr lang="en-US" sz="1200" dirty="0"/>
          </a:p>
        </p:txBody>
      </p:sp>
      <p:sp>
        <p:nvSpPr>
          <p:cNvPr id="56" name="Shape 54"/>
          <p:cNvSpPr/>
          <p:nvPr/>
        </p:nvSpPr>
        <p:spPr>
          <a:xfrm>
            <a:off x="548640" y="6035040"/>
            <a:ext cx="6675120" cy="1783080"/>
          </a:xfrm>
          <a:prstGeom prst="rect">
            <a:avLst/>
          </a:prstGeom>
          <a:solidFill>
            <a:srgbClr val="2A3D2E"/>
          </a:solidFill>
          <a:ln/>
        </p:spPr>
      </p:sp>
      <p:sp>
        <p:nvSpPr>
          <p:cNvPr id="57" name="Shape 55"/>
          <p:cNvSpPr/>
          <p:nvPr/>
        </p:nvSpPr>
        <p:spPr>
          <a:xfrm>
            <a:off x="548640" y="6035040"/>
            <a:ext cx="6675120" cy="36576"/>
          </a:xfrm>
          <a:prstGeom prst="rect">
            <a:avLst/>
          </a:prstGeom>
          <a:solidFill>
            <a:srgbClr val="F7F471"/>
          </a:solidFill>
          <a:ln/>
        </p:spPr>
      </p:sp>
      <p:sp>
        <p:nvSpPr>
          <p:cNvPr id="58" name="Text 56"/>
          <p:cNvSpPr/>
          <p:nvPr/>
        </p:nvSpPr>
        <p:spPr>
          <a:xfrm>
            <a:off x="822960" y="6217920"/>
            <a:ext cx="6126480"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THE AI-ERA INVERSION</a:t>
            </a:r>
            <a:endParaRPr lang="en-US" sz="1000" dirty="0"/>
          </a:p>
        </p:txBody>
      </p:sp>
      <p:sp>
        <p:nvSpPr>
          <p:cNvPr id="59" name="Text 57"/>
          <p:cNvSpPr/>
          <p:nvPr/>
        </p:nvSpPr>
        <p:spPr>
          <a:xfrm>
            <a:off x="822960" y="6492240"/>
            <a:ext cx="6126480" cy="457200"/>
          </a:xfrm>
          <a:prstGeom prst="rect">
            <a:avLst/>
          </a:prstGeom>
          <a:noFill/>
          <a:ln/>
        </p:spPr>
        <p:txBody>
          <a:bodyPr wrap="square" lIns="0" tIns="0" rIns="0" bIns="0" rtlCol="0" anchor="ctr"/>
          <a:lstStyle/>
          <a:p>
            <a:pPr indent="0" marL="0">
              <a:buNone/>
            </a:pPr>
            <a:r>
              <a:rPr lang="en-US" sz="1800" spc="-50" kern="0" dirty="0">
                <a:solidFill>
                  <a:srgbClr val="EDE8DF"/>
                </a:solidFill>
                <a:latin typeface="Playfair Display" pitchFamily="34" charset="0"/>
                <a:ea typeface="Playfair Display" pitchFamily="34" charset="-122"/>
                <a:cs typeface="Playfair Display" pitchFamily="34" charset="-120"/>
              </a:rPr>
              <a:t>Seven Ss became eight. The Stack arrived.</a:t>
            </a:r>
            <a:endParaRPr lang="en-US" sz="1800" dirty="0"/>
          </a:p>
        </p:txBody>
      </p:sp>
      <p:sp>
        <p:nvSpPr>
          <p:cNvPr id="60" name="Text 58"/>
          <p:cNvSpPr/>
          <p:nvPr/>
        </p:nvSpPr>
        <p:spPr>
          <a:xfrm>
            <a:off x="822960" y="6949440"/>
            <a:ext cx="6126480" cy="868680"/>
          </a:xfrm>
          <a:prstGeom prst="rect">
            <a:avLst/>
          </a:prstGeom>
          <a:noFill/>
          <a:ln/>
        </p:spPr>
        <p:txBody>
          <a:bodyPr wrap="square" lIns="0" tIns="0" rIns="0" bIns="0" rtlCol="0" anchor="t"/>
          <a:lstStyle/>
          <a:p>
            <a:pPr indent="0" marL="0">
              <a:lnSpc>
                <a:spcPct val="140000"/>
              </a:lnSpc>
              <a:buNone/>
            </a:pPr>
            <a:r>
              <a:rPr lang="en-US" sz="1100" dirty="0">
                <a:solidFill>
                  <a:srgbClr val="EDE8DF"/>
                </a:solidFill>
                <a:latin typeface="Inter" pitchFamily="34" charset="0"/>
                <a:ea typeface="Inter" pitchFamily="34" charset="-122"/>
                <a:cs typeface="Inter" pitchFamily="34" charset="-120"/>
              </a:rPr>
              <a:t>Peters and Waterman placed seven elements in the diagnostic because tools were external in 1980. The IT department picked them. Strategy did not depend on which database the firm bought. AI changed that. Model and tool stack now sit next to Structure as a determinant of performance. The seven-element model under-specifies the firm.</a:t>
            </a:r>
            <a:endParaRPr lang="en-US" sz="1100" dirty="0"/>
          </a:p>
        </p:txBody>
      </p:sp>
      <p:sp>
        <p:nvSpPr>
          <p:cNvPr id="61" name="Text 59"/>
          <p:cNvSpPr/>
          <p:nvPr/>
        </p:nvSpPr>
        <p:spPr>
          <a:xfrm>
            <a:off x="548640" y="8503920"/>
            <a:ext cx="3657600" cy="411480"/>
          </a:xfrm>
          <a:prstGeom prst="rect">
            <a:avLst/>
          </a:prstGeom>
          <a:noFill/>
          <a:ln/>
        </p:spPr>
        <p:txBody>
          <a:bodyPr wrap="square" lIns="0" tIns="0" rIns="0" bIns="0" rtlCol="0" anchor="ctr"/>
          <a:lstStyle/>
          <a:p>
            <a:pPr indent="0" marL="0">
              <a:buNone/>
            </a:pPr>
            <a:r>
              <a:rPr lang="en-US" sz="2200" spc="400" kern="0" dirty="0">
                <a:solidFill>
                  <a:srgbClr val="18160F"/>
                </a:solidFill>
                <a:latin typeface="Playfair Display" pitchFamily="34" charset="0"/>
                <a:ea typeface="Playfair Display" pitchFamily="34" charset="-122"/>
                <a:cs typeface="Playfair Display" pitchFamily="34" charset="-120"/>
              </a:rPr>
              <a:t>JOHN BREWTON</a:t>
            </a:r>
            <a:endParaRPr lang="en-US" sz="2200" dirty="0"/>
          </a:p>
        </p:txBody>
      </p:sp>
      <p:sp>
        <p:nvSpPr>
          <p:cNvPr id="62" name="Shape 60"/>
          <p:cNvSpPr/>
          <p:nvPr/>
        </p:nvSpPr>
        <p:spPr>
          <a:xfrm>
            <a:off x="548640" y="8915400"/>
            <a:ext cx="1097280" cy="0"/>
          </a:xfrm>
          <a:prstGeom prst="line">
            <a:avLst/>
          </a:prstGeom>
          <a:noFill/>
          <a:ln w="15240">
            <a:solidFill>
              <a:srgbClr val="F7F471"/>
            </a:solidFill>
            <a:prstDash val="solid"/>
          </a:ln>
        </p:spPr>
      </p:sp>
      <p:sp>
        <p:nvSpPr>
          <p:cNvPr id="63" name="Text 61"/>
          <p:cNvSpPr/>
          <p:nvPr/>
        </p:nvSpPr>
        <p:spPr>
          <a:xfrm>
            <a:off x="548640" y="9052560"/>
            <a:ext cx="3657600" cy="274320"/>
          </a:xfrm>
          <a:prstGeom prst="rect">
            <a:avLst/>
          </a:prstGeom>
          <a:noFill/>
          <a:ln/>
        </p:spPr>
        <p:txBody>
          <a:bodyPr wrap="square" lIns="0" tIns="0" rIns="0" bIns="0" rtlCol="0" anchor="ctr"/>
          <a:lstStyle/>
          <a:p>
            <a:pPr indent="0" marL="0">
              <a:buNone/>
            </a:pPr>
            <a:r>
              <a:rPr lang="en-US" sz="1000" dirty="0">
                <a:solidFill>
                  <a:srgbClr val="8A8280"/>
                </a:solidFill>
                <a:latin typeface="Inter" pitchFamily="34" charset="0"/>
                <a:ea typeface="Inter" pitchFamily="34" charset="-122"/>
                <a:cs typeface="Inter" pitchFamily="34" charset="-120"/>
              </a:rPr>
              <a:t>Operating  ·  6AEP</a:t>
            </a:r>
            <a:endParaRPr lang="en-US" sz="1000" dirty="0"/>
          </a:p>
        </p:txBody>
      </p:sp>
      <p:sp>
        <p:nvSpPr>
          <p:cNvPr id="64" name="Text 62"/>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01 / 08</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PROMPT  ·  01 OF 05</a:t>
            </a:r>
            <a:endParaRPr lang="en-US" sz="900" dirty="0"/>
          </a:p>
        </p:txBody>
      </p:sp>
      <p:sp>
        <p:nvSpPr>
          <p:cNvPr id="4" name="Text 2"/>
          <p:cNvSpPr/>
          <p:nvPr/>
        </p:nvSpPr>
        <p:spPr>
          <a:xfrm>
            <a:off x="548640" y="1005840"/>
            <a:ext cx="1828800" cy="1463040"/>
          </a:xfrm>
          <a:prstGeom prst="rect">
            <a:avLst/>
          </a:prstGeom>
          <a:noFill/>
          <a:ln/>
        </p:spPr>
        <p:txBody>
          <a:bodyPr wrap="square" lIns="0" tIns="0" rIns="0" bIns="0" rtlCol="0" anchor="t"/>
          <a:lstStyle/>
          <a:p>
            <a:pPr indent="0" marL="0">
              <a:buNone/>
            </a:pPr>
            <a:r>
              <a:rPr lang="en-US" sz="8800" b="1" spc="-300" kern="0" dirty="0">
                <a:solidFill>
                  <a:srgbClr val="2A3D2E"/>
                </a:solidFill>
                <a:latin typeface="Playfair Display" pitchFamily="34" charset="0"/>
                <a:ea typeface="Playfair Display" pitchFamily="34" charset="-122"/>
                <a:cs typeface="Playfair Display" pitchFamily="34" charset="-120"/>
              </a:rPr>
              <a:t>01</a:t>
            </a:r>
            <a:endParaRPr lang="en-US" sz="8800" dirty="0"/>
          </a:p>
        </p:txBody>
      </p:sp>
      <p:sp>
        <p:nvSpPr>
          <p:cNvPr id="5" name="Text 3"/>
          <p:cNvSpPr/>
          <p:nvPr/>
        </p:nvSpPr>
        <p:spPr>
          <a:xfrm>
            <a:off x="2468880" y="1188720"/>
            <a:ext cx="4754880" cy="640080"/>
          </a:xfrm>
          <a:prstGeom prst="rect">
            <a:avLst/>
          </a:prstGeom>
          <a:noFill/>
          <a:ln/>
        </p:spPr>
        <p:txBody>
          <a:bodyPr wrap="square" lIns="0" tIns="0" rIns="0" bIns="0" rtlCol="0" anchor="t"/>
          <a:lstStyle/>
          <a:p>
            <a:pPr indent="0" marL="0">
              <a:buNone/>
            </a:pPr>
            <a:r>
              <a:rPr lang="en-US" sz="3400" spc="-100" kern="0" dirty="0">
                <a:solidFill>
                  <a:srgbClr val="18160F"/>
                </a:solidFill>
                <a:latin typeface="Playfair Display" pitchFamily="34" charset="0"/>
                <a:ea typeface="Playfair Display" pitchFamily="34" charset="-122"/>
                <a:cs typeface="Playfair Display" pitchFamily="34" charset="-120"/>
              </a:rPr>
              <a:t>DIAGNOSE</a:t>
            </a:r>
            <a:endParaRPr lang="en-US" sz="3400" dirty="0"/>
          </a:p>
        </p:txBody>
      </p:sp>
      <p:sp>
        <p:nvSpPr>
          <p:cNvPr id="6" name="Text 4"/>
          <p:cNvSpPr/>
          <p:nvPr/>
        </p:nvSpPr>
        <p:spPr>
          <a:xfrm>
            <a:off x="2468880" y="1828800"/>
            <a:ext cx="4754880" cy="548640"/>
          </a:xfrm>
          <a:prstGeom prst="rect">
            <a:avLst/>
          </a:prstGeom>
          <a:noFill/>
          <a:ln/>
        </p:spPr>
        <p:txBody>
          <a:bodyPr wrap="square" lIns="0" tIns="0" rIns="0" bIns="0" rtlCol="0" anchor="t"/>
          <a:lstStyle/>
          <a:p>
            <a:pPr indent="0" marL="0">
              <a:buNone/>
            </a:pPr>
            <a:r>
              <a:rPr lang="en-US" sz="1500" i="1" dirty="0">
                <a:solidFill>
                  <a:srgbClr val="8A8280"/>
                </a:solidFill>
                <a:latin typeface="Playfair Display" pitchFamily="34" charset="0"/>
                <a:ea typeface="Playfair Display" pitchFamily="34" charset="-122"/>
                <a:cs typeface="Playfair Display" pitchFamily="34" charset="-120"/>
              </a:rPr>
              <a:t>Map the eight Ss as they stand today.</a:t>
            </a:r>
            <a:endParaRPr lang="en-US" sz="1500" dirty="0"/>
          </a:p>
        </p:txBody>
      </p:sp>
      <p:sp>
        <p:nvSpPr>
          <p:cNvPr id="7" name="Shape 5"/>
          <p:cNvSpPr/>
          <p:nvPr/>
        </p:nvSpPr>
        <p:spPr>
          <a:xfrm>
            <a:off x="548640" y="2651760"/>
            <a:ext cx="6675120" cy="0"/>
          </a:xfrm>
          <a:prstGeom prst="line">
            <a:avLst/>
          </a:prstGeom>
          <a:noFill/>
          <a:ln w="15240">
            <a:solidFill>
              <a:srgbClr val="F7F471"/>
            </a:solidFill>
            <a:prstDash val="solid"/>
          </a:ln>
        </p:spPr>
      </p:sp>
      <p:sp>
        <p:nvSpPr>
          <p:cNvPr id="8" name="Shape 6"/>
          <p:cNvSpPr/>
          <p:nvPr/>
        </p:nvSpPr>
        <p:spPr>
          <a:xfrm>
            <a:off x="548640" y="2880360"/>
            <a:ext cx="6675120" cy="5760720"/>
          </a:xfrm>
          <a:prstGeom prst="rect">
            <a:avLst/>
          </a:prstGeom>
          <a:solidFill>
            <a:srgbClr val="D6CEBF"/>
          </a:solidFill>
          <a:ln/>
        </p:spPr>
      </p:sp>
      <p:sp>
        <p:nvSpPr>
          <p:cNvPr id="9" name="Shape 7"/>
          <p:cNvSpPr/>
          <p:nvPr/>
        </p:nvSpPr>
        <p:spPr>
          <a:xfrm>
            <a:off x="548640" y="2880360"/>
            <a:ext cx="6675120" cy="36576"/>
          </a:xfrm>
          <a:prstGeom prst="rect">
            <a:avLst/>
          </a:prstGeom>
          <a:solidFill>
            <a:srgbClr val="F7F471"/>
          </a:solidFill>
          <a:ln/>
        </p:spPr>
      </p:sp>
      <p:sp>
        <p:nvSpPr>
          <p:cNvPr id="10" name="Text 8"/>
          <p:cNvSpPr/>
          <p:nvPr/>
        </p:nvSpPr>
        <p:spPr>
          <a:xfrm>
            <a:off x="868680" y="306324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PROMPT</a:t>
            </a:r>
            <a:endParaRPr lang="en-US" sz="1000" dirty="0"/>
          </a:p>
        </p:txBody>
      </p:sp>
      <p:sp>
        <p:nvSpPr>
          <p:cNvPr id="11" name="Text 9"/>
          <p:cNvSpPr/>
          <p:nvPr/>
        </p:nvSpPr>
        <p:spPr>
          <a:xfrm>
            <a:off x="5532120" y="3063240"/>
            <a:ext cx="1371600" cy="274320"/>
          </a:xfrm>
          <a:prstGeom prst="rect">
            <a:avLst/>
          </a:prstGeom>
          <a:noFill/>
          <a:ln/>
        </p:spPr>
        <p:txBody>
          <a:bodyPr wrap="square" lIns="0" tIns="0" rIns="0" bIns="0" rtlCol="0" anchor="ctr"/>
          <a:lstStyle/>
          <a:p>
            <a:pPr algn="r" indent="0" marL="0">
              <a:buNone/>
            </a:pPr>
            <a:r>
              <a:rPr lang="en-US" sz="900" i="1" spc="100" kern="0" dirty="0">
                <a:solidFill>
                  <a:srgbClr val="8A8280"/>
                </a:solidFill>
                <a:latin typeface="Inter" pitchFamily="34" charset="0"/>
                <a:ea typeface="Inter" pitchFamily="34" charset="-122"/>
                <a:cs typeface="Inter" pitchFamily="34" charset="-120"/>
              </a:rPr>
              <a:t>copy and paste</a:t>
            </a:r>
            <a:endParaRPr lang="en-US" sz="900" dirty="0"/>
          </a:p>
        </p:txBody>
      </p:sp>
      <p:sp>
        <p:nvSpPr>
          <p:cNvPr id="12" name="Text 10"/>
          <p:cNvSpPr/>
          <p:nvPr/>
        </p:nvSpPr>
        <p:spPr>
          <a:xfrm>
            <a:off x="868680" y="3429000"/>
            <a:ext cx="6035040" cy="4480560"/>
          </a:xfrm>
          <a:prstGeom prst="rect">
            <a:avLst/>
          </a:prstGeom>
          <a:noFill/>
          <a:ln/>
        </p:spPr>
        <p:txBody>
          <a:bodyPr wrap="square" lIns="0" tIns="0" rIns="0" bIns="0" rtlCol="0" anchor="t"/>
          <a:lstStyle/>
          <a:p>
            <a:pPr indent="0" marL="0">
              <a:lnSpc>
                <a:spcPct val="150000"/>
              </a:lnSpc>
              <a:buNone/>
            </a:pPr>
            <a:r>
              <a:rPr lang="en-US" sz="1100" dirty="0">
                <a:solidFill>
                  <a:srgbClr val="18160F"/>
                </a:solidFill>
                <a:latin typeface="Inter" pitchFamily="34" charset="0"/>
                <a:ea typeface="Inter" pitchFamily="34" charset="-122"/>
                <a:cs typeface="Inter" pitchFamily="34" charset="-120"/>
              </a:rPr>
              <a:t>Run a 7-S diagnostic for my organization treating Stack as the eighth S. For each of the eight elements, name the current state in one sentence and the assumption it was built on.</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My organization: {one-paragraph description}.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My current tool stack: {list models, agents, prompts, data}.</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My current Shared Values: {list explicitly}.</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For each S (Strategy, Structure, Systems, Staff, Skills, Style, Shared Values, Stack), return: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Current state in one sentence</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Underlying assumption (in one sentence)</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Year the row was last refreshed</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Whether the assumption pre-dates 2023</a:t>
            </a:r>
            <a:endParaRPr lang="en-US" sz="1100" dirty="0"/>
          </a:p>
        </p:txBody>
      </p:sp>
      <p:sp>
        <p:nvSpPr>
          <p:cNvPr id="13" name="Shape 11"/>
          <p:cNvSpPr/>
          <p:nvPr/>
        </p:nvSpPr>
        <p:spPr>
          <a:xfrm>
            <a:off x="868680" y="8138160"/>
            <a:ext cx="6035040" cy="0"/>
          </a:xfrm>
          <a:prstGeom prst="line">
            <a:avLst/>
          </a:prstGeom>
          <a:noFill/>
          <a:ln w="6350">
            <a:solidFill>
              <a:srgbClr val="8A8280">
                <a:alpha val="70000"/>
              </a:srgbClr>
            </a:solidFill>
            <a:prstDash val="solid"/>
          </a:ln>
        </p:spPr>
      </p:sp>
      <p:sp>
        <p:nvSpPr>
          <p:cNvPr id="14" name="Text 12"/>
          <p:cNvSpPr/>
          <p:nvPr/>
        </p:nvSpPr>
        <p:spPr>
          <a:xfrm>
            <a:off x="868680" y="8229600"/>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OPERATOR'S NOTE</a:t>
            </a:r>
            <a:endParaRPr lang="en-US" sz="900" dirty="0"/>
          </a:p>
        </p:txBody>
      </p:sp>
      <p:sp>
        <p:nvSpPr>
          <p:cNvPr id="15" name="Text 13"/>
          <p:cNvSpPr/>
          <p:nvPr/>
        </p:nvSpPr>
        <p:spPr>
          <a:xfrm>
            <a:off x="2560320" y="8229600"/>
            <a:ext cx="4343400" cy="274320"/>
          </a:xfrm>
          <a:prstGeom prst="rect">
            <a:avLst/>
          </a:prstGeom>
          <a:noFill/>
          <a:ln/>
        </p:spPr>
        <p:txBody>
          <a:bodyPr wrap="square" lIns="0" tIns="0" rIns="0" bIns="0" rtlCol="0" anchor="ctr"/>
          <a:lstStyle/>
          <a:p>
            <a:pPr algn="r" indent="0" marL="0">
              <a:buNone/>
            </a:pPr>
            <a:r>
              <a:rPr lang="en-US" sz="1100" i="1" dirty="0">
                <a:solidFill>
                  <a:srgbClr val="18160F"/>
                </a:solidFill>
                <a:latin typeface="Playfair Display" pitchFamily="34" charset="0"/>
                <a:ea typeface="Playfair Display" pitchFamily="34" charset="-122"/>
                <a:cs typeface="Playfair Display" pitchFamily="34" charset="-120"/>
              </a:rPr>
              <a:t>Output is your baseline. Save it. Re-run quarterly against this baseline.</a:t>
            </a:r>
            <a:endParaRPr lang="en-US" sz="1100" dirty="0"/>
          </a:p>
        </p:txBody>
      </p:sp>
      <p:sp>
        <p:nvSpPr>
          <p:cNvPr id="16" name="Text 1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02 / 08</a:t>
            </a:r>
            <a:endParaRPr lang="en-US" sz="900" dirty="0"/>
          </a:p>
        </p:txBody>
      </p:sp>
      <p:sp>
        <p:nvSpPr>
          <p:cNvPr id="17" name="Text 1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Prompt Pack</a:t>
            </a:r>
            <a:endParaRPr lang="en-US" sz="800" dirty="0"/>
          </a:p>
        </p:txBody>
      </p:sp>
      <p:sp>
        <p:nvSpPr>
          <p:cNvPr id="18" name="Text 1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PROMPT  ·  02 OF 05</a:t>
            </a:r>
            <a:endParaRPr lang="en-US" sz="900" dirty="0"/>
          </a:p>
        </p:txBody>
      </p:sp>
      <p:sp>
        <p:nvSpPr>
          <p:cNvPr id="4" name="Text 2"/>
          <p:cNvSpPr/>
          <p:nvPr/>
        </p:nvSpPr>
        <p:spPr>
          <a:xfrm>
            <a:off x="548640" y="1005840"/>
            <a:ext cx="1828800" cy="1463040"/>
          </a:xfrm>
          <a:prstGeom prst="rect">
            <a:avLst/>
          </a:prstGeom>
          <a:noFill/>
          <a:ln/>
        </p:spPr>
        <p:txBody>
          <a:bodyPr wrap="square" lIns="0" tIns="0" rIns="0" bIns="0" rtlCol="0" anchor="t"/>
          <a:lstStyle/>
          <a:p>
            <a:pPr indent="0" marL="0">
              <a:buNone/>
            </a:pPr>
            <a:r>
              <a:rPr lang="en-US" sz="8800" b="1" spc="-300" kern="0" dirty="0">
                <a:solidFill>
                  <a:srgbClr val="2A3D2E"/>
                </a:solidFill>
                <a:latin typeface="Playfair Display" pitchFamily="34" charset="0"/>
                <a:ea typeface="Playfair Display" pitchFamily="34" charset="-122"/>
                <a:cs typeface="Playfair Display" pitchFamily="34" charset="-120"/>
              </a:rPr>
              <a:t>02</a:t>
            </a:r>
            <a:endParaRPr lang="en-US" sz="8800" dirty="0"/>
          </a:p>
        </p:txBody>
      </p:sp>
      <p:sp>
        <p:nvSpPr>
          <p:cNvPr id="5" name="Text 3"/>
          <p:cNvSpPr/>
          <p:nvPr/>
        </p:nvSpPr>
        <p:spPr>
          <a:xfrm>
            <a:off x="2468880" y="1188720"/>
            <a:ext cx="4754880" cy="640080"/>
          </a:xfrm>
          <a:prstGeom prst="rect">
            <a:avLst/>
          </a:prstGeom>
          <a:noFill/>
          <a:ln/>
        </p:spPr>
        <p:txBody>
          <a:bodyPr wrap="square" lIns="0" tIns="0" rIns="0" bIns="0" rtlCol="0" anchor="t"/>
          <a:lstStyle/>
          <a:p>
            <a:pPr indent="0" marL="0">
              <a:buNone/>
            </a:pPr>
            <a:r>
              <a:rPr lang="en-US" sz="3400" spc="-100" kern="0" dirty="0">
                <a:solidFill>
                  <a:srgbClr val="18160F"/>
                </a:solidFill>
                <a:latin typeface="Playfair Display" pitchFamily="34" charset="0"/>
                <a:ea typeface="Playfair Display" pitchFamily="34" charset="-122"/>
                <a:cs typeface="Playfair Display" pitchFamily="34" charset="-120"/>
              </a:rPr>
              <a:t>MAP STACK</a:t>
            </a:r>
            <a:endParaRPr lang="en-US" sz="3400" dirty="0"/>
          </a:p>
        </p:txBody>
      </p:sp>
      <p:sp>
        <p:nvSpPr>
          <p:cNvPr id="6" name="Text 4"/>
          <p:cNvSpPr/>
          <p:nvPr/>
        </p:nvSpPr>
        <p:spPr>
          <a:xfrm>
            <a:off x="2468880" y="1828800"/>
            <a:ext cx="4754880" cy="548640"/>
          </a:xfrm>
          <a:prstGeom prst="rect">
            <a:avLst/>
          </a:prstGeom>
          <a:noFill/>
          <a:ln/>
        </p:spPr>
        <p:txBody>
          <a:bodyPr wrap="square" lIns="0" tIns="0" rIns="0" bIns="0" rtlCol="0" anchor="t"/>
          <a:lstStyle/>
          <a:p>
            <a:pPr indent="0" marL="0">
              <a:buNone/>
            </a:pPr>
            <a:r>
              <a:rPr lang="en-US" sz="1500" i="1" dirty="0">
                <a:solidFill>
                  <a:srgbClr val="8A8280"/>
                </a:solidFill>
                <a:latin typeface="Playfair Display" pitchFamily="34" charset="0"/>
                <a:ea typeface="Playfair Display" pitchFamily="34" charset="-122"/>
                <a:cs typeface="Playfair Display" pitchFamily="34" charset="-120"/>
              </a:rPr>
              <a:t>Detail the eighth S as a four-layer stack.</a:t>
            </a:r>
            <a:endParaRPr lang="en-US" sz="1500" dirty="0"/>
          </a:p>
        </p:txBody>
      </p:sp>
      <p:sp>
        <p:nvSpPr>
          <p:cNvPr id="7" name="Shape 5"/>
          <p:cNvSpPr/>
          <p:nvPr/>
        </p:nvSpPr>
        <p:spPr>
          <a:xfrm>
            <a:off x="548640" y="2651760"/>
            <a:ext cx="6675120" cy="0"/>
          </a:xfrm>
          <a:prstGeom prst="line">
            <a:avLst/>
          </a:prstGeom>
          <a:noFill/>
          <a:ln w="15240">
            <a:solidFill>
              <a:srgbClr val="F7F471"/>
            </a:solidFill>
            <a:prstDash val="solid"/>
          </a:ln>
        </p:spPr>
      </p:sp>
      <p:sp>
        <p:nvSpPr>
          <p:cNvPr id="8" name="Shape 6"/>
          <p:cNvSpPr/>
          <p:nvPr/>
        </p:nvSpPr>
        <p:spPr>
          <a:xfrm>
            <a:off x="548640" y="2880360"/>
            <a:ext cx="6675120" cy="5760720"/>
          </a:xfrm>
          <a:prstGeom prst="rect">
            <a:avLst/>
          </a:prstGeom>
          <a:solidFill>
            <a:srgbClr val="D6CEBF"/>
          </a:solidFill>
          <a:ln/>
        </p:spPr>
      </p:sp>
      <p:sp>
        <p:nvSpPr>
          <p:cNvPr id="9" name="Shape 7"/>
          <p:cNvSpPr/>
          <p:nvPr/>
        </p:nvSpPr>
        <p:spPr>
          <a:xfrm>
            <a:off x="548640" y="2880360"/>
            <a:ext cx="6675120" cy="36576"/>
          </a:xfrm>
          <a:prstGeom prst="rect">
            <a:avLst/>
          </a:prstGeom>
          <a:solidFill>
            <a:srgbClr val="F7F471"/>
          </a:solidFill>
          <a:ln/>
        </p:spPr>
      </p:sp>
      <p:sp>
        <p:nvSpPr>
          <p:cNvPr id="10" name="Text 8"/>
          <p:cNvSpPr/>
          <p:nvPr/>
        </p:nvSpPr>
        <p:spPr>
          <a:xfrm>
            <a:off x="868680" y="306324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PROMPT</a:t>
            </a:r>
            <a:endParaRPr lang="en-US" sz="1000" dirty="0"/>
          </a:p>
        </p:txBody>
      </p:sp>
      <p:sp>
        <p:nvSpPr>
          <p:cNvPr id="11" name="Text 9"/>
          <p:cNvSpPr/>
          <p:nvPr/>
        </p:nvSpPr>
        <p:spPr>
          <a:xfrm>
            <a:off x="5532120" y="3063240"/>
            <a:ext cx="1371600" cy="274320"/>
          </a:xfrm>
          <a:prstGeom prst="rect">
            <a:avLst/>
          </a:prstGeom>
          <a:noFill/>
          <a:ln/>
        </p:spPr>
        <p:txBody>
          <a:bodyPr wrap="square" lIns="0" tIns="0" rIns="0" bIns="0" rtlCol="0" anchor="ctr"/>
          <a:lstStyle/>
          <a:p>
            <a:pPr algn="r" indent="0" marL="0">
              <a:buNone/>
            </a:pPr>
            <a:r>
              <a:rPr lang="en-US" sz="900" i="1" spc="100" kern="0" dirty="0">
                <a:solidFill>
                  <a:srgbClr val="8A8280"/>
                </a:solidFill>
                <a:latin typeface="Inter" pitchFamily="34" charset="0"/>
                <a:ea typeface="Inter" pitchFamily="34" charset="-122"/>
                <a:cs typeface="Inter" pitchFamily="34" charset="-120"/>
              </a:rPr>
              <a:t>copy and paste</a:t>
            </a:r>
            <a:endParaRPr lang="en-US" sz="900" dirty="0"/>
          </a:p>
        </p:txBody>
      </p:sp>
      <p:sp>
        <p:nvSpPr>
          <p:cNvPr id="12" name="Text 10"/>
          <p:cNvSpPr/>
          <p:nvPr/>
        </p:nvSpPr>
        <p:spPr>
          <a:xfrm>
            <a:off x="868680" y="3429000"/>
            <a:ext cx="6035040" cy="4480560"/>
          </a:xfrm>
          <a:prstGeom prst="rect">
            <a:avLst/>
          </a:prstGeom>
          <a:noFill/>
          <a:ln/>
        </p:spPr>
        <p:txBody>
          <a:bodyPr wrap="square" lIns="0" tIns="0" rIns="0" bIns="0" rtlCol="0" anchor="t"/>
          <a:lstStyle/>
          <a:p>
            <a:pPr indent="0" marL="0">
              <a:lnSpc>
                <a:spcPct val="150000"/>
              </a:lnSpc>
              <a:buNone/>
            </a:pPr>
            <a:r>
              <a:rPr lang="en-US" sz="1100" dirty="0">
                <a:solidFill>
                  <a:srgbClr val="18160F"/>
                </a:solidFill>
                <a:latin typeface="Inter" pitchFamily="34" charset="0"/>
                <a:ea typeface="Inter" pitchFamily="34" charset="-122"/>
                <a:cs typeface="Inter" pitchFamily="34" charset="-120"/>
              </a:rPr>
              <a:t>Detail my Stack as a four-layer system. For each layer, name the specific tool, who owns the layer inside the firm, and what work the layer does that humans no longer do.</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L1 DATA. Owned, observable, indexed.</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L2 MODELS. Frontier and specialist.</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L3 PROMPTS. Codified team patterns.</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L4 AGENTS. Autonomous workflows.</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For each layer, also return: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One sentence describing the current capability</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One sentence describing the gap</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other Ss that depend on this layer (Structure, Skills, Systems, etc.)</a:t>
            </a:r>
            <a:endParaRPr lang="en-US" sz="1100" dirty="0"/>
          </a:p>
        </p:txBody>
      </p:sp>
      <p:sp>
        <p:nvSpPr>
          <p:cNvPr id="13" name="Shape 11"/>
          <p:cNvSpPr/>
          <p:nvPr/>
        </p:nvSpPr>
        <p:spPr>
          <a:xfrm>
            <a:off x="868680" y="8138160"/>
            <a:ext cx="6035040" cy="0"/>
          </a:xfrm>
          <a:prstGeom prst="line">
            <a:avLst/>
          </a:prstGeom>
          <a:noFill/>
          <a:ln w="6350">
            <a:solidFill>
              <a:srgbClr val="8A8280">
                <a:alpha val="70000"/>
              </a:srgbClr>
            </a:solidFill>
            <a:prstDash val="solid"/>
          </a:ln>
        </p:spPr>
      </p:sp>
      <p:sp>
        <p:nvSpPr>
          <p:cNvPr id="14" name="Text 12"/>
          <p:cNvSpPr/>
          <p:nvPr/>
        </p:nvSpPr>
        <p:spPr>
          <a:xfrm>
            <a:off x="868680" y="8229600"/>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OPERATOR'S NOTE</a:t>
            </a:r>
            <a:endParaRPr lang="en-US" sz="900" dirty="0"/>
          </a:p>
        </p:txBody>
      </p:sp>
      <p:sp>
        <p:nvSpPr>
          <p:cNvPr id="15" name="Text 13"/>
          <p:cNvSpPr/>
          <p:nvPr/>
        </p:nvSpPr>
        <p:spPr>
          <a:xfrm>
            <a:off x="2560320" y="8229600"/>
            <a:ext cx="4343400" cy="274320"/>
          </a:xfrm>
          <a:prstGeom prst="rect">
            <a:avLst/>
          </a:prstGeom>
          <a:noFill/>
          <a:ln/>
        </p:spPr>
        <p:txBody>
          <a:bodyPr wrap="square" lIns="0" tIns="0" rIns="0" bIns="0" rtlCol="0" anchor="ctr"/>
          <a:lstStyle/>
          <a:p>
            <a:pPr algn="r" indent="0" marL="0">
              <a:buNone/>
            </a:pPr>
            <a:r>
              <a:rPr lang="en-US" sz="1100" i="1" dirty="0">
                <a:solidFill>
                  <a:srgbClr val="18160F"/>
                </a:solidFill>
                <a:latin typeface="Playfair Display" pitchFamily="34" charset="0"/>
                <a:ea typeface="Playfair Display" pitchFamily="34" charset="-122"/>
                <a:cs typeface="Playfair Display" pitchFamily="34" charset="-120"/>
              </a:rPr>
              <a:t>If a layer is empty, that is the highest-leverage gap in the diagnostic.</a:t>
            </a:r>
            <a:endParaRPr lang="en-US" sz="1100" dirty="0"/>
          </a:p>
        </p:txBody>
      </p:sp>
      <p:sp>
        <p:nvSpPr>
          <p:cNvPr id="16" name="Text 1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03 / 08</a:t>
            </a:r>
            <a:endParaRPr lang="en-US" sz="900" dirty="0"/>
          </a:p>
        </p:txBody>
      </p:sp>
      <p:sp>
        <p:nvSpPr>
          <p:cNvPr id="17" name="Text 1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Prompt Pack</a:t>
            </a:r>
            <a:endParaRPr lang="en-US" sz="800" dirty="0"/>
          </a:p>
        </p:txBody>
      </p:sp>
      <p:sp>
        <p:nvSpPr>
          <p:cNvPr id="18" name="Text 1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PROMPT  ·  03 OF 05</a:t>
            </a:r>
            <a:endParaRPr lang="en-US" sz="900" dirty="0"/>
          </a:p>
        </p:txBody>
      </p:sp>
      <p:sp>
        <p:nvSpPr>
          <p:cNvPr id="4" name="Text 2"/>
          <p:cNvSpPr/>
          <p:nvPr/>
        </p:nvSpPr>
        <p:spPr>
          <a:xfrm>
            <a:off x="548640" y="1005840"/>
            <a:ext cx="1828800" cy="1463040"/>
          </a:xfrm>
          <a:prstGeom prst="rect">
            <a:avLst/>
          </a:prstGeom>
          <a:noFill/>
          <a:ln/>
        </p:spPr>
        <p:txBody>
          <a:bodyPr wrap="square" lIns="0" tIns="0" rIns="0" bIns="0" rtlCol="0" anchor="t"/>
          <a:lstStyle/>
          <a:p>
            <a:pPr indent="0" marL="0">
              <a:buNone/>
            </a:pPr>
            <a:r>
              <a:rPr lang="en-US" sz="8800" b="1" spc="-300" kern="0" dirty="0">
                <a:solidFill>
                  <a:srgbClr val="2A3D2E"/>
                </a:solidFill>
                <a:latin typeface="Playfair Display" pitchFamily="34" charset="0"/>
                <a:ea typeface="Playfair Display" pitchFamily="34" charset="-122"/>
                <a:cs typeface="Playfair Display" pitchFamily="34" charset="-120"/>
              </a:rPr>
              <a:t>03</a:t>
            </a:r>
            <a:endParaRPr lang="en-US" sz="8800" dirty="0"/>
          </a:p>
        </p:txBody>
      </p:sp>
      <p:sp>
        <p:nvSpPr>
          <p:cNvPr id="5" name="Text 3"/>
          <p:cNvSpPr/>
          <p:nvPr/>
        </p:nvSpPr>
        <p:spPr>
          <a:xfrm>
            <a:off x="2468880" y="1188720"/>
            <a:ext cx="4754880" cy="640080"/>
          </a:xfrm>
          <a:prstGeom prst="rect">
            <a:avLst/>
          </a:prstGeom>
          <a:noFill/>
          <a:ln/>
        </p:spPr>
        <p:txBody>
          <a:bodyPr wrap="square" lIns="0" tIns="0" rIns="0" bIns="0" rtlCol="0" anchor="t"/>
          <a:lstStyle/>
          <a:p>
            <a:pPr indent="0" marL="0">
              <a:buNone/>
            </a:pPr>
            <a:r>
              <a:rPr lang="en-US" sz="3400" spc="-100" kern="0" dirty="0">
                <a:solidFill>
                  <a:srgbClr val="18160F"/>
                </a:solidFill>
                <a:latin typeface="Playfair Display" pitchFamily="34" charset="0"/>
                <a:ea typeface="Playfair Display" pitchFamily="34" charset="-122"/>
                <a:cs typeface="Playfair Display" pitchFamily="34" charset="-120"/>
              </a:rPr>
              <a:t>REALIGN</a:t>
            </a:r>
            <a:endParaRPr lang="en-US" sz="3400" dirty="0"/>
          </a:p>
        </p:txBody>
      </p:sp>
      <p:sp>
        <p:nvSpPr>
          <p:cNvPr id="6" name="Text 4"/>
          <p:cNvSpPr/>
          <p:nvPr/>
        </p:nvSpPr>
        <p:spPr>
          <a:xfrm>
            <a:off x="2468880" y="1828800"/>
            <a:ext cx="4754880" cy="548640"/>
          </a:xfrm>
          <a:prstGeom prst="rect">
            <a:avLst/>
          </a:prstGeom>
          <a:noFill/>
          <a:ln/>
        </p:spPr>
        <p:txBody>
          <a:bodyPr wrap="square" lIns="0" tIns="0" rIns="0" bIns="0" rtlCol="0" anchor="t"/>
          <a:lstStyle/>
          <a:p>
            <a:pPr indent="0" marL="0">
              <a:buNone/>
            </a:pPr>
            <a:r>
              <a:rPr lang="en-US" sz="1500" i="1" dirty="0">
                <a:solidFill>
                  <a:srgbClr val="8A8280"/>
                </a:solidFill>
                <a:latin typeface="Playfair Display" pitchFamily="34" charset="0"/>
                <a:ea typeface="Playfair Display" pitchFamily="34" charset="-122"/>
                <a:cs typeface="Playfair Display" pitchFamily="34" charset="-120"/>
              </a:rPr>
              <a:t>Mark each S as ALIGNED, DRIFTED, or REFRESH.</a:t>
            </a:r>
            <a:endParaRPr lang="en-US" sz="1500" dirty="0"/>
          </a:p>
        </p:txBody>
      </p:sp>
      <p:sp>
        <p:nvSpPr>
          <p:cNvPr id="7" name="Shape 5"/>
          <p:cNvSpPr/>
          <p:nvPr/>
        </p:nvSpPr>
        <p:spPr>
          <a:xfrm>
            <a:off x="548640" y="2651760"/>
            <a:ext cx="6675120" cy="0"/>
          </a:xfrm>
          <a:prstGeom prst="line">
            <a:avLst/>
          </a:prstGeom>
          <a:noFill/>
          <a:ln w="15240">
            <a:solidFill>
              <a:srgbClr val="F7F471"/>
            </a:solidFill>
            <a:prstDash val="solid"/>
          </a:ln>
        </p:spPr>
      </p:sp>
      <p:sp>
        <p:nvSpPr>
          <p:cNvPr id="8" name="Shape 6"/>
          <p:cNvSpPr/>
          <p:nvPr/>
        </p:nvSpPr>
        <p:spPr>
          <a:xfrm>
            <a:off x="548640" y="2880360"/>
            <a:ext cx="6675120" cy="5760720"/>
          </a:xfrm>
          <a:prstGeom prst="rect">
            <a:avLst/>
          </a:prstGeom>
          <a:solidFill>
            <a:srgbClr val="D6CEBF"/>
          </a:solidFill>
          <a:ln/>
        </p:spPr>
      </p:sp>
      <p:sp>
        <p:nvSpPr>
          <p:cNvPr id="9" name="Shape 7"/>
          <p:cNvSpPr/>
          <p:nvPr/>
        </p:nvSpPr>
        <p:spPr>
          <a:xfrm>
            <a:off x="548640" y="2880360"/>
            <a:ext cx="6675120" cy="36576"/>
          </a:xfrm>
          <a:prstGeom prst="rect">
            <a:avLst/>
          </a:prstGeom>
          <a:solidFill>
            <a:srgbClr val="F7F471"/>
          </a:solidFill>
          <a:ln/>
        </p:spPr>
      </p:sp>
      <p:sp>
        <p:nvSpPr>
          <p:cNvPr id="10" name="Text 8"/>
          <p:cNvSpPr/>
          <p:nvPr/>
        </p:nvSpPr>
        <p:spPr>
          <a:xfrm>
            <a:off x="868680" y="306324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PROMPT</a:t>
            </a:r>
            <a:endParaRPr lang="en-US" sz="1000" dirty="0"/>
          </a:p>
        </p:txBody>
      </p:sp>
      <p:sp>
        <p:nvSpPr>
          <p:cNvPr id="11" name="Text 9"/>
          <p:cNvSpPr/>
          <p:nvPr/>
        </p:nvSpPr>
        <p:spPr>
          <a:xfrm>
            <a:off x="5532120" y="3063240"/>
            <a:ext cx="1371600" cy="274320"/>
          </a:xfrm>
          <a:prstGeom prst="rect">
            <a:avLst/>
          </a:prstGeom>
          <a:noFill/>
          <a:ln/>
        </p:spPr>
        <p:txBody>
          <a:bodyPr wrap="square" lIns="0" tIns="0" rIns="0" bIns="0" rtlCol="0" anchor="ctr"/>
          <a:lstStyle/>
          <a:p>
            <a:pPr algn="r" indent="0" marL="0">
              <a:buNone/>
            </a:pPr>
            <a:r>
              <a:rPr lang="en-US" sz="900" i="1" spc="100" kern="0" dirty="0">
                <a:solidFill>
                  <a:srgbClr val="8A8280"/>
                </a:solidFill>
                <a:latin typeface="Inter" pitchFamily="34" charset="0"/>
                <a:ea typeface="Inter" pitchFamily="34" charset="-122"/>
                <a:cs typeface="Inter" pitchFamily="34" charset="-120"/>
              </a:rPr>
              <a:t>copy and paste</a:t>
            </a:r>
            <a:endParaRPr lang="en-US" sz="900" dirty="0"/>
          </a:p>
        </p:txBody>
      </p:sp>
      <p:sp>
        <p:nvSpPr>
          <p:cNvPr id="12" name="Text 10"/>
          <p:cNvSpPr/>
          <p:nvPr/>
        </p:nvSpPr>
        <p:spPr>
          <a:xfrm>
            <a:off x="868680" y="3429000"/>
            <a:ext cx="6035040" cy="4480560"/>
          </a:xfrm>
          <a:prstGeom prst="rect">
            <a:avLst/>
          </a:prstGeom>
          <a:noFill/>
          <a:ln/>
        </p:spPr>
        <p:txBody>
          <a:bodyPr wrap="square" lIns="0" tIns="0" rIns="0" bIns="0" rtlCol="0" anchor="t"/>
          <a:lstStyle/>
          <a:p>
            <a:pPr indent="0" marL="0">
              <a:lnSpc>
                <a:spcPct val="150000"/>
              </a:lnSpc>
              <a:buNone/>
            </a:pPr>
            <a:r>
              <a:rPr lang="en-US" sz="1100" dirty="0">
                <a:solidFill>
                  <a:srgbClr val="18160F"/>
                </a:solidFill>
                <a:latin typeface="Inter" pitchFamily="34" charset="0"/>
                <a:ea typeface="Inter" pitchFamily="34" charset="-122"/>
                <a:cs typeface="Inter" pitchFamily="34" charset="-120"/>
              </a:rPr>
              <a:t>Compare each of the seven inherited Ss against the Stack from Prompt 2. Mark each:</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ALIGNED. The S already accounts for the Stack. No action.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DRIFTED. The S was built before the Stack and needs partial refresh.</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REFRESH. The S pre-dates 2023 and needs a complete rewrite.</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For each REFRESH and DRIFTED row, return: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specific change required</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role inside the firm who owns the change</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expected duration in weeks</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signals that will tell me the row is now aligned</a:t>
            </a:r>
            <a:endParaRPr lang="en-US" sz="1100" dirty="0"/>
          </a:p>
        </p:txBody>
      </p:sp>
      <p:sp>
        <p:nvSpPr>
          <p:cNvPr id="13" name="Shape 11"/>
          <p:cNvSpPr/>
          <p:nvPr/>
        </p:nvSpPr>
        <p:spPr>
          <a:xfrm>
            <a:off x="868680" y="8138160"/>
            <a:ext cx="6035040" cy="0"/>
          </a:xfrm>
          <a:prstGeom prst="line">
            <a:avLst/>
          </a:prstGeom>
          <a:noFill/>
          <a:ln w="6350">
            <a:solidFill>
              <a:srgbClr val="8A8280">
                <a:alpha val="70000"/>
              </a:srgbClr>
            </a:solidFill>
            <a:prstDash val="solid"/>
          </a:ln>
        </p:spPr>
      </p:sp>
      <p:sp>
        <p:nvSpPr>
          <p:cNvPr id="14" name="Text 12"/>
          <p:cNvSpPr/>
          <p:nvPr/>
        </p:nvSpPr>
        <p:spPr>
          <a:xfrm>
            <a:off x="868680" y="8229600"/>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OPERATOR'S NOTE</a:t>
            </a:r>
            <a:endParaRPr lang="en-US" sz="900" dirty="0"/>
          </a:p>
        </p:txBody>
      </p:sp>
      <p:sp>
        <p:nvSpPr>
          <p:cNvPr id="15" name="Text 13"/>
          <p:cNvSpPr/>
          <p:nvPr/>
        </p:nvSpPr>
        <p:spPr>
          <a:xfrm>
            <a:off x="2560320" y="8229600"/>
            <a:ext cx="4343400" cy="274320"/>
          </a:xfrm>
          <a:prstGeom prst="rect">
            <a:avLst/>
          </a:prstGeom>
          <a:noFill/>
          <a:ln/>
        </p:spPr>
        <p:txBody>
          <a:bodyPr wrap="square" lIns="0" tIns="0" rIns="0" bIns="0" rtlCol="0" anchor="ctr"/>
          <a:lstStyle/>
          <a:p>
            <a:pPr algn="r" indent="0" marL="0">
              <a:buNone/>
            </a:pPr>
            <a:r>
              <a:rPr lang="en-US" sz="1100" i="1" dirty="0">
                <a:solidFill>
                  <a:srgbClr val="18160F"/>
                </a:solidFill>
                <a:latin typeface="Playfair Display" pitchFamily="34" charset="0"/>
                <a:ea typeface="Playfair Display" pitchFamily="34" charset="-122"/>
                <a:cs typeface="Playfair Display" pitchFamily="34" charset="-120"/>
              </a:rPr>
              <a:t>Most rows will be DRIFTED or REFRESH. Shared Values usually STANDS.</a:t>
            </a:r>
            <a:endParaRPr lang="en-US" sz="1100" dirty="0"/>
          </a:p>
        </p:txBody>
      </p:sp>
      <p:sp>
        <p:nvSpPr>
          <p:cNvPr id="16" name="Text 1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04 / 08</a:t>
            </a:r>
            <a:endParaRPr lang="en-US" sz="900" dirty="0"/>
          </a:p>
        </p:txBody>
      </p:sp>
      <p:sp>
        <p:nvSpPr>
          <p:cNvPr id="17" name="Text 1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Prompt Pack</a:t>
            </a:r>
            <a:endParaRPr lang="en-US" sz="800" dirty="0"/>
          </a:p>
        </p:txBody>
      </p:sp>
      <p:sp>
        <p:nvSpPr>
          <p:cNvPr id="18" name="Text 1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PROMPT  ·  04 OF 05</a:t>
            </a:r>
            <a:endParaRPr lang="en-US" sz="900" dirty="0"/>
          </a:p>
        </p:txBody>
      </p:sp>
      <p:sp>
        <p:nvSpPr>
          <p:cNvPr id="4" name="Text 2"/>
          <p:cNvSpPr/>
          <p:nvPr/>
        </p:nvSpPr>
        <p:spPr>
          <a:xfrm>
            <a:off x="548640" y="1005840"/>
            <a:ext cx="1828800" cy="1463040"/>
          </a:xfrm>
          <a:prstGeom prst="rect">
            <a:avLst/>
          </a:prstGeom>
          <a:noFill/>
          <a:ln/>
        </p:spPr>
        <p:txBody>
          <a:bodyPr wrap="square" lIns="0" tIns="0" rIns="0" bIns="0" rtlCol="0" anchor="t"/>
          <a:lstStyle/>
          <a:p>
            <a:pPr indent="0" marL="0">
              <a:buNone/>
            </a:pPr>
            <a:r>
              <a:rPr lang="en-US" sz="8800" b="1" spc="-300" kern="0" dirty="0">
                <a:solidFill>
                  <a:srgbClr val="2A3D2E"/>
                </a:solidFill>
                <a:latin typeface="Playfair Display" pitchFamily="34" charset="0"/>
                <a:ea typeface="Playfair Display" pitchFamily="34" charset="-122"/>
                <a:cs typeface="Playfair Display" pitchFamily="34" charset="-120"/>
              </a:rPr>
              <a:t>04</a:t>
            </a:r>
            <a:endParaRPr lang="en-US" sz="8800" dirty="0"/>
          </a:p>
        </p:txBody>
      </p:sp>
      <p:sp>
        <p:nvSpPr>
          <p:cNvPr id="5" name="Text 3"/>
          <p:cNvSpPr/>
          <p:nvPr/>
        </p:nvSpPr>
        <p:spPr>
          <a:xfrm>
            <a:off x="2468880" y="1188720"/>
            <a:ext cx="4754880" cy="640080"/>
          </a:xfrm>
          <a:prstGeom prst="rect">
            <a:avLst/>
          </a:prstGeom>
          <a:noFill/>
          <a:ln/>
        </p:spPr>
        <p:txBody>
          <a:bodyPr wrap="square" lIns="0" tIns="0" rIns="0" bIns="0" rtlCol="0" anchor="t"/>
          <a:lstStyle/>
          <a:p>
            <a:pPr indent="0" marL="0">
              <a:buNone/>
            </a:pPr>
            <a:r>
              <a:rPr lang="en-US" sz="3400" spc="-100" kern="0" dirty="0">
                <a:solidFill>
                  <a:srgbClr val="18160F"/>
                </a:solidFill>
                <a:latin typeface="Playfair Display" pitchFamily="34" charset="0"/>
                <a:ea typeface="Playfair Display" pitchFamily="34" charset="-122"/>
                <a:cs typeface="Playfair Display" pitchFamily="34" charset="-120"/>
              </a:rPr>
              <a:t>DECIDE</a:t>
            </a:r>
            <a:endParaRPr lang="en-US" sz="3400" dirty="0"/>
          </a:p>
        </p:txBody>
      </p:sp>
      <p:sp>
        <p:nvSpPr>
          <p:cNvPr id="6" name="Text 4"/>
          <p:cNvSpPr/>
          <p:nvPr/>
        </p:nvSpPr>
        <p:spPr>
          <a:xfrm>
            <a:off x="2468880" y="1828800"/>
            <a:ext cx="4754880" cy="548640"/>
          </a:xfrm>
          <a:prstGeom prst="rect">
            <a:avLst/>
          </a:prstGeom>
          <a:noFill/>
          <a:ln/>
        </p:spPr>
        <p:txBody>
          <a:bodyPr wrap="square" lIns="0" tIns="0" rIns="0" bIns="0" rtlCol="0" anchor="t"/>
          <a:lstStyle/>
          <a:p>
            <a:pPr indent="0" marL="0">
              <a:buNone/>
            </a:pPr>
            <a:r>
              <a:rPr lang="en-US" sz="1500" i="1" dirty="0">
                <a:solidFill>
                  <a:srgbClr val="8A8280"/>
                </a:solidFill>
                <a:latin typeface="Playfair Display" pitchFamily="34" charset="0"/>
                <a:ea typeface="Playfair Display" pitchFamily="34" charset="-122"/>
                <a:cs typeface="Playfair Display" pitchFamily="34" charset="-120"/>
              </a:rPr>
              <a:t>Force one move. Name the trade-off.</a:t>
            </a:r>
            <a:endParaRPr lang="en-US" sz="1500" dirty="0"/>
          </a:p>
        </p:txBody>
      </p:sp>
      <p:sp>
        <p:nvSpPr>
          <p:cNvPr id="7" name="Shape 5"/>
          <p:cNvSpPr/>
          <p:nvPr/>
        </p:nvSpPr>
        <p:spPr>
          <a:xfrm>
            <a:off x="548640" y="2651760"/>
            <a:ext cx="6675120" cy="0"/>
          </a:xfrm>
          <a:prstGeom prst="line">
            <a:avLst/>
          </a:prstGeom>
          <a:noFill/>
          <a:ln w="15240">
            <a:solidFill>
              <a:srgbClr val="F7F471"/>
            </a:solidFill>
            <a:prstDash val="solid"/>
          </a:ln>
        </p:spPr>
      </p:sp>
      <p:sp>
        <p:nvSpPr>
          <p:cNvPr id="8" name="Shape 6"/>
          <p:cNvSpPr/>
          <p:nvPr/>
        </p:nvSpPr>
        <p:spPr>
          <a:xfrm>
            <a:off x="548640" y="2880360"/>
            <a:ext cx="6675120" cy="5760720"/>
          </a:xfrm>
          <a:prstGeom prst="rect">
            <a:avLst/>
          </a:prstGeom>
          <a:solidFill>
            <a:srgbClr val="D6CEBF"/>
          </a:solidFill>
          <a:ln/>
        </p:spPr>
      </p:sp>
      <p:sp>
        <p:nvSpPr>
          <p:cNvPr id="9" name="Shape 7"/>
          <p:cNvSpPr/>
          <p:nvPr/>
        </p:nvSpPr>
        <p:spPr>
          <a:xfrm>
            <a:off x="548640" y="2880360"/>
            <a:ext cx="6675120" cy="36576"/>
          </a:xfrm>
          <a:prstGeom prst="rect">
            <a:avLst/>
          </a:prstGeom>
          <a:solidFill>
            <a:srgbClr val="F7F471"/>
          </a:solidFill>
          <a:ln/>
        </p:spPr>
      </p:sp>
      <p:sp>
        <p:nvSpPr>
          <p:cNvPr id="10" name="Text 8"/>
          <p:cNvSpPr/>
          <p:nvPr/>
        </p:nvSpPr>
        <p:spPr>
          <a:xfrm>
            <a:off x="868680" y="306324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PROMPT</a:t>
            </a:r>
            <a:endParaRPr lang="en-US" sz="1000" dirty="0"/>
          </a:p>
        </p:txBody>
      </p:sp>
      <p:sp>
        <p:nvSpPr>
          <p:cNvPr id="11" name="Text 9"/>
          <p:cNvSpPr/>
          <p:nvPr/>
        </p:nvSpPr>
        <p:spPr>
          <a:xfrm>
            <a:off x="5532120" y="3063240"/>
            <a:ext cx="1371600" cy="274320"/>
          </a:xfrm>
          <a:prstGeom prst="rect">
            <a:avLst/>
          </a:prstGeom>
          <a:noFill/>
          <a:ln/>
        </p:spPr>
        <p:txBody>
          <a:bodyPr wrap="square" lIns="0" tIns="0" rIns="0" bIns="0" rtlCol="0" anchor="ctr"/>
          <a:lstStyle/>
          <a:p>
            <a:pPr algn="r" indent="0" marL="0">
              <a:buNone/>
            </a:pPr>
            <a:r>
              <a:rPr lang="en-US" sz="900" i="1" spc="100" kern="0" dirty="0">
                <a:solidFill>
                  <a:srgbClr val="8A8280"/>
                </a:solidFill>
                <a:latin typeface="Inter" pitchFamily="34" charset="0"/>
                <a:ea typeface="Inter" pitchFamily="34" charset="-122"/>
                <a:cs typeface="Inter" pitchFamily="34" charset="-120"/>
              </a:rPr>
              <a:t>copy and paste</a:t>
            </a:r>
            <a:endParaRPr lang="en-US" sz="900" dirty="0"/>
          </a:p>
        </p:txBody>
      </p:sp>
      <p:sp>
        <p:nvSpPr>
          <p:cNvPr id="12" name="Text 10"/>
          <p:cNvSpPr/>
          <p:nvPr/>
        </p:nvSpPr>
        <p:spPr>
          <a:xfrm>
            <a:off x="868680" y="3429000"/>
            <a:ext cx="6035040" cy="4480560"/>
          </a:xfrm>
          <a:prstGeom prst="rect">
            <a:avLst/>
          </a:prstGeom>
          <a:noFill/>
          <a:ln/>
        </p:spPr>
        <p:txBody>
          <a:bodyPr wrap="square" lIns="0" tIns="0" rIns="0" bIns="0" rtlCol="0" anchor="t"/>
          <a:lstStyle/>
          <a:p>
            <a:pPr indent="0" marL="0">
              <a:lnSpc>
                <a:spcPct val="150000"/>
              </a:lnSpc>
              <a:buNone/>
            </a:pPr>
            <a:r>
              <a:rPr lang="en-US" sz="1100" dirty="0">
                <a:solidFill>
                  <a:srgbClr val="18160F"/>
                </a:solidFill>
                <a:latin typeface="Inter" pitchFamily="34" charset="0"/>
                <a:ea typeface="Inter" pitchFamily="34" charset="-122"/>
                <a:cs typeface="Inter" pitchFamily="34" charset="-120"/>
              </a:rPr>
              <a:t>Of the realignment moves from Prompt 3, pick the single highest-leverage move for me to make this quarter. Justify the pick by referencing which S it most disrupts and why that S is the right place to start.</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State the decision in this format:</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"Make this move because [7-S reasoning]. Accept that you are de-prioritizing [trade-off]. Run it for [duration] before re-evaluating. The signal of success will be [observable change in another S]."</a:t>
            </a:r>
            <a:endParaRPr lang="en-US" sz="1100" dirty="0"/>
          </a:p>
        </p:txBody>
      </p:sp>
      <p:sp>
        <p:nvSpPr>
          <p:cNvPr id="13" name="Shape 11"/>
          <p:cNvSpPr/>
          <p:nvPr/>
        </p:nvSpPr>
        <p:spPr>
          <a:xfrm>
            <a:off x="868680" y="8138160"/>
            <a:ext cx="6035040" cy="0"/>
          </a:xfrm>
          <a:prstGeom prst="line">
            <a:avLst/>
          </a:prstGeom>
          <a:noFill/>
          <a:ln w="6350">
            <a:solidFill>
              <a:srgbClr val="8A8280">
                <a:alpha val="70000"/>
              </a:srgbClr>
            </a:solidFill>
            <a:prstDash val="solid"/>
          </a:ln>
        </p:spPr>
      </p:sp>
      <p:sp>
        <p:nvSpPr>
          <p:cNvPr id="14" name="Text 12"/>
          <p:cNvSpPr/>
          <p:nvPr/>
        </p:nvSpPr>
        <p:spPr>
          <a:xfrm>
            <a:off x="868680" y="8229600"/>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OPERATOR'S NOTE</a:t>
            </a:r>
            <a:endParaRPr lang="en-US" sz="900" dirty="0"/>
          </a:p>
        </p:txBody>
      </p:sp>
      <p:sp>
        <p:nvSpPr>
          <p:cNvPr id="15" name="Text 13"/>
          <p:cNvSpPr/>
          <p:nvPr/>
        </p:nvSpPr>
        <p:spPr>
          <a:xfrm>
            <a:off x="2560320" y="8229600"/>
            <a:ext cx="4343400" cy="274320"/>
          </a:xfrm>
          <a:prstGeom prst="rect">
            <a:avLst/>
          </a:prstGeom>
          <a:noFill/>
          <a:ln/>
        </p:spPr>
        <p:txBody>
          <a:bodyPr wrap="square" lIns="0" tIns="0" rIns="0" bIns="0" rtlCol="0" anchor="ctr"/>
          <a:lstStyle/>
          <a:p>
            <a:pPr algn="r" indent="0" marL="0">
              <a:buNone/>
            </a:pPr>
            <a:r>
              <a:rPr lang="en-US" sz="1100" i="1" dirty="0">
                <a:solidFill>
                  <a:srgbClr val="18160F"/>
                </a:solidFill>
                <a:latin typeface="Playfair Display" pitchFamily="34" charset="0"/>
                <a:ea typeface="Playfair Display" pitchFamily="34" charset="-122"/>
                <a:cs typeface="Playfair Display" pitchFamily="34" charset="-120"/>
              </a:rPr>
              <a:t>Force the model to name the trade-off. Without one, the decision is hollow.</a:t>
            </a:r>
            <a:endParaRPr lang="en-US" sz="1100" dirty="0"/>
          </a:p>
        </p:txBody>
      </p:sp>
      <p:sp>
        <p:nvSpPr>
          <p:cNvPr id="16" name="Text 1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05 / 08</a:t>
            </a:r>
            <a:endParaRPr lang="en-US" sz="900" dirty="0"/>
          </a:p>
        </p:txBody>
      </p:sp>
      <p:sp>
        <p:nvSpPr>
          <p:cNvPr id="17" name="Text 1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Prompt Pack</a:t>
            </a:r>
            <a:endParaRPr lang="en-US" sz="800" dirty="0"/>
          </a:p>
        </p:txBody>
      </p:sp>
      <p:sp>
        <p:nvSpPr>
          <p:cNvPr id="18" name="Text 1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PROMPT  ·  05 OF 05</a:t>
            </a:r>
            <a:endParaRPr lang="en-US" sz="900" dirty="0"/>
          </a:p>
        </p:txBody>
      </p:sp>
      <p:sp>
        <p:nvSpPr>
          <p:cNvPr id="4" name="Text 2"/>
          <p:cNvSpPr/>
          <p:nvPr/>
        </p:nvSpPr>
        <p:spPr>
          <a:xfrm>
            <a:off x="548640" y="1005840"/>
            <a:ext cx="1828800" cy="1463040"/>
          </a:xfrm>
          <a:prstGeom prst="rect">
            <a:avLst/>
          </a:prstGeom>
          <a:noFill/>
          <a:ln/>
        </p:spPr>
        <p:txBody>
          <a:bodyPr wrap="square" lIns="0" tIns="0" rIns="0" bIns="0" rtlCol="0" anchor="t"/>
          <a:lstStyle/>
          <a:p>
            <a:pPr indent="0" marL="0">
              <a:buNone/>
            </a:pPr>
            <a:r>
              <a:rPr lang="en-US" sz="8800" b="1" spc="-300" kern="0" dirty="0">
                <a:solidFill>
                  <a:srgbClr val="2A3D2E"/>
                </a:solidFill>
                <a:latin typeface="Playfair Display" pitchFamily="34" charset="0"/>
                <a:ea typeface="Playfair Display" pitchFamily="34" charset="-122"/>
                <a:cs typeface="Playfair Display" pitchFamily="34" charset="-120"/>
              </a:rPr>
              <a:t>05</a:t>
            </a:r>
            <a:endParaRPr lang="en-US" sz="8800" dirty="0"/>
          </a:p>
        </p:txBody>
      </p:sp>
      <p:sp>
        <p:nvSpPr>
          <p:cNvPr id="5" name="Text 3"/>
          <p:cNvSpPr/>
          <p:nvPr/>
        </p:nvSpPr>
        <p:spPr>
          <a:xfrm>
            <a:off x="2468880" y="1188720"/>
            <a:ext cx="4754880" cy="640080"/>
          </a:xfrm>
          <a:prstGeom prst="rect">
            <a:avLst/>
          </a:prstGeom>
          <a:noFill/>
          <a:ln/>
        </p:spPr>
        <p:txBody>
          <a:bodyPr wrap="square" lIns="0" tIns="0" rIns="0" bIns="0" rtlCol="0" anchor="t"/>
          <a:lstStyle/>
          <a:p>
            <a:pPr indent="0" marL="0">
              <a:buNone/>
            </a:pPr>
            <a:r>
              <a:rPr lang="en-US" sz="3400" spc="-100" kern="0" dirty="0">
                <a:solidFill>
                  <a:srgbClr val="18160F"/>
                </a:solidFill>
                <a:latin typeface="Playfair Display" pitchFamily="34" charset="0"/>
                <a:ea typeface="Playfair Display" pitchFamily="34" charset="-122"/>
                <a:cs typeface="Playfair Display" pitchFamily="34" charset="-120"/>
              </a:rPr>
              <a:t>LOOP</a:t>
            </a:r>
            <a:endParaRPr lang="en-US" sz="3400" dirty="0"/>
          </a:p>
        </p:txBody>
      </p:sp>
      <p:sp>
        <p:nvSpPr>
          <p:cNvPr id="6" name="Text 4"/>
          <p:cNvSpPr/>
          <p:nvPr/>
        </p:nvSpPr>
        <p:spPr>
          <a:xfrm>
            <a:off x="2468880" y="1828800"/>
            <a:ext cx="4754880" cy="548640"/>
          </a:xfrm>
          <a:prstGeom prst="rect">
            <a:avLst/>
          </a:prstGeom>
          <a:noFill/>
          <a:ln/>
        </p:spPr>
        <p:txBody>
          <a:bodyPr wrap="square" lIns="0" tIns="0" rIns="0" bIns="0" rtlCol="0" anchor="t"/>
          <a:lstStyle/>
          <a:p>
            <a:pPr indent="0" marL="0">
              <a:buNone/>
            </a:pPr>
            <a:r>
              <a:rPr lang="en-US" sz="1500" i="1" dirty="0">
                <a:solidFill>
                  <a:srgbClr val="8A8280"/>
                </a:solidFill>
                <a:latin typeface="Playfair Display" pitchFamily="34" charset="0"/>
                <a:ea typeface="Playfair Display" pitchFamily="34" charset="-122"/>
                <a:cs typeface="Playfair Display" pitchFamily="34" charset="-120"/>
              </a:rPr>
              <a:t>Make the diagnostic recurring, not one-time.</a:t>
            </a:r>
            <a:endParaRPr lang="en-US" sz="1500" dirty="0"/>
          </a:p>
        </p:txBody>
      </p:sp>
      <p:sp>
        <p:nvSpPr>
          <p:cNvPr id="7" name="Shape 5"/>
          <p:cNvSpPr/>
          <p:nvPr/>
        </p:nvSpPr>
        <p:spPr>
          <a:xfrm>
            <a:off x="548640" y="2651760"/>
            <a:ext cx="6675120" cy="0"/>
          </a:xfrm>
          <a:prstGeom prst="line">
            <a:avLst/>
          </a:prstGeom>
          <a:noFill/>
          <a:ln w="15240">
            <a:solidFill>
              <a:srgbClr val="F7F471"/>
            </a:solidFill>
            <a:prstDash val="solid"/>
          </a:ln>
        </p:spPr>
      </p:sp>
      <p:sp>
        <p:nvSpPr>
          <p:cNvPr id="8" name="Shape 6"/>
          <p:cNvSpPr/>
          <p:nvPr/>
        </p:nvSpPr>
        <p:spPr>
          <a:xfrm>
            <a:off x="548640" y="2880360"/>
            <a:ext cx="6675120" cy="5760720"/>
          </a:xfrm>
          <a:prstGeom prst="rect">
            <a:avLst/>
          </a:prstGeom>
          <a:solidFill>
            <a:srgbClr val="D6CEBF"/>
          </a:solidFill>
          <a:ln/>
        </p:spPr>
      </p:sp>
      <p:sp>
        <p:nvSpPr>
          <p:cNvPr id="9" name="Shape 7"/>
          <p:cNvSpPr/>
          <p:nvPr/>
        </p:nvSpPr>
        <p:spPr>
          <a:xfrm>
            <a:off x="548640" y="2880360"/>
            <a:ext cx="6675120" cy="36576"/>
          </a:xfrm>
          <a:prstGeom prst="rect">
            <a:avLst/>
          </a:prstGeom>
          <a:solidFill>
            <a:srgbClr val="F7F471"/>
          </a:solidFill>
          <a:ln/>
        </p:spPr>
      </p:sp>
      <p:sp>
        <p:nvSpPr>
          <p:cNvPr id="10" name="Text 8"/>
          <p:cNvSpPr/>
          <p:nvPr/>
        </p:nvSpPr>
        <p:spPr>
          <a:xfrm>
            <a:off x="868680" y="306324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PROMPT</a:t>
            </a:r>
            <a:endParaRPr lang="en-US" sz="1000" dirty="0"/>
          </a:p>
        </p:txBody>
      </p:sp>
      <p:sp>
        <p:nvSpPr>
          <p:cNvPr id="11" name="Text 9"/>
          <p:cNvSpPr/>
          <p:nvPr/>
        </p:nvSpPr>
        <p:spPr>
          <a:xfrm>
            <a:off x="5532120" y="3063240"/>
            <a:ext cx="1371600" cy="274320"/>
          </a:xfrm>
          <a:prstGeom prst="rect">
            <a:avLst/>
          </a:prstGeom>
          <a:noFill/>
          <a:ln/>
        </p:spPr>
        <p:txBody>
          <a:bodyPr wrap="square" lIns="0" tIns="0" rIns="0" bIns="0" rtlCol="0" anchor="ctr"/>
          <a:lstStyle/>
          <a:p>
            <a:pPr algn="r" indent="0" marL="0">
              <a:buNone/>
            </a:pPr>
            <a:r>
              <a:rPr lang="en-US" sz="900" i="1" spc="100" kern="0" dirty="0">
                <a:solidFill>
                  <a:srgbClr val="8A8280"/>
                </a:solidFill>
                <a:latin typeface="Inter" pitchFamily="34" charset="0"/>
                <a:ea typeface="Inter" pitchFamily="34" charset="-122"/>
                <a:cs typeface="Inter" pitchFamily="34" charset="-120"/>
              </a:rPr>
              <a:t>copy and paste</a:t>
            </a:r>
            <a:endParaRPr lang="en-US" sz="900" dirty="0"/>
          </a:p>
        </p:txBody>
      </p:sp>
      <p:sp>
        <p:nvSpPr>
          <p:cNvPr id="12" name="Text 10"/>
          <p:cNvSpPr/>
          <p:nvPr/>
        </p:nvSpPr>
        <p:spPr>
          <a:xfrm>
            <a:off x="868680" y="3429000"/>
            <a:ext cx="6035040" cy="4480560"/>
          </a:xfrm>
          <a:prstGeom prst="rect">
            <a:avLst/>
          </a:prstGeom>
          <a:noFill/>
          <a:ln/>
        </p:spPr>
        <p:txBody>
          <a:bodyPr wrap="square" lIns="0" tIns="0" rIns="0" bIns="0" rtlCol="0" anchor="t"/>
          <a:lstStyle/>
          <a:p>
            <a:pPr indent="0" marL="0">
              <a:lnSpc>
                <a:spcPct val="150000"/>
              </a:lnSpc>
              <a:buNone/>
            </a:pPr>
            <a:r>
              <a:rPr lang="en-US" sz="1100" dirty="0">
                <a:solidFill>
                  <a:srgbClr val="18160F"/>
                </a:solidFill>
                <a:latin typeface="Inter" pitchFamily="34" charset="0"/>
                <a:ea typeface="Inter" pitchFamily="34" charset="-122"/>
                <a:cs typeface="Inter" pitchFamily="34" charset="-120"/>
              </a:rPr>
              <a:t>Schedule the 7-S diagnostic as a recurring practice. Recommend:</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Cadence appropriate for my tier (weekly Stack-row updates, quarterly full diagnostic)</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Trigger conditions that should cause an early full re-run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two Ss to monitor most closely between full re-runs</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A 90-day review structure that tracks how each S has moved on the ALIGNED-DRIFTED-REFRESH axis</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Save the Prompt 1 baseline. Each re-run compares against the previous to surface what changed in the diagnostic.</a:t>
            </a:r>
            <a:endParaRPr lang="en-US" sz="1100" dirty="0"/>
          </a:p>
        </p:txBody>
      </p:sp>
      <p:sp>
        <p:nvSpPr>
          <p:cNvPr id="13" name="Shape 11"/>
          <p:cNvSpPr/>
          <p:nvPr/>
        </p:nvSpPr>
        <p:spPr>
          <a:xfrm>
            <a:off x="868680" y="8138160"/>
            <a:ext cx="6035040" cy="0"/>
          </a:xfrm>
          <a:prstGeom prst="line">
            <a:avLst/>
          </a:prstGeom>
          <a:noFill/>
          <a:ln w="6350">
            <a:solidFill>
              <a:srgbClr val="8A8280">
                <a:alpha val="70000"/>
              </a:srgbClr>
            </a:solidFill>
            <a:prstDash val="solid"/>
          </a:ln>
        </p:spPr>
      </p:sp>
      <p:sp>
        <p:nvSpPr>
          <p:cNvPr id="14" name="Text 12"/>
          <p:cNvSpPr/>
          <p:nvPr/>
        </p:nvSpPr>
        <p:spPr>
          <a:xfrm>
            <a:off x="868680" y="8229600"/>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OPERATOR'S NOTE</a:t>
            </a:r>
            <a:endParaRPr lang="en-US" sz="900" dirty="0"/>
          </a:p>
        </p:txBody>
      </p:sp>
      <p:sp>
        <p:nvSpPr>
          <p:cNvPr id="15" name="Text 13"/>
          <p:cNvSpPr/>
          <p:nvPr/>
        </p:nvSpPr>
        <p:spPr>
          <a:xfrm>
            <a:off x="2560320" y="8229600"/>
            <a:ext cx="4343400" cy="274320"/>
          </a:xfrm>
          <a:prstGeom prst="rect">
            <a:avLst/>
          </a:prstGeom>
          <a:noFill/>
          <a:ln/>
        </p:spPr>
        <p:txBody>
          <a:bodyPr wrap="square" lIns="0" tIns="0" rIns="0" bIns="0" rtlCol="0" anchor="ctr"/>
          <a:lstStyle/>
          <a:p>
            <a:pPr algn="r" indent="0" marL="0">
              <a:buNone/>
            </a:pPr>
            <a:r>
              <a:rPr lang="en-US" sz="1100" i="1" dirty="0">
                <a:solidFill>
                  <a:srgbClr val="18160F"/>
                </a:solidFill>
                <a:latin typeface="Playfair Display" pitchFamily="34" charset="0"/>
                <a:ea typeface="Playfair Display" pitchFamily="34" charset="-122"/>
                <a:cs typeface="Playfair Display" pitchFamily="34" charset="-120"/>
              </a:rPr>
              <a:t>The framework dies as a one-time exercise. The loop is what compounds.</a:t>
            </a:r>
            <a:endParaRPr lang="en-US" sz="1100" dirty="0"/>
          </a:p>
        </p:txBody>
      </p:sp>
      <p:sp>
        <p:nvSpPr>
          <p:cNvPr id="16" name="Text 1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06 / 08</a:t>
            </a:r>
            <a:endParaRPr lang="en-US" sz="900" dirty="0"/>
          </a:p>
        </p:txBody>
      </p:sp>
      <p:sp>
        <p:nvSpPr>
          <p:cNvPr id="17" name="Text 1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  6AEP  ·  7-S / 1980  ·  Prompt Pack</a:t>
            </a:r>
            <a:endParaRPr lang="en-US" sz="800" dirty="0"/>
          </a:p>
        </p:txBody>
      </p:sp>
      <p:sp>
        <p:nvSpPr>
          <p:cNvPr id="18" name="Text 1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548640" y="548640"/>
            <a:ext cx="0" cy="8961120"/>
          </a:xfrm>
          <a:prstGeom prst="line">
            <a:avLst/>
          </a:prstGeom>
          <a:noFill/>
          <a:ln w="3810">
            <a:solidFill>
              <a:srgbClr val="C4B9AE">
                <a:alpha val="18000"/>
              </a:srgbClr>
            </a:solidFill>
            <a:prstDash val="solid"/>
          </a:ln>
        </p:spPr>
      </p:sp>
      <p:sp>
        <p:nvSpPr>
          <p:cNvPr id="3" name="Shape 1"/>
          <p:cNvSpPr/>
          <p:nvPr/>
        </p:nvSpPr>
        <p:spPr>
          <a:xfrm>
            <a:off x="1005840" y="548640"/>
            <a:ext cx="0" cy="8961120"/>
          </a:xfrm>
          <a:prstGeom prst="line">
            <a:avLst/>
          </a:prstGeom>
          <a:noFill/>
          <a:ln w="3810">
            <a:solidFill>
              <a:srgbClr val="C4B9AE">
                <a:alpha val="18000"/>
              </a:srgbClr>
            </a:solidFill>
            <a:prstDash val="solid"/>
          </a:ln>
        </p:spPr>
      </p:sp>
      <p:sp>
        <p:nvSpPr>
          <p:cNvPr id="4" name="Shape 2"/>
          <p:cNvSpPr/>
          <p:nvPr/>
        </p:nvSpPr>
        <p:spPr>
          <a:xfrm>
            <a:off x="1463040" y="548640"/>
            <a:ext cx="0" cy="8961120"/>
          </a:xfrm>
          <a:prstGeom prst="line">
            <a:avLst/>
          </a:prstGeom>
          <a:noFill/>
          <a:ln w="3810">
            <a:solidFill>
              <a:srgbClr val="C4B9AE">
                <a:alpha val="18000"/>
              </a:srgbClr>
            </a:solidFill>
            <a:prstDash val="solid"/>
          </a:ln>
        </p:spPr>
      </p:sp>
      <p:sp>
        <p:nvSpPr>
          <p:cNvPr id="5" name="Shape 3"/>
          <p:cNvSpPr/>
          <p:nvPr/>
        </p:nvSpPr>
        <p:spPr>
          <a:xfrm>
            <a:off x="1920240" y="548640"/>
            <a:ext cx="0" cy="8961120"/>
          </a:xfrm>
          <a:prstGeom prst="line">
            <a:avLst/>
          </a:prstGeom>
          <a:noFill/>
          <a:ln w="3810">
            <a:solidFill>
              <a:srgbClr val="C4B9AE">
                <a:alpha val="18000"/>
              </a:srgbClr>
            </a:solidFill>
            <a:prstDash val="solid"/>
          </a:ln>
        </p:spPr>
      </p:sp>
      <p:sp>
        <p:nvSpPr>
          <p:cNvPr id="6" name="Shape 4"/>
          <p:cNvSpPr/>
          <p:nvPr/>
        </p:nvSpPr>
        <p:spPr>
          <a:xfrm>
            <a:off x="2377440" y="548640"/>
            <a:ext cx="0" cy="8961120"/>
          </a:xfrm>
          <a:prstGeom prst="line">
            <a:avLst/>
          </a:prstGeom>
          <a:noFill/>
          <a:ln w="3810">
            <a:solidFill>
              <a:srgbClr val="C4B9AE">
                <a:alpha val="18000"/>
              </a:srgbClr>
            </a:solidFill>
            <a:prstDash val="solid"/>
          </a:ln>
        </p:spPr>
      </p:sp>
      <p:sp>
        <p:nvSpPr>
          <p:cNvPr id="7" name="Shape 5"/>
          <p:cNvSpPr/>
          <p:nvPr/>
        </p:nvSpPr>
        <p:spPr>
          <a:xfrm>
            <a:off x="2834640" y="548640"/>
            <a:ext cx="0" cy="8961120"/>
          </a:xfrm>
          <a:prstGeom prst="line">
            <a:avLst/>
          </a:prstGeom>
          <a:noFill/>
          <a:ln w="3810">
            <a:solidFill>
              <a:srgbClr val="C4B9AE">
                <a:alpha val="18000"/>
              </a:srgbClr>
            </a:solidFill>
            <a:prstDash val="solid"/>
          </a:ln>
        </p:spPr>
      </p:sp>
      <p:sp>
        <p:nvSpPr>
          <p:cNvPr id="8" name="Shape 6"/>
          <p:cNvSpPr/>
          <p:nvPr/>
        </p:nvSpPr>
        <p:spPr>
          <a:xfrm>
            <a:off x="3291840" y="548640"/>
            <a:ext cx="0" cy="8961120"/>
          </a:xfrm>
          <a:prstGeom prst="line">
            <a:avLst/>
          </a:prstGeom>
          <a:noFill/>
          <a:ln w="3810">
            <a:solidFill>
              <a:srgbClr val="C4B9AE">
                <a:alpha val="18000"/>
              </a:srgbClr>
            </a:solidFill>
            <a:prstDash val="solid"/>
          </a:ln>
        </p:spPr>
      </p:sp>
      <p:sp>
        <p:nvSpPr>
          <p:cNvPr id="9" name="Shape 7"/>
          <p:cNvSpPr/>
          <p:nvPr/>
        </p:nvSpPr>
        <p:spPr>
          <a:xfrm>
            <a:off x="3749040" y="548640"/>
            <a:ext cx="0" cy="8961120"/>
          </a:xfrm>
          <a:prstGeom prst="line">
            <a:avLst/>
          </a:prstGeom>
          <a:noFill/>
          <a:ln w="3810">
            <a:solidFill>
              <a:srgbClr val="C4B9AE">
                <a:alpha val="18000"/>
              </a:srgbClr>
            </a:solidFill>
            <a:prstDash val="solid"/>
          </a:ln>
        </p:spPr>
      </p:sp>
      <p:sp>
        <p:nvSpPr>
          <p:cNvPr id="10" name="Shape 8"/>
          <p:cNvSpPr/>
          <p:nvPr/>
        </p:nvSpPr>
        <p:spPr>
          <a:xfrm>
            <a:off x="4206240" y="548640"/>
            <a:ext cx="0" cy="8961120"/>
          </a:xfrm>
          <a:prstGeom prst="line">
            <a:avLst/>
          </a:prstGeom>
          <a:noFill/>
          <a:ln w="3810">
            <a:solidFill>
              <a:srgbClr val="C4B9AE">
                <a:alpha val="18000"/>
              </a:srgbClr>
            </a:solidFill>
            <a:prstDash val="solid"/>
          </a:ln>
        </p:spPr>
      </p:sp>
      <p:sp>
        <p:nvSpPr>
          <p:cNvPr id="11" name="Shape 9"/>
          <p:cNvSpPr/>
          <p:nvPr/>
        </p:nvSpPr>
        <p:spPr>
          <a:xfrm>
            <a:off x="4663440" y="548640"/>
            <a:ext cx="0" cy="8961120"/>
          </a:xfrm>
          <a:prstGeom prst="line">
            <a:avLst/>
          </a:prstGeom>
          <a:noFill/>
          <a:ln w="3810">
            <a:solidFill>
              <a:srgbClr val="C4B9AE">
                <a:alpha val="18000"/>
              </a:srgbClr>
            </a:solidFill>
            <a:prstDash val="solid"/>
          </a:ln>
        </p:spPr>
      </p:sp>
      <p:sp>
        <p:nvSpPr>
          <p:cNvPr id="12" name="Shape 10"/>
          <p:cNvSpPr/>
          <p:nvPr/>
        </p:nvSpPr>
        <p:spPr>
          <a:xfrm>
            <a:off x="5120640" y="548640"/>
            <a:ext cx="0" cy="8961120"/>
          </a:xfrm>
          <a:prstGeom prst="line">
            <a:avLst/>
          </a:prstGeom>
          <a:noFill/>
          <a:ln w="3810">
            <a:solidFill>
              <a:srgbClr val="C4B9AE">
                <a:alpha val="18000"/>
              </a:srgbClr>
            </a:solidFill>
            <a:prstDash val="solid"/>
          </a:ln>
        </p:spPr>
      </p:sp>
      <p:sp>
        <p:nvSpPr>
          <p:cNvPr id="13" name="Shape 11"/>
          <p:cNvSpPr/>
          <p:nvPr/>
        </p:nvSpPr>
        <p:spPr>
          <a:xfrm>
            <a:off x="5577840" y="548640"/>
            <a:ext cx="0" cy="8961120"/>
          </a:xfrm>
          <a:prstGeom prst="line">
            <a:avLst/>
          </a:prstGeom>
          <a:noFill/>
          <a:ln w="3810">
            <a:solidFill>
              <a:srgbClr val="C4B9AE">
                <a:alpha val="18000"/>
              </a:srgbClr>
            </a:solidFill>
            <a:prstDash val="solid"/>
          </a:ln>
        </p:spPr>
      </p:sp>
      <p:sp>
        <p:nvSpPr>
          <p:cNvPr id="14" name="Shape 12"/>
          <p:cNvSpPr/>
          <p:nvPr/>
        </p:nvSpPr>
        <p:spPr>
          <a:xfrm>
            <a:off x="6035040" y="548640"/>
            <a:ext cx="0" cy="8961120"/>
          </a:xfrm>
          <a:prstGeom prst="line">
            <a:avLst/>
          </a:prstGeom>
          <a:noFill/>
          <a:ln w="3810">
            <a:solidFill>
              <a:srgbClr val="C4B9AE">
                <a:alpha val="18000"/>
              </a:srgbClr>
            </a:solidFill>
            <a:prstDash val="solid"/>
          </a:ln>
        </p:spPr>
      </p:sp>
      <p:sp>
        <p:nvSpPr>
          <p:cNvPr id="15" name="Shape 13"/>
          <p:cNvSpPr/>
          <p:nvPr/>
        </p:nvSpPr>
        <p:spPr>
          <a:xfrm>
            <a:off x="6492240" y="548640"/>
            <a:ext cx="0" cy="8961120"/>
          </a:xfrm>
          <a:prstGeom prst="line">
            <a:avLst/>
          </a:prstGeom>
          <a:noFill/>
          <a:ln w="3810">
            <a:solidFill>
              <a:srgbClr val="C4B9AE">
                <a:alpha val="18000"/>
              </a:srgbClr>
            </a:solidFill>
            <a:prstDash val="solid"/>
          </a:ln>
        </p:spPr>
      </p:sp>
      <p:sp>
        <p:nvSpPr>
          <p:cNvPr id="16" name="Shape 14"/>
          <p:cNvSpPr/>
          <p:nvPr/>
        </p:nvSpPr>
        <p:spPr>
          <a:xfrm>
            <a:off x="6949440" y="548640"/>
            <a:ext cx="0" cy="8961120"/>
          </a:xfrm>
          <a:prstGeom prst="line">
            <a:avLst/>
          </a:prstGeom>
          <a:noFill/>
          <a:ln w="3810">
            <a:solidFill>
              <a:srgbClr val="C4B9AE">
                <a:alpha val="18000"/>
              </a:srgbClr>
            </a:solidFill>
            <a:prstDash val="solid"/>
          </a:ln>
        </p:spPr>
      </p:sp>
      <p:sp>
        <p:nvSpPr>
          <p:cNvPr id="17" name="Shape 15"/>
          <p:cNvSpPr/>
          <p:nvPr/>
        </p:nvSpPr>
        <p:spPr>
          <a:xfrm>
            <a:off x="548640" y="548640"/>
            <a:ext cx="6675120" cy="0"/>
          </a:xfrm>
          <a:prstGeom prst="line">
            <a:avLst/>
          </a:prstGeom>
          <a:noFill/>
          <a:ln w="3810">
            <a:solidFill>
              <a:srgbClr val="C4B9AE">
                <a:alpha val="18000"/>
              </a:srgbClr>
            </a:solidFill>
            <a:prstDash val="solid"/>
          </a:ln>
        </p:spPr>
      </p:sp>
      <p:sp>
        <p:nvSpPr>
          <p:cNvPr id="18" name="Shape 16"/>
          <p:cNvSpPr/>
          <p:nvPr/>
        </p:nvSpPr>
        <p:spPr>
          <a:xfrm>
            <a:off x="548640" y="1005840"/>
            <a:ext cx="6675120" cy="0"/>
          </a:xfrm>
          <a:prstGeom prst="line">
            <a:avLst/>
          </a:prstGeom>
          <a:noFill/>
          <a:ln w="3810">
            <a:solidFill>
              <a:srgbClr val="C4B9AE">
                <a:alpha val="18000"/>
              </a:srgbClr>
            </a:solidFill>
            <a:prstDash val="solid"/>
          </a:ln>
        </p:spPr>
      </p:sp>
      <p:sp>
        <p:nvSpPr>
          <p:cNvPr id="19" name="Shape 17"/>
          <p:cNvSpPr/>
          <p:nvPr/>
        </p:nvSpPr>
        <p:spPr>
          <a:xfrm>
            <a:off x="548640" y="1463040"/>
            <a:ext cx="6675120" cy="0"/>
          </a:xfrm>
          <a:prstGeom prst="line">
            <a:avLst/>
          </a:prstGeom>
          <a:noFill/>
          <a:ln w="3810">
            <a:solidFill>
              <a:srgbClr val="C4B9AE">
                <a:alpha val="18000"/>
              </a:srgbClr>
            </a:solidFill>
            <a:prstDash val="solid"/>
          </a:ln>
        </p:spPr>
      </p:sp>
      <p:sp>
        <p:nvSpPr>
          <p:cNvPr id="20" name="Shape 18"/>
          <p:cNvSpPr/>
          <p:nvPr/>
        </p:nvSpPr>
        <p:spPr>
          <a:xfrm>
            <a:off x="548640" y="1920240"/>
            <a:ext cx="6675120" cy="0"/>
          </a:xfrm>
          <a:prstGeom prst="line">
            <a:avLst/>
          </a:prstGeom>
          <a:noFill/>
          <a:ln w="3810">
            <a:solidFill>
              <a:srgbClr val="C4B9AE">
                <a:alpha val="18000"/>
              </a:srgbClr>
            </a:solidFill>
            <a:prstDash val="solid"/>
          </a:ln>
        </p:spPr>
      </p:sp>
      <p:sp>
        <p:nvSpPr>
          <p:cNvPr id="21" name="Shape 19"/>
          <p:cNvSpPr/>
          <p:nvPr/>
        </p:nvSpPr>
        <p:spPr>
          <a:xfrm>
            <a:off x="548640" y="2377440"/>
            <a:ext cx="6675120" cy="0"/>
          </a:xfrm>
          <a:prstGeom prst="line">
            <a:avLst/>
          </a:prstGeom>
          <a:noFill/>
          <a:ln w="3810">
            <a:solidFill>
              <a:srgbClr val="C4B9AE">
                <a:alpha val="18000"/>
              </a:srgbClr>
            </a:solidFill>
            <a:prstDash val="solid"/>
          </a:ln>
        </p:spPr>
      </p:sp>
      <p:sp>
        <p:nvSpPr>
          <p:cNvPr id="22" name="Shape 20"/>
          <p:cNvSpPr/>
          <p:nvPr/>
        </p:nvSpPr>
        <p:spPr>
          <a:xfrm>
            <a:off x="548640" y="2834640"/>
            <a:ext cx="6675120" cy="0"/>
          </a:xfrm>
          <a:prstGeom prst="line">
            <a:avLst/>
          </a:prstGeom>
          <a:noFill/>
          <a:ln w="3810">
            <a:solidFill>
              <a:srgbClr val="C4B9AE">
                <a:alpha val="18000"/>
              </a:srgbClr>
            </a:solidFill>
            <a:prstDash val="solid"/>
          </a:ln>
        </p:spPr>
      </p:sp>
      <p:sp>
        <p:nvSpPr>
          <p:cNvPr id="23" name="Shape 21"/>
          <p:cNvSpPr/>
          <p:nvPr/>
        </p:nvSpPr>
        <p:spPr>
          <a:xfrm>
            <a:off x="548640" y="3291840"/>
            <a:ext cx="6675120" cy="0"/>
          </a:xfrm>
          <a:prstGeom prst="line">
            <a:avLst/>
          </a:prstGeom>
          <a:noFill/>
          <a:ln w="3810">
            <a:solidFill>
              <a:srgbClr val="C4B9AE">
                <a:alpha val="18000"/>
              </a:srgbClr>
            </a:solidFill>
            <a:prstDash val="solid"/>
          </a:ln>
        </p:spPr>
      </p:sp>
      <p:sp>
        <p:nvSpPr>
          <p:cNvPr id="24" name="Shape 22"/>
          <p:cNvSpPr/>
          <p:nvPr/>
        </p:nvSpPr>
        <p:spPr>
          <a:xfrm>
            <a:off x="548640" y="3749040"/>
            <a:ext cx="6675120" cy="0"/>
          </a:xfrm>
          <a:prstGeom prst="line">
            <a:avLst/>
          </a:prstGeom>
          <a:noFill/>
          <a:ln w="3810">
            <a:solidFill>
              <a:srgbClr val="C4B9AE">
                <a:alpha val="18000"/>
              </a:srgbClr>
            </a:solidFill>
            <a:prstDash val="solid"/>
          </a:ln>
        </p:spPr>
      </p:sp>
      <p:sp>
        <p:nvSpPr>
          <p:cNvPr id="25" name="Shape 23"/>
          <p:cNvSpPr/>
          <p:nvPr/>
        </p:nvSpPr>
        <p:spPr>
          <a:xfrm>
            <a:off x="548640" y="4206240"/>
            <a:ext cx="6675120" cy="0"/>
          </a:xfrm>
          <a:prstGeom prst="line">
            <a:avLst/>
          </a:prstGeom>
          <a:noFill/>
          <a:ln w="3810">
            <a:solidFill>
              <a:srgbClr val="C4B9AE">
                <a:alpha val="18000"/>
              </a:srgbClr>
            </a:solidFill>
            <a:prstDash val="solid"/>
          </a:ln>
        </p:spPr>
      </p:sp>
      <p:sp>
        <p:nvSpPr>
          <p:cNvPr id="26" name="Shape 24"/>
          <p:cNvSpPr/>
          <p:nvPr/>
        </p:nvSpPr>
        <p:spPr>
          <a:xfrm>
            <a:off x="548640" y="4663440"/>
            <a:ext cx="6675120" cy="0"/>
          </a:xfrm>
          <a:prstGeom prst="line">
            <a:avLst/>
          </a:prstGeom>
          <a:noFill/>
          <a:ln w="3810">
            <a:solidFill>
              <a:srgbClr val="C4B9AE">
                <a:alpha val="18000"/>
              </a:srgbClr>
            </a:solidFill>
            <a:prstDash val="solid"/>
          </a:ln>
        </p:spPr>
      </p:sp>
      <p:sp>
        <p:nvSpPr>
          <p:cNvPr id="27" name="Shape 25"/>
          <p:cNvSpPr/>
          <p:nvPr/>
        </p:nvSpPr>
        <p:spPr>
          <a:xfrm>
            <a:off x="548640" y="5120640"/>
            <a:ext cx="6675120" cy="0"/>
          </a:xfrm>
          <a:prstGeom prst="line">
            <a:avLst/>
          </a:prstGeom>
          <a:noFill/>
          <a:ln w="3810">
            <a:solidFill>
              <a:srgbClr val="C4B9AE">
                <a:alpha val="18000"/>
              </a:srgbClr>
            </a:solidFill>
            <a:prstDash val="solid"/>
          </a:ln>
        </p:spPr>
      </p:sp>
      <p:sp>
        <p:nvSpPr>
          <p:cNvPr id="28" name="Shape 26"/>
          <p:cNvSpPr/>
          <p:nvPr/>
        </p:nvSpPr>
        <p:spPr>
          <a:xfrm>
            <a:off x="548640" y="5577840"/>
            <a:ext cx="6675120" cy="0"/>
          </a:xfrm>
          <a:prstGeom prst="line">
            <a:avLst/>
          </a:prstGeom>
          <a:noFill/>
          <a:ln w="3810">
            <a:solidFill>
              <a:srgbClr val="C4B9AE">
                <a:alpha val="18000"/>
              </a:srgbClr>
            </a:solidFill>
            <a:prstDash val="solid"/>
          </a:ln>
        </p:spPr>
      </p:sp>
      <p:sp>
        <p:nvSpPr>
          <p:cNvPr id="29" name="Shape 27"/>
          <p:cNvSpPr/>
          <p:nvPr/>
        </p:nvSpPr>
        <p:spPr>
          <a:xfrm>
            <a:off x="548640" y="6035040"/>
            <a:ext cx="6675120" cy="0"/>
          </a:xfrm>
          <a:prstGeom prst="line">
            <a:avLst/>
          </a:prstGeom>
          <a:noFill/>
          <a:ln w="3810">
            <a:solidFill>
              <a:srgbClr val="C4B9AE">
                <a:alpha val="18000"/>
              </a:srgbClr>
            </a:solidFill>
            <a:prstDash val="solid"/>
          </a:ln>
        </p:spPr>
      </p:sp>
      <p:sp>
        <p:nvSpPr>
          <p:cNvPr id="30" name="Shape 28"/>
          <p:cNvSpPr/>
          <p:nvPr/>
        </p:nvSpPr>
        <p:spPr>
          <a:xfrm>
            <a:off x="548640" y="6492240"/>
            <a:ext cx="6675120" cy="0"/>
          </a:xfrm>
          <a:prstGeom prst="line">
            <a:avLst/>
          </a:prstGeom>
          <a:noFill/>
          <a:ln w="3810">
            <a:solidFill>
              <a:srgbClr val="C4B9AE">
                <a:alpha val="18000"/>
              </a:srgbClr>
            </a:solidFill>
            <a:prstDash val="solid"/>
          </a:ln>
        </p:spPr>
      </p:sp>
      <p:sp>
        <p:nvSpPr>
          <p:cNvPr id="31" name="Shape 29"/>
          <p:cNvSpPr/>
          <p:nvPr/>
        </p:nvSpPr>
        <p:spPr>
          <a:xfrm>
            <a:off x="548640" y="6949440"/>
            <a:ext cx="6675120" cy="0"/>
          </a:xfrm>
          <a:prstGeom prst="line">
            <a:avLst/>
          </a:prstGeom>
          <a:noFill/>
          <a:ln w="3810">
            <a:solidFill>
              <a:srgbClr val="C4B9AE">
                <a:alpha val="18000"/>
              </a:srgbClr>
            </a:solidFill>
            <a:prstDash val="solid"/>
          </a:ln>
        </p:spPr>
      </p:sp>
      <p:sp>
        <p:nvSpPr>
          <p:cNvPr id="32" name="Shape 30"/>
          <p:cNvSpPr/>
          <p:nvPr/>
        </p:nvSpPr>
        <p:spPr>
          <a:xfrm>
            <a:off x="548640" y="7406640"/>
            <a:ext cx="6675120" cy="0"/>
          </a:xfrm>
          <a:prstGeom prst="line">
            <a:avLst/>
          </a:prstGeom>
          <a:noFill/>
          <a:ln w="3810">
            <a:solidFill>
              <a:srgbClr val="C4B9AE">
                <a:alpha val="18000"/>
              </a:srgbClr>
            </a:solidFill>
            <a:prstDash val="solid"/>
          </a:ln>
        </p:spPr>
      </p:sp>
      <p:sp>
        <p:nvSpPr>
          <p:cNvPr id="33" name="Shape 31"/>
          <p:cNvSpPr/>
          <p:nvPr/>
        </p:nvSpPr>
        <p:spPr>
          <a:xfrm>
            <a:off x="548640" y="7863840"/>
            <a:ext cx="6675120" cy="0"/>
          </a:xfrm>
          <a:prstGeom prst="line">
            <a:avLst/>
          </a:prstGeom>
          <a:noFill/>
          <a:ln w="3810">
            <a:solidFill>
              <a:srgbClr val="C4B9AE">
                <a:alpha val="18000"/>
              </a:srgbClr>
            </a:solidFill>
            <a:prstDash val="solid"/>
          </a:ln>
        </p:spPr>
      </p:sp>
      <p:sp>
        <p:nvSpPr>
          <p:cNvPr id="34" name="Shape 32"/>
          <p:cNvSpPr/>
          <p:nvPr/>
        </p:nvSpPr>
        <p:spPr>
          <a:xfrm>
            <a:off x="548640" y="8321040"/>
            <a:ext cx="6675120" cy="0"/>
          </a:xfrm>
          <a:prstGeom prst="line">
            <a:avLst/>
          </a:prstGeom>
          <a:noFill/>
          <a:ln w="3810">
            <a:solidFill>
              <a:srgbClr val="C4B9AE">
                <a:alpha val="18000"/>
              </a:srgbClr>
            </a:solidFill>
            <a:prstDash val="solid"/>
          </a:ln>
        </p:spPr>
      </p:sp>
      <p:sp>
        <p:nvSpPr>
          <p:cNvPr id="35" name="Shape 33"/>
          <p:cNvSpPr/>
          <p:nvPr/>
        </p:nvSpPr>
        <p:spPr>
          <a:xfrm>
            <a:off x="548640" y="8778240"/>
            <a:ext cx="6675120" cy="0"/>
          </a:xfrm>
          <a:prstGeom prst="line">
            <a:avLst/>
          </a:prstGeom>
          <a:noFill/>
          <a:ln w="3810">
            <a:solidFill>
              <a:srgbClr val="C4B9AE">
                <a:alpha val="18000"/>
              </a:srgbClr>
            </a:solidFill>
            <a:prstDash val="solid"/>
          </a:ln>
        </p:spPr>
      </p:sp>
      <p:sp>
        <p:nvSpPr>
          <p:cNvPr id="36" name="Shape 34"/>
          <p:cNvSpPr/>
          <p:nvPr/>
        </p:nvSpPr>
        <p:spPr>
          <a:xfrm>
            <a:off x="548640" y="9235440"/>
            <a:ext cx="6675120" cy="0"/>
          </a:xfrm>
          <a:prstGeom prst="line">
            <a:avLst/>
          </a:prstGeom>
          <a:noFill/>
          <a:ln w="3810">
            <a:solidFill>
              <a:srgbClr val="C4B9AE">
                <a:alpha val="18000"/>
              </a:srgbClr>
            </a:solidFill>
            <a:prstDash val="solid"/>
          </a:ln>
        </p:spPr>
      </p:sp>
      <p:sp>
        <p:nvSpPr>
          <p:cNvPr id="37" name="Shape 35"/>
          <p:cNvSpPr/>
          <p:nvPr/>
        </p:nvSpPr>
        <p:spPr>
          <a:xfrm>
            <a:off x="548640" y="594360"/>
            <a:ext cx="411480" cy="22860"/>
          </a:xfrm>
          <a:prstGeom prst="rect">
            <a:avLst/>
          </a:prstGeom>
          <a:solidFill>
            <a:srgbClr val="F7F471"/>
          </a:solidFill>
          <a:ln/>
        </p:spPr>
      </p:sp>
      <p:sp>
        <p:nvSpPr>
          <p:cNvPr id="38" name="Text 36"/>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HOW TO RUN THE PACK</a:t>
            </a:r>
            <a:endParaRPr lang="en-US" sz="900" dirty="0"/>
          </a:p>
        </p:txBody>
      </p:sp>
      <p:sp>
        <p:nvSpPr>
          <p:cNvPr id="39" name="Text 37"/>
          <p:cNvSpPr/>
          <p:nvPr/>
        </p:nvSpPr>
        <p:spPr>
          <a:xfrm>
            <a:off x="548640" y="1051560"/>
            <a:ext cx="6675120" cy="1097280"/>
          </a:xfrm>
          <a:prstGeom prst="rect">
            <a:avLst/>
          </a:prstGeom>
          <a:noFill/>
          <a:ln/>
        </p:spPr>
        <p:txBody>
          <a:bodyPr wrap="square" lIns="0" tIns="0" rIns="0" bIns="0" rtlCol="0" anchor="t"/>
          <a:lstStyle/>
          <a:p>
            <a:pPr indent="0" marL="0">
              <a:buNone/>
            </a:pPr>
            <a:r>
              <a:rPr lang="en-US" sz="3200" spc="-100" kern="0" dirty="0">
                <a:solidFill>
                  <a:srgbClr val="EDE8DF"/>
                </a:solidFill>
                <a:latin typeface="Playfair Display" pitchFamily="34" charset="0"/>
                <a:ea typeface="Playfair Display" pitchFamily="34" charset="-122"/>
                <a:cs typeface="Playfair Display" pitchFamily="34" charset="-120"/>
              </a:rPr>
              <a:t>Five prompts. One loop. Run quarterly.</a:t>
            </a:r>
            <a:endParaRPr lang="en-US" sz="3200" dirty="0"/>
          </a:p>
        </p:txBody>
      </p:sp>
      <p:sp>
        <p:nvSpPr>
          <p:cNvPr id="40" name="Text 38"/>
          <p:cNvSpPr/>
          <p:nvPr/>
        </p:nvSpPr>
        <p:spPr>
          <a:xfrm>
            <a:off x="548640" y="2103120"/>
            <a:ext cx="6675120" cy="1280160"/>
          </a:xfrm>
          <a:prstGeom prst="rect">
            <a:avLst/>
          </a:prstGeom>
          <a:noFill/>
          <a:ln/>
        </p:spPr>
        <p:txBody>
          <a:bodyPr wrap="square" lIns="0" tIns="0" rIns="0" bIns="0" rtlCol="0" anchor="t"/>
          <a:lstStyle/>
          <a:p>
            <a:pPr indent="0" marL="0">
              <a:lnSpc>
                <a:spcPct val="155000"/>
              </a:lnSpc>
              <a:buNone/>
            </a:pPr>
            <a:r>
              <a:rPr lang="en-US" sz="1200" dirty="0">
                <a:solidFill>
                  <a:srgbClr val="EDE8DF"/>
                </a:solidFill>
                <a:latin typeface="Inter" pitchFamily="34" charset="0"/>
                <a:ea typeface="Inter" pitchFamily="34" charset="-122"/>
                <a:cs typeface="Inter" pitchFamily="34" charset="-120"/>
              </a:rPr>
              <a:t>Run Prompts 1 through 4 in sequence the first quarter. Save the outputs as your baseline. Run Prompt 5 once to define the cadence. After that, every week update the Stack row. Once per quarter, run the full sequence again and compare against the baseline.</a:t>
            </a:r>
            <a:endParaRPr lang="en-US" sz="1200" dirty="0"/>
          </a:p>
        </p:txBody>
      </p:sp>
      <p:sp>
        <p:nvSpPr>
          <p:cNvPr id="41" name="Shape 39"/>
          <p:cNvSpPr/>
          <p:nvPr/>
        </p:nvSpPr>
        <p:spPr>
          <a:xfrm>
            <a:off x="548640" y="3657600"/>
            <a:ext cx="6675120" cy="758952"/>
          </a:xfrm>
          <a:prstGeom prst="rect">
            <a:avLst/>
          </a:prstGeom>
          <a:ln w="7620">
            <a:solidFill>
              <a:srgbClr val="C4B9AE"/>
            </a:solidFill>
            <a:prstDash val="solid"/>
          </a:ln>
        </p:spPr>
      </p:sp>
      <p:sp>
        <p:nvSpPr>
          <p:cNvPr id="42" name="Shape 40"/>
          <p:cNvSpPr/>
          <p:nvPr/>
        </p:nvSpPr>
        <p:spPr>
          <a:xfrm>
            <a:off x="548640" y="3657600"/>
            <a:ext cx="777240" cy="758952"/>
          </a:xfrm>
          <a:prstGeom prst="rect">
            <a:avLst/>
          </a:prstGeom>
          <a:solidFill>
            <a:srgbClr val="F7F471"/>
          </a:solidFill>
          <a:ln/>
        </p:spPr>
      </p:sp>
      <p:sp>
        <p:nvSpPr>
          <p:cNvPr id="43" name="Text 41"/>
          <p:cNvSpPr/>
          <p:nvPr/>
        </p:nvSpPr>
        <p:spPr>
          <a:xfrm>
            <a:off x="548640" y="3657600"/>
            <a:ext cx="777240" cy="758952"/>
          </a:xfrm>
          <a:prstGeom prst="rect">
            <a:avLst/>
          </a:prstGeom>
          <a:noFill/>
          <a:ln/>
        </p:spPr>
        <p:txBody>
          <a:bodyPr wrap="square" lIns="0" tIns="0" rIns="0" bIns="0" rtlCol="0" anchor="ctr"/>
          <a:lstStyle/>
          <a:p>
            <a:pPr algn="ctr" indent="0" marL="0">
              <a:buNone/>
            </a:pPr>
            <a:r>
              <a:rPr lang="en-US" sz="2600" b="1" dirty="0">
                <a:solidFill>
                  <a:srgbClr val="18160F"/>
                </a:solidFill>
                <a:latin typeface="Playfair Display" pitchFamily="34" charset="0"/>
                <a:ea typeface="Playfair Display" pitchFamily="34" charset="-122"/>
                <a:cs typeface="Playfair Display" pitchFamily="34" charset="-120"/>
              </a:rPr>
              <a:t>01</a:t>
            </a:r>
            <a:endParaRPr lang="en-US" sz="2600" dirty="0"/>
          </a:p>
        </p:txBody>
      </p:sp>
      <p:sp>
        <p:nvSpPr>
          <p:cNvPr id="44" name="Text 42"/>
          <p:cNvSpPr/>
          <p:nvPr/>
        </p:nvSpPr>
        <p:spPr>
          <a:xfrm>
            <a:off x="1508760" y="3822192"/>
            <a:ext cx="2194560" cy="365760"/>
          </a:xfrm>
          <a:prstGeom prst="rect">
            <a:avLst/>
          </a:prstGeom>
          <a:noFill/>
          <a:ln/>
        </p:spPr>
        <p:txBody>
          <a:bodyPr wrap="square" lIns="0" tIns="0" rIns="0" bIns="0" rtlCol="0" anchor="t"/>
          <a:lstStyle/>
          <a:p>
            <a:pPr indent="0" marL="0">
              <a:buNone/>
            </a:pPr>
            <a:r>
              <a:rPr lang="en-US" sz="2000" spc="-100" kern="0" dirty="0">
                <a:solidFill>
                  <a:srgbClr val="EDE8DF"/>
                </a:solidFill>
                <a:latin typeface="Playfair Display" pitchFamily="34" charset="0"/>
                <a:ea typeface="Playfair Display" pitchFamily="34" charset="-122"/>
                <a:cs typeface="Playfair Display" pitchFamily="34" charset="-120"/>
              </a:rPr>
              <a:t>DIAGNOSE</a:t>
            </a:r>
            <a:endParaRPr lang="en-US" sz="2000" dirty="0"/>
          </a:p>
        </p:txBody>
      </p:sp>
      <p:sp>
        <p:nvSpPr>
          <p:cNvPr id="45" name="Text 43"/>
          <p:cNvSpPr/>
          <p:nvPr/>
        </p:nvSpPr>
        <p:spPr>
          <a:xfrm>
            <a:off x="3794760" y="3858768"/>
            <a:ext cx="3291840" cy="484632"/>
          </a:xfrm>
          <a:prstGeom prst="rect">
            <a:avLst/>
          </a:prstGeom>
          <a:noFill/>
          <a:ln/>
        </p:spPr>
        <p:txBody>
          <a:bodyPr wrap="square" lIns="0" tIns="0" rIns="0" bIns="0" rtlCol="0" anchor="t"/>
          <a:lstStyle/>
          <a:p>
            <a:pPr indent="0" marL="0">
              <a:lnSpc>
                <a:spcPct val="140000"/>
              </a:lnSpc>
              <a:buNone/>
            </a:pPr>
            <a:r>
              <a:rPr lang="en-US" sz="1100" dirty="0">
                <a:solidFill>
                  <a:srgbClr val="C4B9AE"/>
                </a:solidFill>
                <a:latin typeface="Inter" pitchFamily="34" charset="0"/>
                <a:ea typeface="Inter" pitchFamily="34" charset="-122"/>
                <a:cs typeface="Inter" pitchFamily="34" charset="-120"/>
              </a:rPr>
              <a:t>Map the eight Ss. Name current state and original assumption per row.</a:t>
            </a:r>
            <a:endParaRPr lang="en-US" sz="1100" dirty="0"/>
          </a:p>
        </p:txBody>
      </p:sp>
      <p:sp>
        <p:nvSpPr>
          <p:cNvPr id="46" name="Shape 44"/>
          <p:cNvSpPr/>
          <p:nvPr/>
        </p:nvSpPr>
        <p:spPr>
          <a:xfrm>
            <a:off x="548640" y="4553712"/>
            <a:ext cx="6675120" cy="758952"/>
          </a:xfrm>
          <a:prstGeom prst="rect">
            <a:avLst/>
          </a:prstGeom>
          <a:ln w="7620">
            <a:solidFill>
              <a:srgbClr val="C4B9AE"/>
            </a:solidFill>
            <a:prstDash val="solid"/>
          </a:ln>
        </p:spPr>
      </p:sp>
      <p:sp>
        <p:nvSpPr>
          <p:cNvPr id="47" name="Shape 45"/>
          <p:cNvSpPr/>
          <p:nvPr/>
        </p:nvSpPr>
        <p:spPr>
          <a:xfrm>
            <a:off x="548640" y="4553712"/>
            <a:ext cx="777240" cy="758952"/>
          </a:xfrm>
          <a:prstGeom prst="rect">
            <a:avLst/>
          </a:prstGeom>
          <a:solidFill>
            <a:srgbClr val="F7F471"/>
          </a:solidFill>
          <a:ln/>
        </p:spPr>
      </p:sp>
      <p:sp>
        <p:nvSpPr>
          <p:cNvPr id="48" name="Text 46"/>
          <p:cNvSpPr/>
          <p:nvPr/>
        </p:nvSpPr>
        <p:spPr>
          <a:xfrm>
            <a:off x="548640" y="4553712"/>
            <a:ext cx="777240" cy="758952"/>
          </a:xfrm>
          <a:prstGeom prst="rect">
            <a:avLst/>
          </a:prstGeom>
          <a:noFill/>
          <a:ln/>
        </p:spPr>
        <p:txBody>
          <a:bodyPr wrap="square" lIns="0" tIns="0" rIns="0" bIns="0" rtlCol="0" anchor="ctr"/>
          <a:lstStyle/>
          <a:p>
            <a:pPr algn="ctr" indent="0" marL="0">
              <a:buNone/>
            </a:pPr>
            <a:r>
              <a:rPr lang="en-US" sz="2600" b="1" dirty="0">
                <a:solidFill>
                  <a:srgbClr val="18160F"/>
                </a:solidFill>
                <a:latin typeface="Playfair Display" pitchFamily="34" charset="0"/>
                <a:ea typeface="Playfair Display" pitchFamily="34" charset="-122"/>
                <a:cs typeface="Playfair Display" pitchFamily="34" charset="-120"/>
              </a:rPr>
              <a:t>02</a:t>
            </a:r>
            <a:endParaRPr lang="en-US" sz="2600" dirty="0"/>
          </a:p>
        </p:txBody>
      </p:sp>
      <p:sp>
        <p:nvSpPr>
          <p:cNvPr id="49" name="Text 47"/>
          <p:cNvSpPr/>
          <p:nvPr/>
        </p:nvSpPr>
        <p:spPr>
          <a:xfrm>
            <a:off x="1508760" y="4718304"/>
            <a:ext cx="2194560" cy="365760"/>
          </a:xfrm>
          <a:prstGeom prst="rect">
            <a:avLst/>
          </a:prstGeom>
          <a:noFill/>
          <a:ln/>
        </p:spPr>
        <p:txBody>
          <a:bodyPr wrap="square" lIns="0" tIns="0" rIns="0" bIns="0" rtlCol="0" anchor="t"/>
          <a:lstStyle/>
          <a:p>
            <a:pPr indent="0" marL="0">
              <a:buNone/>
            </a:pPr>
            <a:r>
              <a:rPr lang="en-US" sz="2000" spc="-100" kern="0" dirty="0">
                <a:solidFill>
                  <a:srgbClr val="EDE8DF"/>
                </a:solidFill>
                <a:latin typeface="Playfair Display" pitchFamily="34" charset="0"/>
                <a:ea typeface="Playfair Display" pitchFamily="34" charset="-122"/>
                <a:cs typeface="Playfair Display" pitchFamily="34" charset="-120"/>
              </a:rPr>
              <a:t>MAP STACK</a:t>
            </a:r>
            <a:endParaRPr lang="en-US" sz="2000" dirty="0"/>
          </a:p>
        </p:txBody>
      </p:sp>
      <p:sp>
        <p:nvSpPr>
          <p:cNvPr id="50" name="Text 48"/>
          <p:cNvSpPr/>
          <p:nvPr/>
        </p:nvSpPr>
        <p:spPr>
          <a:xfrm>
            <a:off x="3794760" y="4754880"/>
            <a:ext cx="3291840" cy="484632"/>
          </a:xfrm>
          <a:prstGeom prst="rect">
            <a:avLst/>
          </a:prstGeom>
          <a:noFill/>
          <a:ln/>
        </p:spPr>
        <p:txBody>
          <a:bodyPr wrap="square" lIns="0" tIns="0" rIns="0" bIns="0" rtlCol="0" anchor="t"/>
          <a:lstStyle/>
          <a:p>
            <a:pPr indent="0" marL="0">
              <a:lnSpc>
                <a:spcPct val="140000"/>
              </a:lnSpc>
              <a:buNone/>
            </a:pPr>
            <a:r>
              <a:rPr lang="en-US" sz="1100" dirty="0">
                <a:solidFill>
                  <a:srgbClr val="C4B9AE"/>
                </a:solidFill>
                <a:latin typeface="Inter" pitchFamily="34" charset="0"/>
                <a:ea typeface="Inter" pitchFamily="34" charset="-122"/>
                <a:cs typeface="Inter" pitchFamily="34" charset="-120"/>
              </a:rPr>
              <a:t>Detail the four-layer Stack. Identify which other Ss depend on each layer.</a:t>
            </a:r>
            <a:endParaRPr lang="en-US" sz="1100" dirty="0"/>
          </a:p>
        </p:txBody>
      </p:sp>
      <p:sp>
        <p:nvSpPr>
          <p:cNvPr id="51" name="Shape 49"/>
          <p:cNvSpPr/>
          <p:nvPr/>
        </p:nvSpPr>
        <p:spPr>
          <a:xfrm>
            <a:off x="548640" y="5449824"/>
            <a:ext cx="6675120" cy="758952"/>
          </a:xfrm>
          <a:prstGeom prst="rect">
            <a:avLst/>
          </a:prstGeom>
          <a:ln w="7620">
            <a:solidFill>
              <a:srgbClr val="C4B9AE"/>
            </a:solidFill>
            <a:prstDash val="solid"/>
          </a:ln>
        </p:spPr>
      </p:sp>
      <p:sp>
        <p:nvSpPr>
          <p:cNvPr id="52" name="Shape 50"/>
          <p:cNvSpPr/>
          <p:nvPr/>
        </p:nvSpPr>
        <p:spPr>
          <a:xfrm>
            <a:off x="548640" y="5449824"/>
            <a:ext cx="777240" cy="758952"/>
          </a:xfrm>
          <a:prstGeom prst="rect">
            <a:avLst/>
          </a:prstGeom>
          <a:solidFill>
            <a:srgbClr val="F7F471"/>
          </a:solidFill>
          <a:ln/>
        </p:spPr>
      </p:sp>
      <p:sp>
        <p:nvSpPr>
          <p:cNvPr id="53" name="Text 51"/>
          <p:cNvSpPr/>
          <p:nvPr/>
        </p:nvSpPr>
        <p:spPr>
          <a:xfrm>
            <a:off x="548640" y="5449824"/>
            <a:ext cx="777240" cy="758952"/>
          </a:xfrm>
          <a:prstGeom prst="rect">
            <a:avLst/>
          </a:prstGeom>
          <a:noFill/>
          <a:ln/>
        </p:spPr>
        <p:txBody>
          <a:bodyPr wrap="square" lIns="0" tIns="0" rIns="0" bIns="0" rtlCol="0" anchor="ctr"/>
          <a:lstStyle/>
          <a:p>
            <a:pPr algn="ctr" indent="0" marL="0">
              <a:buNone/>
            </a:pPr>
            <a:r>
              <a:rPr lang="en-US" sz="2600" b="1" dirty="0">
                <a:solidFill>
                  <a:srgbClr val="18160F"/>
                </a:solidFill>
                <a:latin typeface="Playfair Display" pitchFamily="34" charset="0"/>
                <a:ea typeface="Playfair Display" pitchFamily="34" charset="-122"/>
                <a:cs typeface="Playfair Display" pitchFamily="34" charset="-120"/>
              </a:rPr>
              <a:t>03</a:t>
            </a:r>
            <a:endParaRPr lang="en-US" sz="2600" dirty="0"/>
          </a:p>
        </p:txBody>
      </p:sp>
      <p:sp>
        <p:nvSpPr>
          <p:cNvPr id="54" name="Text 52"/>
          <p:cNvSpPr/>
          <p:nvPr/>
        </p:nvSpPr>
        <p:spPr>
          <a:xfrm>
            <a:off x="1508760" y="5614416"/>
            <a:ext cx="2194560" cy="365760"/>
          </a:xfrm>
          <a:prstGeom prst="rect">
            <a:avLst/>
          </a:prstGeom>
          <a:noFill/>
          <a:ln/>
        </p:spPr>
        <p:txBody>
          <a:bodyPr wrap="square" lIns="0" tIns="0" rIns="0" bIns="0" rtlCol="0" anchor="t"/>
          <a:lstStyle/>
          <a:p>
            <a:pPr indent="0" marL="0">
              <a:buNone/>
            </a:pPr>
            <a:r>
              <a:rPr lang="en-US" sz="2000" spc="-100" kern="0" dirty="0">
                <a:solidFill>
                  <a:srgbClr val="EDE8DF"/>
                </a:solidFill>
                <a:latin typeface="Playfair Display" pitchFamily="34" charset="0"/>
                <a:ea typeface="Playfair Display" pitchFamily="34" charset="-122"/>
                <a:cs typeface="Playfair Display" pitchFamily="34" charset="-120"/>
              </a:rPr>
              <a:t>REALIGN</a:t>
            </a:r>
            <a:endParaRPr lang="en-US" sz="2000" dirty="0"/>
          </a:p>
        </p:txBody>
      </p:sp>
      <p:sp>
        <p:nvSpPr>
          <p:cNvPr id="55" name="Text 53"/>
          <p:cNvSpPr/>
          <p:nvPr/>
        </p:nvSpPr>
        <p:spPr>
          <a:xfrm>
            <a:off x="3794760" y="5650992"/>
            <a:ext cx="3291840" cy="484632"/>
          </a:xfrm>
          <a:prstGeom prst="rect">
            <a:avLst/>
          </a:prstGeom>
          <a:noFill/>
          <a:ln/>
        </p:spPr>
        <p:txBody>
          <a:bodyPr wrap="square" lIns="0" tIns="0" rIns="0" bIns="0" rtlCol="0" anchor="t"/>
          <a:lstStyle/>
          <a:p>
            <a:pPr indent="0" marL="0">
              <a:lnSpc>
                <a:spcPct val="140000"/>
              </a:lnSpc>
              <a:buNone/>
            </a:pPr>
            <a:r>
              <a:rPr lang="en-US" sz="1100" dirty="0">
                <a:solidFill>
                  <a:srgbClr val="C4B9AE"/>
                </a:solidFill>
                <a:latin typeface="Inter" pitchFamily="34" charset="0"/>
                <a:ea typeface="Inter" pitchFamily="34" charset="-122"/>
                <a:cs typeface="Inter" pitchFamily="34" charset="-120"/>
              </a:rPr>
              <a:t>Mark each inherited S as ALIGNED, DRIFTED, or REFRESH.</a:t>
            </a:r>
            <a:endParaRPr lang="en-US" sz="1100" dirty="0"/>
          </a:p>
        </p:txBody>
      </p:sp>
      <p:sp>
        <p:nvSpPr>
          <p:cNvPr id="56" name="Shape 54"/>
          <p:cNvSpPr/>
          <p:nvPr/>
        </p:nvSpPr>
        <p:spPr>
          <a:xfrm>
            <a:off x="548640" y="6345936"/>
            <a:ext cx="6675120" cy="758952"/>
          </a:xfrm>
          <a:prstGeom prst="rect">
            <a:avLst/>
          </a:prstGeom>
          <a:ln w="7620">
            <a:solidFill>
              <a:srgbClr val="C4B9AE"/>
            </a:solidFill>
            <a:prstDash val="solid"/>
          </a:ln>
        </p:spPr>
      </p:sp>
      <p:sp>
        <p:nvSpPr>
          <p:cNvPr id="57" name="Shape 55"/>
          <p:cNvSpPr/>
          <p:nvPr/>
        </p:nvSpPr>
        <p:spPr>
          <a:xfrm>
            <a:off x="548640" y="6345936"/>
            <a:ext cx="777240" cy="758952"/>
          </a:xfrm>
          <a:prstGeom prst="rect">
            <a:avLst/>
          </a:prstGeom>
          <a:solidFill>
            <a:srgbClr val="F7F471"/>
          </a:solidFill>
          <a:ln/>
        </p:spPr>
      </p:sp>
      <p:sp>
        <p:nvSpPr>
          <p:cNvPr id="58" name="Text 56"/>
          <p:cNvSpPr/>
          <p:nvPr/>
        </p:nvSpPr>
        <p:spPr>
          <a:xfrm>
            <a:off x="548640" y="6345936"/>
            <a:ext cx="777240" cy="758952"/>
          </a:xfrm>
          <a:prstGeom prst="rect">
            <a:avLst/>
          </a:prstGeom>
          <a:noFill/>
          <a:ln/>
        </p:spPr>
        <p:txBody>
          <a:bodyPr wrap="square" lIns="0" tIns="0" rIns="0" bIns="0" rtlCol="0" anchor="ctr"/>
          <a:lstStyle/>
          <a:p>
            <a:pPr algn="ctr" indent="0" marL="0">
              <a:buNone/>
            </a:pPr>
            <a:r>
              <a:rPr lang="en-US" sz="2600" b="1" dirty="0">
                <a:solidFill>
                  <a:srgbClr val="18160F"/>
                </a:solidFill>
                <a:latin typeface="Playfair Display" pitchFamily="34" charset="0"/>
                <a:ea typeface="Playfair Display" pitchFamily="34" charset="-122"/>
                <a:cs typeface="Playfair Display" pitchFamily="34" charset="-120"/>
              </a:rPr>
              <a:t>04</a:t>
            </a:r>
            <a:endParaRPr lang="en-US" sz="2600" dirty="0"/>
          </a:p>
        </p:txBody>
      </p:sp>
      <p:sp>
        <p:nvSpPr>
          <p:cNvPr id="59" name="Text 57"/>
          <p:cNvSpPr/>
          <p:nvPr/>
        </p:nvSpPr>
        <p:spPr>
          <a:xfrm>
            <a:off x="1508760" y="6510528"/>
            <a:ext cx="2194560" cy="365760"/>
          </a:xfrm>
          <a:prstGeom prst="rect">
            <a:avLst/>
          </a:prstGeom>
          <a:noFill/>
          <a:ln/>
        </p:spPr>
        <p:txBody>
          <a:bodyPr wrap="square" lIns="0" tIns="0" rIns="0" bIns="0" rtlCol="0" anchor="t"/>
          <a:lstStyle/>
          <a:p>
            <a:pPr indent="0" marL="0">
              <a:buNone/>
            </a:pPr>
            <a:r>
              <a:rPr lang="en-US" sz="2000" spc="-100" kern="0" dirty="0">
                <a:solidFill>
                  <a:srgbClr val="EDE8DF"/>
                </a:solidFill>
                <a:latin typeface="Playfair Display" pitchFamily="34" charset="0"/>
                <a:ea typeface="Playfair Display" pitchFamily="34" charset="-122"/>
                <a:cs typeface="Playfair Display" pitchFamily="34" charset="-120"/>
              </a:rPr>
              <a:t>DECIDE</a:t>
            </a:r>
            <a:endParaRPr lang="en-US" sz="2000" dirty="0"/>
          </a:p>
        </p:txBody>
      </p:sp>
      <p:sp>
        <p:nvSpPr>
          <p:cNvPr id="60" name="Text 58"/>
          <p:cNvSpPr/>
          <p:nvPr/>
        </p:nvSpPr>
        <p:spPr>
          <a:xfrm>
            <a:off x="3794760" y="6547104"/>
            <a:ext cx="3291840" cy="484632"/>
          </a:xfrm>
          <a:prstGeom prst="rect">
            <a:avLst/>
          </a:prstGeom>
          <a:noFill/>
          <a:ln/>
        </p:spPr>
        <p:txBody>
          <a:bodyPr wrap="square" lIns="0" tIns="0" rIns="0" bIns="0" rtlCol="0" anchor="t"/>
          <a:lstStyle/>
          <a:p>
            <a:pPr indent="0" marL="0">
              <a:lnSpc>
                <a:spcPct val="140000"/>
              </a:lnSpc>
              <a:buNone/>
            </a:pPr>
            <a:r>
              <a:rPr lang="en-US" sz="1100" dirty="0">
                <a:solidFill>
                  <a:srgbClr val="C4B9AE"/>
                </a:solidFill>
                <a:latin typeface="Inter" pitchFamily="34" charset="0"/>
                <a:ea typeface="Inter" pitchFamily="34" charset="-122"/>
                <a:cs typeface="Inter" pitchFamily="34" charset="-120"/>
              </a:rPr>
              <a:t>Force one move this quarter. Name the trade-off.</a:t>
            </a:r>
            <a:endParaRPr lang="en-US" sz="1100" dirty="0"/>
          </a:p>
        </p:txBody>
      </p:sp>
      <p:sp>
        <p:nvSpPr>
          <p:cNvPr id="61" name="Shape 59"/>
          <p:cNvSpPr/>
          <p:nvPr/>
        </p:nvSpPr>
        <p:spPr>
          <a:xfrm>
            <a:off x="548640" y="7242048"/>
            <a:ext cx="6675120" cy="758952"/>
          </a:xfrm>
          <a:prstGeom prst="rect">
            <a:avLst/>
          </a:prstGeom>
          <a:ln w="7620">
            <a:solidFill>
              <a:srgbClr val="C4B9AE"/>
            </a:solidFill>
            <a:prstDash val="solid"/>
          </a:ln>
        </p:spPr>
      </p:sp>
      <p:sp>
        <p:nvSpPr>
          <p:cNvPr id="62" name="Shape 60"/>
          <p:cNvSpPr/>
          <p:nvPr/>
        </p:nvSpPr>
        <p:spPr>
          <a:xfrm>
            <a:off x="548640" y="7242048"/>
            <a:ext cx="777240" cy="758952"/>
          </a:xfrm>
          <a:prstGeom prst="rect">
            <a:avLst/>
          </a:prstGeom>
          <a:solidFill>
            <a:srgbClr val="F7F471"/>
          </a:solidFill>
          <a:ln/>
        </p:spPr>
      </p:sp>
      <p:sp>
        <p:nvSpPr>
          <p:cNvPr id="63" name="Text 61"/>
          <p:cNvSpPr/>
          <p:nvPr/>
        </p:nvSpPr>
        <p:spPr>
          <a:xfrm>
            <a:off x="548640" y="7242048"/>
            <a:ext cx="777240" cy="758952"/>
          </a:xfrm>
          <a:prstGeom prst="rect">
            <a:avLst/>
          </a:prstGeom>
          <a:noFill/>
          <a:ln/>
        </p:spPr>
        <p:txBody>
          <a:bodyPr wrap="square" lIns="0" tIns="0" rIns="0" bIns="0" rtlCol="0" anchor="ctr"/>
          <a:lstStyle/>
          <a:p>
            <a:pPr algn="ctr" indent="0" marL="0">
              <a:buNone/>
            </a:pPr>
            <a:r>
              <a:rPr lang="en-US" sz="2600" b="1" dirty="0">
                <a:solidFill>
                  <a:srgbClr val="18160F"/>
                </a:solidFill>
                <a:latin typeface="Playfair Display" pitchFamily="34" charset="0"/>
                <a:ea typeface="Playfair Display" pitchFamily="34" charset="-122"/>
                <a:cs typeface="Playfair Display" pitchFamily="34" charset="-120"/>
              </a:rPr>
              <a:t>05</a:t>
            </a:r>
            <a:endParaRPr lang="en-US" sz="2600" dirty="0"/>
          </a:p>
        </p:txBody>
      </p:sp>
      <p:sp>
        <p:nvSpPr>
          <p:cNvPr id="64" name="Text 62"/>
          <p:cNvSpPr/>
          <p:nvPr/>
        </p:nvSpPr>
        <p:spPr>
          <a:xfrm>
            <a:off x="1508760" y="7406640"/>
            <a:ext cx="2194560" cy="365760"/>
          </a:xfrm>
          <a:prstGeom prst="rect">
            <a:avLst/>
          </a:prstGeom>
          <a:noFill/>
          <a:ln/>
        </p:spPr>
        <p:txBody>
          <a:bodyPr wrap="square" lIns="0" tIns="0" rIns="0" bIns="0" rtlCol="0" anchor="t"/>
          <a:lstStyle/>
          <a:p>
            <a:pPr indent="0" marL="0">
              <a:buNone/>
            </a:pPr>
            <a:r>
              <a:rPr lang="en-US" sz="2000" spc="-100" kern="0" dirty="0">
                <a:solidFill>
                  <a:srgbClr val="EDE8DF"/>
                </a:solidFill>
                <a:latin typeface="Playfair Display" pitchFamily="34" charset="0"/>
                <a:ea typeface="Playfair Display" pitchFamily="34" charset="-122"/>
                <a:cs typeface="Playfair Display" pitchFamily="34" charset="-120"/>
              </a:rPr>
              <a:t>LOOP</a:t>
            </a:r>
            <a:endParaRPr lang="en-US" sz="2000" dirty="0"/>
          </a:p>
        </p:txBody>
      </p:sp>
      <p:sp>
        <p:nvSpPr>
          <p:cNvPr id="65" name="Text 63"/>
          <p:cNvSpPr/>
          <p:nvPr/>
        </p:nvSpPr>
        <p:spPr>
          <a:xfrm>
            <a:off x="3794760" y="7443216"/>
            <a:ext cx="3291840" cy="484632"/>
          </a:xfrm>
          <a:prstGeom prst="rect">
            <a:avLst/>
          </a:prstGeom>
          <a:noFill/>
          <a:ln/>
        </p:spPr>
        <p:txBody>
          <a:bodyPr wrap="square" lIns="0" tIns="0" rIns="0" bIns="0" rtlCol="0" anchor="t"/>
          <a:lstStyle/>
          <a:p>
            <a:pPr indent="0" marL="0">
              <a:lnSpc>
                <a:spcPct val="140000"/>
              </a:lnSpc>
              <a:buNone/>
            </a:pPr>
            <a:r>
              <a:rPr lang="en-US" sz="1100" dirty="0">
                <a:solidFill>
                  <a:srgbClr val="C4B9AE"/>
                </a:solidFill>
                <a:latin typeface="Inter" pitchFamily="34" charset="0"/>
                <a:ea typeface="Inter" pitchFamily="34" charset="-122"/>
                <a:cs typeface="Inter" pitchFamily="34" charset="-120"/>
              </a:rPr>
              <a:t>Schedule the practice. Set the trigger conditions.</a:t>
            </a:r>
            <a:endParaRPr lang="en-US" sz="1100" dirty="0"/>
          </a:p>
        </p:txBody>
      </p:sp>
      <p:sp>
        <p:nvSpPr>
          <p:cNvPr id="66" name="Text 6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C4B9AE"/>
                </a:solidFill>
                <a:latin typeface="Inter" pitchFamily="34" charset="0"/>
                <a:ea typeface="Inter" pitchFamily="34" charset="-122"/>
                <a:cs typeface="Inter" pitchFamily="34" charset="-120"/>
              </a:rPr>
              <a:t>07 / 08</a:t>
            </a:r>
            <a:endParaRPr lang="en-US" sz="900" dirty="0"/>
          </a:p>
        </p:txBody>
      </p:sp>
      <p:sp>
        <p:nvSpPr>
          <p:cNvPr id="67" name="Text 6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C4B9AE"/>
                </a:solidFill>
                <a:latin typeface="Inter" pitchFamily="34" charset="0"/>
                <a:ea typeface="Inter" pitchFamily="34" charset="-122"/>
                <a:cs typeface="Inter" pitchFamily="34" charset="-120"/>
              </a:rPr>
              <a:t>Operating  ·  6AEP  ·  7-S / 1980  ·  Prompt Pack</a:t>
            </a:r>
            <a:endParaRPr lang="en-US" sz="800" dirty="0"/>
          </a:p>
        </p:txBody>
      </p:sp>
      <p:sp>
        <p:nvSpPr>
          <p:cNvPr id="68" name="Text 6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4229100" y="548640"/>
            <a:ext cx="91440" cy="8961120"/>
          </a:xfrm>
          <a:prstGeom prst="rect">
            <a:avLst/>
          </a:prstGeom>
          <a:solidFill>
            <a:srgbClr val="F7F471"/>
          </a:solidFill>
          <a:ln/>
        </p:spPr>
      </p:sp>
      <p:sp>
        <p:nvSpPr>
          <p:cNvPr id="3" name="Shape 1"/>
          <p:cNvSpPr/>
          <p:nvPr/>
        </p:nvSpPr>
        <p:spPr>
          <a:xfrm>
            <a:off x="5189220" y="548640"/>
            <a:ext cx="13716" cy="8961120"/>
          </a:xfrm>
          <a:prstGeom prst="rect">
            <a:avLst/>
          </a:prstGeom>
          <a:solidFill>
            <a:srgbClr val="EDE8DF"/>
          </a:solidFill>
          <a:ln/>
        </p:spPr>
      </p:sp>
      <p:sp>
        <p:nvSpPr>
          <p:cNvPr id="4" name="Shape 2"/>
          <p:cNvSpPr/>
          <p:nvPr/>
        </p:nvSpPr>
        <p:spPr>
          <a:xfrm>
            <a:off x="4686300" y="1097280"/>
            <a:ext cx="164592" cy="0"/>
          </a:xfrm>
          <a:prstGeom prst="line">
            <a:avLst/>
          </a:prstGeom>
          <a:noFill/>
          <a:ln w="7620">
            <a:solidFill>
              <a:srgbClr val="EDE8DF">
                <a:alpha val="70000"/>
              </a:srgbClr>
            </a:solidFill>
            <a:prstDash val="solid"/>
          </a:ln>
        </p:spPr>
      </p:sp>
      <p:sp>
        <p:nvSpPr>
          <p:cNvPr id="5" name="Shape 3"/>
          <p:cNvSpPr/>
          <p:nvPr/>
        </p:nvSpPr>
        <p:spPr>
          <a:xfrm>
            <a:off x="4768596" y="1014984"/>
            <a:ext cx="0" cy="164592"/>
          </a:xfrm>
          <a:prstGeom prst="line">
            <a:avLst/>
          </a:prstGeom>
          <a:noFill/>
          <a:ln w="7620">
            <a:solidFill>
              <a:srgbClr val="EDE8DF">
                <a:alpha val="70000"/>
              </a:srgbClr>
            </a:solidFill>
            <a:prstDash val="solid"/>
          </a:ln>
        </p:spPr>
      </p:sp>
      <p:sp>
        <p:nvSpPr>
          <p:cNvPr id="6" name="Shape 4"/>
          <p:cNvSpPr/>
          <p:nvPr/>
        </p:nvSpPr>
        <p:spPr>
          <a:xfrm>
            <a:off x="4686300" y="2468880"/>
            <a:ext cx="164592" cy="0"/>
          </a:xfrm>
          <a:prstGeom prst="line">
            <a:avLst/>
          </a:prstGeom>
          <a:noFill/>
          <a:ln w="7620">
            <a:solidFill>
              <a:srgbClr val="EDE8DF">
                <a:alpha val="70000"/>
              </a:srgbClr>
            </a:solidFill>
            <a:prstDash val="solid"/>
          </a:ln>
        </p:spPr>
      </p:sp>
      <p:sp>
        <p:nvSpPr>
          <p:cNvPr id="7" name="Shape 5"/>
          <p:cNvSpPr/>
          <p:nvPr/>
        </p:nvSpPr>
        <p:spPr>
          <a:xfrm>
            <a:off x="4768596" y="2386584"/>
            <a:ext cx="0" cy="164592"/>
          </a:xfrm>
          <a:prstGeom prst="line">
            <a:avLst/>
          </a:prstGeom>
          <a:noFill/>
          <a:ln w="7620">
            <a:solidFill>
              <a:srgbClr val="EDE8DF">
                <a:alpha val="70000"/>
              </a:srgbClr>
            </a:solidFill>
            <a:prstDash val="solid"/>
          </a:ln>
        </p:spPr>
      </p:sp>
      <p:sp>
        <p:nvSpPr>
          <p:cNvPr id="8" name="Shape 6"/>
          <p:cNvSpPr/>
          <p:nvPr/>
        </p:nvSpPr>
        <p:spPr>
          <a:xfrm>
            <a:off x="4686300" y="3840480"/>
            <a:ext cx="164592" cy="0"/>
          </a:xfrm>
          <a:prstGeom prst="line">
            <a:avLst/>
          </a:prstGeom>
          <a:noFill/>
          <a:ln w="7620">
            <a:solidFill>
              <a:srgbClr val="EDE8DF">
                <a:alpha val="70000"/>
              </a:srgbClr>
            </a:solidFill>
            <a:prstDash val="solid"/>
          </a:ln>
        </p:spPr>
      </p:sp>
      <p:sp>
        <p:nvSpPr>
          <p:cNvPr id="9" name="Shape 7"/>
          <p:cNvSpPr/>
          <p:nvPr/>
        </p:nvSpPr>
        <p:spPr>
          <a:xfrm>
            <a:off x="4768596" y="3758184"/>
            <a:ext cx="0" cy="164592"/>
          </a:xfrm>
          <a:prstGeom prst="line">
            <a:avLst/>
          </a:prstGeom>
          <a:noFill/>
          <a:ln w="7620">
            <a:solidFill>
              <a:srgbClr val="EDE8DF">
                <a:alpha val="70000"/>
              </a:srgbClr>
            </a:solidFill>
            <a:prstDash val="solid"/>
          </a:ln>
        </p:spPr>
      </p:sp>
      <p:sp>
        <p:nvSpPr>
          <p:cNvPr id="10" name="Shape 8"/>
          <p:cNvSpPr/>
          <p:nvPr/>
        </p:nvSpPr>
        <p:spPr>
          <a:xfrm>
            <a:off x="4686300" y="5212080"/>
            <a:ext cx="164592" cy="0"/>
          </a:xfrm>
          <a:prstGeom prst="line">
            <a:avLst/>
          </a:prstGeom>
          <a:noFill/>
          <a:ln w="7620">
            <a:solidFill>
              <a:srgbClr val="EDE8DF">
                <a:alpha val="70000"/>
              </a:srgbClr>
            </a:solidFill>
            <a:prstDash val="solid"/>
          </a:ln>
        </p:spPr>
      </p:sp>
      <p:sp>
        <p:nvSpPr>
          <p:cNvPr id="11" name="Shape 9"/>
          <p:cNvSpPr/>
          <p:nvPr/>
        </p:nvSpPr>
        <p:spPr>
          <a:xfrm>
            <a:off x="4768596" y="5129784"/>
            <a:ext cx="0" cy="164592"/>
          </a:xfrm>
          <a:prstGeom prst="line">
            <a:avLst/>
          </a:prstGeom>
          <a:noFill/>
          <a:ln w="7620">
            <a:solidFill>
              <a:srgbClr val="EDE8DF">
                <a:alpha val="70000"/>
              </a:srgbClr>
            </a:solidFill>
            <a:prstDash val="solid"/>
          </a:ln>
        </p:spPr>
      </p:sp>
      <p:sp>
        <p:nvSpPr>
          <p:cNvPr id="12" name="Shape 10"/>
          <p:cNvSpPr/>
          <p:nvPr/>
        </p:nvSpPr>
        <p:spPr>
          <a:xfrm>
            <a:off x="4686300" y="6583680"/>
            <a:ext cx="164592" cy="0"/>
          </a:xfrm>
          <a:prstGeom prst="line">
            <a:avLst/>
          </a:prstGeom>
          <a:noFill/>
          <a:ln w="7620">
            <a:solidFill>
              <a:srgbClr val="EDE8DF">
                <a:alpha val="70000"/>
              </a:srgbClr>
            </a:solidFill>
            <a:prstDash val="solid"/>
          </a:ln>
        </p:spPr>
      </p:sp>
      <p:sp>
        <p:nvSpPr>
          <p:cNvPr id="13" name="Shape 11"/>
          <p:cNvSpPr/>
          <p:nvPr/>
        </p:nvSpPr>
        <p:spPr>
          <a:xfrm>
            <a:off x="4768596" y="6501384"/>
            <a:ext cx="0" cy="164592"/>
          </a:xfrm>
          <a:prstGeom prst="line">
            <a:avLst/>
          </a:prstGeom>
          <a:noFill/>
          <a:ln w="7620">
            <a:solidFill>
              <a:srgbClr val="EDE8DF">
                <a:alpha val="70000"/>
              </a:srgbClr>
            </a:solidFill>
            <a:prstDash val="solid"/>
          </a:ln>
        </p:spPr>
      </p:sp>
      <p:sp>
        <p:nvSpPr>
          <p:cNvPr id="14" name="Shape 12"/>
          <p:cNvSpPr/>
          <p:nvPr/>
        </p:nvSpPr>
        <p:spPr>
          <a:xfrm>
            <a:off x="4686300" y="7955280"/>
            <a:ext cx="164592" cy="0"/>
          </a:xfrm>
          <a:prstGeom prst="line">
            <a:avLst/>
          </a:prstGeom>
          <a:noFill/>
          <a:ln w="7620">
            <a:solidFill>
              <a:srgbClr val="EDE8DF">
                <a:alpha val="70000"/>
              </a:srgbClr>
            </a:solidFill>
            <a:prstDash val="solid"/>
          </a:ln>
        </p:spPr>
      </p:sp>
      <p:sp>
        <p:nvSpPr>
          <p:cNvPr id="15" name="Shape 13"/>
          <p:cNvSpPr/>
          <p:nvPr/>
        </p:nvSpPr>
        <p:spPr>
          <a:xfrm>
            <a:off x="4768596" y="7872984"/>
            <a:ext cx="0" cy="164592"/>
          </a:xfrm>
          <a:prstGeom prst="line">
            <a:avLst/>
          </a:prstGeom>
          <a:noFill/>
          <a:ln w="7620">
            <a:solidFill>
              <a:srgbClr val="EDE8DF">
                <a:alpha val="70000"/>
              </a:srgbClr>
            </a:solidFill>
            <a:prstDash val="solid"/>
          </a:ln>
        </p:spPr>
      </p:sp>
      <p:sp>
        <p:nvSpPr>
          <p:cNvPr id="16" name="Shape 14"/>
          <p:cNvSpPr/>
          <p:nvPr/>
        </p:nvSpPr>
        <p:spPr>
          <a:xfrm>
            <a:off x="548640" y="594360"/>
            <a:ext cx="411480" cy="22860"/>
          </a:xfrm>
          <a:prstGeom prst="rect">
            <a:avLst/>
          </a:prstGeom>
          <a:solidFill>
            <a:srgbClr val="F7F471"/>
          </a:solidFill>
          <a:ln/>
        </p:spPr>
      </p:sp>
      <p:sp>
        <p:nvSpPr>
          <p:cNvPr id="17" name="Text 15"/>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WHAT'S NEXT</a:t>
            </a:r>
            <a:endParaRPr lang="en-US" sz="900" dirty="0"/>
          </a:p>
        </p:txBody>
      </p:sp>
      <p:sp>
        <p:nvSpPr>
          <p:cNvPr id="18" name="Text 16"/>
          <p:cNvSpPr/>
          <p:nvPr/>
        </p:nvSpPr>
        <p:spPr>
          <a:xfrm>
            <a:off x="548640" y="1143000"/>
            <a:ext cx="3451860" cy="1097280"/>
          </a:xfrm>
          <a:prstGeom prst="rect">
            <a:avLst/>
          </a:prstGeom>
          <a:noFill/>
          <a:ln/>
        </p:spPr>
        <p:txBody>
          <a:bodyPr wrap="square" lIns="0" tIns="0" rIns="0" bIns="0" rtlCol="0" anchor="t"/>
          <a:lstStyle/>
          <a:p>
            <a:pPr indent="0" marL="0">
              <a:buNone/>
            </a:pPr>
            <a:r>
              <a:rPr lang="en-US" sz="4400" spc="-100" kern="0" dirty="0">
                <a:solidFill>
                  <a:srgbClr val="EDE8DF"/>
                </a:solidFill>
                <a:latin typeface="Playfair Display" pitchFamily="34" charset="0"/>
                <a:ea typeface="Playfair Display" pitchFamily="34" charset="-122"/>
                <a:cs typeface="Playfair Display" pitchFamily="34" charset="-120"/>
              </a:rPr>
              <a:t>Run the loop.</a:t>
            </a:r>
            <a:endParaRPr lang="en-US" sz="4400" dirty="0"/>
          </a:p>
        </p:txBody>
      </p:sp>
      <p:sp>
        <p:nvSpPr>
          <p:cNvPr id="19" name="Text 17"/>
          <p:cNvSpPr/>
          <p:nvPr/>
        </p:nvSpPr>
        <p:spPr>
          <a:xfrm>
            <a:off x="548640" y="2240280"/>
            <a:ext cx="3451860" cy="1097280"/>
          </a:xfrm>
          <a:prstGeom prst="rect">
            <a:avLst/>
          </a:prstGeom>
          <a:noFill/>
          <a:ln/>
        </p:spPr>
        <p:txBody>
          <a:bodyPr wrap="square" lIns="0" tIns="0" rIns="0" bIns="0" rtlCol="0" anchor="t"/>
          <a:lstStyle/>
          <a:p>
            <a:pPr indent="0" marL="0">
              <a:buNone/>
            </a:pPr>
            <a:r>
              <a:rPr lang="en-US" sz="4400" spc="-100" kern="0" dirty="0">
                <a:solidFill>
                  <a:srgbClr val="F7F471"/>
                </a:solidFill>
                <a:latin typeface="Playfair Display" pitchFamily="34" charset="0"/>
                <a:ea typeface="Playfair Display" pitchFamily="34" charset="-122"/>
                <a:cs typeface="Playfair Display" pitchFamily="34" charset="-120"/>
              </a:rPr>
              <a:t>Then come back.</a:t>
            </a:r>
            <a:endParaRPr lang="en-US" sz="4400" dirty="0"/>
          </a:p>
        </p:txBody>
      </p:sp>
      <p:sp>
        <p:nvSpPr>
          <p:cNvPr id="20" name="Text 18"/>
          <p:cNvSpPr/>
          <p:nvPr/>
        </p:nvSpPr>
        <p:spPr>
          <a:xfrm>
            <a:off x="548640" y="4206240"/>
            <a:ext cx="3451860" cy="2743200"/>
          </a:xfrm>
          <a:prstGeom prst="rect">
            <a:avLst/>
          </a:prstGeom>
          <a:noFill/>
          <a:ln/>
        </p:spPr>
        <p:txBody>
          <a:bodyPr wrap="square" lIns="0" tIns="0" rIns="0" bIns="0" rtlCol="0" anchor="t"/>
          <a:lstStyle/>
          <a:p>
            <a:pPr indent="0" marL="0">
              <a:lnSpc>
                <a:spcPct val="155000"/>
              </a:lnSpc>
              <a:buNone/>
            </a:pPr>
            <a:r>
              <a:rPr lang="en-US" sz="1200" dirty="0">
                <a:solidFill>
                  <a:srgbClr val="EDE8DF"/>
                </a:solidFill>
                <a:latin typeface="Inter" pitchFamily="34" charset="0"/>
                <a:ea typeface="Inter" pitchFamily="34" charset="-122"/>
                <a:cs typeface="Inter" pitchFamily="34" charset="-120"/>
              </a:rPr>
              <a:t>The pack works on its own. It works better when the 7-S diagnostic becomes a quarterly rhythm and the Stack row becomes a weekly update. Subscribe to Operating for the next framework, the next pack, and the field notes from operators running this stack live.</a:t>
            </a:r>
            <a:endParaRPr lang="en-US" sz="1200" dirty="0"/>
          </a:p>
        </p:txBody>
      </p:sp>
      <p:sp>
        <p:nvSpPr>
          <p:cNvPr id="21" name="Shape 19"/>
          <p:cNvSpPr/>
          <p:nvPr/>
        </p:nvSpPr>
        <p:spPr>
          <a:xfrm>
            <a:off x="548640" y="7818120"/>
            <a:ext cx="3451860" cy="0"/>
          </a:xfrm>
          <a:prstGeom prst="line">
            <a:avLst/>
          </a:prstGeom>
          <a:noFill/>
          <a:ln w="15240">
            <a:solidFill>
              <a:srgbClr val="F7F471"/>
            </a:solidFill>
            <a:prstDash val="solid"/>
          </a:ln>
        </p:spPr>
      </p:sp>
      <p:sp>
        <p:nvSpPr>
          <p:cNvPr id="22" name="Text 20"/>
          <p:cNvSpPr/>
          <p:nvPr/>
        </p:nvSpPr>
        <p:spPr>
          <a:xfrm>
            <a:off x="548640" y="7955280"/>
            <a:ext cx="3451860" cy="365760"/>
          </a:xfrm>
          <a:prstGeom prst="rect">
            <a:avLst/>
          </a:prstGeom>
          <a:noFill/>
          <a:ln/>
        </p:spPr>
        <p:txBody>
          <a:bodyPr wrap="square" lIns="0" tIns="0" rIns="0" bIns="0" rtlCol="0" anchor="ctr"/>
          <a:lstStyle/>
          <a:p>
            <a:pPr indent="0" marL="0">
              <a:buNone/>
            </a:pPr>
            <a:r>
              <a:rPr lang="en-US" sz="1200" b="1" spc="300" kern="0" dirty="0">
                <a:solidFill>
                  <a:srgbClr val="F7F471"/>
                </a:solidFill>
                <a:latin typeface="Inter" pitchFamily="34" charset="0"/>
                <a:ea typeface="Inter" pitchFamily="34" charset="-122"/>
                <a:cs typeface="Inter" pitchFamily="34" charset="-120"/>
              </a:rPr>
              <a:t>Subscribe to Operating.  ·  Link in profile.</a:t>
            </a:r>
            <a:endParaRPr lang="en-US" sz="1200" dirty="0"/>
          </a:p>
        </p:txBody>
      </p:sp>
      <p:sp>
        <p:nvSpPr>
          <p:cNvPr id="23" name="Text 21"/>
          <p:cNvSpPr/>
          <p:nvPr/>
        </p:nvSpPr>
        <p:spPr>
          <a:xfrm>
            <a:off x="5417820" y="1143000"/>
            <a:ext cx="1805940"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THE COMPANION SET</a:t>
            </a:r>
            <a:endParaRPr lang="en-US" sz="1000" dirty="0"/>
          </a:p>
        </p:txBody>
      </p:sp>
      <p:sp>
        <p:nvSpPr>
          <p:cNvPr id="24" name="Text 22"/>
          <p:cNvSpPr/>
          <p:nvPr/>
        </p:nvSpPr>
        <p:spPr>
          <a:xfrm>
            <a:off x="5417820" y="1554480"/>
            <a:ext cx="54864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01</a:t>
            </a:r>
            <a:endParaRPr lang="en-US" sz="2200" dirty="0"/>
          </a:p>
        </p:txBody>
      </p:sp>
      <p:sp>
        <p:nvSpPr>
          <p:cNvPr id="25" name="Text 23"/>
          <p:cNvSpPr/>
          <p:nvPr/>
        </p:nvSpPr>
        <p:spPr>
          <a:xfrm>
            <a:off x="6057900" y="1627632"/>
            <a:ext cx="1165860" cy="45720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The Carousel</a:t>
            </a:r>
            <a:endParaRPr lang="en-US" sz="1800" dirty="0"/>
          </a:p>
        </p:txBody>
      </p:sp>
      <p:sp>
        <p:nvSpPr>
          <p:cNvPr id="26" name="Text 24"/>
          <p:cNvSpPr/>
          <p:nvPr/>
        </p:nvSpPr>
        <p:spPr>
          <a:xfrm>
            <a:off x="5417820" y="2468880"/>
            <a:ext cx="54864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02</a:t>
            </a:r>
            <a:endParaRPr lang="en-US" sz="2200" dirty="0"/>
          </a:p>
        </p:txBody>
      </p:sp>
      <p:sp>
        <p:nvSpPr>
          <p:cNvPr id="27" name="Text 25"/>
          <p:cNvSpPr/>
          <p:nvPr/>
        </p:nvSpPr>
        <p:spPr>
          <a:xfrm>
            <a:off x="6057900" y="2542032"/>
            <a:ext cx="1165860" cy="45720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The Infographic</a:t>
            </a:r>
            <a:endParaRPr lang="en-US" sz="1800" dirty="0"/>
          </a:p>
        </p:txBody>
      </p:sp>
      <p:sp>
        <p:nvSpPr>
          <p:cNvPr id="28" name="Text 26"/>
          <p:cNvSpPr/>
          <p:nvPr/>
        </p:nvSpPr>
        <p:spPr>
          <a:xfrm>
            <a:off x="5417820" y="3383280"/>
            <a:ext cx="54864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03</a:t>
            </a:r>
            <a:endParaRPr lang="en-US" sz="2200" dirty="0"/>
          </a:p>
        </p:txBody>
      </p:sp>
      <p:sp>
        <p:nvSpPr>
          <p:cNvPr id="29" name="Text 27"/>
          <p:cNvSpPr/>
          <p:nvPr/>
        </p:nvSpPr>
        <p:spPr>
          <a:xfrm>
            <a:off x="6057900" y="3456432"/>
            <a:ext cx="1165860" cy="45720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The Worksheet</a:t>
            </a:r>
            <a:endParaRPr lang="en-US" sz="1800" dirty="0"/>
          </a:p>
        </p:txBody>
      </p:sp>
      <p:sp>
        <p:nvSpPr>
          <p:cNvPr id="30" name="Text 28"/>
          <p:cNvSpPr/>
          <p:nvPr/>
        </p:nvSpPr>
        <p:spPr>
          <a:xfrm>
            <a:off x="5417820" y="4297680"/>
            <a:ext cx="54864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04</a:t>
            </a:r>
            <a:endParaRPr lang="en-US" sz="2200" dirty="0"/>
          </a:p>
        </p:txBody>
      </p:sp>
      <p:sp>
        <p:nvSpPr>
          <p:cNvPr id="31" name="Text 29"/>
          <p:cNvSpPr/>
          <p:nvPr/>
        </p:nvSpPr>
        <p:spPr>
          <a:xfrm>
            <a:off x="6057900" y="4370832"/>
            <a:ext cx="1165860" cy="45720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The Substack</a:t>
            </a:r>
            <a:endParaRPr lang="en-US" sz="1800" dirty="0"/>
          </a:p>
        </p:txBody>
      </p:sp>
      <p:sp>
        <p:nvSpPr>
          <p:cNvPr id="32" name="Text 30"/>
          <p:cNvSpPr/>
          <p:nvPr/>
        </p:nvSpPr>
        <p:spPr>
          <a:xfrm>
            <a:off x="548640" y="8823960"/>
            <a:ext cx="3657600" cy="365760"/>
          </a:xfrm>
          <a:prstGeom prst="rect">
            <a:avLst/>
          </a:prstGeom>
          <a:noFill/>
          <a:ln/>
        </p:spPr>
        <p:txBody>
          <a:bodyPr wrap="square" lIns="0" tIns="0" rIns="0" bIns="0" rtlCol="0" anchor="ctr"/>
          <a:lstStyle/>
          <a:p>
            <a:pPr indent="0" marL="0">
              <a:buNone/>
            </a:pPr>
            <a:r>
              <a:rPr lang="en-US" sz="2000" spc="400" kern="0" dirty="0">
                <a:solidFill>
                  <a:srgbClr val="EDE8DF"/>
                </a:solidFill>
                <a:latin typeface="Playfair Display" pitchFamily="34" charset="0"/>
                <a:ea typeface="Playfair Display" pitchFamily="34" charset="-122"/>
                <a:cs typeface="Playfair Display" pitchFamily="34" charset="-120"/>
              </a:rPr>
              <a:t>JOHN BREWTON</a:t>
            </a:r>
            <a:endParaRPr lang="en-US" sz="2000" dirty="0"/>
          </a:p>
        </p:txBody>
      </p:sp>
      <p:sp>
        <p:nvSpPr>
          <p:cNvPr id="33" name="Text 31"/>
          <p:cNvSpPr/>
          <p:nvPr/>
        </p:nvSpPr>
        <p:spPr>
          <a:xfrm>
            <a:off x="548640" y="9144000"/>
            <a:ext cx="3657600" cy="274320"/>
          </a:xfrm>
          <a:prstGeom prst="rect">
            <a:avLst/>
          </a:prstGeom>
          <a:noFill/>
          <a:ln/>
        </p:spPr>
        <p:txBody>
          <a:bodyPr wrap="square" lIns="0" tIns="0" rIns="0" bIns="0" rtlCol="0" anchor="ctr"/>
          <a:lstStyle/>
          <a:p>
            <a:pPr indent="0" marL="0">
              <a:buNone/>
            </a:pPr>
            <a:r>
              <a:rPr lang="en-US" sz="900" dirty="0">
                <a:solidFill>
                  <a:srgbClr val="C4B9AE"/>
                </a:solidFill>
                <a:latin typeface="Inter" pitchFamily="34" charset="0"/>
                <a:ea typeface="Inter" pitchFamily="34" charset="-122"/>
                <a:cs typeface="Inter" pitchFamily="34" charset="-120"/>
              </a:rPr>
              <a:t>Operating  ·  6AEP</a:t>
            </a:r>
            <a:endParaRPr lang="en-US" sz="900" dirty="0"/>
          </a:p>
        </p:txBody>
      </p:sp>
      <p:sp>
        <p:nvSpPr>
          <p:cNvPr id="34" name="Text 32"/>
          <p:cNvSpPr/>
          <p:nvPr/>
        </p:nvSpPr>
        <p:spPr>
          <a:xfrm>
            <a:off x="5852160" y="8229600"/>
            <a:ext cx="1371600" cy="1097280"/>
          </a:xfrm>
          <a:prstGeom prst="rect">
            <a:avLst/>
          </a:prstGeom>
          <a:noFill/>
          <a:ln/>
        </p:spPr>
        <p:txBody>
          <a:bodyPr wrap="square" lIns="0" tIns="0" rIns="0" bIns="0" rtlCol="0" anchor="b"/>
          <a:lstStyle/>
          <a:p>
            <a:pPr algn="r" indent="0" marL="0">
              <a:buNone/>
            </a:pPr>
            <a:r>
              <a:rPr lang="en-US" sz="6400" spc="200" kern="0" dirty="0">
                <a:solidFill>
                  <a:srgbClr val="F7F471"/>
                </a:solidFill>
                <a:latin typeface="Playfair Display" pitchFamily="34" charset="0"/>
                <a:ea typeface="Playfair Display" pitchFamily="34" charset="-122"/>
                <a:cs typeface="Playfair Display" pitchFamily="34" charset="-120"/>
              </a:rPr>
              <a:t>JB</a:t>
            </a:r>
            <a:endParaRPr lang="en-US" sz="6400" dirty="0"/>
          </a:p>
        </p:txBody>
      </p:sp>
      <p:sp>
        <p:nvSpPr>
          <p:cNvPr id="35" name="Text 33"/>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C4B9AE"/>
                </a:solidFill>
                <a:latin typeface="Inter" pitchFamily="34" charset="0"/>
                <a:ea typeface="Inter" pitchFamily="34" charset="-122"/>
                <a:cs typeface="Inter" pitchFamily="34" charset="-120"/>
              </a:rPr>
              <a:t>08 / 08</a:t>
            </a:r>
            <a:endParaRPr lang="en-US" sz="9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Office Theme</vt:lpstr>
      <vt:lpstr>Slide 1</vt:lpstr>
      <vt:lpstr>Slide 2</vt:lpstr>
      <vt:lpstr>Slide 3</vt:lpstr>
      <vt:lpstr>Slide 4</vt:lpstr>
      <vt:lpstr>Slide 5</vt:lpstr>
      <vt:lpstr>Slide 6</vt:lpstr>
      <vt:lpstr>Slide 7</vt:lpstr>
      <vt:lpstr>Slide 8</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McKinsey 7-S — Prompt Pack</dc:title>
  <dc:subject>PptxGenJS Presentation</dc:subject>
  <dc:creator>John Brewton</dc:creator>
  <cp:lastModifiedBy>John Brewton</cp:lastModifiedBy>
  <cp:revision>1</cp:revision>
  <dcterms:created xsi:type="dcterms:W3CDTF">2026-05-02T14:49:52Z</dcterms:created>
  <dcterms:modified xsi:type="dcterms:W3CDTF">2026-05-02T14:49:52Z</dcterms:modified>
</cp:coreProperties>
</file>