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notesMasterIdLst>
    <p:notesMasterId r:id="rId3"/>
  </p:notesMasterIdLst>
  <p:sldSz cx="11430000" cy="14287500"/>
  <p:notesSz cx="14287500" cy="11430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548640"/>
            <a:ext cx="548640" cy="32004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65836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OPERATING STORIES   |   NO. 14  ·  MAY 2026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9491472" y="621792"/>
            <a:ext cx="777240" cy="548640"/>
          </a:xfrm>
          <a:prstGeom prst="rect">
            <a:avLst/>
          </a:prstGeom>
          <a:ln w="6350">
            <a:solidFill>
              <a:srgbClr val="8A8280">
                <a:alpha val="3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564624" y="694944"/>
            <a:ext cx="310896" cy="219456"/>
          </a:xfrm>
          <a:prstGeom prst="rect">
            <a:avLst/>
          </a:prstGeom>
          <a:ln w="5080">
            <a:solidFill>
              <a:srgbClr val="8A8280">
                <a:alpha val="20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9918954" y="694944"/>
            <a:ext cx="248717" cy="164592"/>
          </a:xfrm>
          <a:prstGeom prst="rect">
            <a:avLst/>
          </a:prstGeom>
          <a:ln w="5080">
            <a:solidFill>
              <a:srgbClr val="8A8280">
                <a:alpha val="20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9966960" y="1005840"/>
            <a:ext cx="685800" cy="457200"/>
          </a:xfrm>
          <a:prstGeom prst="rect">
            <a:avLst/>
          </a:prstGeom>
          <a:ln w="6350">
            <a:solidFill>
              <a:srgbClr val="8A8280">
                <a:alpha val="30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10040112" y="1078992"/>
            <a:ext cx="274320" cy="182880"/>
          </a:xfrm>
          <a:prstGeom prst="rect">
            <a:avLst/>
          </a:prstGeom>
          <a:ln w="5080">
            <a:solidFill>
              <a:srgbClr val="8A8280">
                <a:alpha val="1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10344150" y="1078992"/>
            <a:ext cx="219456" cy="137160"/>
          </a:xfrm>
          <a:prstGeom prst="rect">
            <a:avLst/>
          </a:prstGeom>
          <a:ln w="5080">
            <a:solidFill>
              <a:srgbClr val="8A8280">
                <a:alpha val="1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9601200" y="1417320"/>
            <a:ext cx="548640" cy="365760"/>
          </a:xfrm>
          <a:prstGeom prst="rect">
            <a:avLst/>
          </a:prstGeom>
          <a:ln w="6350">
            <a:solidFill>
              <a:srgbClr val="8A8280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9674352" y="1490472"/>
            <a:ext cx="219456" cy="146304"/>
          </a:xfrm>
          <a:prstGeom prst="rect">
            <a:avLst/>
          </a:prstGeom>
          <a:ln w="5080">
            <a:solidFill>
              <a:srgbClr val="8A8280">
                <a:alpha val="10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9902952" y="1490472"/>
            <a:ext cx="175565" cy="109728"/>
          </a:xfrm>
          <a:prstGeom prst="rect">
            <a:avLst/>
          </a:prstGeom>
          <a:ln w="5080">
            <a:solidFill>
              <a:srgbClr val="8A8280">
                <a:alpha val="10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9761220" y="800100"/>
            <a:ext cx="45720" cy="45720"/>
          </a:xfrm>
          <a:prstGeom prst="rect">
            <a:avLst/>
          </a:prstGeom>
          <a:solidFill>
            <a:srgbClr val="18160F"/>
          </a:solidFill>
          <a:ln/>
        </p:spPr>
      </p:sp>
      <p:sp>
        <p:nvSpPr>
          <p:cNvPr id="14" name="Shape 12"/>
          <p:cNvSpPr/>
          <p:nvPr/>
        </p:nvSpPr>
        <p:spPr>
          <a:xfrm>
            <a:off x="10172700" y="937260"/>
            <a:ext cx="45720" cy="45720"/>
          </a:xfrm>
          <a:prstGeom prst="rect">
            <a:avLst/>
          </a:prstGeom>
          <a:solidFill>
            <a:srgbClr val="18160F"/>
          </a:solidFill>
          <a:ln/>
        </p:spPr>
      </p:sp>
      <p:sp>
        <p:nvSpPr>
          <p:cNvPr id="15" name="Shape 13"/>
          <p:cNvSpPr/>
          <p:nvPr/>
        </p:nvSpPr>
        <p:spPr>
          <a:xfrm>
            <a:off x="10492740" y="800100"/>
            <a:ext cx="45720" cy="45720"/>
          </a:xfrm>
          <a:prstGeom prst="rect">
            <a:avLst/>
          </a:prstGeom>
          <a:solidFill>
            <a:srgbClr val="18160F"/>
          </a:solidFill>
          <a:ln/>
        </p:spPr>
      </p:sp>
      <p:sp>
        <p:nvSpPr>
          <p:cNvPr id="16" name="Shape 14"/>
          <p:cNvSpPr/>
          <p:nvPr/>
        </p:nvSpPr>
        <p:spPr>
          <a:xfrm>
            <a:off x="10675620" y="1257300"/>
            <a:ext cx="45720" cy="45720"/>
          </a:xfrm>
          <a:prstGeom prst="rect">
            <a:avLst/>
          </a:prstGeom>
          <a:solidFill>
            <a:srgbClr val="18160F"/>
          </a:solidFill>
          <a:ln/>
        </p:spPr>
      </p:sp>
      <p:sp>
        <p:nvSpPr>
          <p:cNvPr id="17" name="Shape 15"/>
          <p:cNvSpPr/>
          <p:nvPr/>
        </p:nvSpPr>
        <p:spPr>
          <a:xfrm>
            <a:off x="9898380" y="1577340"/>
            <a:ext cx="45720" cy="45720"/>
          </a:xfrm>
          <a:prstGeom prst="rect">
            <a:avLst/>
          </a:prstGeom>
          <a:solidFill>
            <a:srgbClr val="18160F"/>
          </a:solidFill>
          <a:ln/>
        </p:spPr>
      </p:sp>
      <p:sp>
        <p:nvSpPr>
          <p:cNvPr id="18" name="Shape 16"/>
          <p:cNvSpPr/>
          <p:nvPr/>
        </p:nvSpPr>
        <p:spPr>
          <a:xfrm>
            <a:off x="10309860" y="1668780"/>
            <a:ext cx="45720" cy="45720"/>
          </a:xfrm>
          <a:prstGeom prst="rect">
            <a:avLst/>
          </a:prstGeom>
          <a:solidFill>
            <a:srgbClr val="18160F"/>
          </a:solidFill>
          <a:ln/>
        </p:spPr>
      </p:sp>
      <p:sp>
        <p:nvSpPr>
          <p:cNvPr id="19" name="Shape 17"/>
          <p:cNvSpPr/>
          <p:nvPr/>
        </p:nvSpPr>
        <p:spPr>
          <a:xfrm>
            <a:off x="9555480" y="1783080"/>
            <a:ext cx="1188720" cy="-1051560"/>
          </a:xfrm>
          <a:prstGeom prst="line">
            <a:avLst/>
          </a:prstGeom>
          <a:noFill/>
          <a:ln w="11430">
            <a:solidFill>
              <a:srgbClr val="F7F471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548640" y="1143000"/>
            <a:ext cx="100584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600" spc="-1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How seven Ss became</a:t>
            </a:r>
            <a:endParaRPr lang="en-US" sz="4600" dirty="0"/>
          </a:p>
        </p:txBody>
      </p:sp>
      <p:sp>
        <p:nvSpPr>
          <p:cNvPr id="21" name="Shape 19"/>
          <p:cNvSpPr/>
          <p:nvPr/>
        </p:nvSpPr>
        <p:spPr>
          <a:xfrm>
            <a:off x="548640" y="2221992"/>
            <a:ext cx="1554480" cy="713232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22" name="Text 20"/>
          <p:cNvSpPr/>
          <p:nvPr/>
        </p:nvSpPr>
        <p:spPr>
          <a:xfrm>
            <a:off x="548640" y="2057400"/>
            <a:ext cx="15544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4600" i="1" spc="-1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eight</a:t>
            </a:r>
            <a:endParaRPr lang="en-US" sz="4600" dirty="0"/>
          </a:p>
        </p:txBody>
      </p:sp>
      <p:sp>
        <p:nvSpPr>
          <p:cNvPr id="23" name="Text 21"/>
          <p:cNvSpPr/>
          <p:nvPr/>
        </p:nvSpPr>
        <p:spPr>
          <a:xfrm>
            <a:off x="2103120" y="2057400"/>
            <a:ext cx="73152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600" spc="-1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 in 2023.</a:t>
            </a:r>
            <a:endParaRPr lang="en-US" sz="4600" dirty="0"/>
          </a:p>
        </p:txBody>
      </p:sp>
      <p:sp>
        <p:nvSpPr>
          <p:cNvPr id="24" name="Text 22"/>
          <p:cNvSpPr/>
          <p:nvPr/>
        </p:nvSpPr>
        <p:spPr>
          <a:xfrm>
            <a:off x="548640" y="3108960"/>
            <a:ext cx="10058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Method. Constraint. Stack. Forty-six years of doctrine. Tom Peters and Robert Waterman, McKinsey, 1980. The whole playbook in one page.</a:t>
            </a:r>
            <a:endParaRPr lang="en-US" sz="1300" dirty="0"/>
          </a:p>
        </p:txBody>
      </p:sp>
      <p:sp>
        <p:nvSpPr>
          <p:cNvPr id="25" name="Shape 23"/>
          <p:cNvSpPr/>
          <p:nvPr/>
        </p:nvSpPr>
        <p:spPr>
          <a:xfrm>
            <a:off x="548640" y="3611880"/>
            <a:ext cx="10332720" cy="0"/>
          </a:xfrm>
          <a:prstGeom prst="line">
            <a:avLst/>
          </a:prstGeom>
          <a:noFill/>
          <a:ln w="12700">
            <a:solidFill>
              <a:srgbClr val="18160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48640" y="3840480"/>
            <a:ext cx="197510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400" b="1" spc="-2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8</a:t>
            </a:r>
            <a:endParaRPr lang="en-US" sz="4400" dirty="0"/>
          </a:p>
        </p:txBody>
      </p:sp>
      <p:sp>
        <p:nvSpPr>
          <p:cNvPr id="27" name="Text 25"/>
          <p:cNvSpPr/>
          <p:nvPr/>
        </p:nvSpPr>
        <p:spPr>
          <a:xfrm>
            <a:off x="548640" y="4617720"/>
            <a:ext cx="197510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spc="3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EIGHT-S DIAGNOSTIC</a:t>
            </a:r>
            <a:endParaRPr lang="en-US" sz="850" dirty="0"/>
          </a:p>
        </p:txBody>
      </p:sp>
      <p:sp>
        <p:nvSpPr>
          <p:cNvPr id="28" name="Text 26"/>
          <p:cNvSpPr/>
          <p:nvPr/>
        </p:nvSpPr>
        <p:spPr>
          <a:xfrm>
            <a:off x="548640" y="4818888"/>
            <a:ext cx="197510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7 INHERITED + 1 NEW</a:t>
            </a:r>
            <a:endParaRPr lang="en-US" sz="800" dirty="0"/>
          </a:p>
        </p:txBody>
      </p:sp>
      <p:sp>
        <p:nvSpPr>
          <p:cNvPr id="29" name="Text 27"/>
          <p:cNvSpPr/>
          <p:nvPr/>
        </p:nvSpPr>
        <p:spPr>
          <a:xfrm>
            <a:off x="2615184" y="3840480"/>
            <a:ext cx="197510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400" b="1" spc="-2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1980</a:t>
            </a:r>
            <a:endParaRPr lang="en-US" sz="4400" dirty="0"/>
          </a:p>
        </p:txBody>
      </p:sp>
      <p:sp>
        <p:nvSpPr>
          <p:cNvPr id="30" name="Text 28"/>
          <p:cNvSpPr/>
          <p:nvPr/>
        </p:nvSpPr>
        <p:spPr>
          <a:xfrm>
            <a:off x="2615184" y="4617720"/>
            <a:ext cx="197510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spc="3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McKINSEY ORIGIN</a:t>
            </a:r>
            <a:endParaRPr lang="en-US" sz="850" dirty="0"/>
          </a:p>
        </p:txBody>
      </p:sp>
      <p:sp>
        <p:nvSpPr>
          <p:cNvPr id="31" name="Text 29"/>
          <p:cNvSpPr/>
          <p:nvPr/>
        </p:nvSpPr>
        <p:spPr>
          <a:xfrm>
            <a:off x="2615184" y="4818888"/>
            <a:ext cx="197510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PETERS &amp; WATERMAN</a:t>
            </a:r>
            <a:endParaRPr lang="en-US" sz="800" dirty="0"/>
          </a:p>
        </p:txBody>
      </p:sp>
      <p:sp>
        <p:nvSpPr>
          <p:cNvPr id="32" name="Text 30"/>
          <p:cNvSpPr/>
          <p:nvPr/>
        </p:nvSpPr>
        <p:spPr>
          <a:xfrm>
            <a:off x="4681728" y="3840480"/>
            <a:ext cx="197510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400" b="1" spc="-2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2023</a:t>
            </a:r>
            <a:endParaRPr lang="en-US" sz="4400" dirty="0"/>
          </a:p>
        </p:txBody>
      </p:sp>
      <p:sp>
        <p:nvSpPr>
          <p:cNvPr id="33" name="Text 31"/>
          <p:cNvSpPr/>
          <p:nvPr/>
        </p:nvSpPr>
        <p:spPr>
          <a:xfrm>
            <a:off x="4681728" y="4617720"/>
            <a:ext cx="197510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spc="3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STACK ARRIVED</a:t>
            </a:r>
            <a:endParaRPr lang="en-US" sz="850" dirty="0"/>
          </a:p>
        </p:txBody>
      </p:sp>
      <p:sp>
        <p:nvSpPr>
          <p:cNvPr id="34" name="Text 32"/>
          <p:cNvSpPr/>
          <p:nvPr/>
        </p:nvSpPr>
        <p:spPr>
          <a:xfrm>
            <a:off x="4681728" y="4818888"/>
            <a:ext cx="197510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INVERSION POINT</a:t>
            </a:r>
            <a:endParaRPr lang="en-US" sz="800" dirty="0"/>
          </a:p>
        </p:txBody>
      </p:sp>
      <p:sp>
        <p:nvSpPr>
          <p:cNvPr id="35" name="Text 33"/>
          <p:cNvSpPr/>
          <p:nvPr/>
        </p:nvSpPr>
        <p:spPr>
          <a:xfrm>
            <a:off x="6748272" y="3840480"/>
            <a:ext cx="197510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400" b="1" spc="-2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4</a:t>
            </a:r>
            <a:endParaRPr lang="en-US" sz="4400" dirty="0"/>
          </a:p>
        </p:txBody>
      </p:sp>
      <p:sp>
        <p:nvSpPr>
          <p:cNvPr id="36" name="Text 34"/>
          <p:cNvSpPr/>
          <p:nvPr/>
        </p:nvSpPr>
        <p:spPr>
          <a:xfrm>
            <a:off x="6748272" y="4617720"/>
            <a:ext cx="197510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spc="3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STACK LAYERS</a:t>
            </a:r>
            <a:endParaRPr lang="en-US" sz="850" dirty="0"/>
          </a:p>
        </p:txBody>
      </p:sp>
      <p:sp>
        <p:nvSpPr>
          <p:cNvPr id="37" name="Text 35"/>
          <p:cNvSpPr/>
          <p:nvPr/>
        </p:nvSpPr>
        <p:spPr>
          <a:xfrm>
            <a:off x="6748272" y="4818888"/>
            <a:ext cx="197510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DATA · MODELS · PROMPTS · AGENTS</a:t>
            </a:r>
            <a:endParaRPr lang="en-US" sz="800" dirty="0"/>
          </a:p>
        </p:txBody>
      </p:sp>
      <p:sp>
        <p:nvSpPr>
          <p:cNvPr id="38" name="Text 36"/>
          <p:cNvSpPr/>
          <p:nvPr/>
        </p:nvSpPr>
        <p:spPr>
          <a:xfrm>
            <a:off x="8814816" y="3840480"/>
            <a:ext cx="197510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400" b="1" spc="-2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46</a:t>
            </a:r>
            <a:endParaRPr lang="en-US" sz="4400" dirty="0"/>
          </a:p>
        </p:txBody>
      </p:sp>
      <p:sp>
        <p:nvSpPr>
          <p:cNvPr id="39" name="Text 37"/>
          <p:cNvSpPr/>
          <p:nvPr/>
        </p:nvSpPr>
        <p:spPr>
          <a:xfrm>
            <a:off x="8814816" y="4617720"/>
            <a:ext cx="197510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spc="3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YEARS OF DOCTRINE</a:t>
            </a:r>
            <a:endParaRPr lang="en-US" sz="850" dirty="0"/>
          </a:p>
        </p:txBody>
      </p:sp>
      <p:sp>
        <p:nvSpPr>
          <p:cNvPr id="40" name="Text 38"/>
          <p:cNvSpPr/>
          <p:nvPr/>
        </p:nvSpPr>
        <p:spPr>
          <a:xfrm>
            <a:off x="8814816" y="4818888"/>
            <a:ext cx="197510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1980 TO 2026</a:t>
            </a:r>
            <a:endParaRPr lang="en-US" sz="800" dirty="0"/>
          </a:p>
        </p:txBody>
      </p:sp>
      <p:sp>
        <p:nvSpPr>
          <p:cNvPr id="41" name="Shape 39"/>
          <p:cNvSpPr/>
          <p:nvPr/>
        </p:nvSpPr>
        <p:spPr>
          <a:xfrm>
            <a:off x="548640" y="5166360"/>
            <a:ext cx="10332720" cy="0"/>
          </a:xfrm>
          <a:prstGeom prst="line">
            <a:avLst/>
          </a:prstGeom>
          <a:noFill/>
          <a:ln w="6350">
            <a:solidFill>
              <a:srgbClr val="18160F">
                <a:alpha val="40000"/>
              </a:srgbClr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548640" y="5303520"/>
            <a:ext cx="594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01</a:t>
            </a:r>
            <a:endParaRPr lang="en-US" sz="1800" dirty="0"/>
          </a:p>
        </p:txBody>
      </p:sp>
      <p:sp>
        <p:nvSpPr>
          <p:cNvPr id="43" name="Text 41"/>
          <p:cNvSpPr/>
          <p:nvPr/>
        </p:nvSpPr>
        <p:spPr>
          <a:xfrm>
            <a:off x="1097280" y="5394960"/>
            <a:ext cx="5486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FRAMEWORK</a:t>
            </a:r>
            <a:endParaRPr lang="en-US" sz="1000" dirty="0"/>
          </a:p>
        </p:txBody>
      </p:sp>
      <p:sp>
        <p:nvSpPr>
          <p:cNvPr id="44" name="Text 42"/>
          <p:cNvSpPr/>
          <p:nvPr/>
        </p:nvSpPr>
        <p:spPr>
          <a:xfrm>
            <a:off x="5394960" y="5394960"/>
            <a:ext cx="5486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b="1" spc="4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ORIGINAL  ·  NEW  ·  STACK</a:t>
            </a:r>
            <a:endParaRPr lang="en-US" sz="900" dirty="0"/>
          </a:p>
        </p:txBody>
      </p:sp>
      <p:sp>
        <p:nvSpPr>
          <p:cNvPr id="45" name="Shape 43"/>
          <p:cNvSpPr/>
          <p:nvPr/>
        </p:nvSpPr>
        <p:spPr>
          <a:xfrm>
            <a:off x="548640" y="5715000"/>
            <a:ext cx="10332720" cy="0"/>
          </a:xfrm>
          <a:prstGeom prst="line">
            <a:avLst/>
          </a:prstGeom>
          <a:noFill/>
          <a:ln w="8890">
            <a:solidFill>
              <a:srgbClr val="18160F"/>
            </a:solidFill>
            <a:prstDash val="solid"/>
          </a:ln>
        </p:spPr>
      </p:sp>
      <p:sp>
        <p:nvSpPr>
          <p:cNvPr id="46" name="Shape 44"/>
          <p:cNvSpPr/>
          <p:nvPr/>
        </p:nvSpPr>
        <p:spPr>
          <a:xfrm>
            <a:off x="548640" y="5806440"/>
            <a:ext cx="36576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47" name="Text 45"/>
          <p:cNvSpPr/>
          <p:nvPr/>
        </p:nvSpPr>
        <p:spPr>
          <a:xfrm>
            <a:off x="640080" y="5897880"/>
            <a:ext cx="31394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ORIGINAL  ·  1980</a:t>
            </a:r>
            <a:endParaRPr lang="en-US" sz="900" dirty="0"/>
          </a:p>
        </p:txBody>
      </p:sp>
      <p:sp>
        <p:nvSpPr>
          <p:cNvPr id="48" name="Shape 46"/>
          <p:cNvSpPr/>
          <p:nvPr/>
        </p:nvSpPr>
        <p:spPr>
          <a:xfrm>
            <a:off x="2209800" y="6720840"/>
            <a:ext cx="0" cy="-438912"/>
          </a:xfrm>
          <a:prstGeom prst="line">
            <a:avLst/>
          </a:prstGeom>
          <a:noFill/>
          <a:ln w="6350">
            <a:solidFill>
              <a:srgbClr val="8A8280">
                <a:alpha val="70000"/>
              </a:srgbClr>
            </a:solidFill>
            <a:prstDash val="solid"/>
          </a:ln>
        </p:spPr>
      </p:sp>
      <p:sp>
        <p:nvSpPr>
          <p:cNvPr id="49" name="Shape 47"/>
          <p:cNvSpPr/>
          <p:nvPr/>
        </p:nvSpPr>
        <p:spPr>
          <a:xfrm>
            <a:off x="2209800" y="6720840"/>
            <a:ext cx="380109" cy="-219456"/>
          </a:xfrm>
          <a:prstGeom prst="line">
            <a:avLst/>
          </a:prstGeom>
          <a:noFill/>
          <a:ln w="6350">
            <a:solidFill>
              <a:srgbClr val="8A8280">
                <a:alpha val="70000"/>
              </a:srgbClr>
            </a:solidFill>
            <a:prstDash val="solid"/>
          </a:ln>
        </p:spPr>
      </p:sp>
      <p:sp>
        <p:nvSpPr>
          <p:cNvPr id="50" name="Shape 48"/>
          <p:cNvSpPr/>
          <p:nvPr/>
        </p:nvSpPr>
        <p:spPr>
          <a:xfrm>
            <a:off x="2209800" y="6720840"/>
            <a:ext cx="380109" cy="219456"/>
          </a:xfrm>
          <a:prstGeom prst="line">
            <a:avLst/>
          </a:prstGeom>
          <a:noFill/>
          <a:ln w="6350">
            <a:solidFill>
              <a:srgbClr val="8A8280">
                <a:alpha val="70000"/>
              </a:srgbClr>
            </a:solidFill>
            <a:prstDash val="solid"/>
          </a:ln>
        </p:spPr>
      </p:sp>
      <p:sp>
        <p:nvSpPr>
          <p:cNvPr id="51" name="Shape 49"/>
          <p:cNvSpPr/>
          <p:nvPr/>
        </p:nvSpPr>
        <p:spPr>
          <a:xfrm>
            <a:off x="2209800" y="6720840"/>
            <a:ext cx="0" cy="438912"/>
          </a:xfrm>
          <a:prstGeom prst="line">
            <a:avLst/>
          </a:prstGeom>
          <a:noFill/>
          <a:ln w="6350">
            <a:solidFill>
              <a:srgbClr val="8A8280">
                <a:alpha val="70000"/>
              </a:srgbClr>
            </a:solidFill>
            <a:prstDash val="solid"/>
          </a:ln>
        </p:spPr>
      </p:sp>
      <p:sp>
        <p:nvSpPr>
          <p:cNvPr id="52" name="Shape 50"/>
          <p:cNvSpPr/>
          <p:nvPr/>
        </p:nvSpPr>
        <p:spPr>
          <a:xfrm>
            <a:off x="2209800" y="6720840"/>
            <a:ext cx="-380109" cy="219456"/>
          </a:xfrm>
          <a:prstGeom prst="line">
            <a:avLst/>
          </a:prstGeom>
          <a:noFill/>
          <a:ln w="6350">
            <a:solidFill>
              <a:srgbClr val="8A8280">
                <a:alpha val="70000"/>
              </a:srgbClr>
            </a:solidFill>
            <a:prstDash val="solid"/>
          </a:ln>
        </p:spPr>
      </p:sp>
      <p:sp>
        <p:nvSpPr>
          <p:cNvPr id="53" name="Shape 51"/>
          <p:cNvSpPr/>
          <p:nvPr/>
        </p:nvSpPr>
        <p:spPr>
          <a:xfrm>
            <a:off x="2209800" y="6720840"/>
            <a:ext cx="-380109" cy="-219456"/>
          </a:xfrm>
          <a:prstGeom prst="line">
            <a:avLst/>
          </a:prstGeom>
          <a:noFill/>
          <a:ln w="6350">
            <a:solidFill>
              <a:srgbClr val="8A8280">
                <a:alpha val="70000"/>
              </a:srgbClr>
            </a:solidFill>
            <a:prstDash val="solid"/>
          </a:ln>
        </p:spPr>
      </p:sp>
      <p:sp>
        <p:nvSpPr>
          <p:cNvPr id="54" name="Shape 52"/>
          <p:cNvSpPr/>
          <p:nvPr/>
        </p:nvSpPr>
        <p:spPr>
          <a:xfrm>
            <a:off x="2209800" y="6281928"/>
            <a:ext cx="380109" cy="219456"/>
          </a:xfrm>
          <a:prstGeom prst="line">
            <a:avLst/>
          </a:prstGeom>
          <a:noFill/>
          <a:ln w="5080">
            <a:solidFill>
              <a:srgbClr val="8A8280">
                <a:alpha val="50000"/>
              </a:srgbClr>
            </a:solidFill>
            <a:prstDash val="dash"/>
          </a:ln>
        </p:spPr>
      </p:sp>
      <p:sp>
        <p:nvSpPr>
          <p:cNvPr id="55" name="Shape 53"/>
          <p:cNvSpPr/>
          <p:nvPr/>
        </p:nvSpPr>
        <p:spPr>
          <a:xfrm>
            <a:off x="2589909" y="6501384"/>
            <a:ext cx="0" cy="438912"/>
          </a:xfrm>
          <a:prstGeom prst="line">
            <a:avLst/>
          </a:prstGeom>
          <a:noFill/>
          <a:ln w="5080">
            <a:solidFill>
              <a:srgbClr val="8A8280">
                <a:alpha val="50000"/>
              </a:srgbClr>
            </a:solidFill>
            <a:prstDash val="dash"/>
          </a:ln>
        </p:spPr>
      </p:sp>
      <p:sp>
        <p:nvSpPr>
          <p:cNvPr id="56" name="Shape 54"/>
          <p:cNvSpPr/>
          <p:nvPr/>
        </p:nvSpPr>
        <p:spPr>
          <a:xfrm>
            <a:off x="2589909" y="6940296"/>
            <a:ext cx="-380109" cy="219456"/>
          </a:xfrm>
          <a:prstGeom prst="line">
            <a:avLst/>
          </a:prstGeom>
          <a:noFill/>
          <a:ln w="5080">
            <a:solidFill>
              <a:srgbClr val="8A8280">
                <a:alpha val="50000"/>
              </a:srgbClr>
            </a:solidFill>
            <a:prstDash val="dash"/>
          </a:ln>
        </p:spPr>
      </p:sp>
      <p:sp>
        <p:nvSpPr>
          <p:cNvPr id="57" name="Shape 55"/>
          <p:cNvSpPr/>
          <p:nvPr/>
        </p:nvSpPr>
        <p:spPr>
          <a:xfrm>
            <a:off x="2209800" y="7159752"/>
            <a:ext cx="-380109" cy="-219456"/>
          </a:xfrm>
          <a:prstGeom prst="line">
            <a:avLst/>
          </a:prstGeom>
          <a:noFill/>
          <a:ln w="5080">
            <a:solidFill>
              <a:srgbClr val="8A8280">
                <a:alpha val="50000"/>
              </a:srgbClr>
            </a:solidFill>
            <a:prstDash val="dash"/>
          </a:ln>
        </p:spPr>
      </p:sp>
      <p:sp>
        <p:nvSpPr>
          <p:cNvPr id="58" name="Shape 56"/>
          <p:cNvSpPr/>
          <p:nvPr/>
        </p:nvSpPr>
        <p:spPr>
          <a:xfrm>
            <a:off x="1829691" y="6940296"/>
            <a:ext cx="0" cy="-438912"/>
          </a:xfrm>
          <a:prstGeom prst="line">
            <a:avLst/>
          </a:prstGeom>
          <a:noFill/>
          <a:ln w="5080">
            <a:solidFill>
              <a:srgbClr val="8A8280">
                <a:alpha val="50000"/>
              </a:srgbClr>
            </a:solidFill>
            <a:prstDash val="dash"/>
          </a:ln>
        </p:spPr>
      </p:sp>
      <p:sp>
        <p:nvSpPr>
          <p:cNvPr id="59" name="Shape 57"/>
          <p:cNvSpPr/>
          <p:nvPr/>
        </p:nvSpPr>
        <p:spPr>
          <a:xfrm>
            <a:off x="1829691" y="6501384"/>
            <a:ext cx="380109" cy="-219456"/>
          </a:xfrm>
          <a:prstGeom prst="line">
            <a:avLst/>
          </a:prstGeom>
          <a:noFill/>
          <a:ln w="5080">
            <a:solidFill>
              <a:srgbClr val="8A8280">
                <a:alpha val="50000"/>
              </a:srgbClr>
            </a:solidFill>
            <a:prstDash val="dash"/>
          </a:ln>
        </p:spPr>
      </p:sp>
      <p:sp>
        <p:nvSpPr>
          <p:cNvPr id="60" name="Shape 58"/>
          <p:cNvSpPr/>
          <p:nvPr/>
        </p:nvSpPr>
        <p:spPr>
          <a:xfrm>
            <a:off x="1990344" y="6601968"/>
            <a:ext cx="438912" cy="237744"/>
          </a:xfrm>
          <a:prstGeom prst="rect">
            <a:avLst/>
          </a:prstGeom>
          <a:solidFill>
            <a:srgbClr val="F7F471"/>
          </a:solidFill>
          <a:ln w="6350">
            <a:solidFill>
              <a:srgbClr val="18160F"/>
            </a:solidFill>
            <a:prstDash val="solid"/>
          </a:ln>
        </p:spPr>
      </p:sp>
      <p:sp>
        <p:nvSpPr>
          <p:cNvPr id="61" name="Text 59"/>
          <p:cNvSpPr/>
          <p:nvPr/>
        </p:nvSpPr>
        <p:spPr>
          <a:xfrm>
            <a:off x="1990344" y="6601968"/>
            <a:ext cx="43891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SV</a:t>
            </a:r>
            <a:endParaRPr lang="en-US" sz="800" dirty="0"/>
          </a:p>
        </p:txBody>
      </p:sp>
      <p:sp>
        <p:nvSpPr>
          <p:cNvPr id="62" name="Shape 60"/>
          <p:cNvSpPr/>
          <p:nvPr/>
        </p:nvSpPr>
        <p:spPr>
          <a:xfrm>
            <a:off x="2026920" y="6181344"/>
            <a:ext cx="365760" cy="201168"/>
          </a:xfrm>
          <a:prstGeom prst="rect">
            <a:avLst/>
          </a:prstGeom>
          <a:solidFill>
            <a:srgbClr val="EDE8DF"/>
          </a:solidFill>
          <a:ln w="5080">
            <a:solidFill>
              <a:srgbClr val="18160F"/>
            </a:solidFill>
            <a:prstDash val="solid"/>
          </a:ln>
        </p:spPr>
      </p:sp>
      <p:sp>
        <p:nvSpPr>
          <p:cNvPr id="63" name="Text 61"/>
          <p:cNvSpPr/>
          <p:nvPr/>
        </p:nvSpPr>
        <p:spPr>
          <a:xfrm>
            <a:off x="2026920" y="6181344"/>
            <a:ext cx="36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65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STR</a:t>
            </a:r>
            <a:endParaRPr lang="en-US" sz="650" dirty="0"/>
          </a:p>
        </p:txBody>
      </p:sp>
      <p:sp>
        <p:nvSpPr>
          <p:cNvPr id="64" name="Shape 62"/>
          <p:cNvSpPr/>
          <p:nvPr/>
        </p:nvSpPr>
        <p:spPr>
          <a:xfrm>
            <a:off x="2407029" y="6400800"/>
            <a:ext cx="365760" cy="201168"/>
          </a:xfrm>
          <a:prstGeom prst="rect">
            <a:avLst/>
          </a:prstGeom>
          <a:solidFill>
            <a:srgbClr val="EDE8DF"/>
          </a:solidFill>
          <a:ln w="5080">
            <a:solidFill>
              <a:srgbClr val="18160F"/>
            </a:solidFill>
            <a:prstDash val="solid"/>
          </a:ln>
        </p:spPr>
      </p:sp>
      <p:sp>
        <p:nvSpPr>
          <p:cNvPr id="65" name="Text 63"/>
          <p:cNvSpPr/>
          <p:nvPr/>
        </p:nvSpPr>
        <p:spPr>
          <a:xfrm>
            <a:off x="2407029" y="6400800"/>
            <a:ext cx="36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65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STC</a:t>
            </a:r>
            <a:endParaRPr lang="en-US" sz="650" dirty="0"/>
          </a:p>
        </p:txBody>
      </p:sp>
      <p:sp>
        <p:nvSpPr>
          <p:cNvPr id="66" name="Shape 64"/>
          <p:cNvSpPr/>
          <p:nvPr/>
        </p:nvSpPr>
        <p:spPr>
          <a:xfrm>
            <a:off x="2407029" y="6839712"/>
            <a:ext cx="365760" cy="201168"/>
          </a:xfrm>
          <a:prstGeom prst="rect">
            <a:avLst/>
          </a:prstGeom>
          <a:solidFill>
            <a:srgbClr val="EDE8DF"/>
          </a:solidFill>
          <a:ln w="5080">
            <a:solidFill>
              <a:srgbClr val="18160F"/>
            </a:solidFill>
            <a:prstDash val="solid"/>
          </a:ln>
        </p:spPr>
      </p:sp>
      <p:sp>
        <p:nvSpPr>
          <p:cNvPr id="67" name="Text 65"/>
          <p:cNvSpPr/>
          <p:nvPr/>
        </p:nvSpPr>
        <p:spPr>
          <a:xfrm>
            <a:off x="2407029" y="6839712"/>
            <a:ext cx="36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65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SYS</a:t>
            </a:r>
            <a:endParaRPr lang="en-US" sz="650" dirty="0"/>
          </a:p>
        </p:txBody>
      </p:sp>
      <p:sp>
        <p:nvSpPr>
          <p:cNvPr id="68" name="Shape 66"/>
          <p:cNvSpPr/>
          <p:nvPr/>
        </p:nvSpPr>
        <p:spPr>
          <a:xfrm>
            <a:off x="2026920" y="7059168"/>
            <a:ext cx="365760" cy="201168"/>
          </a:xfrm>
          <a:prstGeom prst="rect">
            <a:avLst/>
          </a:prstGeom>
          <a:solidFill>
            <a:srgbClr val="EDE8DF"/>
          </a:solidFill>
          <a:ln w="5080">
            <a:solidFill>
              <a:srgbClr val="18160F"/>
            </a:solidFill>
            <a:prstDash val="solid"/>
          </a:ln>
        </p:spPr>
      </p:sp>
      <p:sp>
        <p:nvSpPr>
          <p:cNvPr id="69" name="Text 67"/>
          <p:cNvSpPr/>
          <p:nvPr/>
        </p:nvSpPr>
        <p:spPr>
          <a:xfrm>
            <a:off x="2026920" y="7059168"/>
            <a:ext cx="36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65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STY</a:t>
            </a:r>
            <a:endParaRPr lang="en-US" sz="650" dirty="0"/>
          </a:p>
        </p:txBody>
      </p:sp>
      <p:sp>
        <p:nvSpPr>
          <p:cNvPr id="70" name="Shape 68"/>
          <p:cNvSpPr/>
          <p:nvPr/>
        </p:nvSpPr>
        <p:spPr>
          <a:xfrm>
            <a:off x="1646811" y="6839712"/>
            <a:ext cx="365760" cy="201168"/>
          </a:xfrm>
          <a:prstGeom prst="rect">
            <a:avLst/>
          </a:prstGeom>
          <a:solidFill>
            <a:srgbClr val="EDE8DF"/>
          </a:solidFill>
          <a:ln w="5080">
            <a:solidFill>
              <a:srgbClr val="18160F"/>
            </a:solidFill>
            <a:prstDash val="solid"/>
          </a:ln>
        </p:spPr>
      </p:sp>
      <p:sp>
        <p:nvSpPr>
          <p:cNvPr id="71" name="Text 69"/>
          <p:cNvSpPr/>
          <p:nvPr/>
        </p:nvSpPr>
        <p:spPr>
          <a:xfrm>
            <a:off x="1646811" y="6839712"/>
            <a:ext cx="36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65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</a:t>
            </a:r>
            <a:endParaRPr lang="en-US" sz="650" dirty="0"/>
          </a:p>
        </p:txBody>
      </p:sp>
      <p:sp>
        <p:nvSpPr>
          <p:cNvPr id="72" name="Shape 70"/>
          <p:cNvSpPr/>
          <p:nvPr/>
        </p:nvSpPr>
        <p:spPr>
          <a:xfrm>
            <a:off x="1646811" y="6400800"/>
            <a:ext cx="365760" cy="201168"/>
          </a:xfrm>
          <a:prstGeom prst="rect">
            <a:avLst/>
          </a:prstGeom>
          <a:solidFill>
            <a:srgbClr val="EDE8DF"/>
          </a:solidFill>
          <a:ln w="5080">
            <a:solidFill>
              <a:srgbClr val="18160F"/>
            </a:solidFill>
            <a:prstDash val="solid"/>
          </a:ln>
        </p:spPr>
      </p:sp>
      <p:sp>
        <p:nvSpPr>
          <p:cNvPr id="73" name="Text 71"/>
          <p:cNvSpPr/>
          <p:nvPr/>
        </p:nvSpPr>
        <p:spPr>
          <a:xfrm>
            <a:off x="1646811" y="6400800"/>
            <a:ext cx="36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65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SKL</a:t>
            </a:r>
            <a:endParaRPr lang="en-US" sz="650" dirty="0"/>
          </a:p>
        </p:txBody>
      </p:sp>
      <p:sp>
        <p:nvSpPr>
          <p:cNvPr id="74" name="Shape 72"/>
          <p:cNvSpPr/>
          <p:nvPr/>
        </p:nvSpPr>
        <p:spPr>
          <a:xfrm>
            <a:off x="4053840" y="5806440"/>
            <a:ext cx="36576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75" name="Text 73"/>
          <p:cNvSpPr/>
          <p:nvPr/>
        </p:nvSpPr>
        <p:spPr>
          <a:xfrm>
            <a:off x="4145280" y="5897880"/>
            <a:ext cx="31394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NEW  ·  2023</a:t>
            </a:r>
            <a:endParaRPr lang="en-US" sz="900" dirty="0"/>
          </a:p>
        </p:txBody>
      </p:sp>
      <p:sp>
        <p:nvSpPr>
          <p:cNvPr id="76" name="Shape 74"/>
          <p:cNvSpPr/>
          <p:nvPr/>
        </p:nvSpPr>
        <p:spPr>
          <a:xfrm>
            <a:off x="4145280" y="6217920"/>
            <a:ext cx="748284" cy="411480"/>
          </a:xfrm>
          <a:prstGeom prst="rect">
            <a:avLst/>
          </a:prstGeom>
          <a:solidFill>
            <a:srgbClr val="EDE8DF"/>
          </a:solidFill>
          <a:ln w="5080">
            <a:solidFill>
              <a:srgbClr val="18160F"/>
            </a:solidFill>
            <a:prstDash val="solid"/>
          </a:ln>
        </p:spPr>
      </p:sp>
      <p:sp>
        <p:nvSpPr>
          <p:cNvPr id="77" name="Text 75"/>
          <p:cNvSpPr/>
          <p:nvPr/>
        </p:nvSpPr>
        <p:spPr>
          <a:xfrm>
            <a:off x="4145280" y="6217920"/>
            <a:ext cx="74828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STR</a:t>
            </a:r>
            <a:endParaRPr lang="en-US" sz="800" dirty="0"/>
          </a:p>
        </p:txBody>
      </p:sp>
      <p:sp>
        <p:nvSpPr>
          <p:cNvPr id="78" name="Shape 76"/>
          <p:cNvSpPr/>
          <p:nvPr/>
        </p:nvSpPr>
        <p:spPr>
          <a:xfrm>
            <a:off x="4939284" y="6217920"/>
            <a:ext cx="748284" cy="411480"/>
          </a:xfrm>
          <a:prstGeom prst="rect">
            <a:avLst/>
          </a:prstGeom>
          <a:solidFill>
            <a:srgbClr val="EDE8DF"/>
          </a:solidFill>
          <a:ln w="5080">
            <a:solidFill>
              <a:srgbClr val="18160F"/>
            </a:solidFill>
            <a:prstDash val="solid"/>
          </a:ln>
        </p:spPr>
      </p:sp>
      <p:sp>
        <p:nvSpPr>
          <p:cNvPr id="79" name="Text 77"/>
          <p:cNvSpPr/>
          <p:nvPr/>
        </p:nvSpPr>
        <p:spPr>
          <a:xfrm>
            <a:off x="4939284" y="6217920"/>
            <a:ext cx="74828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STC</a:t>
            </a:r>
            <a:endParaRPr lang="en-US" sz="800" dirty="0"/>
          </a:p>
        </p:txBody>
      </p:sp>
      <p:sp>
        <p:nvSpPr>
          <p:cNvPr id="80" name="Shape 78"/>
          <p:cNvSpPr/>
          <p:nvPr/>
        </p:nvSpPr>
        <p:spPr>
          <a:xfrm>
            <a:off x="5733288" y="6217920"/>
            <a:ext cx="748284" cy="411480"/>
          </a:xfrm>
          <a:prstGeom prst="rect">
            <a:avLst/>
          </a:prstGeom>
          <a:solidFill>
            <a:srgbClr val="EDE8DF"/>
          </a:solidFill>
          <a:ln w="5080">
            <a:solidFill>
              <a:srgbClr val="18160F"/>
            </a:solidFill>
            <a:prstDash val="solid"/>
          </a:ln>
        </p:spPr>
      </p:sp>
      <p:sp>
        <p:nvSpPr>
          <p:cNvPr id="81" name="Text 79"/>
          <p:cNvSpPr/>
          <p:nvPr/>
        </p:nvSpPr>
        <p:spPr>
          <a:xfrm>
            <a:off x="5733288" y="6217920"/>
            <a:ext cx="74828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SYS</a:t>
            </a:r>
            <a:endParaRPr lang="en-US" sz="800" dirty="0"/>
          </a:p>
        </p:txBody>
      </p:sp>
      <p:sp>
        <p:nvSpPr>
          <p:cNvPr id="82" name="Shape 80"/>
          <p:cNvSpPr/>
          <p:nvPr/>
        </p:nvSpPr>
        <p:spPr>
          <a:xfrm>
            <a:off x="6527292" y="6217920"/>
            <a:ext cx="748284" cy="411480"/>
          </a:xfrm>
          <a:prstGeom prst="rect">
            <a:avLst/>
          </a:prstGeom>
          <a:solidFill>
            <a:srgbClr val="F7F471"/>
          </a:solidFill>
          <a:ln w="8890">
            <a:solidFill>
              <a:srgbClr val="18160F"/>
            </a:solidFill>
            <a:prstDash val="solid"/>
          </a:ln>
        </p:spPr>
      </p:sp>
      <p:sp>
        <p:nvSpPr>
          <p:cNvPr id="83" name="Text 81"/>
          <p:cNvSpPr/>
          <p:nvPr/>
        </p:nvSpPr>
        <p:spPr>
          <a:xfrm>
            <a:off x="6527292" y="6217920"/>
            <a:ext cx="74828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STK</a:t>
            </a:r>
            <a:endParaRPr lang="en-US" sz="800" dirty="0"/>
          </a:p>
        </p:txBody>
      </p:sp>
      <p:sp>
        <p:nvSpPr>
          <p:cNvPr id="84" name="Shape 82"/>
          <p:cNvSpPr/>
          <p:nvPr/>
        </p:nvSpPr>
        <p:spPr>
          <a:xfrm>
            <a:off x="4145280" y="6675120"/>
            <a:ext cx="748284" cy="411480"/>
          </a:xfrm>
          <a:prstGeom prst="rect">
            <a:avLst/>
          </a:prstGeom>
          <a:solidFill>
            <a:srgbClr val="EDE8DF"/>
          </a:solidFill>
          <a:ln w="5080">
            <a:solidFill>
              <a:srgbClr val="18160F"/>
            </a:solidFill>
            <a:prstDash val="solid"/>
          </a:ln>
        </p:spPr>
      </p:sp>
      <p:sp>
        <p:nvSpPr>
          <p:cNvPr id="85" name="Text 83"/>
          <p:cNvSpPr/>
          <p:nvPr/>
        </p:nvSpPr>
        <p:spPr>
          <a:xfrm>
            <a:off x="4145280" y="6675120"/>
            <a:ext cx="74828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</a:t>
            </a:r>
            <a:endParaRPr lang="en-US" sz="800" dirty="0"/>
          </a:p>
        </p:txBody>
      </p:sp>
      <p:sp>
        <p:nvSpPr>
          <p:cNvPr id="86" name="Shape 84"/>
          <p:cNvSpPr/>
          <p:nvPr/>
        </p:nvSpPr>
        <p:spPr>
          <a:xfrm>
            <a:off x="4939284" y="6675120"/>
            <a:ext cx="748284" cy="411480"/>
          </a:xfrm>
          <a:prstGeom prst="rect">
            <a:avLst/>
          </a:prstGeom>
          <a:solidFill>
            <a:srgbClr val="EDE8DF"/>
          </a:solidFill>
          <a:ln w="5080">
            <a:solidFill>
              <a:srgbClr val="18160F"/>
            </a:solidFill>
            <a:prstDash val="solid"/>
          </a:ln>
        </p:spPr>
      </p:sp>
      <p:sp>
        <p:nvSpPr>
          <p:cNvPr id="87" name="Text 85"/>
          <p:cNvSpPr/>
          <p:nvPr/>
        </p:nvSpPr>
        <p:spPr>
          <a:xfrm>
            <a:off x="4939284" y="6675120"/>
            <a:ext cx="74828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SKL</a:t>
            </a:r>
            <a:endParaRPr lang="en-US" sz="800" dirty="0"/>
          </a:p>
        </p:txBody>
      </p:sp>
      <p:sp>
        <p:nvSpPr>
          <p:cNvPr id="88" name="Shape 86"/>
          <p:cNvSpPr/>
          <p:nvPr/>
        </p:nvSpPr>
        <p:spPr>
          <a:xfrm>
            <a:off x="5733288" y="6675120"/>
            <a:ext cx="748284" cy="411480"/>
          </a:xfrm>
          <a:prstGeom prst="rect">
            <a:avLst/>
          </a:prstGeom>
          <a:solidFill>
            <a:srgbClr val="EDE8DF"/>
          </a:solidFill>
          <a:ln w="5080">
            <a:solidFill>
              <a:srgbClr val="18160F"/>
            </a:solidFill>
            <a:prstDash val="solid"/>
          </a:ln>
        </p:spPr>
      </p:sp>
      <p:sp>
        <p:nvSpPr>
          <p:cNvPr id="89" name="Text 87"/>
          <p:cNvSpPr/>
          <p:nvPr/>
        </p:nvSpPr>
        <p:spPr>
          <a:xfrm>
            <a:off x="5733288" y="6675120"/>
            <a:ext cx="74828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STY</a:t>
            </a:r>
            <a:endParaRPr lang="en-US" sz="800" dirty="0"/>
          </a:p>
        </p:txBody>
      </p:sp>
      <p:sp>
        <p:nvSpPr>
          <p:cNvPr id="90" name="Shape 88"/>
          <p:cNvSpPr/>
          <p:nvPr/>
        </p:nvSpPr>
        <p:spPr>
          <a:xfrm>
            <a:off x="6527292" y="6675120"/>
            <a:ext cx="748284" cy="411480"/>
          </a:xfrm>
          <a:prstGeom prst="rect">
            <a:avLst/>
          </a:prstGeom>
          <a:solidFill>
            <a:srgbClr val="EDE8DF"/>
          </a:solidFill>
          <a:ln w="5080">
            <a:solidFill>
              <a:srgbClr val="18160F"/>
            </a:solidFill>
            <a:prstDash val="solid"/>
          </a:ln>
        </p:spPr>
      </p:sp>
      <p:sp>
        <p:nvSpPr>
          <p:cNvPr id="91" name="Text 89"/>
          <p:cNvSpPr/>
          <p:nvPr/>
        </p:nvSpPr>
        <p:spPr>
          <a:xfrm>
            <a:off x="6527292" y="6675120"/>
            <a:ext cx="74828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SV</a:t>
            </a:r>
            <a:endParaRPr lang="en-US" sz="800" dirty="0"/>
          </a:p>
        </p:txBody>
      </p:sp>
      <p:sp>
        <p:nvSpPr>
          <p:cNvPr id="92" name="Text 90"/>
          <p:cNvSpPr/>
          <p:nvPr/>
        </p:nvSpPr>
        <p:spPr>
          <a:xfrm>
            <a:off x="4145280" y="6949440"/>
            <a:ext cx="3139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9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Stack joins as the eighth, sitting next to Structure as a hard S.</a:t>
            </a:r>
            <a:endParaRPr lang="en-US" sz="900" dirty="0"/>
          </a:p>
        </p:txBody>
      </p:sp>
      <p:sp>
        <p:nvSpPr>
          <p:cNvPr id="93" name="Shape 91"/>
          <p:cNvSpPr/>
          <p:nvPr/>
        </p:nvSpPr>
        <p:spPr>
          <a:xfrm>
            <a:off x="7559040" y="5806440"/>
            <a:ext cx="36576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94" name="Text 92"/>
          <p:cNvSpPr/>
          <p:nvPr/>
        </p:nvSpPr>
        <p:spPr>
          <a:xfrm>
            <a:off x="7650480" y="5897880"/>
            <a:ext cx="31394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STACK  ·  THE EIGHTH</a:t>
            </a:r>
            <a:endParaRPr lang="en-US" sz="900" dirty="0"/>
          </a:p>
        </p:txBody>
      </p:sp>
      <p:sp>
        <p:nvSpPr>
          <p:cNvPr id="95" name="Shape 93"/>
          <p:cNvSpPr/>
          <p:nvPr/>
        </p:nvSpPr>
        <p:spPr>
          <a:xfrm>
            <a:off x="7650480" y="6217920"/>
            <a:ext cx="3139440" cy="246888"/>
          </a:xfrm>
          <a:prstGeom prst="rect">
            <a:avLst/>
          </a:prstGeom>
          <a:ln w="6350">
            <a:solidFill>
              <a:srgbClr val="18160F"/>
            </a:solidFill>
            <a:prstDash val="solid"/>
          </a:ln>
        </p:spPr>
      </p:sp>
      <p:sp>
        <p:nvSpPr>
          <p:cNvPr id="96" name="Shape 94"/>
          <p:cNvSpPr/>
          <p:nvPr/>
        </p:nvSpPr>
        <p:spPr>
          <a:xfrm>
            <a:off x="7650480" y="6217920"/>
            <a:ext cx="411480" cy="246888"/>
          </a:xfrm>
          <a:prstGeom prst="rect">
            <a:avLst/>
          </a:prstGeom>
          <a:solidFill>
            <a:srgbClr val="18160F"/>
          </a:solidFill>
          <a:ln/>
        </p:spPr>
      </p:sp>
      <p:sp>
        <p:nvSpPr>
          <p:cNvPr id="97" name="Text 95"/>
          <p:cNvSpPr/>
          <p:nvPr/>
        </p:nvSpPr>
        <p:spPr>
          <a:xfrm>
            <a:off x="7650480" y="6217920"/>
            <a:ext cx="41148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L4</a:t>
            </a:r>
            <a:endParaRPr lang="en-US" sz="900" dirty="0"/>
          </a:p>
        </p:txBody>
      </p:sp>
      <p:sp>
        <p:nvSpPr>
          <p:cNvPr id="98" name="Text 96"/>
          <p:cNvSpPr/>
          <p:nvPr/>
        </p:nvSpPr>
        <p:spPr>
          <a:xfrm>
            <a:off x="8199120" y="6217920"/>
            <a:ext cx="254508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AGENTS</a:t>
            </a:r>
            <a:endParaRPr lang="en-US" sz="1000" dirty="0"/>
          </a:p>
        </p:txBody>
      </p:sp>
      <p:sp>
        <p:nvSpPr>
          <p:cNvPr id="99" name="Shape 97"/>
          <p:cNvSpPr/>
          <p:nvPr/>
        </p:nvSpPr>
        <p:spPr>
          <a:xfrm>
            <a:off x="7650480" y="6492240"/>
            <a:ext cx="3139440" cy="246888"/>
          </a:xfrm>
          <a:prstGeom prst="rect">
            <a:avLst/>
          </a:prstGeom>
          <a:ln w="6350">
            <a:solidFill>
              <a:srgbClr val="18160F"/>
            </a:solidFill>
            <a:prstDash val="solid"/>
          </a:ln>
        </p:spPr>
      </p:sp>
      <p:sp>
        <p:nvSpPr>
          <p:cNvPr id="100" name="Shape 98"/>
          <p:cNvSpPr/>
          <p:nvPr/>
        </p:nvSpPr>
        <p:spPr>
          <a:xfrm>
            <a:off x="7650480" y="6492240"/>
            <a:ext cx="411480" cy="246888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01" name="Text 99"/>
          <p:cNvSpPr/>
          <p:nvPr/>
        </p:nvSpPr>
        <p:spPr>
          <a:xfrm>
            <a:off x="7650480" y="6492240"/>
            <a:ext cx="41148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L3</a:t>
            </a:r>
            <a:endParaRPr lang="en-US" sz="900" dirty="0"/>
          </a:p>
        </p:txBody>
      </p:sp>
      <p:sp>
        <p:nvSpPr>
          <p:cNvPr id="102" name="Text 100"/>
          <p:cNvSpPr/>
          <p:nvPr/>
        </p:nvSpPr>
        <p:spPr>
          <a:xfrm>
            <a:off x="8199120" y="6492240"/>
            <a:ext cx="254508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PROMPTS</a:t>
            </a:r>
            <a:endParaRPr lang="en-US" sz="1000" dirty="0"/>
          </a:p>
        </p:txBody>
      </p:sp>
      <p:sp>
        <p:nvSpPr>
          <p:cNvPr id="103" name="Shape 101"/>
          <p:cNvSpPr/>
          <p:nvPr/>
        </p:nvSpPr>
        <p:spPr>
          <a:xfrm>
            <a:off x="7650480" y="6766560"/>
            <a:ext cx="3139440" cy="246888"/>
          </a:xfrm>
          <a:prstGeom prst="rect">
            <a:avLst/>
          </a:prstGeom>
          <a:ln w="6350">
            <a:solidFill>
              <a:srgbClr val="18160F"/>
            </a:solidFill>
            <a:prstDash val="solid"/>
          </a:ln>
        </p:spPr>
      </p:sp>
      <p:sp>
        <p:nvSpPr>
          <p:cNvPr id="104" name="Shape 102"/>
          <p:cNvSpPr/>
          <p:nvPr/>
        </p:nvSpPr>
        <p:spPr>
          <a:xfrm>
            <a:off x="7650480" y="6766560"/>
            <a:ext cx="411480" cy="246888"/>
          </a:xfrm>
          <a:prstGeom prst="rect">
            <a:avLst/>
          </a:prstGeom>
          <a:solidFill>
            <a:srgbClr val="18160F"/>
          </a:solidFill>
          <a:ln/>
        </p:spPr>
      </p:sp>
      <p:sp>
        <p:nvSpPr>
          <p:cNvPr id="105" name="Text 103"/>
          <p:cNvSpPr/>
          <p:nvPr/>
        </p:nvSpPr>
        <p:spPr>
          <a:xfrm>
            <a:off x="7650480" y="6766560"/>
            <a:ext cx="41148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L2</a:t>
            </a:r>
            <a:endParaRPr lang="en-US" sz="900" dirty="0"/>
          </a:p>
        </p:txBody>
      </p:sp>
      <p:sp>
        <p:nvSpPr>
          <p:cNvPr id="106" name="Text 104"/>
          <p:cNvSpPr/>
          <p:nvPr/>
        </p:nvSpPr>
        <p:spPr>
          <a:xfrm>
            <a:off x="8199120" y="6766560"/>
            <a:ext cx="254508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MODELS</a:t>
            </a:r>
            <a:endParaRPr lang="en-US" sz="1000" dirty="0"/>
          </a:p>
        </p:txBody>
      </p:sp>
      <p:sp>
        <p:nvSpPr>
          <p:cNvPr id="107" name="Shape 105"/>
          <p:cNvSpPr/>
          <p:nvPr/>
        </p:nvSpPr>
        <p:spPr>
          <a:xfrm>
            <a:off x="7650480" y="7040880"/>
            <a:ext cx="3139440" cy="246888"/>
          </a:xfrm>
          <a:prstGeom prst="rect">
            <a:avLst/>
          </a:prstGeom>
          <a:ln w="6350">
            <a:solidFill>
              <a:srgbClr val="18160F"/>
            </a:solidFill>
            <a:prstDash val="solid"/>
          </a:ln>
        </p:spPr>
      </p:sp>
      <p:sp>
        <p:nvSpPr>
          <p:cNvPr id="108" name="Shape 106"/>
          <p:cNvSpPr/>
          <p:nvPr/>
        </p:nvSpPr>
        <p:spPr>
          <a:xfrm>
            <a:off x="7650480" y="7040880"/>
            <a:ext cx="411480" cy="246888"/>
          </a:xfrm>
          <a:prstGeom prst="rect">
            <a:avLst/>
          </a:prstGeom>
          <a:solidFill>
            <a:srgbClr val="18160F"/>
          </a:solidFill>
          <a:ln/>
        </p:spPr>
      </p:sp>
      <p:sp>
        <p:nvSpPr>
          <p:cNvPr id="109" name="Text 107"/>
          <p:cNvSpPr/>
          <p:nvPr/>
        </p:nvSpPr>
        <p:spPr>
          <a:xfrm>
            <a:off x="7650480" y="7040880"/>
            <a:ext cx="41148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L1</a:t>
            </a:r>
            <a:endParaRPr lang="en-US" sz="900" dirty="0"/>
          </a:p>
        </p:txBody>
      </p:sp>
      <p:sp>
        <p:nvSpPr>
          <p:cNvPr id="110" name="Text 108"/>
          <p:cNvSpPr/>
          <p:nvPr/>
        </p:nvSpPr>
        <p:spPr>
          <a:xfrm>
            <a:off x="8199120" y="7040880"/>
            <a:ext cx="254508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DATA</a:t>
            </a:r>
            <a:endParaRPr lang="en-US" sz="1000" dirty="0"/>
          </a:p>
        </p:txBody>
      </p:sp>
      <p:sp>
        <p:nvSpPr>
          <p:cNvPr id="111" name="Text 109"/>
          <p:cNvSpPr/>
          <p:nvPr/>
        </p:nvSpPr>
        <p:spPr>
          <a:xfrm>
            <a:off x="548640" y="7452360"/>
            <a:ext cx="594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02</a:t>
            </a:r>
            <a:endParaRPr lang="en-US" sz="1800" dirty="0"/>
          </a:p>
        </p:txBody>
      </p:sp>
      <p:sp>
        <p:nvSpPr>
          <p:cNvPr id="112" name="Text 110"/>
          <p:cNvSpPr/>
          <p:nvPr/>
        </p:nvSpPr>
        <p:spPr>
          <a:xfrm>
            <a:off x="1097280" y="7543800"/>
            <a:ext cx="5486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EIGHT Ss</a:t>
            </a:r>
            <a:endParaRPr lang="en-US" sz="1000" dirty="0"/>
          </a:p>
        </p:txBody>
      </p:sp>
      <p:sp>
        <p:nvSpPr>
          <p:cNvPr id="113" name="Text 111"/>
          <p:cNvSpPr/>
          <p:nvPr/>
        </p:nvSpPr>
        <p:spPr>
          <a:xfrm>
            <a:off x="5394960" y="7543800"/>
            <a:ext cx="5486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b="1" spc="4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HARD  ·  SOFT  ·  CORE  +  STACK</a:t>
            </a:r>
            <a:endParaRPr lang="en-US" sz="900" dirty="0"/>
          </a:p>
        </p:txBody>
      </p:sp>
      <p:sp>
        <p:nvSpPr>
          <p:cNvPr id="114" name="Shape 112"/>
          <p:cNvSpPr/>
          <p:nvPr/>
        </p:nvSpPr>
        <p:spPr>
          <a:xfrm>
            <a:off x="548640" y="7863840"/>
            <a:ext cx="10332720" cy="0"/>
          </a:xfrm>
          <a:prstGeom prst="line">
            <a:avLst/>
          </a:prstGeom>
          <a:noFill/>
          <a:ln w="8890">
            <a:solidFill>
              <a:srgbClr val="18160F"/>
            </a:solidFill>
            <a:prstDash val="solid"/>
          </a:ln>
        </p:spPr>
      </p:sp>
      <p:sp>
        <p:nvSpPr>
          <p:cNvPr id="115" name="Shape 113"/>
          <p:cNvSpPr/>
          <p:nvPr/>
        </p:nvSpPr>
        <p:spPr>
          <a:xfrm>
            <a:off x="548640" y="7955280"/>
            <a:ext cx="3322320" cy="1280160"/>
          </a:xfrm>
          <a:prstGeom prst="rect">
            <a:avLst/>
          </a:prstGeom>
          <a:solidFill>
            <a:srgbClr val="D6CEBF"/>
          </a:solidFill>
          <a:ln/>
        </p:spPr>
      </p:sp>
      <p:sp>
        <p:nvSpPr>
          <p:cNvPr id="116" name="Shape 114"/>
          <p:cNvSpPr/>
          <p:nvPr/>
        </p:nvSpPr>
        <p:spPr>
          <a:xfrm>
            <a:off x="548640" y="7955280"/>
            <a:ext cx="3322320" cy="45720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17" name="Text 115"/>
          <p:cNvSpPr/>
          <p:nvPr/>
        </p:nvSpPr>
        <p:spPr>
          <a:xfrm>
            <a:off x="713232" y="8092440"/>
            <a:ext cx="3002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HARD</a:t>
            </a:r>
            <a:endParaRPr lang="en-US" sz="900" dirty="0"/>
          </a:p>
        </p:txBody>
      </p:sp>
      <p:sp>
        <p:nvSpPr>
          <p:cNvPr id="118" name="Text 116"/>
          <p:cNvSpPr/>
          <p:nvPr/>
        </p:nvSpPr>
        <p:spPr>
          <a:xfrm>
            <a:off x="713232" y="8339328"/>
            <a:ext cx="3002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0000"/>
              </a:lnSpc>
              <a:buNone/>
            </a:pPr>
            <a:r>
              <a:rPr lang="en-US" sz="16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Strategy. Structure. Systems.</a:t>
            </a:r>
            <a:endParaRPr lang="en-US" sz="1600" dirty="0"/>
          </a:p>
        </p:txBody>
      </p:sp>
      <p:sp>
        <p:nvSpPr>
          <p:cNvPr id="119" name="Text 117"/>
          <p:cNvSpPr/>
          <p:nvPr/>
        </p:nvSpPr>
        <p:spPr>
          <a:xfrm>
            <a:off x="713232" y="8732520"/>
            <a:ext cx="3002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0000"/>
              </a:lnSpc>
              <a:buNone/>
            </a:pPr>
            <a:r>
              <a:rPr lang="en-US" sz="95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codifiable elements. Written down. Assignable. Changeable in twelve months.</a:t>
            </a:r>
            <a:endParaRPr lang="en-US" sz="950" dirty="0"/>
          </a:p>
        </p:txBody>
      </p:sp>
      <p:sp>
        <p:nvSpPr>
          <p:cNvPr id="120" name="Shape 118"/>
          <p:cNvSpPr/>
          <p:nvPr/>
        </p:nvSpPr>
        <p:spPr>
          <a:xfrm>
            <a:off x="4053840" y="7955280"/>
            <a:ext cx="3322320" cy="1280160"/>
          </a:xfrm>
          <a:prstGeom prst="rect">
            <a:avLst/>
          </a:prstGeom>
          <a:solidFill>
            <a:srgbClr val="D6CEBF"/>
          </a:solidFill>
          <a:ln/>
        </p:spPr>
      </p:sp>
      <p:sp>
        <p:nvSpPr>
          <p:cNvPr id="121" name="Shape 119"/>
          <p:cNvSpPr/>
          <p:nvPr/>
        </p:nvSpPr>
        <p:spPr>
          <a:xfrm>
            <a:off x="4053840" y="7955280"/>
            <a:ext cx="3322320" cy="45720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22" name="Text 120"/>
          <p:cNvSpPr/>
          <p:nvPr/>
        </p:nvSpPr>
        <p:spPr>
          <a:xfrm>
            <a:off x="4218432" y="8092440"/>
            <a:ext cx="3002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SOFT</a:t>
            </a:r>
            <a:endParaRPr lang="en-US" sz="900" dirty="0"/>
          </a:p>
        </p:txBody>
      </p:sp>
      <p:sp>
        <p:nvSpPr>
          <p:cNvPr id="123" name="Text 121"/>
          <p:cNvSpPr/>
          <p:nvPr/>
        </p:nvSpPr>
        <p:spPr>
          <a:xfrm>
            <a:off x="4218432" y="8339328"/>
            <a:ext cx="3002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0000"/>
              </a:lnSpc>
              <a:buNone/>
            </a:pPr>
            <a:r>
              <a:rPr lang="en-US" sz="16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Staff. Skills. Style.</a:t>
            </a:r>
            <a:endParaRPr lang="en-US" sz="1600" dirty="0"/>
          </a:p>
        </p:txBody>
      </p:sp>
      <p:sp>
        <p:nvSpPr>
          <p:cNvPr id="124" name="Text 122"/>
          <p:cNvSpPr/>
          <p:nvPr/>
        </p:nvSpPr>
        <p:spPr>
          <a:xfrm>
            <a:off x="4218432" y="8732520"/>
            <a:ext cx="3002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0000"/>
              </a:lnSpc>
              <a:buNone/>
            </a:pPr>
            <a:r>
              <a:rPr lang="en-US" sz="95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elements that live in people, not on charts. Cannot be reorganized in a quarter. Drift slowly.</a:t>
            </a:r>
            <a:endParaRPr lang="en-US" sz="950" dirty="0"/>
          </a:p>
        </p:txBody>
      </p:sp>
      <p:sp>
        <p:nvSpPr>
          <p:cNvPr id="125" name="Shape 123"/>
          <p:cNvSpPr/>
          <p:nvPr/>
        </p:nvSpPr>
        <p:spPr>
          <a:xfrm>
            <a:off x="7559040" y="7955280"/>
            <a:ext cx="3322320" cy="1280160"/>
          </a:xfrm>
          <a:prstGeom prst="rect">
            <a:avLst/>
          </a:prstGeom>
          <a:solidFill>
            <a:srgbClr val="D6CEBF"/>
          </a:solidFill>
          <a:ln/>
        </p:spPr>
      </p:sp>
      <p:sp>
        <p:nvSpPr>
          <p:cNvPr id="126" name="Shape 124"/>
          <p:cNvSpPr/>
          <p:nvPr/>
        </p:nvSpPr>
        <p:spPr>
          <a:xfrm>
            <a:off x="7559040" y="7955280"/>
            <a:ext cx="3322320" cy="45720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27" name="Text 125"/>
          <p:cNvSpPr/>
          <p:nvPr/>
        </p:nvSpPr>
        <p:spPr>
          <a:xfrm>
            <a:off x="7723632" y="8092440"/>
            <a:ext cx="3002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CORE  +  STACK</a:t>
            </a:r>
            <a:endParaRPr lang="en-US" sz="900" dirty="0"/>
          </a:p>
        </p:txBody>
      </p:sp>
      <p:sp>
        <p:nvSpPr>
          <p:cNvPr id="128" name="Text 126"/>
          <p:cNvSpPr/>
          <p:nvPr/>
        </p:nvSpPr>
        <p:spPr>
          <a:xfrm>
            <a:off x="7723632" y="8339328"/>
            <a:ext cx="3002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0000"/>
              </a:lnSpc>
              <a:buNone/>
            </a:pPr>
            <a:r>
              <a:rPr lang="en-US" sz="16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Shared Values. Stack.</a:t>
            </a:r>
            <a:endParaRPr lang="en-US" sz="1600" dirty="0"/>
          </a:p>
        </p:txBody>
      </p:sp>
      <p:sp>
        <p:nvSpPr>
          <p:cNvPr id="129" name="Text 127"/>
          <p:cNvSpPr/>
          <p:nvPr/>
        </p:nvSpPr>
        <p:spPr>
          <a:xfrm>
            <a:off x="7723632" y="8732520"/>
            <a:ext cx="3002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0000"/>
              </a:lnSpc>
              <a:buNone/>
            </a:pPr>
            <a:r>
              <a:rPr lang="en-US" sz="95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Shared Values sits at the center. Stack arrived in 2023. It sits next to Structure as a hard S.</a:t>
            </a:r>
            <a:endParaRPr lang="en-US" sz="950" dirty="0"/>
          </a:p>
        </p:txBody>
      </p:sp>
      <p:sp>
        <p:nvSpPr>
          <p:cNvPr id="130" name="Text 128"/>
          <p:cNvSpPr/>
          <p:nvPr/>
        </p:nvSpPr>
        <p:spPr>
          <a:xfrm>
            <a:off x="548640" y="9372600"/>
            <a:ext cx="594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03</a:t>
            </a:r>
            <a:endParaRPr lang="en-US" sz="1800" dirty="0"/>
          </a:p>
        </p:txBody>
      </p:sp>
      <p:sp>
        <p:nvSpPr>
          <p:cNvPr id="131" name="Text 129"/>
          <p:cNvSpPr/>
          <p:nvPr/>
        </p:nvSpPr>
        <p:spPr>
          <a:xfrm>
            <a:off x="1097280" y="9464040"/>
            <a:ext cx="5486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PRECEDENT</a:t>
            </a:r>
            <a:endParaRPr lang="en-US" sz="1000" dirty="0"/>
          </a:p>
        </p:txBody>
      </p:sp>
      <p:sp>
        <p:nvSpPr>
          <p:cNvPr id="132" name="Text 130"/>
          <p:cNvSpPr/>
          <p:nvPr/>
        </p:nvSpPr>
        <p:spPr>
          <a:xfrm>
            <a:off x="5394960" y="9464040"/>
            <a:ext cx="5486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b="1" spc="4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FORTY-SIX YEARS  ·  ONE EVOLUTION</a:t>
            </a:r>
            <a:endParaRPr lang="en-US" sz="900" dirty="0"/>
          </a:p>
        </p:txBody>
      </p:sp>
      <p:sp>
        <p:nvSpPr>
          <p:cNvPr id="133" name="Shape 131"/>
          <p:cNvSpPr/>
          <p:nvPr/>
        </p:nvSpPr>
        <p:spPr>
          <a:xfrm>
            <a:off x="548640" y="9784080"/>
            <a:ext cx="10332720" cy="0"/>
          </a:xfrm>
          <a:prstGeom prst="line">
            <a:avLst/>
          </a:prstGeom>
          <a:noFill/>
          <a:ln w="8890">
            <a:solidFill>
              <a:srgbClr val="18160F"/>
            </a:solidFill>
            <a:prstDash val="solid"/>
          </a:ln>
        </p:spPr>
      </p:sp>
      <p:sp>
        <p:nvSpPr>
          <p:cNvPr id="134" name="Shape 132"/>
          <p:cNvSpPr/>
          <p:nvPr/>
        </p:nvSpPr>
        <p:spPr>
          <a:xfrm>
            <a:off x="548640" y="9875520"/>
            <a:ext cx="3322320" cy="1417320"/>
          </a:xfrm>
          <a:prstGeom prst="rect">
            <a:avLst/>
          </a:prstGeom>
          <a:solidFill>
            <a:srgbClr val="C4B9AE"/>
          </a:solidFill>
          <a:ln/>
        </p:spPr>
      </p:sp>
      <p:sp>
        <p:nvSpPr>
          <p:cNvPr id="135" name="Shape 133"/>
          <p:cNvSpPr/>
          <p:nvPr/>
        </p:nvSpPr>
        <p:spPr>
          <a:xfrm>
            <a:off x="548640" y="9875520"/>
            <a:ext cx="3322320" cy="45720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36" name="Text 134"/>
          <p:cNvSpPr/>
          <p:nvPr/>
        </p:nvSpPr>
        <p:spPr>
          <a:xfrm>
            <a:off x="713232" y="9994392"/>
            <a:ext cx="30022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1980  ·  CAMBRIDGE</a:t>
            </a:r>
            <a:endParaRPr lang="en-US" sz="900" dirty="0"/>
          </a:p>
        </p:txBody>
      </p:sp>
      <p:sp>
        <p:nvSpPr>
          <p:cNvPr id="137" name="Text 135"/>
          <p:cNvSpPr/>
          <p:nvPr/>
        </p:nvSpPr>
        <p:spPr>
          <a:xfrm>
            <a:off x="713232" y="10241280"/>
            <a:ext cx="3002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6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Peters &amp; Waterman.</a:t>
            </a:r>
            <a:endParaRPr lang="en-US" sz="1600" dirty="0"/>
          </a:p>
        </p:txBody>
      </p:sp>
      <p:sp>
        <p:nvSpPr>
          <p:cNvPr id="138" name="Text 136"/>
          <p:cNvSpPr/>
          <p:nvPr/>
        </p:nvSpPr>
        <p:spPr>
          <a:xfrm>
            <a:off x="713232" y="10652760"/>
            <a:ext cx="30022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0000"/>
              </a:lnSpc>
              <a:buNone/>
            </a:pPr>
            <a:r>
              <a:rPr lang="en-US" sz="95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Method over hierarchy. </a:t>
            </a:r>
            <a:pPr indent="0" marL="0">
              <a:lnSpc>
                <a:spcPct val="140000"/>
              </a:lnSpc>
              <a:buNone/>
            </a:pPr>
            <a:r>
              <a:rPr lang="en-US" sz="95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Peters and Waterman published the 7-S model at McKinsey. Performance came from alignment across seven elements. Shared Values at the center.</a:t>
            </a:r>
            <a:endParaRPr lang="en-US" sz="950" dirty="0"/>
          </a:p>
        </p:txBody>
      </p:sp>
      <p:sp>
        <p:nvSpPr>
          <p:cNvPr id="139" name="Shape 137"/>
          <p:cNvSpPr/>
          <p:nvPr/>
        </p:nvSpPr>
        <p:spPr>
          <a:xfrm>
            <a:off x="4053840" y="9875520"/>
            <a:ext cx="3322320" cy="1417320"/>
          </a:xfrm>
          <a:prstGeom prst="rect">
            <a:avLst/>
          </a:prstGeom>
          <a:solidFill>
            <a:srgbClr val="C4B9AE"/>
          </a:solidFill>
          <a:ln/>
        </p:spPr>
      </p:sp>
      <p:sp>
        <p:nvSpPr>
          <p:cNvPr id="140" name="Shape 138"/>
          <p:cNvSpPr/>
          <p:nvPr/>
        </p:nvSpPr>
        <p:spPr>
          <a:xfrm>
            <a:off x="4053840" y="9875520"/>
            <a:ext cx="3322320" cy="45720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41" name="Text 139"/>
          <p:cNvSpPr/>
          <p:nvPr/>
        </p:nvSpPr>
        <p:spPr>
          <a:xfrm>
            <a:off x="4218432" y="9994392"/>
            <a:ext cx="30022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1982  ·  NEW YORK</a:t>
            </a:r>
            <a:endParaRPr lang="en-US" sz="900" dirty="0"/>
          </a:p>
        </p:txBody>
      </p:sp>
      <p:sp>
        <p:nvSpPr>
          <p:cNvPr id="142" name="Text 140"/>
          <p:cNvSpPr/>
          <p:nvPr/>
        </p:nvSpPr>
        <p:spPr>
          <a:xfrm>
            <a:off x="4218432" y="10241280"/>
            <a:ext cx="3002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6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In Search of Excellence.</a:t>
            </a:r>
            <a:endParaRPr lang="en-US" sz="1600" dirty="0"/>
          </a:p>
        </p:txBody>
      </p:sp>
      <p:sp>
        <p:nvSpPr>
          <p:cNvPr id="143" name="Text 141"/>
          <p:cNvSpPr/>
          <p:nvPr/>
        </p:nvSpPr>
        <p:spPr>
          <a:xfrm>
            <a:off x="4218432" y="10652760"/>
            <a:ext cx="30022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0000"/>
              </a:lnSpc>
              <a:buNone/>
            </a:pPr>
            <a:r>
              <a:rPr lang="en-US" sz="95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Doctrine ships. </a:t>
            </a:r>
            <a:pPr indent="0" marL="0">
              <a:lnSpc>
                <a:spcPct val="140000"/>
              </a:lnSpc>
              <a:buNone/>
            </a:pPr>
            <a:r>
              <a:rPr lang="en-US" sz="95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Three million copies sold in four years. Every consulting firm picked up the model. The seven-element diagnostic became the standard for forty-three years.</a:t>
            </a:r>
            <a:endParaRPr lang="en-US" sz="950" dirty="0"/>
          </a:p>
        </p:txBody>
      </p:sp>
      <p:sp>
        <p:nvSpPr>
          <p:cNvPr id="144" name="Shape 142"/>
          <p:cNvSpPr/>
          <p:nvPr/>
        </p:nvSpPr>
        <p:spPr>
          <a:xfrm>
            <a:off x="7559040" y="9875520"/>
            <a:ext cx="3322320" cy="1417320"/>
          </a:xfrm>
          <a:prstGeom prst="rect">
            <a:avLst/>
          </a:prstGeom>
          <a:solidFill>
            <a:srgbClr val="C4B9AE"/>
          </a:solidFill>
          <a:ln/>
        </p:spPr>
      </p:sp>
      <p:sp>
        <p:nvSpPr>
          <p:cNvPr id="145" name="Shape 143"/>
          <p:cNvSpPr/>
          <p:nvPr/>
        </p:nvSpPr>
        <p:spPr>
          <a:xfrm>
            <a:off x="7559040" y="9875520"/>
            <a:ext cx="3322320" cy="45720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46" name="Text 144"/>
          <p:cNvSpPr/>
          <p:nvPr/>
        </p:nvSpPr>
        <p:spPr>
          <a:xfrm>
            <a:off x="7723632" y="9994392"/>
            <a:ext cx="30022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2023  ·  GLOBAL</a:t>
            </a:r>
            <a:endParaRPr lang="en-US" sz="900" dirty="0"/>
          </a:p>
        </p:txBody>
      </p:sp>
      <p:sp>
        <p:nvSpPr>
          <p:cNvPr id="147" name="Text 145"/>
          <p:cNvSpPr/>
          <p:nvPr/>
        </p:nvSpPr>
        <p:spPr>
          <a:xfrm>
            <a:off x="7723632" y="10241280"/>
            <a:ext cx="3002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6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Stack arrives.</a:t>
            </a:r>
            <a:endParaRPr lang="en-US" sz="1600" dirty="0"/>
          </a:p>
        </p:txBody>
      </p:sp>
      <p:sp>
        <p:nvSpPr>
          <p:cNvPr id="148" name="Text 146"/>
          <p:cNvSpPr/>
          <p:nvPr/>
        </p:nvSpPr>
        <p:spPr>
          <a:xfrm>
            <a:off x="7723632" y="10652760"/>
            <a:ext cx="30022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0000"/>
              </a:lnSpc>
              <a:buNone/>
            </a:pPr>
            <a:r>
              <a:rPr lang="en-US" sz="95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Seven becomes eight. </a:t>
            </a:r>
            <a:pPr indent="0" marL="0">
              <a:lnSpc>
                <a:spcPct val="140000"/>
              </a:lnSpc>
              <a:buNone/>
            </a:pPr>
            <a:r>
              <a:rPr lang="en-US" sz="95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Tools stop being external. Two firms with identical Strategy through Shared Values produce different results because their Stacks differ.</a:t>
            </a:r>
            <a:endParaRPr lang="en-US" sz="950" dirty="0"/>
          </a:p>
        </p:txBody>
      </p:sp>
      <p:sp>
        <p:nvSpPr>
          <p:cNvPr id="149" name="Text 147"/>
          <p:cNvSpPr/>
          <p:nvPr/>
        </p:nvSpPr>
        <p:spPr>
          <a:xfrm>
            <a:off x="548640" y="11430000"/>
            <a:ext cx="594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04</a:t>
            </a:r>
            <a:endParaRPr lang="en-US" sz="1800" dirty="0"/>
          </a:p>
        </p:txBody>
      </p:sp>
      <p:sp>
        <p:nvSpPr>
          <p:cNvPr id="150" name="Text 148"/>
          <p:cNvSpPr/>
          <p:nvPr/>
        </p:nvSpPr>
        <p:spPr>
          <a:xfrm>
            <a:off x="1097280" y="11521440"/>
            <a:ext cx="5486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FOUR OPERATING PRINCIPLES</a:t>
            </a:r>
            <a:endParaRPr lang="en-US" sz="1000" dirty="0"/>
          </a:p>
        </p:txBody>
      </p:sp>
      <p:sp>
        <p:nvSpPr>
          <p:cNvPr id="151" name="Text 149"/>
          <p:cNvSpPr/>
          <p:nvPr/>
        </p:nvSpPr>
        <p:spPr>
          <a:xfrm>
            <a:off x="5394960" y="11521440"/>
            <a:ext cx="5486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b="1" spc="4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FOR BUILDERS</a:t>
            </a:r>
            <a:endParaRPr lang="en-US" sz="900" dirty="0"/>
          </a:p>
        </p:txBody>
      </p:sp>
      <p:sp>
        <p:nvSpPr>
          <p:cNvPr id="152" name="Shape 150"/>
          <p:cNvSpPr/>
          <p:nvPr/>
        </p:nvSpPr>
        <p:spPr>
          <a:xfrm>
            <a:off x="548640" y="11841480"/>
            <a:ext cx="10332720" cy="0"/>
          </a:xfrm>
          <a:prstGeom prst="line">
            <a:avLst/>
          </a:prstGeom>
          <a:noFill/>
          <a:ln w="8890">
            <a:solidFill>
              <a:srgbClr val="18160F"/>
            </a:solidFill>
            <a:prstDash val="solid"/>
          </a:ln>
        </p:spPr>
      </p:sp>
      <p:sp>
        <p:nvSpPr>
          <p:cNvPr id="153" name="Text 151"/>
          <p:cNvSpPr/>
          <p:nvPr/>
        </p:nvSpPr>
        <p:spPr>
          <a:xfrm>
            <a:off x="548640" y="11887200"/>
            <a:ext cx="640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8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01</a:t>
            </a:r>
            <a:endParaRPr lang="en-US" sz="1800" dirty="0"/>
          </a:p>
        </p:txBody>
      </p:sp>
      <p:sp>
        <p:nvSpPr>
          <p:cNvPr id="154" name="Text 152"/>
          <p:cNvSpPr/>
          <p:nvPr/>
        </p:nvSpPr>
        <p:spPr>
          <a:xfrm>
            <a:off x="1051560" y="11932920"/>
            <a:ext cx="19431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Audit your stack like the other seven. Every Friday.</a:t>
            </a:r>
            <a:endParaRPr lang="en-US" sz="1050" dirty="0"/>
          </a:p>
        </p:txBody>
      </p:sp>
      <p:sp>
        <p:nvSpPr>
          <p:cNvPr id="155" name="Text 153"/>
          <p:cNvSpPr/>
          <p:nvPr/>
        </p:nvSpPr>
        <p:spPr>
          <a:xfrm>
            <a:off x="3177540" y="11887200"/>
            <a:ext cx="640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8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02</a:t>
            </a:r>
            <a:endParaRPr lang="en-US" sz="1800" dirty="0"/>
          </a:p>
        </p:txBody>
      </p:sp>
      <p:sp>
        <p:nvSpPr>
          <p:cNvPr id="156" name="Text 154"/>
          <p:cNvSpPr/>
          <p:nvPr/>
        </p:nvSpPr>
        <p:spPr>
          <a:xfrm>
            <a:off x="3680460" y="11932920"/>
            <a:ext cx="19431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Hire for stack literacy first. Then for the other seven.</a:t>
            </a:r>
            <a:endParaRPr lang="en-US" sz="1050" dirty="0"/>
          </a:p>
        </p:txBody>
      </p:sp>
      <p:sp>
        <p:nvSpPr>
          <p:cNvPr id="157" name="Text 155"/>
          <p:cNvSpPr/>
          <p:nvPr/>
        </p:nvSpPr>
        <p:spPr>
          <a:xfrm>
            <a:off x="5806440" y="11887200"/>
            <a:ext cx="640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8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03</a:t>
            </a:r>
            <a:endParaRPr lang="en-US" sz="1800" dirty="0"/>
          </a:p>
        </p:txBody>
      </p:sp>
      <p:sp>
        <p:nvSpPr>
          <p:cNvPr id="158" name="Text 156"/>
          <p:cNvSpPr/>
          <p:nvPr/>
        </p:nvSpPr>
        <p:spPr>
          <a:xfrm>
            <a:off x="6309360" y="11932920"/>
            <a:ext cx="19431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Refresh any S that pre-dates 2023. Quarterly.</a:t>
            </a:r>
            <a:endParaRPr lang="en-US" sz="1050" dirty="0"/>
          </a:p>
        </p:txBody>
      </p:sp>
      <p:sp>
        <p:nvSpPr>
          <p:cNvPr id="159" name="Text 157"/>
          <p:cNvSpPr/>
          <p:nvPr/>
        </p:nvSpPr>
        <p:spPr>
          <a:xfrm>
            <a:off x="8435340" y="11887200"/>
            <a:ext cx="640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8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04</a:t>
            </a:r>
            <a:endParaRPr lang="en-US" sz="1800" dirty="0"/>
          </a:p>
        </p:txBody>
      </p:sp>
      <p:sp>
        <p:nvSpPr>
          <p:cNvPr id="160" name="Text 158"/>
          <p:cNvSpPr/>
          <p:nvPr/>
        </p:nvSpPr>
        <p:spPr>
          <a:xfrm>
            <a:off x="8938260" y="11932920"/>
            <a:ext cx="19431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Shared Values always stand. Everything else moves.</a:t>
            </a:r>
            <a:endParaRPr lang="en-US" sz="1050" dirty="0"/>
          </a:p>
        </p:txBody>
      </p:sp>
      <p:sp>
        <p:nvSpPr>
          <p:cNvPr id="161" name="Shape 159"/>
          <p:cNvSpPr/>
          <p:nvPr/>
        </p:nvSpPr>
        <p:spPr>
          <a:xfrm>
            <a:off x="548640" y="12778740"/>
            <a:ext cx="10332720" cy="0"/>
          </a:xfrm>
          <a:prstGeom prst="line">
            <a:avLst/>
          </a:prstGeom>
          <a:noFill/>
          <a:ln w="10160">
            <a:solidFill>
              <a:srgbClr val="18160F"/>
            </a:solidFill>
            <a:prstDash val="solid"/>
          </a:ln>
        </p:spPr>
      </p:sp>
      <p:sp>
        <p:nvSpPr>
          <p:cNvPr id="162" name="Text 160"/>
          <p:cNvSpPr/>
          <p:nvPr/>
        </p:nvSpPr>
        <p:spPr>
          <a:xfrm>
            <a:off x="548640" y="12961620"/>
            <a:ext cx="6400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READ THE FULL OPERATING STORIES PIECE</a:t>
            </a:r>
            <a:endParaRPr lang="en-US" sz="900" dirty="0"/>
          </a:p>
        </p:txBody>
      </p:sp>
      <p:sp>
        <p:nvSpPr>
          <p:cNvPr id="163" name="Shape 161"/>
          <p:cNvSpPr/>
          <p:nvPr/>
        </p:nvSpPr>
        <p:spPr>
          <a:xfrm>
            <a:off x="548640" y="13254228"/>
            <a:ext cx="4754880" cy="502920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64" name="Text 162"/>
          <p:cNvSpPr/>
          <p:nvPr/>
        </p:nvSpPr>
        <p:spPr>
          <a:xfrm>
            <a:off x="548640" y="13254228"/>
            <a:ext cx="47548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spc="2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www.operatingbyjohnbrewton.com</a:t>
            </a:r>
            <a:endParaRPr lang="en-US" sz="1300" dirty="0"/>
          </a:p>
        </p:txBody>
      </p:sp>
      <p:sp>
        <p:nvSpPr>
          <p:cNvPr id="165" name="Text 163"/>
          <p:cNvSpPr/>
          <p:nvPr/>
        </p:nvSpPr>
        <p:spPr>
          <a:xfrm>
            <a:off x="6309360" y="1296162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000" spc="4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JOHN BREWTON</a:t>
            </a:r>
            <a:endParaRPr lang="en-US" sz="2000" dirty="0"/>
          </a:p>
        </p:txBody>
      </p:sp>
      <p:sp>
        <p:nvSpPr>
          <p:cNvPr id="166" name="Text 164"/>
          <p:cNvSpPr/>
          <p:nvPr/>
        </p:nvSpPr>
        <p:spPr>
          <a:xfrm>
            <a:off x="6309360" y="13418820"/>
            <a:ext cx="4572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FOUNDER  ·  OPERATING  ·  6AEP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Slide 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McKinsey 7-S — Infographic</dc:title>
  <dc:subject>PptxGenJS Presentation</dc:subject>
  <dc:creator>John Brewton</dc:creator>
  <cp:lastModifiedBy>John Brewton</cp:lastModifiedBy>
  <cp:revision>1</cp:revision>
  <dcterms:created xsi:type="dcterms:W3CDTF">2026-05-03T10:17:12Z</dcterms:created>
  <dcterms:modified xsi:type="dcterms:W3CDTF">2026-05-03T10:17:12Z</dcterms:modified>
</cp:coreProperties>
</file>