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notesMasterIdLst>
    <p:notesMasterId r:id="rId15"/>
  </p:notesMasterIdLst>
  <p:sldSz cx="11430000" cy="14287500"/>
  <p:notesSz cx="14287500" cy="11430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762610" y="762610"/>
            <a:ext cx="0" cy="12762281"/>
          </a:xfrm>
          <a:prstGeom prst="line">
            <a:avLst/>
          </a:prstGeom>
          <a:noFill/>
          <a:ln w="5080">
            <a:solidFill>
              <a:srgbClr val="8A8280">
                <a:alpha val="14000"/>
              </a:srgbClr>
            </a:solidFill>
            <a:prstDash val="solid"/>
          </a:ln>
        </p:spPr>
      </p:sp>
      <p:sp>
        <p:nvSpPr>
          <p:cNvPr id="3" name="Shape 1"/>
          <p:cNvSpPr/>
          <p:nvPr/>
        </p:nvSpPr>
        <p:spPr>
          <a:xfrm>
            <a:off x="1334110" y="762610"/>
            <a:ext cx="0" cy="12762281"/>
          </a:xfrm>
          <a:prstGeom prst="line">
            <a:avLst/>
          </a:prstGeom>
          <a:noFill/>
          <a:ln w="5080">
            <a:solidFill>
              <a:srgbClr val="8A8280">
                <a:alpha val="14000"/>
              </a:srgbClr>
            </a:solidFill>
            <a:prstDash val="solid"/>
          </a:ln>
        </p:spPr>
      </p:sp>
      <p:sp>
        <p:nvSpPr>
          <p:cNvPr id="4" name="Shape 2"/>
          <p:cNvSpPr/>
          <p:nvPr/>
        </p:nvSpPr>
        <p:spPr>
          <a:xfrm>
            <a:off x="1905610" y="762610"/>
            <a:ext cx="0" cy="12762281"/>
          </a:xfrm>
          <a:prstGeom prst="line">
            <a:avLst/>
          </a:prstGeom>
          <a:noFill/>
          <a:ln w="5080">
            <a:solidFill>
              <a:srgbClr val="8A8280">
                <a:alpha val="14000"/>
              </a:srgbClr>
            </a:solidFill>
            <a:prstDash val="solid"/>
          </a:ln>
        </p:spPr>
      </p:sp>
      <p:sp>
        <p:nvSpPr>
          <p:cNvPr id="5" name="Shape 3"/>
          <p:cNvSpPr/>
          <p:nvPr/>
        </p:nvSpPr>
        <p:spPr>
          <a:xfrm>
            <a:off x="2477110" y="762610"/>
            <a:ext cx="0" cy="12762281"/>
          </a:xfrm>
          <a:prstGeom prst="line">
            <a:avLst/>
          </a:prstGeom>
          <a:noFill/>
          <a:ln w="5080">
            <a:solidFill>
              <a:srgbClr val="8A8280">
                <a:alpha val="14000"/>
              </a:srgbClr>
            </a:solidFill>
            <a:prstDash val="solid"/>
          </a:ln>
        </p:spPr>
      </p:sp>
      <p:sp>
        <p:nvSpPr>
          <p:cNvPr id="6" name="Shape 4"/>
          <p:cNvSpPr/>
          <p:nvPr/>
        </p:nvSpPr>
        <p:spPr>
          <a:xfrm>
            <a:off x="3048610" y="762610"/>
            <a:ext cx="0" cy="12762281"/>
          </a:xfrm>
          <a:prstGeom prst="line">
            <a:avLst/>
          </a:prstGeom>
          <a:noFill/>
          <a:ln w="5080">
            <a:solidFill>
              <a:srgbClr val="8A8280">
                <a:alpha val="14000"/>
              </a:srgbClr>
            </a:solidFill>
            <a:prstDash val="solid"/>
          </a:ln>
        </p:spPr>
      </p:sp>
      <p:sp>
        <p:nvSpPr>
          <p:cNvPr id="7" name="Shape 5"/>
          <p:cNvSpPr/>
          <p:nvPr/>
        </p:nvSpPr>
        <p:spPr>
          <a:xfrm>
            <a:off x="3620110" y="762610"/>
            <a:ext cx="0" cy="12762281"/>
          </a:xfrm>
          <a:prstGeom prst="line">
            <a:avLst/>
          </a:prstGeom>
          <a:noFill/>
          <a:ln w="5080">
            <a:solidFill>
              <a:srgbClr val="8A8280">
                <a:alpha val="14000"/>
              </a:srgbClr>
            </a:solidFill>
            <a:prstDash val="solid"/>
          </a:ln>
        </p:spPr>
      </p:sp>
      <p:sp>
        <p:nvSpPr>
          <p:cNvPr id="8" name="Shape 6"/>
          <p:cNvSpPr/>
          <p:nvPr/>
        </p:nvSpPr>
        <p:spPr>
          <a:xfrm>
            <a:off x="4191610" y="762610"/>
            <a:ext cx="0" cy="12762281"/>
          </a:xfrm>
          <a:prstGeom prst="line">
            <a:avLst/>
          </a:prstGeom>
          <a:noFill/>
          <a:ln w="5080">
            <a:solidFill>
              <a:srgbClr val="8A8280">
                <a:alpha val="14000"/>
              </a:srgbClr>
            </a:solidFill>
            <a:prstDash val="solid"/>
          </a:ln>
        </p:spPr>
      </p:sp>
      <p:sp>
        <p:nvSpPr>
          <p:cNvPr id="9" name="Shape 7"/>
          <p:cNvSpPr/>
          <p:nvPr/>
        </p:nvSpPr>
        <p:spPr>
          <a:xfrm>
            <a:off x="4763110" y="762610"/>
            <a:ext cx="0" cy="12762281"/>
          </a:xfrm>
          <a:prstGeom prst="line">
            <a:avLst/>
          </a:prstGeom>
          <a:noFill/>
          <a:ln w="5080">
            <a:solidFill>
              <a:srgbClr val="8A8280">
                <a:alpha val="14000"/>
              </a:srgbClr>
            </a:solidFill>
            <a:prstDash val="solid"/>
          </a:ln>
        </p:spPr>
      </p:sp>
      <p:sp>
        <p:nvSpPr>
          <p:cNvPr id="10" name="Shape 8"/>
          <p:cNvSpPr/>
          <p:nvPr/>
        </p:nvSpPr>
        <p:spPr>
          <a:xfrm>
            <a:off x="5334610" y="762610"/>
            <a:ext cx="0" cy="12762281"/>
          </a:xfrm>
          <a:prstGeom prst="line">
            <a:avLst/>
          </a:prstGeom>
          <a:noFill/>
          <a:ln w="5080">
            <a:solidFill>
              <a:srgbClr val="8A8280">
                <a:alpha val="14000"/>
              </a:srgbClr>
            </a:solidFill>
            <a:prstDash val="solid"/>
          </a:ln>
        </p:spPr>
      </p:sp>
      <p:sp>
        <p:nvSpPr>
          <p:cNvPr id="11" name="Shape 9"/>
          <p:cNvSpPr/>
          <p:nvPr/>
        </p:nvSpPr>
        <p:spPr>
          <a:xfrm>
            <a:off x="5906110" y="762610"/>
            <a:ext cx="0" cy="12762281"/>
          </a:xfrm>
          <a:prstGeom prst="line">
            <a:avLst/>
          </a:prstGeom>
          <a:noFill/>
          <a:ln w="5080">
            <a:solidFill>
              <a:srgbClr val="8A8280">
                <a:alpha val="14000"/>
              </a:srgbClr>
            </a:solidFill>
            <a:prstDash val="solid"/>
          </a:ln>
        </p:spPr>
      </p:sp>
      <p:sp>
        <p:nvSpPr>
          <p:cNvPr id="12" name="Shape 10"/>
          <p:cNvSpPr/>
          <p:nvPr/>
        </p:nvSpPr>
        <p:spPr>
          <a:xfrm>
            <a:off x="6477610" y="762610"/>
            <a:ext cx="0" cy="12762281"/>
          </a:xfrm>
          <a:prstGeom prst="line">
            <a:avLst/>
          </a:prstGeom>
          <a:noFill/>
          <a:ln w="5080">
            <a:solidFill>
              <a:srgbClr val="8A8280">
                <a:alpha val="14000"/>
              </a:srgbClr>
            </a:solidFill>
            <a:prstDash val="solid"/>
          </a:ln>
        </p:spPr>
      </p:sp>
      <p:sp>
        <p:nvSpPr>
          <p:cNvPr id="13" name="Shape 11"/>
          <p:cNvSpPr/>
          <p:nvPr/>
        </p:nvSpPr>
        <p:spPr>
          <a:xfrm>
            <a:off x="7049110" y="762610"/>
            <a:ext cx="0" cy="12762281"/>
          </a:xfrm>
          <a:prstGeom prst="line">
            <a:avLst/>
          </a:prstGeom>
          <a:noFill/>
          <a:ln w="5080">
            <a:solidFill>
              <a:srgbClr val="8A8280">
                <a:alpha val="14000"/>
              </a:srgbClr>
            </a:solidFill>
            <a:prstDash val="solid"/>
          </a:ln>
        </p:spPr>
      </p:sp>
      <p:sp>
        <p:nvSpPr>
          <p:cNvPr id="14" name="Shape 12"/>
          <p:cNvSpPr/>
          <p:nvPr/>
        </p:nvSpPr>
        <p:spPr>
          <a:xfrm>
            <a:off x="7620610" y="762610"/>
            <a:ext cx="0" cy="12762281"/>
          </a:xfrm>
          <a:prstGeom prst="line">
            <a:avLst/>
          </a:prstGeom>
          <a:noFill/>
          <a:ln w="5080">
            <a:solidFill>
              <a:srgbClr val="8A8280">
                <a:alpha val="14000"/>
              </a:srgbClr>
            </a:solidFill>
            <a:prstDash val="solid"/>
          </a:ln>
        </p:spPr>
      </p:sp>
      <p:sp>
        <p:nvSpPr>
          <p:cNvPr id="15" name="Shape 13"/>
          <p:cNvSpPr/>
          <p:nvPr/>
        </p:nvSpPr>
        <p:spPr>
          <a:xfrm>
            <a:off x="8192110" y="762610"/>
            <a:ext cx="0" cy="12762281"/>
          </a:xfrm>
          <a:prstGeom prst="line">
            <a:avLst/>
          </a:prstGeom>
          <a:noFill/>
          <a:ln w="5080">
            <a:solidFill>
              <a:srgbClr val="8A8280">
                <a:alpha val="14000"/>
              </a:srgbClr>
            </a:solidFill>
            <a:prstDash val="solid"/>
          </a:ln>
        </p:spPr>
      </p:sp>
      <p:sp>
        <p:nvSpPr>
          <p:cNvPr id="16" name="Shape 14"/>
          <p:cNvSpPr/>
          <p:nvPr/>
        </p:nvSpPr>
        <p:spPr>
          <a:xfrm>
            <a:off x="8763610" y="762610"/>
            <a:ext cx="0" cy="12762281"/>
          </a:xfrm>
          <a:prstGeom prst="line">
            <a:avLst/>
          </a:prstGeom>
          <a:noFill/>
          <a:ln w="5080">
            <a:solidFill>
              <a:srgbClr val="8A8280">
                <a:alpha val="14000"/>
              </a:srgbClr>
            </a:solidFill>
            <a:prstDash val="solid"/>
          </a:ln>
        </p:spPr>
      </p:sp>
      <p:sp>
        <p:nvSpPr>
          <p:cNvPr id="17" name="Shape 15"/>
          <p:cNvSpPr/>
          <p:nvPr/>
        </p:nvSpPr>
        <p:spPr>
          <a:xfrm>
            <a:off x="9335110" y="762610"/>
            <a:ext cx="0" cy="12762281"/>
          </a:xfrm>
          <a:prstGeom prst="line">
            <a:avLst/>
          </a:prstGeom>
          <a:noFill/>
          <a:ln w="5080">
            <a:solidFill>
              <a:srgbClr val="8A8280">
                <a:alpha val="14000"/>
              </a:srgbClr>
            </a:solidFill>
            <a:prstDash val="solid"/>
          </a:ln>
        </p:spPr>
      </p:sp>
      <p:sp>
        <p:nvSpPr>
          <p:cNvPr id="18" name="Shape 16"/>
          <p:cNvSpPr/>
          <p:nvPr/>
        </p:nvSpPr>
        <p:spPr>
          <a:xfrm>
            <a:off x="9906610" y="762610"/>
            <a:ext cx="0" cy="12762281"/>
          </a:xfrm>
          <a:prstGeom prst="line">
            <a:avLst/>
          </a:prstGeom>
          <a:noFill/>
          <a:ln w="5080">
            <a:solidFill>
              <a:srgbClr val="8A8280">
                <a:alpha val="14000"/>
              </a:srgbClr>
            </a:solidFill>
            <a:prstDash val="solid"/>
          </a:ln>
        </p:spPr>
      </p:sp>
      <p:sp>
        <p:nvSpPr>
          <p:cNvPr id="19" name="Shape 17"/>
          <p:cNvSpPr/>
          <p:nvPr/>
        </p:nvSpPr>
        <p:spPr>
          <a:xfrm>
            <a:off x="10478110" y="762610"/>
            <a:ext cx="0" cy="12762281"/>
          </a:xfrm>
          <a:prstGeom prst="line">
            <a:avLst/>
          </a:prstGeom>
          <a:noFill/>
          <a:ln w="5080">
            <a:solidFill>
              <a:srgbClr val="8A8280">
                <a:alpha val="14000"/>
              </a:srgbClr>
            </a:solidFill>
            <a:prstDash val="solid"/>
          </a:ln>
        </p:spPr>
      </p:sp>
      <p:sp>
        <p:nvSpPr>
          <p:cNvPr id="20" name="Shape 18"/>
          <p:cNvSpPr/>
          <p:nvPr/>
        </p:nvSpPr>
        <p:spPr>
          <a:xfrm>
            <a:off x="762610" y="762610"/>
            <a:ext cx="9904781" cy="0"/>
          </a:xfrm>
          <a:prstGeom prst="line">
            <a:avLst/>
          </a:prstGeom>
          <a:noFill/>
          <a:ln w="5080">
            <a:solidFill>
              <a:srgbClr val="8A8280">
                <a:alpha val="14000"/>
              </a:srgbClr>
            </a:solidFill>
            <a:prstDash val="solid"/>
          </a:ln>
        </p:spPr>
      </p:sp>
      <p:sp>
        <p:nvSpPr>
          <p:cNvPr id="21" name="Shape 19"/>
          <p:cNvSpPr/>
          <p:nvPr/>
        </p:nvSpPr>
        <p:spPr>
          <a:xfrm>
            <a:off x="762610" y="1334110"/>
            <a:ext cx="9904781" cy="0"/>
          </a:xfrm>
          <a:prstGeom prst="line">
            <a:avLst/>
          </a:prstGeom>
          <a:noFill/>
          <a:ln w="5080">
            <a:solidFill>
              <a:srgbClr val="8A8280">
                <a:alpha val="14000"/>
              </a:srgbClr>
            </a:solidFill>
            <a:prstDash val="solid"/>
          </a:ln>
        </p:spPr>
      </p:sp>
      <p:sp>
        <p:nvSpPr>
          <p:cNvPr id="22" name="Shape 20"/>
          <p:cNvSpPr/>
          <p:nvPr/>
        </p:nvSpPr>
        <p:spPr>
          <a:xfrm>
            <a:off x="762610" y="1905610"/>
            <a:ext cx="9904781" cy="0"/>
          </a:xfrm>
          <a:prstGeom prst="line">
            <a:avLst/>
          </a:prstGeom>
          <a:noFill/>
          <a:ln w="5080">
            <a:solidFill>
              <a:srgbClr val="8A8280">
                <a:alpha val="14000"/>
              </a:srgbClr>
            </a:solidFill>
            <a:prstDash val="solid"/>
          </a:ln>
        </p:spPr>
      </p:sp>
      <p:sp>
        <p:nvSpPr>
          <p:cNvPr id="23" name="Shape 21"/>
          <p:cNvSpPr/>
          <p:nvPr/>
        </p:nvSpPr>
        <p:spPr>
          <a:xfrm>
            <a:off x="762610" y="2477110"/>
            <a:ext cx="9904781" cy="0"/>
          </a:xfrm>
          <a:prstGeom prst="line">
            <a:avLst/>
          </a:prstGeom>
          <a:noFill/>
          <a:ln w="5080">
            <a:solidFill>
              <a:srgbClr val="8A8280">
                <a:alpha val="14000"/>
              </a:srgbClr>
            </a:solidFill>
            <a:prstDash val="solid"/>
          </a:ln>
        </p:spPr>
      </p:sp>
      <p:sp>
        <p:nvSpPr>
          <p:cNvPr id="24" name="Shape 22"/>
          <p:cNvSpPr/>
          <p:nvPr/>
        </p:nvSpPr>
        <p:spPr>
          <a:xfrm>
            <a:off x="762610" y="3048610"/>
            <a:ext cx="9904781" cy="0"/>
          </a:xfrm>
          <a:prstGeom prst="line">
            <a:avLst/>
          </a:prstGeom>
          <a:noFill/>
          <a:ln w="5080">
            <a:solidFill>
              <a:srgbClr val="8A8280">
                <a:alpha val="14000"/>
              </a:srgbClr>
            </a:solidFill>
            <a:prstDash val="solid"/>
          </a:ln>
        </p:spPr>
      </p:sp>
      <p:sp>
        <p:nvSpPr>
          <p:cNvPr id="25" name="Shape 23"/>
          <p:cNvSpPr/>
          <p:nvPr/>
        </p:nvSpPr>
        <p:spPr>
          <a:xfrm>
            <a:off x="762610" y="3620110"/>
            <a:ext cx="9904781" cy="0"/>
          </a:xfrm>
          <a:prstGeom prst="line">
            <a:avLst/>
          </a:prstGeom>
          <a:noFill/>
          <a:ln w="5080">
            <a:solidFill>
              <a:srgbClr val="8A8280">
                <a:alpha val="14000"/>
              </a:srgbClr>
            </a:solidFill>
            <a:prstDash val="solid"/>
          </a:ln>
        </p:spPr>
      </p:sp>
      <p:sp>
        <p:nvSpPr>
          <p:cNvPr id="26" name="Shape 24"/>
          <p:cNvSpPr/>
          <p:nvPr/>
        </p:nvSpPr>
        <p:spPr>
          <a:xfrm>
            <a:off x="762610" y="4191610"/>
            <a:ext cx="9904781" cy="0"/>
          </a:xfrm>
          <a:prstGeom prst="line">
            <a:avLst/>
          </a:prstGeom>
          <a:noFill/>
          <a:ln w="5080">
            <a:solidFill>
              <a:srgbClr val="8A8280">
                <a:alpha val="14000"/>
              </a:srgbClr>
            </a:solidFill>
            <a:prstDash val="solid"/>
          </a:ln>
        </p:spPr>
      </p:sp>
      <p:sp>
        <p:nvSpPr>
          <p:cNvPr id="27" name="Shape 25"/>
          <p:cNvSpPr/>
          <p:nvPr/>
        </p:nvSpPr>
        <p:spPr>
          <a:xfrm>
            <a:off x="762610" y="4763110"/>
            <a:ext cx="9904781" cy="0"/>
          </a:xfrm>
          <a:prstGeom prst="line">
            <a:avLst/>
          </a:prstGeom>
          <a:noFill/>
          <a:ln w="5080">
            <a:solidFill>
              <a:srgbClr val="8A8280">
                <a:alpha val="14000"/>
              </a:srgbClr>
            </a:solidFill>
            <a:prstDash val="solid"/>
          </a:ln>
        </p:spPr>
      </p:sp>
      <p:sp>
        <p:nvSpPr>
          <p:cNvPr id="28" name="Shape 26"/>
          <p:cNvSpPr/>
          <p:nvPr/>
        </p:nvSpPr>
        <p:spPr>
          <a:xfrm>
            <a:off x="762610" y="5334610"/>
            <a:ext cx="9904781" cy="0"/>
          </a:xfrm>
          <a:prstGeom prst="line">
            <a:avLst/>
          </a:prstGeom>
          <a:noFill/>
          <a:ln w="5080">
            <a:solidFill>
              <a:srgbClr val="8A8280">
                <a:alpha val="14000"/>
              </a:srgbClr>
            </a:solidFill>
            <a:prstDash val="solid"/>
          </a:ln>
        </p:spPr>
      </p:sp>
      <p:sp>
        <p:nvSpPr>
          <p:cNvPr id="29" name="Shape 27"/>
          <p:cNvSpPr/>
          <p:nvPr/>
        </p:nvSpPr>
        <p:spPr>
          <a:xfrm>
            <a:off x="762610" y="5906110"/>
            <a:ext cx="9904781" cy="0"/>
          </a:xfrm>
          <a:prstGeom prst="line">
            <a:avLst/>
          </a:prstGeom>
          <a:noFill/>
          <a:ln w="5080">
            <a:solidFill>
              <a:srgbClr val="8A8280">
                <a:alpha val="14000"/>
              </a:srgbClr>
            </a:solidFill>
            <a:prstDash val="solid"/>
          </a:ln>
        </p:spPr>
      </p:sp>
      <p:sp>
        <p:nvSpPr>
          <p:cNvPr id="30" name="Shape 28"/>
          <p:cNvSpPr/>
          <p:nvPr/>
        </p:nvSpPr>
        <p:spPr>
          <a:xfrm>
            <a:off x="762610" y="6477610"/>
            <a:ext cx="9904781" cy="0"/>
          </a:xfrm>
          <a:prstGeom prst="line">
            <a:avLst/>
          </a:prstGeom>
          <a:noFill/>
          <a:ln w="5080">
            <a:solidFill>
              <a:srgbClr val="8A8280">
                <a:alpha val="14000"/>
              </a:srgbClr>
            </a:solidFill>
            <a:prstDash val="solid"/>
          </a:ln>
        </p:spPr>
      </p:sp>
      <p:sp>
        <p:nvSpPr>
          <p:cNvPr id="31" name="Shape 29"/>
          <p:cNvSpPr/>
          <p:nvPr/>
        </p:nvSpPr>
        <p:spPr>
          <a:xfrm>
            <a:off x="762610" y="7049110"/>
            <a:ext cx="9904781" cy="0"/>
          </a:xfrm>
          <a:prstGeom prst="line">
            <a:avLst/>
          </a:prstGeom>
          <a:noFill/>
          <a:ln w="5080">
            <a:solidFill>
              <a:srgbClr val="8A8280">
                <a:alpha val="14000"/>
              </a:srgbClr>
            </a:solidFill>
            <a:prstDash val="solid"/>
          </a:ln>
        </p:spPr>
      </p:sp>
      <p:sp>
        <p:nvSpPr>
          <p:cNvPr id="32" name="Shape 30"/>
          <p:cNvSpPr/>
          <p:nvPr/>
        </p:nvSpPr>
        <p:spPr>
          <a:xfrm>
            <a:off x="762610" y="7620610"/>
            <a:ext cx="9904781" cy="0"/>
          </a:xfrm>
          <a:prstGeom prst="line">
            <a:avLst/>
          </a:prstGeom>
          <a:noFill/>
          <a:ln w="5080">
            <a:solidFill>
              <a:srgbClr val="8A8280">
                <a:alpha val="14000"/>
              </a:srgbClr>
            </a:solidFill>
            <a:prstDash val="solid"/>
          </a:ln>
        </p:spPr>
      </p:sp>
      <p:sp>
        <p:nvSpPr>
          <p:cNvPr id="33" name="Shape 31"/>
          <p:cNvSpPr/>
          <p:nvPr/>
        </p:nvSpPr>
        <p:spPr>
          <a:xfrm>
            <a:off x="762610" y="8192110"/>
            <a:ext cx="9904781" cy="0"/>
          </a:xfrm>
          <a:prstGeom prst="line">
            <a:avLst/>
          </a:prstGeom>
          <a:noFill/>
          <a:ln w="5080">
            <a:solidFill>
              <a:srgbClr val="8A8280">
                <a:alpha val="14000"/>
              </a:srgbClr>
            </a:solidFill>
            <a:prstDash val="solid"/>
          </a:ln>
        </p:spPr>
      </p:sp>
      <p:sp>
        <p:nvSpPr>
          <p:cNvPr id="34" name="Shape 32"/>
          <p:cNvSpPr/>
          <p:nvPr/>
        </p:nvSpPr>
        <p:spPr>
          <a:xfrm>
            <a:off x="762610" y="8763610"/>
            <a:ext cx="9904781" cy="0"/>
          </a:xfrm>
          <a:prstGeom prst="line">
            <a:avLst/>
          </a:prstGeom>
          <a:noFill/>
          <a:ln w="5080">
            <a:solidFill>
              <a:srgbClr val="8A8280">
                <a:alpha val="14000"/>
              </a:srgbClr>
            </a:solidFill>
            <a:prstDash val="solid"/>
          </a:ln>
        </p:spPr>
      </p:sp>
      <p:sp>
        <p:nvSpPr>
          <p:cNvPr id="35" name="Shape 33"/>
          <p:cNvSpPr/>
          <p:nvPr/>
        </p:nvSpPr>
        <p:spPr>
          <a:xfrm>
            <a:off x="762610" y="9335110"/>
            <a:ext cx="9904781" cy="0"/>
          </a:xfrm>
          <a:prstGeom prst="line">
            <a:avLst/>
          </a:prstGeom>
          <a:noFill/>
          <a:ln w="5080">
            <a:solidFill>
              <a:srgbClr val="8A8280">
                <a:alpha val="14000"/>
              </a:srgbClr>
            </a:solidFill>
            <a:prstDash val="solid"/>
          </a:ln>
        </p:spPr>
      </p:sp>
      <p:sp>
        <p:nvSpPr>
          <p:cNvPr id="36" name="Shape 34"/>
          <p:cNvSpPr/>
          <p:nvPr/>
        </p:nvSpPr>
        <p:spPr>
          <a:xfrm>
            <a:off x="762610" y="9906610"/>
            <a:ext cx="9904781" cy="0"/>
          </a:xfrm>
          <a:prstGeom prst="line">
            <a:avLst/>
          </a:prstGeom>
          <a:noFill/>
          <a:ln w="5080">
            <a:solidFill>
              <a:srgbClr val="8A8280">
                <a:alpha val="14000"/>
              </a:srgbClr>
            </a:solidFill>
            <a:prstDash val="solid"/>
          </a:ln>
        </p:spPr>
      </p:sp>
      <p:sp>
        <p:nvSpPr>
          <p:cNvPr id="37" name="Shape 35"/>
          <p:cNvSpPr/>
          <p:nvPr/>
        </p:nvSpPr>
        <p:spPr>
          <a:xfrm>
            <a:off x="762610" y="10478110"/>
            <a:ext cx="9904781" cy="0"/>
          </a:xfrm>
          <a:prstGeom prst="line">
            <a:avLst/>
          </a:prstGeom>
          <a:noFill/>
          <a:ln w="5080">
            <a:solidFill>
              <a:srgbClr val="8A8280">
                <a:alpha val="14000"/>
              </a:srgbClr>
            </a:solidFill>
            <a:prstDash val="solid"/>
          </a:ln>
        </p:spPr>
      </p:sp>
      <p:sp>
        <p:nvSpPr>
          <p:cNvPr id="38" name="Shape 36"/>
          <p:cNvSpPr/>
          <p:nvPr/>
        </p:nvSpPr>
        <p:spPr>
          <a:xfrm>
            <a:off x="762610" y="11049610"/>
            <a:ext cx="9904781" cy="0"/>
          </a:xfrm>
          <a:prstGeom prst="line">
            <a:avLst/>
          </a:prstGeom>
          <a:noFill/>
          <a:ln w="5080">
            <a:solidFill>
              <a:srgbClr val="8A8280">
                <a:alpha val="14000"/>
              </a:srgbClr>
            </a:solidFill>
            <a:prstDash val="solid"/>
          </a:ln>
        </p:spPr>
      </p:sp>
      <p:sp>
        <p:nvSpPr>
          <p:cNvPr id="39" name="Shape 37"/>
          <p:cNvSpPr/>
          <p:nvPr/>
        </p:nvSpPr>
        <p:spPr>
          <a:xfrm>
            <a:off x="762610" y="11621110"/>
            <a:ext cx="9904781" cy="0"/>
          </a:xfrm>
          <a:prstGeom prst="line">
            <a:avLst/>
          </a:prstGeom>
          <a:noFill/>
          <a:ln w="5080">
            <a:solidFill>
              <a:srgbClr val="8A8280">
                <a:alpha val="14000"/>
              </a:srgbClr>
            </a:solidFill>
            <a:prstDash val="solid"/>
          </a:ln>
        </p:spPr>
      </p:sp>
      <p:sp>
        <p:nvSpPr>
          <p:cNvPr id="40" name="Shape 38"/>
          <p:cNvSpPr/>
          <p:nvPr/>
        </p:nvSpPr>
        <p:spPr>
          <a:xfrm>
            <a:off x="762610" y="12192610"/>
            <a:ext cx="9904781" cy="0"/>
          </a:xfrm>
          <a:prstGeom prst="line">
            <a:avLst/>
          </a:prstGeom>
          <a:noFill/>
          <a:ln w="5080">
            <a:solidFill>
              <a:srgbClr val="8A8280">
                <a:alpha val="14000"/>
              </a:srgbClr>
            </a:solidFill>
            <a:prstDash val="solid"/>
          </a:ln>
        </p:spPr>
      </p:sp>
      <p:sp>
        <p:nvSpPr>
          <p:cNvPr id="41" name="Shape 39"/>
          <p:cNvSpPr/>
          <p:nvPr/>
        </p:nvSpPr>
        <p:spPr>
          <a:xfrm>
            <a:off x="762610" y="12764110"/>
            <a:ext cx="9904781" cy="0"/>
          </a:xfrm>
          <a:prstGeom prst="line">
            <a:avLst/>
          </a:prstGeom>
          <a:noFill/>
          <a:ln w="5080">
            <a:solidFill>
              <a:srgbClr val="8A8280">
                <a:alpha val="14000"/>
              </a:srgbClr>
            </a:solidFill>
            <a:prstDash val="solid"/>
          </a:ln>
        </p:spPr>
      </p:sp>
      <p:sp>
        <p:nvSpPr>
          <p:cNvPr id="42" name="Shape 40"/>
          <p:cNvSpPr/>
          <p:nvPr/>
        </p:nvSpPr>
        <p:spPr>
          <a:xfrm>
            <a:off x="762610" y="13335610"/>
            <a:ext cx="9904781" cy="0"/>
          </a:xfrm>
          <a:prstGeom prst="line">
            <a:avLst/>
          </a:prstGeom>
          <a:noFill/>
          <a:ln w="5080">
            <a:solidFill>
              <a:srgbClr val="8A8280">
                <a:alpha val="14000"/>
              </a:srgbClr>
            </a:solidFill>
            <a:prstDash val="solid"/>
          </a:ln>
        </p:spPr>
      </p:sp>
      <p:sp>
        <p:nvSpPr>
          <p:cNvPr id="43" name="Shape 41"/>
          <p:cNvSpPr/>
          <p:nvPr/>
        </p:nvSpPr>
        <p:spPr>
          <a:xfrm>
            <a:off x="6949440" y="1280160"/>
            <a:ext cx="2011680" cy="1463040"/>
          </a:xfrm>
          <a:prstGeom prst="rect">
            <a:avLst/>
          </a:prstGeom>
          <a:ln w="6350">
            <a:solidFill>
              <a:srgbClr val="C4B9AE">
                <a:alpha val="65000"/>
              </a:srgbClr>
            </a:solidFill>
            <a:prstDash val="solid"/>
          </a:ln>
        </p:spPr>
      </p:sp>
      <p:sp>
        <p:nvSpPr>
          <p:cNvPr id="44" name="Shape 42"/>
          <p:cNvSpPr/>
          <p:nvPr/>
        </p:nvSpPr>
        <p:spPr>
          <a:xfrm>
            <a:off x="7086600" y="1417320"/>
            <a:ext cx="704088" cy="658368"/>
          </a:xfrm>
          <a:prstGeom prst="rect">
            <a:avLst/>
          </a:prstGeom>
          <a:ln w="5080">
            <a:solidFill>
              <a:srgbClr val="8A8280">
                <a:alpha val="50000"/>
              </a:srgbClr>
            </a:solidFill>
            <a:prstDash val="solid"/>
          </a:ln>
        </p:spPr>
      </p:sp>
      <p:sp>
        <p:nvSpPr>
          <p:cNvPr id="45" name="Shape 43"/>
          <p:cNvSpPr/>
          <p:nvPr/>
        </p:nvSpPr>
        <p:spPr>
          <a:xfrm>
            <a:off x="8156448" y="1417320"/>
            <a:ext cx="563270" cy="438912"/>
          </a:xfrm>
          <a:prstGeom prst="rect">
            <a:avLst/>
          </a:prstGeom>
          <a:ln w="5080">
            <a:solidFill>
              <a:srgbClr val="8A8280">
                <a:alpha val="50000"/>
              </a:srgbClr>
            </a:solidFill>
            <a:prstDash val="solid"/>
          </a:ln>
        </p:spPr>
      </p:sp>
      <p:sp>
        <p:nvSpPr>
          <p:cNvPr id="46" name="Shape 44"/>
          <p:cNvSpPr/>
          <p:nvPr/>
        </p:nvSpPr>
        <p:spPr>
          <a:xfrm>
            <a:off x="7086600" y="2231136"/>
            <a:ext cx="1408176" cy="365760"/>
          </a:xfrm>
          <a:prstGeom prst="rect">
            <a:avLst/>
          </a:prstGeom>
          <a:ln w="5080">
            <a:solidFill>
              <a:srgbClr val="8A8280">
                <a:alpha val="50000"/>
              </a:srgbClr>
            </a:solidFill>
            <a:prstDash val="solid"/>
          </a:ln>
        </p:spPr>
      </p:sp>
      <p:sp>
        <p:nvSpPr>
          <p:cNvPr id="47" name="Shape 45"/>
          <p:cNvSpPr/>
          <p:nvPr/>
        </p:nvSpPr>
        <p:spPr>
          <a:xfrm>
            <a:off x="9098280" y="1737360"/>
            <a:ext cx="1691640" cy="1234440"/>
          </a:xfrm>
          <a:prstGeom prst="rect">
            <a:avLst/>
          </a:prstGeom>
          <a:ln w="6350">
            <a:solidFill>
              <a:srgbClr val="C4B9AE">
                <a:alpha val="65000"/>
              </a:srgbClr>
            </a:solidFill>
            <a:prstDash val="solid"/>
          </a:ln>
        </p:spPr>
      </p:sp>
      <p:sp>
        <p:nvSpPr>
          <p:cNvPr id="48" name="Shape 46"/>
          <p:cNvSpPr/>
          <p:nvPr/>
        </p:nvSpPr>
        <p:spPr>
          <a:xfrm>
            <a:off x="9235440" y="1874520"/>
            <a:ext cx="592074" cy="555498"/>
          </a:xfrm>
          <a:prstGeom prst="rect">
            <a:avLst/>
          </a:prstGeom>
          <a:ln w="5080">
            <a:solidFill>
              <a:srgbClr val="8A8280">
                <a:alpha val="50000"/>
              </a:srgbClr>
            </a:solidFill>
            <a:prstDash val="solid"/>
          </a:ln>
        </p:spPr>
      </p:sp>
      <p:sp>
        <p:nvSpPr>
          <p:cNvPr id="49" name="Shape 47"/>
          <p:cNvSpPr/>
          <p:nvPr/>
        </p:nvSpPr>
        <p:spPr>
          <a:xfrm>
            <a:off x="10113264" y="1874520"/>
            <a:ext cx="473659" cy="370332"/>
          </a:xfrm>
          <a:prstGeom prst="rect">
            <a:avLst/>
          </a:prstGeom>
          <a:ln w="5080">
            <a:solidFill>
              <a:srgbClr val="8A8280">
                <a:alpha val="50000"/>
              </a:srgbClr>
            </a:solidFill>
            <a:prstDash val="solid"/>
          </a:ln>
        </p:spPr>
      </p:sp>
      <p:sp>
        <p:nvSpPr>
          <p:cNvPr id="50" name="Shape 48"/>
          <p:cNvSpPr/>
          <p:nvPr/>
        </p:nvSpPr>
        <p:spPr>
          <a:xfrm>
            <a:off x="9235440" y="2539746"/>
            <a:ext cx="1184148" cy="308610"/>
          </a:xfrm>
          <a:prstGeom prst="rect">
            <a:avLst/>
          </a:prstGeom>
          <a:ln w="5080">
            <a:solidFill>
              <a:srgbClr val="8A8280">
                <a:alpha val="50000"/>
              </a:srgbClr>
            </a:solidFill>
            <a:prstDash val="solid"/>
          </a:ln>
        </p:spPr>
      </p:sp>
      <p:sp>
        <p:nvSpPr>
          <p:cNvPr id="51" name="Shape 49"/>
          <p:cNvSpPr/>
          <p:nvPr/>
        </p:nvSpPr>
        <p:spPr>
          <a:xfrm>
            <a:off x="7315200" y="3108960"/>
            <a:ext cx="1828800" cy="1280160"/>
          </a:xfrm>
          <a:prstGeom prst="rect">
            <a:avLst/>
          </a:prstGeom>
          <a:ln w="6350">
            <a:solidFill>
              <a:srgbClr val="C4B9AE">
                <a:alpha val="60000"/>
              </a:srgbClr>
            </a:solidFill>
            <a:prstDash val="solid"/>
          </a:ln>
        </p:spPr>
      </p:sp>
      <p:sp>
        <p:nvSpPr>
          <p:cNvPr id="52" name="Shape 50"/>
          <p:cNvSpPr/>
          <p:nvPr/>
        </p:nvSpPr>
        <p:spPr>
          <a:xfrm>
            <a:off x="7452360" y="3246120"/>
            <a:ext cx="640080" cy="576072"/>
          </a:xfrm>
          <a:prstGeom prst="rect">
            <a:avLst/>
          </a:prstGeom>
          <a:ln w="5080">
            <a:solidFill>
              <a:srgbClr val="8A8280">
                <a:alpha val="45000"/>
              </a:srgbClr>
            </a:solidFill>
            <a:prstDash val="solid"/>
          </a:ln>
        </p:spPr>
      </p:sp>
      <p:sp>
        <p:nvSpPr>
          <p:cNvPr id="53" name="Shape 51"/>
          <p:cNvSpPr/>
          <p:nvPr/>
        </p:nvSpPr>
        <p:spPr>
          <a:xfrm>
            <a:off x="8412480" y="3246120"/>
            <a:ext cx="512064" cy="384048"/>
          </a:xfrm>
          <a:prstGeom prst="rect">
            <a:avLst/>
          </a:prstGeom>
          <a:ln w="5080">
            <a:solidFill>
              <a:srgbClr val="8A8280">
                <a:alpha val="45000"/>
              </a:srgbClr>
            </a:solidFill>
            <a:prstDash val="solid"/>
          </a:ln>
        </p:spPr>
      </p:sp>
      <p:sp>
        <p:nvSpPr>
          <p:cNvPr id="54" name="Shape 52"/>
          <p:cNvSpPr/>
          <p:nvPr/>
        </p:nvSpPr>
        <p:spPr>
          <a:xfrm>
            <a:off x="7452360" y="3941064"/>
            <a:ext cx="1280160" cy="320040"/>
          </a:xfrm>
          <a:prstGeom prst="rect">
            <a:avLst/>
          </a:prstGeom>
          <a:ln w="5080">
            <a:solidFill>
              <a:srgbClr val="8A8280">
                <a:alpha val="45000"/>
              </a:srgbClr>
            </a:solidFill>
            <a:prstDash val="solid"/>
          </a:ln>
        </p:spPr>
      </p:sp>
      <p:sp>
        <p:nvSpPr>
          <p:cNvPr id="55" name="Shape 53"/>
          <p:cNvSpPr/>
          <p:nvPr/>
        </p:nvSpPr>
        <p:spPr>
          <a:xfrm>
            <a:off x="7360920" y="5440680"/>
            <a:ext cx="640080" cy="640080"/>
          </a:xfrm>
          <a:prstGeom prst="ellipse">
            <a:avLst/>
          </a:prstGeom>
          <a:ln w="6350">
            <a:solidFill>
              <a:srgbClr val="8A8280">
                <a:alpha val="40000"/>
              </a:srgbClr>
            </a:solidFill>
            <a:prstDash val="solid"/>
          </a:ln>
        </p:spPr>
      </p:sp>
      <p:sp>
        <p:nvSpPr>
          <p:cNvPr id="56" name="Shape 54"/>
          <p:cNvSpPr/>
          <p:nvPr/>
        </p:nvSpPr>
        <p:spPr>
          <a:xfrm>
            <a:off x="7168896" y="5248656"/>
            <a:ext cx="1024128" cy="1024128"/>
          </a:xfrm>
          <a:prstGeom prst="ellipse">
            <a:avLst/>
          </a:prstGeom>
          <a:ln w="6350">
            <a:solidFill>
              <a:srgbClr val="8A8280">
                <a:alpha val="37000"/>
              </a:srgbClr>
            </a:solidFill>
            <a:prstDash val="solid"/>
          </a:ln>
        </p:spPr>
      </p:sp>
      <p:sp>
        <p:nvSpPr>
          <p:cNvPr id="57" name="Shape 55"/>
          <p:cNvSpPr/>
          <p:nvPr/>
        </p:nvSpPr>
        <p:spPr>
          <a:xfrm>
            <a:off x="6976872" y="5056632"/>
            <a:ext cx="1408176" cy="1408176"/>
          </a:xfrm>
          <a:prstGeom prst="ellipse">
            <a:avLst/>
          </a:prstGeom>
          <a:ln w="6350">
            <a:solidFill>
              <a:srgbClr val="8A8280">
                <a:alpha val="34000"/>
              </a:srgbClr>
            </a:solidFill>
            <a:prstDash val="solid"/>
          </a:ln>
        </p:spPr>
      </p:sp>
      <p:sp>
        <p:nvSpPr>
          <p:cNvPr id="58" name="Shape 56"/>
          <p:cNvSpPr/>
          <p:nvPr/>
        </p:nvSpPr>
        <p:spPr>
          <a:xfrm>
            <a:off x="6784848" y="4864608"/>
            <a:ext cx="1792224" cy="1792224"/>
          </a:xfrm>
          <a:prstGeom prst="ellipse">
            <a:avLst/>
          </a:prstGeom>
          <a:ln w="6350">
            <a:solidFill>
              <a:srgbClr val="8A8280">
                <a:alpha val="31000"/>
              </a:srgbClr>
            </a:solidFill>
            <a:prstDash val="solid"/>
          </a:ln>
        </p:spPr>
      </p:sp>
      <p:sp>
        <p:nvSpPr>
          <p:cNvPr id="59" name="Shape 57"/>
          <p:cNvSpPr/>
          <p:nvPr/>
        </p:nvSpPr>
        <p:spPr>
          <a:xfrm>
            <a:off x="6592824" y="4672584"/>
            <a:ext cx="2176272" cy="2176272"/>
          </a:xfrm>
          <a:prstGeom prst="ellipse">
            <a:avLst/>
          </a:prstGeom>
          <a:ln w="6350">
            <a:solidFill>
              <a:srgbClr val="8A8280">
                <a:alpha val="28000"/>
              </a:srgbClr>
            </a:solidFill>
            <a:prstDash val="solid"/>
          </a:ln>
        </p:spPr>
      </p:sp>
      <p:sp>
        <p:nvSpPr>
          <p:cNvPr id="60" name="Shape 58"/>
          <p:cNvSpPr/>
          <p:nvPr/>
        </p:nvSpPr>
        <p:spPr>
          <a:xfrm>
            <a:off x="6400800" y="4480560"/>
            <a:ext cx="2560320" cy="2560320"/>
          </a:xfrm>
          <a:prstGeom prst="ellipse">
            <a:avLst/>
          </a:prstGeom>
          <a:ln w="6350">
            <a:solidFill>
              <a:srgbClr val="8A8280">
                <a:alpha val="25000"/>
              </a:srgbClr>
            </a:solidFill>
            <a:prstDash val="solid"/>
          </a:ln>
        </p:spPr>
      </p:sp>
      <p:sp>
        <p:nvSpPr>
          <p:cNvPr id="61" name="Shape 59"/>
          <p:cNvSpPr/>
          <p:nvPr/>
        </p:nvSpPr>
        <p:spPr>
          <a:xfrm>
            <a:off x="9601200" y="6309360"/>
            <a:ext cx="548640" cy="548640"/>
          </a:xfrm>
          <a:prstGeom prst="ellipse">
            <a:avLst/>
          </a:prstGeom>
          <a:ln w="6350">
            <a:solidFill>
              <a:srgbClr val="8A8280">
                <a:alpha val="35000"/>
              </a:srgbClr>
            </a:solidFill>
            <a:prstDash val="solid"/>
          </a:ln>
        </p:spPr>
      </p:sp>
      <p:sp>
        <p:nvSpPr>
          <p:cNvPr id="62" name="Shape 60"/>
          <p:cNvSpPr/>
          <p:nvPr/>
        </p:nvSpPr>
        <p:spPr>
          <a:xfrm>
            <a:off x="9418320" y="6126480"/>
            <a:ext cx="914400" cy="914400"/>
          </a:xfrm>
          <a:prstGeom prst="ellipse">
            <a:avLst/>
          </a:prstGeom>
          <a:ln w="6350">
            <a:solidFill>
              <a:srgbClr val="8A8280">
                <a:alpha val="32000"/>
              </a:srgbClr>
            </a:solidFill>
            <a:prstDash val="solid"/>
          </a:ln>
        </p:spPr>
      </p:sp>
      <p:sp>
        <p:nvSpPr>
          <p:cNvPr id="63" name="Shape 61"/>
          <p:cNvSpPr/>
          <p:nvPr/>
        </p:nvSpPr>
        <p:spPr>
          <a:xfrm>
            <a:off x="9235440" y="5943600"/>
            <a:ext cx="1280160" cy="1280160"/>
          </a:xfrm>
          <a:prstGeom prst="ellipse">
            <a:avLst/>
          </a:prstGeom>
          <a:ln w="6350">
            <a:solidFill>
              <a:srgbClr val="8A8280">
                <a:alpha val="29000"/>
              </a:srgbClr>
            </a:solidFill>
            <a:prstDash val="solid"/>
          </a:ln>
        </p:spPr>
      </p:sp>
      <p:sp>
        <p:nvSpPr>
          <p:cNvPr id="64" name="Shape 62"/>
          <p:cNvSpPr/>
          <p:nvPr/>
        </p:nvSpPr>
        <p:spPr>
          <a:xfrm>
            <a:off x="9052560" y="5760720"/>
            <a:ext cx="1645920" cy="1645920"/>
          </a:xfrm>
          <a:prstGeom prst="ellipse">
            <a:avLst/>
          </a:prstGeom>
          <a:ln w="6350">
            <a:solidFill>
              <a:srgbClr val="8A8280">
                <a:alpha val="26000"/>
              </a:srgbClr>
            </a:solidFill>
            <a:prstDash val="solid"/>
          </a:ln>
        </p:spPr>
      </p:sp>
      <p:sp>
        <p:nvSpPr>
          <p:cNvPr id="65" name="Shape 63"/>
          <p:cNvSpPr/>
          <p:nvPr/>
        </p:nvSpPr>
        <p:spPr>
          <a:xfrm>
            <a:off x="8869680" y="5577840"/>
            <a:ext cx="2011680" cy="2011680"/>
          </a:xfrm>
          <a:prstGeom prst="ellipse">
            <a:avLst/>
          </a:prstGeom>
          <a:ln w="6350">
            <a:solidFill>
              <a:srgbClr val="8A8280">
                <a:alpha val="23000"/>
              </a:srgbClr>
            </a:solidFill>
            <a:prstDash val="solid"/>
          </a:ln>
        </p:spPr>
      </p:sp>
      <p:sp>
        <p:nvSpPr>
          <p:cNvPr id="66" name="Shape 64"/>
          <p:cNvSpPr/>
          <p:nvPr/>
        </p:nvSpPr>
        <p:spPr>
          <a:xfrm>
            <a:off x="8321040" y="7863840"/>
            <a:ext cx="731520" cy="731520"/>
          </a:xfrm>
          <a:prstGeom prst="ellipse">
            <a:avLst/>
          </a:prstGeom>
          <a:ln w="6350">
            <a:solidFill>
              <a:srgbClr val="8A8280">
                <a:alpha val="40000"/>
              </a:srgbClr>
            </a:solidFill>
            <a:prstDash val="solid"/>
          </a:ln>
        </p:spPr>
      </p:sp>
      <p:sp>
        <p:nvSpPr>
          <p:cNvPr id="67" name="Shape 65"/>
          <p:cNvSpPr/>
          <p:nvPr/>
        </p:nvSpPr>
        <p:spPr>
          <a:xfrm>
            <a:off x="8138160" y="7680960"/>
            <a:ext cx="1097280" cy="1097280"/>
          </a:xfrm>
          <a:prstGeom prst="ellipse">
            <a:avLst/>
          </a:prstGeom>
          <a:ln w="6350">
            <a:solidFill>
              <a:srgbClr val="8A8280">
                <a:alpha val="37000"/>
              </a:srgbClr>
            </a:solidFill>
            <a:prstDash val="solid"/>
          </a:ln>
        </p:spPr>
      </p:sp>
      <p:sp>
        <p:nvSpPr>
          <p:cNvPr id="68" name="Shape 66"/>
          <p:cNvSpPr/>
          <p:nvPr/>
        </p:nvSpPr>
        <p:spPr>
          <a:xfrm>
            <a:off x="7955280" y="7498080"/>
            <a:ext cx="1463040" cy="1463040"/>
          </a:xfrm>
          <a:prstGeom prst="ellipse">
            <a:avLst/>
          </a:prstGeom>
          <a:ln w="6350">
            <a:solidFill>
              <a:srgbClr val="8A8280">
                <a:alpha val="34000"/>
              </a:srgbClr>
            </a:solidFill>
            <a:prstDash val="solid"/>
          </a:ln>
        </p:spPr>
      </p:sp>
      <p:sp>
        <p:nvSpPr>
          <p:cNvPr id="69" name="Shape 67"/>
          <p:cNvSpPr/>
          <p:nvPr/>
        </p:nvSpPr>
        <p:spPr>
          <a:xfrm>
            <a:off x="7772400" y="7315200"/>
            <a:ext cx="1828800" cy="1828800"/>
          </a:xfrm>
          <a:prstGeom prst="ellipse">
            <a:avLst/>
          </a:prstGeom>
          <a:ln w="6350">
            <a:solidFill>
              <a:srgbClr val="8A8280">
                <a:alpha val="31000"/>
              </a:srgbClr>
            </a:solidFill>
            <a:prstDash val="solid"/>
          </a:ln>
        </p:spPr>
      </p:sp>
      <p:sp>
        <p:nvSpPr>
          <p:cNvPr id="70" name="Shape 68"/>
          <p:cNvSpPr/>
          <p:nvPr/>
        </p:nvSpPr>
        <p:spPr>
          <a:xfrm>
            <a:off x="7589520" y="7132320"/>
            <a:ext cx="2194560" cy="2194560"/>
          </a:xfrm>
          <a:prstGeom prst="ellipse">
            <a:avLst/>
          </a:prstGeom>
          <a:ln w="6350">
            <a:solidFill>
              <a:srgbClr val="8A8280">
                <a:alpha val="28000"/>
              </a:srgbClr>
            </a:solidFill>
            <a:prstDash val="solid"/>
          </a:ln>
        </p:spPr>
      </p:sp>
      <p:sp>
        <p:nvSpPr>
          <p:cNvPr id="71" name="Shape 69"/>
          <p:cNvSpPr/>
          <p:nvPr/>
        </p:nvSpPr>
        <p:spPr>
          <a:xfrm>
            <a:off x="7406640" y="6949440"/>
            <a:ext cx="2560320" cy="2560320"/>
          </a:xfrm>
          <a:prstGeom prst="ellipse">
            <a:avLst/>
          </a:prstGeom>
          <a:ln w="6350">
            <a:solidFill>
              <a:srgbClr val="8A8280">
                <a:alpha val="25000"/>
              </a:srgbClr>
            </a:solidFill>
            <a:prstDash val="solid"/>
          </a:ln>
        </p:spPr>
      </p:sp>
      <p:sp>
        <p:nvSpPr>
          <p:cNvPr id="72" name="Shape 70"/>
          <p:cNvSpPr/>
          <p:nvPr/>
        </p:nvSpPr>
        <p:spPr>
          <a:xfrm>
            <a:off x="7223760" y="6766560"/>
            <a:ext cx="2926080" cy="2926080"/>
          </a:xfrm>
          <a:prstGeom prst="ellipse">
            <a:avLst/>
          </a:prstGeom>
          <a:ln w="6350">
            <a:solidFill>
              <a:srgbClr val="8A8280">
                <a:alpha val="22000"/>
              </a:srgbClr>
            </a:solidFill>
            <a:prstDash val="solid"/>
          </a:ln>
        </p:spPr>
      </p:sp>
      <p:sp>
        <p:nvSpPr>
          <p:cNvPr id="73" name="Shape 71"/>
          <p:cNvSpPr/>
          <p:nvPr/>
        </p:nvSpPr>
        <p:spPr>
          <a:xfrm>
            <a:off x="7143750" y="5086350"/>
            <a:ext cx="68580" cy="68580"/>
          </a:xfrm>
          <a:prstGeom prst="rect">
            <a:avLst/>
          </a:prstGeom>
          <a:solidFill>
            <a:srgbClr val="18160F"/>
          </a:solidFill>
          <a:ln/>
        </p:spPr>
      </p:sp>
      <p:sp>
        <p:nvSpPr>
          <p:cNvPr id="74" name="Shape 72"/>
          <p:cNvSpPr/>
          <p:nvPr/>
        </p:nvSpPr>
        <p:spPr>
          <a:xfrm>
            <a:off x="7326630" y="5406390"/>
            <a:ext cx="68580" cy="68580"/>
          </a:xfrm>
          <a:prstGeom prst="rect">
            <a:avLst/>
          </a:prstGeom>
          <a:solidFill>
            <a:srgbClr val="18160F"/>
          </a:solidFill>
          <a:ln/>
        </p:spPr>
      </p:sp>
      <p:sp>
        <p:nvSpPr>
          <p:cNvPr id="75" name="Shape 73"/>
          <p:cNvSpPr/>
          <p:nvPr/>
        </p:nvSpPr>
        <p:spPr>
          <a:xfrm>
            <a:off x="7509510" y="5955030"/>
            <a:ext cx="68580" cy="68580"/>
          </a:xfrm>
          <a:prstGeom prst="rect">
            <a:avLst/>
          </a:prstGeom>
          <a:solidFill>
            <a:srgbClr val="18160F"/>
          </a:solidFill>
          <a:ln/>
        </p:spPr>
      </p:sp>
      <p:sp>
        <p:nvSpPr>
          <p:cNvPr id="76" name="Shape 74"/>
          <p:cNvSpPr/>
          <p:nvPr/>
        </p:nvSpPr>
        <p:spPr>
          <a:xfrm>
            <a:off x="7875270" y="5680710"/>
            <a:ext cx="68580" cy="68580"/>
          </a:xfrm>
          <a:prstGeom prst="rect">
            <a:avLst/>
          </a:prstGeom>
          <a:solidFill>
            <a:srgbClr val="18160F"/>
          </a:solidFill>
          <a:ln/>
        </p:spPr>
      </p:sp>
      <p:sp>
        <p:nvSpPr>
          <p:cNvPr id="77" name="Shape 75"/>
          <p:cNvSpPr/>
          <p:nvPr/>
        </p:nvSpPr>
        <p:spPr>
          <a:xfrm>
            <a:off x="8103870" y="6229350"/>
            <a:ext cx="68580" cy="68580"/>
          </a:xfrm>
          <a:prstGeom prst="rect">
            <a:avLst/>
          </a:prstGeom>
          <a:solidFill>
            <a:srgbClr val="18160F"/>
          </a:solidFill>
          <a:ln/>
        </p:spPr>
      </p:sp>
      <p:sp>
        <p:nvSpPr>
          <p:cNvPr id="78" name="Shape 76"/>
          <p:cNvSpPr/>
          <p:nvPr/>
        </p:nvSpPr>
        <p:spPr>
          <a:xfrm>
            <a:off x="9521190" y="6320790"/>
            <a:ext cx="68580" cy="68580"/>
          </a:xfrm>
          <a:prstGeom prst="rect">
            <a:avLst/>
          </a:prstGeom>
          <a:solidFill>
            <a:srgbClr val="18160F"/>
          </a:solidFill>
          <a:ln/>
        </p:spPr>
      </p:sp>
      <p:sp>
        <p:nvSpPr>
          <p:cNvPr id="79" name="Shape 77"/>
          <p:cNvSpPr/>
          <p:nvPr/>
        </p:nvSpPr>
        <p:spPr>
          <a:xfrm>
            <a:off x="9658350" y="6686550"/>
            <a:ext cx="68580" cy="68580"/>
          </a:xfrm>
          <a:prstGeom prst="rect">
            <a:avLst/>
          </a:prstGeom>
          <a:solidFill>
            <a:srgbClr val="18160F"/>
          </a:solidFill>
          <a:ln/>
        </p:spPr>
      </p:sp>
      <p:sp>
        <p:nvSpPr>
          <p:cNvPr id="80" name="Shape 78"/>
          <p:cNvSpPr/>
          <p:nvPr/>
        </p:nvSpPr>
        <p:spPr>
          <a:xfrm>
            <a:off x="9978390" y="6869430"/>
            <a:ext cx="68580" cy="68580"/>
          </a:xfrm>
          <a:prstGeom prst="rect">
            <a:avLst/>
          </a:prstGeom>
          <a:solidFill>
            <a:srgbClr val="18160F"/>
          </a:solidFill>
          <a:ln/>
        </p:spPr>
      </p:sp>
      <p:sp>
        <p:nvSpPr>
          <p:cNvPr id="81" name="Shape 79"/>
          <p:cNvSpPr/>
          <p:nvPr/>
        </p:nvSpPr>
        <p:spPr>
          <a:xfrm>
            <a:off x="10161270" y="6412230"/>
            <a:ext cx="68580" cy="68580"/>
          </a:xfrm>
          <a:prstGeom prst="rect">
            <a:avLst/>
          </a:prstGeom>
          <a:solidFill>
            <a:srgbClr val="18160F"/>
          </a:solidFill>
          <a:ln/>
        </p:spPr>
      </p:sp>
      <p:sp>
        <p:nvSpPr>
          <p:cNvPr id="82" name="Shape 80"/>
          <p:cNvSpPr/>
          <p:nvPr/>
        </p:nvSpPr>
        <p:spPr>
          <a:xfrm>
            <a:off x="8241030" y="7783830"/>
            <a:ext cx="68580" cy="68580"/>
          </a:xfrm>
          <a:prstGeom prst="rect">
            <a:avLst/>
          </a:prstGeom>
          <a:solidFill>
            <a:srgbClr val="18160F"/>
          </a:solidFill>
          <a:ln/>
        </p:spPr>
      </p:sp>
      <p:sp>
        <p:nvSpPr>
          <p:cNvPr id="83" name="Shape 81"/>
          <p:cNvSpPr/>
          <p:nvPr/>
        </p:nvSpPr>
        <p:spPr>
          <a:xfrm>
            <a:off x="8561070" y="8241030"/>
            <a:ext cx="68580" cy="68580"/>
          </a:xfrm>
          <a:prstGeom prst="rect">
            <a:avLst/>
          </a:prstGeom>
          <a:solidFill>
            <a:srgbClr val="18160F"/>
          </a:solidFill>
          <a:ln/>
        </p:spPr>
      </p:sp>
      <p:sp>
        <p:nvSpPr>
          <p:cNvPr id="84" name="Shape 82"/>
          <p:cNvSpPr/>
          <p:nvPr/>
        </p:nvSpPr>
        <p:spPr>
          <a:xfrm>
            <a:off x="8972550" y="8423910"/>
            <a:ext cx="68580" cy="68580"/>
          </a:xfrm>
          <a:prstGeom prst="rect">
            <a:avLst/>
          </a:prstGeom>
          <a:solidFill>
            <a:srgbClr val="18160F"/>
          </a:solidFill>
          <a:ln/>
        </p:spPr>
      </p:sp>
      <p:sp>
        <p:nvSpPr>
          <p:cNvPr id="85" name="Shape 83"/>
          <p:cNvSpPr/>
          <p:nvPr/>
        </p:nvSpPr>
        <p:spPr>
          <a:xfrm>
            <a:off x="8698230" y="7829550"/>
            <a:ext cx="68580" cy="68580"/>
          </a:xfrm>
          <a:prstGeom prst="rect">
            <a:avLst/>
          </a:prstGeom>
          <a:solidFill>
            <a:srgbClr val="18160F"/>
          </a:solidFill>
          <a:ln/>
        </p:spPr>
      </p:sp>
      <p:sp>
        <p:nvSpPr>
          <p:cNvPr id="86" name="Shape 84"/>
          <p:cNvSpPr/>
          <p:nvPr/>
        </p:nvSpPr>
        <p:spPr>
          <a:xfrm>
            <a:off x="9201150" y="8149590"/>
            <a:ext cx="68580" cy="68580"/>
          </a:xfrm>
          <a:prstGeom prst="rect">
            <a:avLst/>
          </a:prstGeom>
          <a:solidFill>
            <a:srgbClr val="18160F"/>
          </a:solidFill>
          <a:ln/>
        </p:spPr>
      </p:sp>
      <p:sp>
        <p:nvSpPr>
          <p:cNvPr id="87" name="Shape 85"/>
          <p:cNvSpPr/>
          <p:nvPr/>
        </p:nvSpPr>
        <p:spPr>
          <a:xfrm>
            <a:off x="9429750" y="8561070"/>
            <a:ext cx="68580" cy="68580"/>
          </a:xfrm>
          <a:prstGeom prst="rect">
            <a:avLst/>
          </a:prstGeom>
          <a:solidFill>
            <a:srgbClr val="18160F"/>
          </a:solidFill>
          <a:ln/>
        </p:spPr>
      </p:sp>
      <p:sp>
        <p:nvSpPr>
          <p:cNvPr id="88" name="Shape 86"/>
          <p:cNvSpPr/>
          <p:nvPr/>
        </p:nvSpPr>
        <p:spPr>
          <a:xfrm>
            <a:off x="6217920" y="10424160"/>
            <a:ext cx="5029200" cy="-6400800"/>
          </a:xfrm>
          <a:prstGeom prst="line">
            <a:avLst/>
          </a:prstGeom>
          <a:noFill/>
          <a:ln w="6985">
            <a:solidFill>
              <a:srgbClr val="8A8280">
                <a:alpha val="45000"/>
              </a:srgbClr>
            </a:solidFill>
            <a:prstDash val="solid"/>
          </a:ln>
        </p:spPr>
      </p:sp>
      <p:sp>
        <p:nvSpPr>
          <p:cNvPr id="89" name="Shape 87"/>
          <p:cNvSpPr/>
          <p:nvPr/>
        </p:nvSpPr>
        <p:spPr>
          <a:xfrm>
            <a:off x="6583680" y="10972800"/>
            <a:ext cx="4572000" cy="-5029200"/>
          </a:xfrm>
          <a:prstGeom prst="line">
            <a:avLst/>
          </a:prstGeom>
          <a:noFill/>
          <a:ln w="5080">
            <a:solidFill>
              <a:srgbClr val="8A8280">
                <a:alpha val="30000"/>
              </a:srgbClr>
            </a:solidFill>
            <a:prstDash val="solid"/>
          </a:ln>
        </p:spPr>
      </p:sp>
      <p:sp>
        <p:nvSpPr>
          <p:cNvPr id="90" name="Shape 88"/>
          <p:cNvSpPr/>
          <p:nvPr/>
        </p:nvSpPr>
        <p:spPr>
          <a:xfrm>
            <a:off x="6949440" y="10698480"/>
            <a:ext cx="4206240" cy="-3291840"/>
          </a:xfrm>
          <a:prstGeom prst="line">
            <a:avLst/>
          </a:prstGeom>
          <a:noFill/>
          <a:ln w="5080">
            <a:solidFill>
              <a:srgbClr val="8A8280">
                <a:alpha val="30000"/>
              </a:srgbClr>
            </a:solidFill>
            <a:prstDash val="solid"/>
          </a:ln>
        </p:spPr>
      </p:sp>
      <p:sp>
        <p:nvSpPr>
          <p:cNvPr id="91" name="Shape 89"/>
          <p:cNvSpPr/>
          <p:nvPr/>
        </p:nvSpPr>
        <p:spPr>
          <a:xfrm>
            <a:off x="6766560" y="10424160"/>
            <a:ext cx="640080" cy="-822960"/>
          </a:xfrm>
          <a:prstGeom prst="line">
            <a:avLst/>
          </a:prstGeom>
          <a:noFill/>
          <a:ln w="20320">
            <a:solidFill>
              <a:srgbClr val="F7F471"/>
            </a:solidFill>
            <a:prstDash val="solid"/>
          </a:ln>
        </p:spPr>
      </p:sp>
      <p:sp>
        <p:nvSpPr>
          <p:cNvPr id="92" name="Shape 90"/>
          <p:cNvSpPr/>
          <p:nvPr/>
        </p:nvSpPr>
        <p:spPr>
          <a:xfrm>
            <a:off x="7406640" y="9601200"/>
            <a:ext cx="731520" cy="-731520"/>
          </a:xfrm>
          <a:prstGeom prst="line">
            <a:avLst/>
          </a:prstGeom>
          <a:noFill/>
          <a:ln w="20320">
            <a:solidFill>
              <a:srgbClr val="F7F471"/>
            </a:solidFill>
            <a:prstDash val="solid"/>
          </a:ln>
        </p:spPr>
      </p:sp>
      <p:sp>
        <p:nvSpPr>
          <p:cNvPr id="93" name="Shape 91"/>
          <p:cNvSpPr/>
          <p:nvPr/>
        </p:nvSpPr>
        <p:spPr>
          <a:xfrm>
            <a:off x="8138160" y="8869680"/>
            <a:ext cx="731520" cy="-731520"/>
          </a:xfrm>
          <a:prstGeom prst="line">
            <a:avLst/>
          </a:prstGeom>
          <a:noFill/>
          <a:ln w="20320">
            <a:solidFill>
              <a:srgbClr val="F7F471"/>
            </a:solidFill>
            <a:prstDash val="solid"/>
          </a:ln>
        </p:spPr>
      </p:sp>
      <p:sp>
        <p:nvSpPr>
          <p:cNvPr id="94" name="Shape 92"/>
          <p:cNvSpPr/>
          <p:nvPr/>
        </p:nvSpPr>
        <p:spPr>
          <a:xfrm>
            <a:off x="8869680" y="8138160"/>
            <a:ext cx="548640" cy="-731520"/>
          </a:xfrm>
          <a:prstGeom prst="line">
            <a:avLst/>
          </a:prstGeom>
          <a:noFill/>
          <a:ln w="20320">
            <a:solidFill>
              <a:srgbClr val="F7F471"/>
            </a:solidFill>
            <a:prstDash val="solid"/>
          </a:ln>
        </p:spPr>
      </p:sp>
      <p:sp>
        <p:nvSpPr>
          <p:cNvPr id="95" name="Shape 93"/>
          <p:cNvSpPr/>
          <p:nvPr/>
        </p:nvSpPr>
        <p:spPr>
          <a:xfrm>
            <a:off x="9418320" y="7406640"/>
            <a:ext cx="457200" cy="-731520"/>
          </a:xfrm>
          <a:prstGeom prst="line">
            <a:avLst/>
          </a:prstGeom>
          <a:noFill/>
          <a:ln w="20320">
            <a:solidFill>
              <a:srgbClr val="F7F471"/>
            </a:solidFill>
            <a:prstDash val="solid"/>
          </a:ln>
        </p:spPr>
      </p:sp>
      <p:sp>
        <p:nvSpPr>
          <p:cNvPr id="96" name="Shape 94"/>
          <p:cNvSpPr/>
          <p:nvPr/>
        </p:nvSpPr>
        <p:spPr>
          <a:xfrm>
            <a:off x="9875520" y="6675120"/>
            <a:ext cx="365760" cy="-822960"/>
          </a:xfrm>
          <a:prstGeom prst="line">
            <a:avLst/>
          </a:prstGeom>
          <a:noFill/>
          <a:ln w="20320">
            <a:solidFill>
              <a:srgbClr val="F7F471"/>
            </a:solidFill>
            <a:prstDash val="solid"/>
          </a:ln>
        </p:spPr>
      </p:sp>
      <p:sp>
        <p:nvSpPr>
          <p:cNvPr id="97" name="Shape 95"/>
          <p:cNvSpPr/>
          <p:nvPr/>
        </p:nvSpPr>
        <p:spPr>
          <a:xfrm>
            <a:off x="6647688" y="10305288"/>
            <a:ext cx="237744" cy="237744"/>
          </a:xfrm>
          <a:prstGeom prst="rect">
            <a:avLst/>
          </a:prstGeom>
          <a:solidFill>
            <a:srgbClr val="F7F471"/>
          </a:solidFill>
          <a:ln w="8890">
            <a:solidFill>
              <a:srgbClr val="18160F"/>
            </a:solidFill>
            <a:prstDash val="solid"/>
          </a:ln>
        </p:spPr>
      </p:sp>
      <p:sp>
        <p:nvSpPr>
          <p:cNvPr id="98" name="Text 96"/>
          <p:cNvSpPr/>
          <p:nvPr/>
        </p:nvSpPr>
        <p:spPr>
          <a:xfrm>
            <a:off x="6126480" y="10012680"/>
            <a:ext cx="1280160" cy="256032"/>
          </a:xfrm>
          <a:prstGeom prst="rect">
            <a:avLst/>
          </a:prstGeom>
          <a:noFill/>
          <a:ln/>
        </p:spPr>
        <p:txBody>
          <a:bodyPr wrap="square" lIns="0" tIns="0" rIns="0" bIns="0" rtlCol="0" anchor="b"/>
          <a:lstStyle/>
          <a:p>
            <a:pPr algn="ctr" indent="0" marL="0">
              <a:buNone/>
            </a:pPr>
            <a:r>
              <a:rPr lang="en-US" sz="900" b="1" spc="200" kern="0" dirty="0">
                <a:solidFill>
                  <a:srgbClr val="18160F"/>
                </a:solidFill>
                <a:latin typeface="Inter" pitchFamily="34" charset="0"/>
                <a:ea typeface="Inter" pitchFamily="34" charset="-122"/>
                <a:cs typeface="Inter" pitchFamily="34" charset="-120"/>
              </a:rPr>
              <a:t>N.01 / STRATEGY</a:t>
            </a:r>
            <a:endParaRPr lang="en-US" sz="900" dirty="0"/>
          </a:p>
        </p:txBody>
      </p:sp>
      <p:sp>
        <p:nvSpPr>
          <p:cNvPr id="99" name="Shape 97"/>
          <p:cNvSpPr/>
          <p:nvPr/>
        </p:nvSpPr>
        <p:spPr>
          <a:xfrm>
            <a:off x="7287768" y="9482328"/>
            <a:ext cx="237744" cy="237744"/>
          </a:xfrm>
          <a:prstGeom prst="rect">
            <a:avLst/>
          </a:prstGeom>
          <a:solidFill>
            <a:srgbClr val="F7F471"/>
          </a:solidFill>
          <a:ln w="8890">
            <a:solidFill>
              <a:srgbClr val="18160F"/>
            </a:solidFill>
            <a:prstDash val="solid"/>
          </a:ln>
        </p:spPr>
      </p:sp>
      <p:sp>
        <p:nvSpPr>
          <p:cNvPr id="100" name="Text 98"/>
          <p:cNvSpPr/>
          <p:nvPr/>
        </p:nvSpPr>
        <p:spPr>
          <a:xfrm>
            <a:off x="6766560" y="9189720"/>
            <a:ext cx="1280160" cy="256032"/>
          </a:xfrm>
          <a:prstGeom prst="rect">
            <a:avLst/>
          </a:prstGeom>
          <a:noFill/>
          <a:ln/>
        </p:spPr>
        <p:txBody>
          <a:bodyPr wrap="square" lIns="0" tIns="0" rIns="0" bIns="0" rtlCol="0" anchor="b"/>
          <a:lstStyle/>
          <a:p>
            <a:pPr algn="ctr" indent="0" marL="0">
              <a:buNone/>
            </a:pPr>
            <a:r>
              <a:rPr lang="en-US" sz="900" b="1" spc="200" kern="0" dirty="0">
                <a:solidFill>
                  <a:srgbClr val="18160F"/>
                </a:solidFill>
                <a:latin typeface="Inter" pitchFamily="34" charset="0"/>
                <a:ea typeface="Inter" pitchFamily="34" charset="-122"/>
                <a:cs typeface="Inter" pitchFamily="34" charset="-120"/>
              </a:rPr>
              <a:t>N.02 / STRUCTURE</a:t>
            </a:r>
            <a:endParaRPr lang="en-US" sz="900" dirty="0"/>
          </a:p>
        </p:txBody>
      </p:sp>
      <p:sp>
        <p:nvSpPr>
          <p:cNvPr id="101" name="Shape 99"/>
          <p:cNvSpPr/>
          <p:nvPr/>
        </p:nvSpPr>
        <p:spPr>
          <a:xfrm>
            <a:off x="8019288" y="8750808"/>
            <a:ext cx="237744" cy="237744"/>
          </a:xfrm>
          <a:prstGeom prst="rect">
            <a:avLst/>
          </a:prstGeom>
          <a:solidFill>
            <a:srgbClr val="F7F471"/>
          </a:solidFill>
          <a:ln w="8890">
            <a:solidFill>
              <a:srgbClr val="18160F"/>
            </a:solidFill>
            <a:prstDash val="solid"/>
          </a:ln>
        </p:spPr>
      </p:sp>
      <p:sp>
        <p:nvSpPr>
          <p:cNvPr id="102" name="Text 100"/>
          <p:cNvSpPr/>
          <p:nvPr/>
        </p:nvSpPr>
        <p:spPr>
          <a:xfrm>
            <a:off x="7498080" y="8458200"/>
            <a:ext cx="1280160" cy="256032"/>
          </a:xfrm>
          <a:prstGeom prst="rect">
            <a:avLst/>
          </a:prstGeom>
          <a:noFill/>
          <a:ln/>
        </p:spPr>
        <p:txBody>
          <a:bodyPr wrap="square" lIns="0" tIns="0" rIns="0" bIns="0" rtlCol="0" anchor="b"/>
          <a:lstStyle/>
          <a:p>
            <a:pPr algn="ctr" indent="0" marL="0">
              <a:buNone/>
            </a:pPr>
            <a:r>
              <a:rPr lang="en-US" sz="900" b="1" spc="200" kern="0" dirty="0">
                <a:solidFill>
                  <a:srgbClr val="18160F"/>
                </a:solidFill>
                <a:latin typeface="Inter" pitchFamily="34" charset="0"/>
                <a:ea typeface="Inter" pitchFamily="34" charset="-122"/>
                <a:cs typeface="Inter" pitchFamily="34" charset="-120"/>
              </a:rPr>
              <a:t>N.03 / SYSTEMS</a:t>
            </a:r>
            <a:endParaRPr lang="en-US" sz="900" dirty="0"/>
          </a:p>
        </p:txBody>
      </p:sp>
      <p:sp>
        <p:nvSpPr>
          <p:cNvPr id="103" name="Shape 101"/>
          <p:cNvSpPr/>
          <p:nvPr/>
        </p:nvSpPr>
        <p:spPr>
          <a:xfrm>
            <a:off x="8750808" y="8019288"/>
            <a:ext cx="237744" cy="237744"/>
          </a:xfrm>
          <a:prstGeom prst="rect">
            <a:avLst/>
          </a:prstGeom>
          <a:solidFill>
            <a:srgbClr val="F7F471"/>
          </a:solidFill>
          <a:ln w="8890">
            <a:solidFill>
              <a:srgbClr val="18160F"/>
            </a:solidFill>
            <a:prstDash val="solid"/>
          </a:ln>
        </p:spPr>
      </p:sp>
      <p:sp>
        <p:nvSpPr>
          <p:cNvPr id="104" name="Text 102"/>
          <p:cNvSpPr/>
          <p:nvPr/>
        </p:nvSpPr>
        <p:spPr>
          <a:xfrm>
            <a:off x="8229600" y="7726680"/>
            <a:ext cx="1280160" cy="256032"/>
          </a:xfrm>
          <a:prstGeom prst="rect">
            <a:avLst/>
          </a:prstGeom>
          <a:noFill/>
          <a:ln/>
        </p:spPr>
        <p:txBody>
          <a:bodyPr wrap="square" lIns="0" tIns="0" rIns="0" bIns="0" rtlCol="0" anchor="b"/>
          <a:lstStyle/>
          <a:p>
            <a:pPr algn="ctr" indent="0" marL="0">
              <a:buNone/>
            </a:pPr>
            <a:r>
              <a:rPr lang="en-US" sz="900" b="1" spc="200" kern="0" dirty="0">
                <a:solidFill>
                  <a:srgbClr val="18160F"/>
                </a:solidFill>
                <a:latin typeface="Inter" pitchFamily="34" charset="0"/>
                <a:ea typeface="Inter" pitchFamily="34" charset="-122"/>
                <a:cs typeface="Inter" pitchFamily="34" charset="-120"/>
              </a:rPr>
              <a:t>N.04 / STAFF</a:t>
            </a:r>
            <a:endParaRPr lang="en-US" sz="900" dirty="0"/>
          </a:p>
        </p:txBody>
      </p:sp>
      <p:sp>
        <p:nvSpPr>
          <p:cNvPr id="105" name="Shape 103"/>
          <p:cNvSpPr/>
          <p:nvPr/>
        </p:nvSpPr>
        <p:spPr>
          <a:xfrm>
            <a:off x="9299448" y="7287768"/>
            <a:ext cx="237744" cy="237744"/>
          </a:xfrm>
          <a:prstGeom prst="rect">
            <a:avLst/>
          </a:prstGeom>
          <a:solidFill>
            <a:srgbClr val="F7F471"/>
          </a:solidFill>
          <a:ln w="8890">
            <a:solidFill>
              <a:srgbClr val="18160F"/>
            </a:solidFill>
            <a:prstDash val="solid"/>
          </a:ln>
        </p:spPr>
      </p:sp>
      <p:sp>
        <p:nvSpPr>
          <p:cNvPr id="106" name="Text 104"/>
          <p:cNvSpPr/>
          <p:nvPr/>
        </p:nvSpPr>
        <p:spPr>
          <a:xfrm>
            <a:off x="8778240" y="6995160"/>
            <a:ext cx="1280160" cy="256032"/>
          </a:xfrm>
          <a:prstGeom prst="rect">
            <a:avLst/>
          </a:prstGeom>
          <a:noFill/>
          <a:ln/>
        </p:spPr>
        <p:txBody>
          <a:bodyPr wrap="square" lIns="0" tIns="0" rIns="0" bIns="0" rtlCol="0" anchor="b"/>
          <a:lstStyle/>
          <a:p>
            <a:pPr algn="ctr" indent="0" marL="0">
              <a:buNone/>
            </a:pPr>
            <a:r>
              <a:rPr lang="en-US" sz="900" b="1" spc="200" kern="0" dirty="0">
                <a:solidFill>
                  <a:srgbClr val="18160F"/>
                </a:solidFill>
                <a:latin typeface="Inter" pitchFamily="34" charset="0"/>
                <a:ea typeface="Inter" pitchFamily="34" charset="-122"/>
                <a:cs typeface="Inter" pitchFamily="34" charset="-120"/>
              </a:rPr>
              <a:t>N.05 / SKILLS</a:t>
            </a:r>
            <a:endParaRPr lang="en-US" sz="900" dirty="0"/>
          </a:p>
        </p:txBody>
      </p:sp>
      <p:sp>
        <p:nvSpPr>
          <p:cNvPr id="107" name="Shape 105"/>
          <p:cNvSpPr/>
          <p:nvPr/>
        </p:nvSpPr>
        <p:spPr>
          <a:xfrm>
            <a:off x="9756648" y="6556248"/>
            <a:ext cx="237744" cy="237744"/>
          </a:xfrm>
          <a:prstGeom prst="rect">
            <a:avLst/>
          </a:prstGeom>
          <a:solidFill>
            <a:srgbClr val="F7F471"/>
          </a:solidFill>
          <a:ln w="8890">
            <a:solidFill>
              <a:srgbClr val="18160F"/>
            </a:solidFill>
            <a:prstDash val="solid"/>
          </a:ln>
        </p:spPr>
      </p:sp>
      <p:sp>
        <p:nvSpPr>
          <p:cNvPr id="108" name="Text 106"/>
          <p:cNvSpPr/>
          <p:nvPr/>
        </p:nvSpPr>
        <p:spPr>
          <a:xfrm>
            <a:off x="9235440" y="6263640"/>
            <a:ext cx="1280160" cy="256032"/>
          </a:xfrm>
          <a:prstGeom prst="rect">
            <a:avLst/>
          </a:prstGeom>
          <a:noFill/>
          <a:ln/>
        </p:spPr>
        <p:txBody>
          <a:bodyPr wrap="square" lIns="0" tIns="0" rIns="0" bIns="0" rtlCol="0" anchor="b"/>
          <a:lstStyle/>
          <a:p>
            <a:pPr algn="ctr" indent="0" marL="0">
              <a:buNone/>
            </a:pPr>
            <a:r>
              <a:rPr lang="en-US" sz="900" b="1" spc="200" kern="0" dirty="0">
                <a:solidFill>
                  <a:srgbClr val="18160F"/>
                </a:solidFill>
                <a:latin typeface="Inter" pitchFamily="34" charset="0"/>
                <a:ea typeface="Inter" pitchFamily="34" charset="-122"/>
                <a:cs typeface="Inter" pitchFamily="34" charset="-120"/>
              </a:rPr>
              <a:t>N.06 / STYLE</a:t>
            </a:r>
            <a:endParaRPr lang="en-US" sz="900" dirty="0"/>
          </a:p>
        </p:txBody>
      </p:sp>
      <p:sp>
        <p:nvSpPr>
          <p:cNvPr id="109" name="Shape 107"/>
          <p:cNvSpPr/>
          <p:nvPr/>
        </p:nvSpPr>
        <p:spPr>
          <a:xfrm>
            <a:off x="10122408" y="5733288"/>
            <a:ext cx="237744" cy="237744"/>
          </a:xfrm>
          <a:prstGeom prst="rect">
            <a:avLst/>
          </a:prstGeom>
          <a:solidFill>
            <a:srgbClr val="F7F471"/>
          </a:solidFill>
          <a:ln w="8890">
            <a:solidFill>
              <a:srgbClr val="18160F"/>
            </a:solidFill>
            <a:prstDash val="solid"/>
          </a:ln>
        </p:spPr>
      </p:sp>
      <p:sp>
        <p:nvSpPr>
          <p:cNvPr id="110" name="Text 108"/>
          <p:cNvSpPr/>
          <p:nvPr/>
        </p:nvSpPr>
        <p:spPr>
          <a:xfrm>
            <a:off x="9601200" y="5440680"/>
            <a:ext cx="1280160" cy="256032"/>
          </a:xfrm>
          <a:prstGeom prst="rect">
            <a:avLst/>
          </a:prstGeom>
          <a:noFill/>
          <a:ln/>
        </p:spPr>
        <p:txBody>
          <a:bodyPr wrap="square" lIns="0" tIns="0" rIns="0" bIns="0" rtlCol="0" anchor="b"/>
          <a:lstStyle/>
          <a:p>
            <a:pPr algn="ctr" indent="0" marL="0">
              <a:buNone/>
            </a:pPr>
            <a:r>
              <a:rPr lang="en-US" sz="900" b="1" spc="200" kern="0" dirty="0">
                <a:solidFill>
                  <a:srgbClr val="18160F"/>
                </a:solidFill>
                <a:latin typeface="Inter" pitchFamily="34" charset="0"/>
                <a:ea typeface="Inter" pitchFamily="34" charset="-122"/>
                <a:cs typeface="Inter" pitchFamily="34" charset="-120"/>
              </a:rPr>
              <a:t>N.07 / SHARED VALUES</a:t>
            </a:r>
            <a:endParaRPr lang="en-US" sz="900" dirty="0"/>
          </a:p>
        </p:txBody>
      </p:sp>
      <p:sp>
        <p:nvSpPr>
          <p:cNvPr id="111" name="Shape 109"/>
          <p:cNvSpPr/>
          <p:nvPr/>
        </p:nvSpPr>
        <p:spPr>
          <a:xfrm>
            <a:off x="10241280" y="5852160"/>
            <a:ext cx="457200" cy="-914400"/>
          </a:xfrm>
          <a:prstGeom prst="line">
            <a:avLst/>
          </a:prstGeom>
          <a:noFill/>
          <a:ln w="20320">
            <a:solidFill>
              <a:srgbClr val="F7F471"/>
            </a:solidFill>
            <a:prstDash val="dash"/>
          </a:ln>
        </p:spPr>
      </p:sp>
      <p:sp>
        <p:nvSpPr>
          <p:cNvPr id="112" name="Shape 110"/>
          <p:cNvSpPr/>
          <p:nvPr/>
        </p:nvSpPr>
        <p:spPr>
          <a:xfrm>
            <a:off x="10533888" y="4773168"/>
            <a:ext cx="329184" cy="329184"/>
          </a:xfrm>
          <a:prstGeom prst="rect">
            <a:avLst/>
          </a:prstGeom>
          <a:solidFill>
            <a:srgbClr val="F7F471"/>
          </a:solidFill>
          <a:ln w="12700">
            <a:solidFill>
              <a:srgbClr val="18160F"/>
            </a:solidFill>
            <a:prstDash val="solid"/>
          </a:ln>
        </p:spPr>
      </p:sp>
      <p:sp>
        <p:nvSpPr>
          <p:cNvPr id="113" name="Text 111"/>
          <p:cNvSpPr/>
          <p:nvPr/>
        </p:nvSpPr>
        <p:spPr>
          <a:xfrm>
            <a:off x="9784080" y="4434840"/>
            <a:ext cx="1828800" cy="256032"/>
          </a:xfrm>
          <a:prstGeom prst="rect">
            <a:avLst/>
          </a:prstGeom>
          <a:noFill/>
          <a:ln/>
        </p:spPr>
        <p:txBody>
          <a:bodyPr wrap="square" lIns="0" tIns="0" rIns="0" bIns="0" rtlCol="0" anchor="b"/>
          <a:lstStyle/>
          <a:p>
            <a:pPr algn="ctr" indent="0" marL="0">
              <a:buNone/>
            </a:pPr>
            <a:r>
              <a:rPr lang="en-US" sz="900" b="1" spc="200" kern="0" dirty="0">
                <a:solidFill>
                  <a:srgbClr val="18160F"/>
                </a:solidFill>
                <a:latin typeface="Inter" pitchFamily="34" charset="0"/>
                <a:ea typeface="Inter" pitchFamily="34" charset="-122"/>
                <a:cs typeface="Inter" pitchFamily="34" charset="-120"/>
              </a:rPr>
              <a:t>N.08 / STACK</a:t>
            </a:r>
            <a:endParaRPr lang="en-US" sz="900" dirty="0"/>
          </a:p>
        </p:txBody>
      </p:sp>
      <p:sp>
        <p:nvSpPr>
          <p:cNvPr id="114" name="Shape 112"/>
          <p:cNvSpPr/>
          <p:nvPr/>
        </p:nvSpPr>
        <p:spPr>
          <a:xfrm>
            <a:off x="6501384" y="4572000"/>
            <a:ext cx="164592" cy="0"/>
          </a:xfrm>
          <a:prstGeom prst="line">
            <a:avLst/>
          </a:prstGeom>
          <a:noFill/>
          <a:ln w="7620">
            <a:solidFill>
              <a:srgbClr val="8A8280">
                <a:alpha val="70000"/>
              </a:srgbClr>
            </a:solidFill>
            <a:prstDash val="solid"/>
          </a:ln>
        </p:spPr>
      </p:sp>
      <p:sp>
        <p:nvSpPr>
          <p:cNvPr id="115" name="Shape 113"/>
          <p:cNvSpPr/>
          <p:nvPr/>
        </p:nvSpPr>
        <p:spPr>
          <a:xfrm>
            <a:off x="6583680" y="4489704"/>
            <a:ext cx="0" cy="164592"/>
          </a:xfrm>
          <a:prstGeom prst="line">
            <a:avLst/>
          </a:prstGeom>
          <a:noFill/>
          <a:ln w="7620">
            <a:solidFill>
              <a:srgbClr val="8A8280">
                <a:alpha val="70000"/>
              </a:srgbClr>
            </a:solidFill>
            <a:prstDash val="solid"/>
          </a:ln>
        </p:spPr>
      </p:sp>
      <p:sp>
        <p:nvSpPr>
          <p:cNvPr id="116" name="Shape 114"/>
          <p:cNvSpPr/>
          <p:nvPr/>
        </p:nvSpPr>
        <p:spPr>
          <a:xfrm>
            <a:off x="10616184" y="5486400"/>
            <a:ext cx="164592" cy="0"/>
          </a:xfrm>
          <a:prstGeom prst="line">
            <a:avLst/>
          </a:prstGeom>
          <a:noFill/>
          <a:ln w="7620">
            <a:solidFill>
              <a:srgbClr val="8A8280">
                <a:alpha val="70000"/>
              </a:srgbClr>
            </a:solidFill>
            <a:prstDash val="solid"/>
          </a:ln>
        </p:spPr>
      </p:sp>
      <p:sp>
        <p:nvSpPr>
          <p:cNvPr id="117" name="Shape 115"/>
          <p:cNvSpPr/>
          <p:nvPr/>
        </p:nvSpPr>
        <p:spPr>
          <a:xfrm>
            <a:off x="10698480" y="5404104"/>
            <a:ext cx="0" cy="164592"/>
          </a:xfrm>
          <a:prstGeom prst="line">
            <a:avLst/>
          </a:prstGeom>
          <a:noFill/>
          <a:ln w="7620">
            <a:solidFill>
              <a:srgbClr val="8A8280">
                <a:alpha val="70000"/>
              </a:srgbClr>
            </a:solidFill>
            <a:prstDash val="solid"/>
          </a:ln>
        </p:spPr>
      </p:sp>
      <p:sp>
        <p:nvSpPr>
          <p:cNvPr id="118" name="Shape 116"/>
          <p:cNvSpPr/>
          <p:nvPr/>
        </p:nvSpPr>
        <p:spPr>
          <a:xfrm>
            <a:off x="10890504" y="10058400"/>
            <a:ext cx="164592" cy="0"/>
          </a:xfrm>
          <a:prstGeom prst="line">
            <a:avLst/>
          </a:prstGeom>
          <a:noFill/>
          <a:ln w="7620">
            <a:solidFill>
              <a:srgbClr val="8A8280">
                <a:alpha val="70000"/>
              </a:srgbClr>
            </a:solidFill>
            <a:prstDash val="solid"/>
          </a:ln>
        </p:spPr>
      </p:sp>
      <p:sp>
        <p:nvSpPr>
          <p:cNvPr id="119" name="Shape 117"/>
          <p:cNvSpPr/>
          <p:nvPr/>
        </p:nvSpPr>
        <p:spPr>
          <a:xfrm>
            <a:off x="10972800" y="9976104"/>
            <a:ext cx="0" cy="164592"/>
          </a:xfrm>
          <a:prstGeom prst="line">
            <a:avLst/>
          </a:prstGeom>
          <a:noFill/>
          <a:ln w="7620">
            <a:solidFill>
              <a:srgbClr val="8A8280">
                <a:alpha val="70000"/>
              </a:srgbClr>
            </a:solidFill>
            <a:prstDash val="solid"/>
          </a:ln>
        </p:spPr>
      </p:sp>
      <p:sp>
        <p:nvSpPr>
          <p:cNvPr id="120" name="Shape 118"/>
          <p:cNvSpPr/>
          <p:nvPr/>
        </p:nvSpPr>
        <p:spPr>
          <a:xfrm>
            <a:off x="6318504" y="11887200"/>
            <a:ext cx="164592" cy="0"/>
          </a:xfrm>
          <a:prstGeom prst="line">
            <a:avLst/>
          </a:prstGeom>
          <a:noFill/>
          <a:ln w="7620">
            <a:solidFill>
              <a:srgbClr val="8A8280">
                <a:alpha val="70000"/>
              </a:srgbClr>
            </a:solidFill>
            <a:prstDash val="solid"/>
          </a:ln>
        </p:spPr>
      </p:sp>
      <p:sp>
        <p:nvSpPr>
          <p:cNvPr id="121" name="Shape 119"/>
          <p:cNvSpPr/>
          <p:nvPr/>
        </p:nvSpPr>
        <p:spPr>
          <a:xfrm>
            <a:off x="6400800" y="11804904"/>
            <a:ext cx="0" cy="164592"/>
          </a:xfrm>
          <a:prstGeom prst="line">
            <a:avLst/>
          </a:prstGeom>
          <a:noFill/>
          <a:ln w="7620">
            <a:solidFill>
              <a:srgbClr val="8A8280">
                <a:alpha val="70000"/>
              </a:srgbClr>
            </a:solidFill>
            <a:prstDash val="solid"/>
          </a:ln>
        </p:spPr>
      </p:sp>
      <p:sp>
        <p:nvSpPr>
          <p:cNvPr id="122" name="Shape 120"/>
          <p:cNvSpPr/>
          <p:nvPr/>
        </p:nvSpPr>
        <p:spPr>
          <a:xfrm>
            <a:off x="762610" y="1371600"/>
            <a:ext cx="548640" cy="36576"/>
          </a:xfrm>
          <a:prstGeom prst="rect">
            <a:avLst/>
          </a:prstGeom>
          <a:solidFill>
            <a:srgbClr val="F7F471"/>
          </a:solidFill>
          <a:ln/>
        </p:spPr>
      </p:sp>
      <p:sp>
        <p:nvSpPr>
          <p:cNvPr id="123" name="Text 121"/>
          <p:cNvSpPr/>
          <p:nvPr/>
        </p:nvSpPr>
        <p:spPr>
          <a:xfrm>
            <a:off x="762610" y="1481328"/>
            <a:ext cx="5852160" cy="320040"/>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THE FRAMEWORK CAROUSEL  ·  NO. 05</a:t>
            </a:r>
            <a:endParaRPr lang="en-US" sz="1100" dirty="0"/>
          </a:p>
        </p:txBody>
      </p:sp>
      <p:sp>
        <p:nvSpPr>
          <p:cNvPr id="124" name="Text 122"/>
          <p:cNvSpPr/>
          <p:nvPr/>
        </p:nvSpPr>
        <p:spPr>
          <a:xfrm>
            <a:off x="762610" y="2286000"/>
            <a:ext cx="6583680" cy="1280160"/>
          </a:xfrm>
          <a:prstGeom prst="rect">
            <a:avLst/>
          </a:prstGeom>
          <a:noFill/>
          <a:ln/>
        </p:spPr>
        <p:txBody>
          <a:bodyPr wrap="square" lIns="0" tIns="0" rIns="0" bIns="0" rtlCol="0" anchor="t"/>
          <a:lstStyle/>
          <a:p>
            <a:pPr indent="0" marL="0">
              <a:buNone/>
            </a:pPr>
            <a:r>
              <a:rPr lang="en-US" sz="6200" spc="-100" kern="0" dirty="0">
                <a:solidFill>
                  <a:srgbClr val="18160F"/>
                </a:solidFill>
                <a:latin typeface="Playfair Display" pitchFamily="34" charset="0"/>
                <a:ea typeface="Playfair Display" pitchFamily="34" charset="-122"/>
                <a:cs typeface="Playfair Display" pitchFamily="34" charset="-120"/>
              </a:rPr>
              <a:t>McKinsey 7-S.</a:t>
            </a:r>
            <a:endParaRPr lang="en-US" sz="6200" dirty="0"/>
          </a:p>
        </p:txBody>
      </p:sp>
      <p:sp>
        <p:nvSpPr>
          <p:cNvPr id="125" name="Text 123"/>
          <p:cNvSpPr/>
          <p:nvPr/>
        </p:nvSpPr>
        <p:spPr>
          <a:xfrm>
            <a:off x="762610" y="3566160"/>
            <a:ext cx="6583680" cy="1371600"/>
          </a:xfrm>
          <a:prstGeom prst="rect">
            <a:avLst/>
          </a:prstGeom>
          <a:noFill/>
          <a:ln/>
        </p:spPr>
        <p:txBody>
          <a:bodyPr wrap="square" lIns="0" tIns="0" rIns="0" bIns="0" rtlCol="0" anchor="t"/>
          <a:lstStyle/>
          <a:p>
            <a:pPr indent="0" marL="0">
              <a:buNone/>
            </a:pPr>
            <a:r>
              <a:rPr lang="en-US" sz="7800" spc="-100" kern="0" dirty="0">
                <a:solidFill>
                  <a:srgbClr val="18160F"/>
                </a:solidFill>
                <a:latin typeface="Playfair Display" pitchFamily="34" charset="0"/>
                <a:ea typeface="Playfair Display" pitchFamily="34" charset="-122"/>
                <a:cs typeface="Playfair Display" pitchFamily="34" charset="-120"/>
              </a:rPr>
              <a:t>1980.</a:t>
            </a:r>
            <a:endParaRPr lang="en-US" sz="7800" dirty="0"/>
          </a:p>
        </p:txBody>
      </p:sp>
      <p:sp>
        <p:nvSpPr>
          <p:cNvPr id="126" name="Text 124"/>
          <p:cNvSpPr/>
          <p:nvPr/>
        </p:nvSpPr>
        <p:spPr>
          <a:xfrm>
            <a:off x="762610" y="5669280"/>
            <a:ext cx="5852160" cy="1645920"/>
          </a:xfrm>
          <a:prstGeom prst="rect">
            <a:avLst/>
          </a:prstGeom>
          <a:noFill/>
          <a:ln/>
        </p:spPr>
        <p:txBody>
          <a:bodyPr wrap="square" lIns="0" tIns="0" rIns="0" bIns="0" rtlCol="0" anchor="t"/>
          <a:lstStyle/>
          <a:p>
            <a:pPr indent="0" marL="0">
              <a:buNone/>
            </a:pPr>
            <a:r>
              <a:rPr lang="en-US" sz="2600" i="1" dirty="0">
                <a:solidFill>
                  <a:srgbClr val="8A8280"/>
                </a:solidFill>
                <a:latin typeface="Playfair Display" pitchFamily="34" charset="0"/>
                <a:ea typeface="Playfair Display" pitchFamily="34" charset="-122"/>
                <a:cs typeface="Playfair Display" pitchFamily="34" charset="-120"/>
              </a:rPr>
              <a:t>The model that survives only when the eighth S arrives.</a:t>
            </a:r>
            <a:endParaRPr lang="en-US" sz="2600" dirty="0"/>
          </a:p>
        </p:txBody>
      </p:sp>
      <p:sp>
        <p:nvSpPr>
          <p:cNvPr id="127" name="Shape 125"/>
          <p:cNvSpPr/>
          <p:nvPr/>
        </p:nvSpPr>
        <p:spPr>
          <a:xfrm>
            <a:off x="762610" y="8046720"/>
            <a:ext cx="548640" cy="36576"/>
          </a:xfrm>
          <a:prstGeom prst="rect">
            <a:avLst/>
          </a:prstGeom>
          <a:solidFill>
            <a:srgbClr val="F7F471"/>
          </a:solidFill>
          <a:ln/>
        </p:spPr>
      </p:sp>
      <p:sp>
        <p:nvSpPr>
          <p:cNvPr id="128" name="Text 126"/>
          <p:cNvSpPr/>
          <p:nvPr/>
        </p:nvSpPr>
        <p:spPr>
          <a:xfrm>
            <a:off x="762610" y="8156448"/>
            <a:ext cx="3657600" cy="274320"/>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ORIGINATORS</a:t>
            </a:r>
            <a:endParaRPr lang="en-US" sz="1100" dirty="0"/>
          </a:p>
        </p:txBody>
      </p:sp>
      <p:sp>
        <p:nvSpPr>
          <p:cNvPr id="129" name="Text 127"/>
          <p:cNvSpPr/>
          <p:nvPr/>
        </p:nvSpPr>
        <p:spPr>
          <a:xfrm>
            <a:off x="762610" y="8522208"/>
            <a:ext cx="6766560" cy="365760"/>
          </a:xfrm>
          <a:prstGeom prst="rect">
            <a:avLst/>
          </a:prstGeom>
          <a:noFill/>
          <a:ln/>
        </p:spPr>
        <p:txBody>
          <a:bodyPr wrap="square" lIns="0" tIns="0" rIns="0" bIns="0" rtlCol="0" anchor="ctr"/>
          <a:lstStyle/>
          <a:p>
            <a:pPr indent="0" marL="0">
              <a:buNone/>
            </a:pPr>
            <a:r>
              <a:rPr lang="en-US" sz="1400" dirty="0">
                <a:solidFill>
                  <a:srgbClr val="18160F"/>
                </a:solidFill>
                <a:latin typeface="Inter" pitchFamily="34" charset="0"/>
                <a:ea typeface="Inter" pitchFamily="34" charset="-122"/>
                <a:cs typeface="Inter" pitchFamily="34" charset="-120"/>
              </a:rPr>
              <a:t>Tom Peters  ·  Robert Waterman  ·  McKinsey  ·  In Search of Excellence</a:t>
            </a:r>
            <a:endParaRPr lang="en-US" sz="1400" dirty="0"/>
          </a:p>
        </p:txBody>
      </p:sp>
      <p:sp>
        <p:nvSpPr>
          <p:cNvPr id="130" name="Text 128"/>
          <p:cNvSpPr/>
          <p:nvPr/>
        </p:nvSpPr>
        <p:spPr>
          <a:xfrm>
            <a:off x="762610" y="12381890"/>
            <a:ext cx="5486400" cy="411480"/>
          </a:xfrm>
          <a:prstGeom prst="rect">
            <a:avLst/>
          </a:prstGeom>
          <a:noFill/>
          <a:ln/>
        </p:spPr>
        <p:txBody>
          <a:bodyPr wrap="square" lIns="0" tIns="0" rIns="0" bIns="0" rtlCol="0" anchor="ctr"/>
          <a:lstStyle/>
          <a:p>
            <a:pPr indent="0" marL="0">
              <a:buNone/>
            </a:pPr>
            <a:r>
              <a:rPr lang="en-US" sz="2800" spc="400" kern="0" dirty="0">
                <a:solidFill>
                  <a:srgbClr val="18160F"/>
                </a:solidFill>
                <a:latin typeface="Playfair Display" pitchFamily="34" charset="0"/>
                <a:ea typeface="Playfair Display" pitchFamily="34" charset="-122"/>
                <a:cs typeface="Playfair Display" pitchFamily="34" charset="-120"/>
              </a:rPr>
              <a:t>JOHN BREWTON</a:t>
            </a:r>
            <a:endParaRPr lang="en-US" sz="2800" dirty="0"/>
          </a:p>
        </p:txBody>
      </p:sp>
      <p:sp>
        <p:nvSpPr>
          <p:cNvPr id="131" name="Shape 129"/>
          <p:cNvSpPr/>
          <p:nvPr/>
        </p:nvSpPr>
        <p:spPr>
          <a:xfrm>
            <a:off x="762610" y="12811658"/>
            <a:ext cx="1371600" cy="0"/>
          </a:xfrm>
          <a:prstGeom prst="line">
            <a:avLst/>
          </a:prstGeom>
          <a:noFill/>
          <a:ln w="19050">
            <a:solidFill>
              <a:srgbClr val="F7F471"/>
            </a:solidFill>
            <a:prstDash val="solid"/>
          </a:ln>
        </p:spPr>
      </p:sp>
      <p:sp>
        <p:nvSpPr>
          <p:cNvPr id="132" name="Text 130"/>
          <p:cNvSpPr/>
          <p:nvPr/>
        </p:nvSpPr>
        <p:spPr>
          <a:xfrm>
            <a:off x="762610" y="12976250"/>
            <a:ext cx="4572000" cy="274320"/>
          </a:xfrm>
          <a:prstGeom prst="rect">
            <a:avLst/>
          </a:prstGeom>
          <a:noFill/>
          <a:ln/>
        </p:spPr>
        <p:txBody>
          <a:bodyPr wrap="square" lIns="0" tIns="0" rIns="0" bIns="0" rtlCol="0" anchor="ctr"/>
          <a:lstStyle/>
          <a:p>
            <a:pPr indent="0" marL="0">
              <a:buNone/>
            </a:pPr>
            <a:r>
              <a:rPr lang="en-US" sz="1200" dirty="0">
                <a:solidFill>
                  <a:srgbClr val="8A8280"/>
                </a:solidFill>
                <a:latin typeface="Inter" pitchFamily="34" charset="0"/>
                <a:ea typeface="Inter" pitchFamily="34" charset="-122"/>
                <a:cs typeface="Inter" pitchFamily="34" charset="-120"/>
              </a:rPr>
              <a:t>Operating  ·  6AEP</a:t>
            </a:r>
            <a:endParaRPr lang="en-US" sz="1200" dirty="0"/>
          </a:p>
        </p:txBody>
      </p:sp>
      <p:sp>
        <p:nvSpPr>
          <p:cNvPr id="133" name="Text 131"/>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1 / 13</a:t>
            </a:r>
            <a:endParaRPr lang="en-US" sz="1100" dirty="0"/>
          </a:p>
        </p:txBody>
      </p:sp>
      <p:sp>
        <p:nvSpPr>
          <p:cNvPr id="134" name="Text 132"/>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8A8280"/>
                </a:solidFill>
                <a:latin typeface="Inter" pitchFamily="34" charset="0"/>
                <a:ea typeface="Inter" pitchFamily="34" charset="-122"/>
                <a:cs typeface="Inter" pitchFamily="34" charset="-120"/>
              </a:rPr>
              <a:t>NEXT</a:t>
            </a:r>
            <a:endParaRPr lang="en-US" sz="900" dirty="0"/>
          </a:p>
        </p:txBody>
      </p:sp>
      <p:sp>
        <p:nvSpPr>
          <p:cNvPr id="135" name="Shape 133"/>
          <p:cNvSpPr/>
          <p:nvPr/>
        </p:nvSpPr>
        <p:spPr>
          <a:xfrm>
            <a:off x="9890150" y="12738506"/>
            <a:ext cx="548640" cy="0"/>
          </a:xfrm>
          <a:prstGeom prst="line">
            <a:avLst/>
          </a:prstGeom>
          <a:noFill/>
          <a:ln w="17780">
            <a:solidFill>
              <a:srgbClr val="F7F471"/>
            </a:solidFill>
            <a:prstDash val="solid"/>
          </a:ln>
        </p:spPr>
      </p:sp>
      <p:sp>
        <p:nvSpPr>
          <p:cNvPr id="136" name="Shape 134"/>
          <p:cNvSpPr/>
          <p:nvPr/>
        </p:nvSpPr>
        <p:spPr>
          <a:xfrm rot="5400000">
            <a:off x="10438790" y="12647066"/>
            <a:ext cx="164592" cy="182880"/>
          </a:xfrm>
          <a:prstGeom prst="triangle">
            <a:avLst/>
          </a:prstGeom>
          <a:solidFill>
            <a:srgbClr val="F7F471"/>
          </a:solidFill>
          <a:ln/>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762610" y="1371600"/>
            <a:ext cx="548640" cy="36576"/>
          </a:xfrm>
          <a:prstGeom prst="rect">
            <a:avLst/>
          </a:prstGeom>
          <a:solidFill>
            <a:srgbClr val="F7F471"/>
          </a:solidFill>
          <a:ln/>
        </p:spPr>
      </p:sp>
      <p:sp>
        <p:nvSpPr>
          <p:cNvPr id="3" name="Text 1"/>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STARTUP FOUNDER</a:t>
            </a:r>
            <a:endParaRPr lang="en-US" sz="1100" dirty="0"/>
          </a:p>
        </p:txBody>
      </p:sp>
      <p:sp>
        <p:nvSpPr>
          <p:cNvPr id="4" name="Shape 2"/>
          <p:cNvSpPr/>
          <p:nvPr/>
        </p:nvSpPr>
        <p:spPr>
          <a:xfrm>
            <a:off x="8838590" y="1371600"/>
            <a:ext cx="1828800" cy="365760"/>
          </a:xfrm>
          <a:prstGeom prst="rect">
            <a:avLst/>
          </a:prstGeom>
          <a:ln w="8890">
            <a:solidFill>
              <a:srgbClr val="18160F"/>
            </a:solidFill>
            <a:prstDash val="solid"/>
          </a:ln>
        </p:spPr>
      </p:sp>
      <p:sp>
        <p:nvSpPr>
          <p:cNvPr id="5" name="Text 3"/>
          <p:cNvSpPr/>
          <p:nvPr/>
        </p:nvSpPr>
        <p:spPr>
          <a:xfrm>
            <a:off x="8838590" y="1371600"/>
            <a:ext cx="1828800" cy="365760"/>
          </a:xfrm>
          <a:prstGeom prst="rect">
            <a:avLst/>
          </a:prstGeom>
          <a:noFill/>
          <a:ln/>
        </p:spPr>
        <p:txBody>
          <a:bodyPr wrap="square" lIns="0" tIns="0" rIns="0" bIns="0" rtlCol="0" anchor="ctr"/>
          <a:lstStyle/>
          <a:p>
            <a:pPr algn="ctr" indent="0" marL="0">
              <a:buNone/>
            </a:pPr>
            <a:r>
              <a:rPr lang="en-US" sz="1200" b="1" spc="400" kern="0" dirty="0">
                <a:solidFill>
                  <a:srgbClr val="18160F"/>
                </a:solidFill>
                <a:latin typeface="Inter" pitchFamily="34" charset="0"/>
                <a:ea typeface="Inter" pitchFamily="34" charset="-122"/>
                <a:cs typeface="Inter" pitchFamily="34" charset="-120"/>
              </a:rPr>
              <a:t>90-DAY BUILD</a:t>
            </a:r>
            <a:endParaRPr lang="en-US" sz="1200" dirty="0"/>
          </a:p>
        </p:txBody>
      </p:sp>
      <p:sp>
        <p:nvSpPr>
          <p:cNvPr id="6" name="Text 4"/>
          <p:cNvSpPr/>
          <p:nvPr/>
        </p:nvSpPr>
        <p:spPr>
          <a:xfrm>
            <a:off x="762610" y="2011680"/>
            <a:ext cx="9904781" cy="2011680"/>
          </a:xfrm>
          <a:prstGeom prst="rect">
            <a:avLst/>
          </a:prstGeom>
          <a:noFill/>
          <a:ln/>
        </p:spPr>
        <p:txBody>
          <a:bodyPr wrap="square" lIns="0" tIns="0" rIns="0" bIns="0" rtlCol="0" anchor="t"/>
          <a:lstStyle/>
          <a:p>
            <a:pPr indent="0" marL="0">
              <a:lnSpc>
                <a:spcPct val="110000"/>
              </a:lnSpc>
              <a:buNone/>
            </a:pPr>
            <a:r>
              <a:rPr lang="en-US" sz="3800" spc="-100" kern="0" dirty="0">
                <a:solidFill>
                  <a:srgbClr val="18160F"/>
                </a:solidFill>
                <a:latin typeface="Playfair Display" pitchFamily="34" charset="0"/>
                <a:ea typeface="Playfair Display" pitchFamily="34" charset="-122"/>
                <a:cs typeface="Playfair Display" pitchFamily="34" charset="-120"/>
              </a:rPr>
              <a:t>Hire for stack literacy first. Then for the other seven.</a:t>
            </a:r>
            <a:endParaRPr lang="en-US" sz="3800" dirty="0"/>
          </a:p>
        </p:txBody>
      </p:sp>
      <p:sp>
        <p:nvSpPr>
          <p:cNvPr id="7" name="Text 5"/>
          <p:cNvSpPr/>
          <p:nvPr/>
        </p:nvSpPr>
        <p:spPr>
          <a:xfrm>
            <a:off x="762610" y="4389120"/>
            <a:ext cx="9875520" cy="1828800"/>
          </a:xfrm>
          <a:prstGeom prst="rect">
            <a:avLst/>
          </a:prstGeom>
          <a:noFill/>
          <a:ln/>
        </p:spPr>
        <p:txBody>
          <a:bodyPr wrap="square" lIns="0" tIns="0" rIns="0" bIns="0" rtlCol="0" anchor="t"/>
          <a:lstStyle/>
          <a:p>
            <a:pPr indent="0" marL="0">
              <a:lnSpc>
                <a:spcPct val="145000"/>
              </a:lnSpc>
              <a:buNone/>
            </a:pPr>
            <a:r>
              <a:rPr lang="en-US" sz="1700" dirty="0">
                <a:solidFill>
                  <a:srgbClr val="18160F"/>
                </a:solidFill>
                <a:latin typeface="Inter" pitchFamily="34" charset="0"/>
                <a:ea typeface="Inter" pitchFamily="34" charset="-122"/>
                <a:cs typeface="Inter" pitchFamily="34" charset="-120"/>
              </a:rPr>
              <a:t>The 7-S diagnostic placed Staff and Skills in the soft column. The 8-S diagnostic places stack literacy across both. Hire builders who know their tools. Promote operators who codify their prompts. Document the four-layer stack as part of the onboarding pack.</a:t>
            </a:r>
            <a:endParaRPr lang="en-US" sz="1700" dirty="0"/>
          </a:p>
        </p:txBody>
      </p:sp>
      <p:sp>
        <p:nvSpPr>
          <p:cNvPr id="8" name="Shape 6"/>
          <p:cNvSpPr/>
          <p:nvPr/>
        </p:nvSpPr>
        <p:spPr>
          <a:xfrm>
            <a:off x="762610" y="6949440"/>
            <a:ext cx="9904781" cy="1188720"/>
          </a:xfrm>
          <a:prstGeom prst="rect">
            <a:avLst/>
          </a:prstGeom>
          <a:solidFill>
            <a:srgbClr val="EDE8DF"/>
          </a:solidFill>
          <a:ln w="8890">
            <a:solidFill>
              <a:srgbClr val="18160F"/>
            </a:solidFill>
            <a:prstDash val="solid"/>
          </a:ln>
        </p:spPr>
      </p:sp>
      <p:sp>
        <p:nvSpPr>
          <p:cNvPr id="9" name="Shape 7"/>
          <p:cNvSpPr/>
          <p:nvPr/>
        </p:nvSpPr>
        <p:spPr>
          <a:xfrm>
            <a:off x="762610" y="6949440"/>
            <a:ext cx="914400" cy="1188720"/>
          </a:xfrm>
          <a:prstGeom prst="rect">
            <a:avLst/>
          </a:prstGeom>
          <a:solidFill>
            <a:srgbClr val="18160F"/>
          </a:solidFill>
          <a:ln/>
        </p:spPr>
      </p:sp>
      <p:sp>
        <p:nvSpPr>
          <p:cNvPr id="10" name="Text 8"/>
          <p:cNvSpPr/>
          <p:nvPr/>
        </p:nvSpPr>
        <p:spPr>
          <a:xfrm>
            <a:off x="762610" y="6949440"/>
            <a:ext cx="914400" cy="1188720"/>
          </a:xfrm>
          <a:prstGeom prst="rect">
            <a:avLst/>
          </a:prstGeom>
          <a:noFill/>
          <a:ln/>
        </p:spPr>
        <p:txBody>
          <a:bodyPr wrap="square" lIns="0" tIns="0" rIns="0" bIns="0" rtlCol="0" anchor="ctr"/>
          <a:lstStyle/>
          <a:p>
            <a:pPr algn="ctr" indent="0" marL="0">
              <a:buNone/>
            </a:pPr>
            <a:r>
              <a:rPr lang="en-US" sz="2800" dirty="0">
                <a:solidFill>
                  <a:srgbClr val="EDE8DF"/>
                </a:solidFill>
                <a:latin typeface="Playfair Display" pitchFamily="34" charset="0"/>
                <a:ea typeface="Playfair Display" pitchFamily="34" charset="-122"/>
                <a:cs typeface="Playfair Display" pitchFamily="34" charset="-120"/>
              </a:rPr>
              <a:t>L4</a:t>
            </a:r>
            <a:endParaRPr lang="en-US" sz="2800" dirty="0"/>
          </a:p>
        </p:txBody>
      </p:sp>
      <p:sp>
        <p:nvSpPr>
          <p:cNvPr id="11" name="Text 9"/>
          <p:cNvSpPr/>
          <p:nvPr/>
        </p:nvSpPr>
        <p:spPr>
          <a:xfrm>
            <a:off x="1951330" y="7150608"/>
            <a:ext cx="3657600" cy="411480"/>
          </a:xfrm>
          <a:prstGeom prst="rect">
            <a:avLst/>
          </a:prstGeom>
          <a:noFill/>
          <a:ln/>
        </p:spPr>
        <p:txBody>
          <a:bodyPr wrap="square" lIns="0" tIns="0" rIns="0" bIns="0" rtlCol="0" anchor="ctr"/>
          <a:lstStyle/>
          <a:p>
            <a:pPr indent="0" marL="0">
              <a:buNone/>
            </a:pPr>
            <a:r>
              <a:rPr lang="en-US" sz="2800" spc="-100" kern="0" dirty="0">
                <a:solidFill>
                  <a:srgbClr val="18160F"/>
                </a:solidFill>
                <a:latin typeface="Playfair Display" pitchFamily="34" charset="0"/>
                <a:ea typeface="Playfair Display" pitchFamily="34" charset="-122"/>
                <a:cs typeface="Playfair Display" pitchFamily="34" charset="-120"/>
              </a:rPr>
              <a:t>AGENTS</a:t>
            </a:r>
            <a:endParaRPr lang="en-US" sz="2800" dirty="0"/>
          </a:p>
        </p:txBody>
      </p:sp>
      <p:sp>
        <p:nvSpPr>
          <p:cNvPr id="12" name="Text 10"/>
          <p:cNvSpPr/>
          <p:nvPr/>
        </p:nvSpPr>
        <p:spPr>
          <a:xfrm>
            <a:off x="1951330" y="7662672"/>
            <a:ext cx="4572000" cy="365760"/>
          </a:xfrm>
          <a:prstGeom prst="rect">
            <a:avLst/>
          </a:prstGeom>
          <a:noFill/>
          <a:ln/>
        </p:spPr>
        <p:txBody>
          <a:bodyPr wrap="square" lIns="0" tIns="0" rIns="0" bIns="0" rtlCol="0" anchor="ctr"/>
          <a:lstStyle/>
          <a:p>
            <a:pPr indent="0" marL="0">
              <a:buNone/>
            </a:pPr>
            <a:r>
              <a:rPr lang="en-US" sz="1200" spc="200" kern="0" dirty="0">
                <a:solidFill>
                  <a:srgbClr val="8A8280"/>
                </a:solidFill>
                <a:latin typeface="Inter" pitchFamily="34" charset="0"/>
                <a:ea typeface="Inter" pitchFamily="34" charset="-122"/>
                <a:cs typeface="Inter" pitchFamily="34" charset="-120"/>
              </a:rPr>
              <a:t>autonomous workflows</a:t>
            </a:r>
            <a:endParaRPr lang="en-US" sz="1200" dirty="0"/>
          </a:p>
        </p:txBody>
      </p:sp>
      <p:sp>
        <p:nvSpPr>
          <p:cNvPr id="13" name="Text 11"/>
          <p:cNvSpPr/>
          <p:nvPr/>
        </p:nvSpPr>
        <p:spPr>
          <a:xfrm>
            <a:off x="9752990" y="8138160"/>
            <a:ext cx="731520" cy="201168"/>
          </a:xfrm>
          <a:prstGeom prst="rect">
            <a:avLst/>
          </a:prstGeom>
          <a:noFill/>
          <a:ln/>
        </p:spPr>
        <p:txBody>
          <a:bodyPr wrap="square" lIns="0" tIns="0" rIns="0" bIns="0" rtlCol="0" anchor="ctr"/>
          <a:lstStyle/>
          <a:p>
            <a:pPr algn="ctr" indent="0" marL="0">
              <a:buNone/>
            </a:pPr>
            <a:r>
              <a:rPr lang="en-US" sz="1800" b="1" dirty="0">
                <a:solidFill>
                  <a:srgbClr val="F7F471"/>
                </a:solidFill>
                <a:latin typeface="Inter" pitchFamily="34" charset="0"/>
                <a:ea typeface="Inter" pitchFamily="34" charset="-122"/>
                <a:cs typeface="Inter" pitchFamily="34" charset="-120"/>
              </a:rPr>
              <a:t>↑</a:t>
            </a:r>
            <a:endParaRPr lang="en-US" sz="1800" dirty="0"/>
          </a:p>
        </p:txBody>
      </p:sp>
      <p:sp>
        <p:nvSpPr>
          <p:cNvPr id="14" name="Shape 12"/>
          <p:cNvSpPr/>
          <p:nvPr/>
        </p:nvSpPr>
        <p:spPr>
          <a:xfrm>
            <a:off x="762610" y="8339328"/>
            <a:ext cx="9904781" cy="1188720"/>
          </a:xfrm>
          <a:prstGeom prst="rect">
            <a:avLst/>
          </a:prstGeom>
          <a:solidFill>
            <a:srgbClr val="D6CEBF"/>
          </a:solidFill>
          <a:ln w="8890">
            <a:solidFill>
              <a:srgbClr val="18160F"/>
            </a:solidFill>
            <a:prstDash val="solid"/>
          </a:ln>
        </p:spPr>
      </p:sp>
      <p:sp>
        <p:nvSpPr>
          <p:cNvPr id="15" name="Shape 13"/>
          <p:cNvSpPr/>
          <p:nvPr/>
        </p:nvSpPr>
        <p:spPr>
          <a:xfrm>
            <a:off x="762610" y="8339328"/>
            <a:ext cx="914400" cy="1188720"/>
          </a:xfrm>
          <a:prstGeom prst="rect">
            <a:avLst/>
          </a:prstGeom>
          <a:solidFill>
            <a:srgbClr val="F7F471"/>
          </a:solidFill>
          <a:ln/>
        </p:spPr>
      </p:sp>
      <p:sp>
        <p:nvSpPr>
          <p:cNvPr id="16" name="Text 14"/>
          <p:cNvSpPr/>
          <p:nvPr/>
        </p:nvSpPr>
        <p:spPr>
          <a:xfrm>
            <a:off x="762610" y="8339328"/>
            <a:ext cx="914400" cy="1188720"/>
          </a:xfrm>
          <a:prstGeom prst="rect">
            <a:avLst/>
          </a:prstGeom>
          <a:noFill/>
          <a:ln/>
        </p:spPr>
        <p:txBody>
          <a:bodyPr wrap="square" lIns="0" tIns="0" rIns="0" bIns="0" rtlCol="0" anchor="ctr"/>
          <a:lstStyle/>
          <a:p>
            <a:pPr algn="ctr" indent="0" marL="0">
              <a:buNone/>
            </a:pPr>
            <a:r>
              <a:rPr lang="en-US" sz="2800" dirty="0">
                <a:solidFill>
                  <a:srgbClr val="18160F"/>
                </a:solidFill>
                <a:latin typeface="Playfair Display" pitchFamily="34" charset="0"/>
                <a:ea typeface="Playfair Display" pitchFamily="34" charset="-122"/>
                <a:cs typeface="Playfair Display" pitchFamily="34" charset="-120"/>
              </a:rPr>
              <a:t>L3</a:t>
            </a:r>
            <a:endParaRPr lang="en-US" sz="2800" dirty="0"/>
          </a:p>
        </p:txBody>
      </p:sp>
      <p:sp>
        <p:nvSpPr>
          <p:cNvPr id="17" name="Text 15"/>
          <p:cNvSpPr/>
          <p:nvPr/>
        </p:nvSpPr>
        <p:spPr>
          <a:xfrm>
            <a:off x="1951330" y="8540496"/>
            <a:ext cx="3657600" cy="411480"/>
          </a:xfrm>
          <a:prstGeom prst="rect">
            <a:avLst/>
          </a:prstGeom>
          <a:noFill/>
          <a:ln/>
        </p:spPr>
        <p:txBody>
          <a:bodyPr wrap="square" lIns="0" tIns="0" rIns="0" bIns="0" rtlCol="0" anchor="ctr"/>
          <a:lstStyle/>
          <a:p>
            <a:pPr indent="0" marL="0">
              <a:buNone/>
            </a:pPr>
            <a:r>
              <a:rPr lang="en-US" sz="2800" spc="-100" kern="0" dirty="0">
                <a:solidFill>
                  <a:srgbClr val="18160F"/>
                </a:solidFill>
                <a:latin typeface="Playfair Display" pitchFamily="34" charset="0"/>
                <a:ea typeface="Playfair Display" pitchFamily="34" charset="-122"/>
                <a:cs typeface="Playfair Display" pitchFamily="34" charset="-120"/>
              </a:rPr>
              <a:t>PROMPTS</a:t>
            </a:r>
            <a:endParaRPr lang="en-US" sz="2800" dirty="0"/>
          </a:p>
        </p:txBody>
      </p:sp>
      <p:sp>
        <p:nvSpPr>
          <p:cNvPr id="18" name="Text 16"/>
          <p:cNvSpPr/>
          <p:nvPr/>
        </p:nvSpPr>
        <p:spPr>
          <a:xfrm>
            <a:off x="1951330" y="9052560"/>
            <a:ext cx="4572000" cy="365760"/>
          </a:xfrm>
          <a:prstGeom prst="rect">
            <a:avLst/>
          </a:prstGeom>
          <a:noFill/>
          <a:ln/>
        </p:spPr>
        <p:txBody>
          <a:bodyPr wrap="square" lIns="0" tIns="0" rIns="0" bIns="0" rtlCol="0" anchor="ctr"/>
          <a:lstStyle/>
          <a:p>
            <a:pPr indent="0" marL="0">
              <a:buNone/>
            </a:pPr>
            <a:r>
              <a:rPr lang="en-US" sz="1200" spc="200" kern="0" dirty="0">
                <a:solidFill>
                  <a:srgbClr val="8A8280"/>
                </a:solidFill>
                <a:latin typeface="Inter" pitchFamily="34" charset="0"/>
                <a:ea typeface="Inter" pitchFamily="34" charset="-122"/>
                <a:cs typeface="Inter" pitchFamily="34" charset="-120"/>
              </a:rPr>
              <a:t>codified team patterns</a:t>
            </a:r>
            <a:endParaRPr lang="en-US" sz="1200" dirty="0"/>
          </a:p>
        </p:txBody>
      </p:sp>
      <p:sp>
        <p:nvSpPr>
          <p:cNvPr id="19" name="Text 17"/>
          <p:cNvSpPr/>
          <p:nvPr/>
        </p:nvSpPr>
        <p:spPr>
          <a:xfrm>
            <a:off x="9752990" y="9528048"/>
            <a:ext cx="731520" cy="201168"/>
          </a:xfrm>
          <a:prstGeom prst="rect">
            <a:avLst/>
          </a:prstGeom>
          <a:noFill/>
          <a:ln/>
        </p:spPr>
        <p:txBody>
          <a:bodyPr wrap="square" lIns="0" tIns="0" rIns="0" bIns="0" rtlCol="0" anchor="ctr"/>
          <a:lstStyle/>
          <a:p>
            <a:pPr algn="ctr" indent="0" marL="0">
              <a:buNone/>
            </a:pPr>
            <a:r>
              <a:rPr lang="en-US" sz="1800" b="1" dirty="0">
                <a:solidFill>
                  <a:srgbClr val="F7F471"/>
                </a:solidFill>
                <a:latin typeface="Inter" pitchFamily="34" charset="0"/>
                <a:ea typeface="Inter" pitchFamily="34" charset="-122"/>
                <a:cs typeface="Inter" pitchFamily="34" charset="-120"/>
              </a:rPr>
              <a:t>↑</a:t>
            </a:r>
            <a:endParaRPr lang="en-US" sz="1800" dirty="0"/>
          </a:p>
        </p:txBody>
      </p:sp>
      <p:sp>
        <p:nvSpPr>
          <p:cNvPr id="20" name="Shape 18"/>
          <p:cNvSpPr/>
          <p:nvPr/>
        </p:nvSpPr>
        <p:spPr>
          <a:xfrm>
            <a:off x="762610" y="9729216"/>
            <a:ext cx="9904781" cy="1188720"/>
          </a:xfrm>
          <a:prstGeom prst="rect">
            <a:avLst/>
          </a:prstGeom>
          <a:solidFill>
            <a:srgbClr val="EDE8DF"/>
          </a:solidFill>
          <a:ln w="8890">
            <a:solidFill>
              <a:srgbClr val="18160F"/>
            </a:solidFill>
            <a:prstDash val="solid"/>
          </a:ln>
        </p:spPr>
      </p:sp>
      <p:sp>
        <p:nvSpPr>
          <p:cNvPr id="21" name="Shape 19"/>
          <p:cNvSpPr/>
          <p:nvPr/>
        </p:nvSpPr>
        <p:spPr>
          <a:xfrm>
            <a:off x="762610" y="9729216"/>
            <a:ext cx="914400" cy="1188720"/>
          </a:xfrm>
          <a:prstGeom prst="rect">
            <a:avLst/>
          </a:prstGeom>
          <a:solidFill>
            <a:srgbClr val="18160F"/>
          </a:solidFill>
          <a:ln/>
        </p:spPr>
      </p:sp>
      <p:sp>
        <p:nvSpPr>
          <p:cNvPr id="22" name="Text 20"/>
          <p:cNvSpPr/>
          <p:nvPr/>
        </p:nvSpPr>
        <p:spPr>
          <a:xfrm>
            <a:off x="762610" y="9729216"/>
            <a:ext cx="914400" cy="1188720"/>
          </a:xfrm>
          <a:prstGeom prst="rect">
            <a:avLst/>
          </a:prstGeom>
          <a:noFill/>
          <a:ln/>
        </p:spPr>
        <p:txBody>
          <a:bodyPr wrap="square" lIns="0" tIns="0" rIns="0" bIns="0" rtlCol="0" anchor="ctr"/>
          <a:lstStyle/>
          <a:p>
            <a:pPr algn="ctr" indent="0" marL="0">
              <a:buNone/>
            </a:pPr>
            <a:r>
              <a:rPr lang="en-US" sz="2800" dirty="0">
                <a:solidFill>
                  <a:srgbClr val="EDE8DF"/>
                </a:solidFill>
                <a:latin typeface="Playfair Display" pitchFamily="34" charset="0"/>
                <a:ea typeface="Playfair Display" pitchFamily="34" charset="-122"/>
                <a:cs typeface="Playfair Display" pitchFamily="34" charset="-120"/>
              </a:rPr>
              <a:t>L2</a:t>
            </a:r>
            <a:endParaRPr lang="en-US" sz="2800" dirty="0"/>
          </a:p>
        </p:txBody>
      </p:sp>
      <p:sp>
        <p:nvSpPr>
          <p:cNvPr id="23" name="Text 21"/>
          <p:cNvSpPr/>
          <p:nvPr/>
        </p:nvSpPr>
        <p:spPr>
          <a:xfrm>
            <a:off x="1951330" y="9930384"/>
            <a:ext cx="3657600" cy="411480"/>
          </a:xfrm>
          <a:prstGeom prst="rect">
            <a:avLst/>
          </a:prstGeom>
          <a:noFill/>
          <a:ln/>
        </p:spPr>
        <p:txBody>
          <a:bodyPr wrap="square" lIns="0" tIns="0" rIns="0" bIns="0" rtlCol="0" anchor="ctr"/>
          <a:lstStyle/>
          <a:p>
            <a:pPr indent="0" marL="0">
              <a:buNone/>
            </a:pPr>
            <a:r>
              <a:rPr lang="en-US" sz="2800" spc="-100" kern="0" dirty="0">
                <a:solidFill>
                  <a:srgbClr val="18160F"/>
                </a:solidFill>
                <a:latin typeface="Playfair Display" pitchFamily="34" charset="0"/>
                <a:ea typeface="Playfair Display" pitchFamily="34" charset="-122"/>
                <a:cs typeface="Playfair Display" pitchFamily="34" charset="-120"/>
              </a:rPr>
              <a:t>MODELS</a:t>
            </a:r>
            <a:endParaRPr lang="en-US" sz="2800" dirty="0"/>
          </a:p>
        </p:txBody>
      </p:sp>
      <p:sp>
        <p:nvSpPr>
          <p:cNvPr id="24" name="Text 22"/>
          <p:cNvSpPr/>
          <p:nvPr/>
        </p:nvSpPr>
        <p:spPr>
          <a:xfrm>
            <a:off x="1951330" y="10442448"/>
            <a:ext cx="4572000" cy="365760"/>
          </a:xfrm>
          <a:prstGeom prst="rect">
            <a:avLst/>
          </a:prstGeom>
          <a:noFill/>
          <a:ln/>
        </p:spPr>
        <p:txBody>
          <a:bodyPr wrap="square" lIns="0" tIns="0" rIns="0" bIns="0" rtlCol="0" anchor="ctr"/>
          <a:lstStyle/>
          <a:p>
            <a:pPr indent="0" marL="0">
              <a:buNone/>
            </a:pPr>
            <a:r>
              <a:rPr lang="en-US" sz="1200" spc="200" kern="0" dirty="0">
                <a:solidFill>
                  <a:srgbClr val="8A8280"/>
                </a:solidFill>
                <a:latin typeface="Inter" pitchFamily="34" charset="0"/>
                <a:ea typeface="Inter" pitchFamily="34" charset="-122"/>
                <a:cs typeface="Inter" pitchFamily="34" charset="-120"/>
              </a:rPr>
              <a:t>frontier and specialist</a:t>
            </a:r>
            <a:endParaRPr lang="en-US" sz="1200" dirty="0"/>
          </a:p>
        </p:txBody>
      </p:sp>
      <p:sp>
        <p:nvSpPr>
          <p:cNvPr id="25" name="Text 23"/>
          <p:cNvSpPr/>
          <p:nvPr/>
        </p:nvSpPr>
        <p:spPr>
          <a:xfrm>
            <a:off x="9752990" y="10917936"/>
            <a:ext cx="731520" cy="201168"/>
          </a:xfrm>
          <a:prstGeom prst="rect">
            <a:avLst/>
          </a:prstGeom>
          <a:noFill/>
          <a:ln/>
        </p:spPr>
        <p:txBody>
          <a:bodyPr wrap="square" lIns="0" tIns="0" rIns="0" bIns="0" rtlCol="0" anchor="ctr"/>
          <a:lstStyle/>
          <a:p>
            <a:pPr algn="ctr" indent="0" marL="0">
              <a:buNone/>
            </a:pPr>
            <a:r>
              <a:rPr lang="en-US" sz="1800" b="1" dirty="0">
                <a:solidFill>
                  <a:srgbClr val="F7F471"/>
                </a:solidFill>
                <a:latin typeface="Inter" pitchFamily="34" charset="0"/>
                <a:ea typeface="Inter" pitchFamily="34" charset="-122"/>
                <a:cs typeface="Inter" pitchFamily="34" charset="-120"/>
              </a:rPr>
              <a:t>↑</a:t>
            </a:r>
            <a:endParaRPr lang="en-US" sz="1800" dirty="0"/>
          </a:p>
        </p:txBody>
      </p:sp>
      <p:sp>
        <p:nvSpPr>
          <p:cNvPr id="26" name="Shape 24"/>
          <p:cNvSpPr/>
          <p:nvPr/>
        </p:nvSpPr>
        <p:spPr>
          <a:xfrm>
            <a:off x="762610" y="11119104"/>
            <a:ext cx="9904781" cy="1188720"/>
          </a:xfrm>
          <a:prstGeom prst="rect">
            <a:avLst/>
          </a:prstGeom>
          <a:solidFill>
            <a:srgbClr val="EDE8DF"/>
          </a:solidFill>
          <a:ln w="8890">
            <a:solidFill>
              <a:srgbClr val="18160F"/>
            </a:solidFill>
            <a:prstDash val="solid"/>
          </a:ln>
        </p:spPr>
      </p:sp>
      <p:sp>
        <p:nvSpPr>
          <p:cNvPr id="27" name="Shape 25"/>
          <p:cNvSpPr/>
          <p:nvPr/>
        </p:nvSpPr>
        <p:spPr>
          <a:xfrm>
            <a:off x="762610" y="11119104"/>
            <a:ext cx="914400" cy="1188720"/>
          </a:xfrm>
          <a:prstGeom prst="rect">
            <a:avLst/>
          </a:prstGeom>
          <a:solidFill>
            <a:srgbClr val="18160F"/>
          </a:solidFill>
          <a:ln/>
        </p:spPr>
      </p:sp>
      <p:sp>
        <p:nvSpPr>
          <p:cNvPr id="28" name="Text 26"/>
          <p:cNvSpPr/>
          <p:nvPr/>
        </p:nvSpPr>
        <p:spPr>
          <a:xfrm>
            <a:off x="762610" y="11119104"/>
            <a:ext cx="914400" cy="1188720"/>
          </a:xfrm>
          <a:prstGeom prst="rect">
            <a:avLst/>
          </a:prstGeom>
          <a:noFill/>
          <a:ln/>
        </p:spPr>
        <p:txBody>
          <a:bodyPr wrap="square" lIns="0" tIns="0" rIns="0" bIns="0" rtlCol="0" anchor="ctr"/>
          <a:lstStyle/>
          <a:p>
            <a:pPr algn="ctr" indent="0" marL="0">
              <a:buNone/>
            </a:pPr>
            <a:r>
              <a:rPr lang="en-US" sz="2800" dirty="0">
                <a:solidFill>
                  <a:srgbClr val="EDE8DF"/>
                </a:solidFill>
                <a:latin typeface="Playfair Display" pitchFamily="34" charset="0"/>
                <a:ea typeface="Playfair Display" pitchFamily="34" charset="-122"/>
                <a:cs typeface="Playfair Display" pitchFamily="34" charset="-120"/>
              </a:rPr>
              <a:t>L1</a:t>
            </a:r>
            <a:endParaRPr lang="en-US" sz="2800" dirty="0"/>
          </a:p>
        </p:txBody>
      </p:sp>
      <p:sp>
        <p:nvSpPr>
          <p:cNvPr id="29" name="Text 27"/>
          <p:cNvSpPr/>
          <p:nvPr/>
        </p:nvSpPr>
        <p:spPr>
          <a:xfrm>
            <a:off x="1951330" y="11320272"/>
            <a:ext cx="3657600" cy="411480"/>
          </a:xfrm>
          <a:prstGeom prst="rect">
            <a:avLst/>
          </a:prstGeom>
          <a:noFill/>
          <a:ln/>
        </p:spPr>
        <p:txBody>
          <a:bodyPr wrap="square" lIns="0" tIns="0" rIns="0" bIns="0" rtlCol="0" anchor="ctr"/>
          <a:lstStyle/>
          <a:p>
            <a:pPr indent="0" marL="0">
              <a:buNone/>
            </a:pPr>
            <a:r>
              <a:rPr lang="en-US" sz="2800" spc="-100" kern="0" dirty="0">
                <a:solidFill>
                  <a:srgbClr val="18160F"/>
                </a:solidFill>
                <a:latin typeface="Playfair Display" pitchFamily="34" charset="0"/>
                <a:ea typeface="Playfair Display" pitchFamily="34" charset="-122"/>
                <a:cs typeface="Playfair Display" pitchFamily="34" charset="-120"/>
              </a:rPr>
              <a:t>DATA</a:t>
            </a:r>
            <a:endParaRPr lang="en-US" sz="2800" dirty="0"/>
          </a:p>
        </p:txBody>
      </p:sp>
      <p:sp>
        <p:nvSpPr>
          <p:cNvPr id="30" name="Text 28"/>
          <p:cNvSpPr/>
          <p:nvPr/>
        </p:nvSpPr>
        <p:spPr>
          <a:xfrm>
            <a:off x="1951330" y="11832336"/>
            <a:ext cx="4572000" cy="365760"/>
          </a:xfrm>
          <a:prstGeom prst="rect">
            <a:avLst/>
          </a:prstGeom>
          <a:noFill/>
          <a:ln/>
        </p:spPr>
        <p:txBody>
          <a:bodyPr wrap="square" lIns="0" tIns="0" rIns="0" bIns="0" rtlCol="0" anchor="ctr"/>
          <a:lstStyle/>
          <a:p>
            <a:pPr indent="0" marL="0">
              <a:buNone/>
            </a:pPr>
            <a:r>
              <a:rPr lang="en-US" sz="1200" spc="200" kern="0" dirty="0">
                <a:solidFill>
                  <a:srgbClr val="8A8280"/>
                </a:solidFill>
                <a:latin typeface="Inter" pitchFamily="34" charset="0"/>
                <a:ea typeface="Inter" pitchFamily="34" charset="-122"/>
                <a:cs typeface="Inter" pitchFamily="34" charset="-120"/>
              </a:rPr>
              <a:t>owned, observable, indexed</a:t>
            </a:r>
            <a:endParaRPr lang="en-US" sz="1200" dirty="0"/>
          </a:p>
        </p:txBody>
      </p:sp>
      <p:sp>
        <p:nvSpPr>
          <p:cNvPr id="31" name="Text 29"/>
          <p:cNvSpPr/>
          <p:nvPr/>
        </p:nvSpPr>
        <p:spPr>
          <a:xfrm>
            <a:off x="7924190" y="6583680"/>
            <a:ext cx="2743200" cy="274320"/>
          </a:xfrm>
          <a:prstGeom prst="rect">
            <a:avLst/>
          </a:prstGeom>
          <a:noFill/>
          <a:ln/>
        </p:spPr>
        <p:txBody>
          <a:bodyPr wrap="square" lIns="0" tIns="0" rIns="0" bIns="0" rtlCol="0" anchor="ctr"/>
          <a:lstStyle/>
          <a:p>
            <a:pPr algn="r" indent="0" marL="0">
              <a:buNone/>
            </a:pPr>
            <a:r>
              <a:rPr lang="en-US" sz="1000" b="1" spc="300" kern="0" dirty="0">
                <a:solidFill>
                  <a:srgbClr val="8A8280"/>
                </a:solidFill>
                <a:latin typeface="Inter" pitchFamily="34" charset="0"/>
                <a:ea typeface="Inter" pitchFamily="34" charset="-122"/>
                <a:cs typeface="Inter" pitchFamily="34" charset="-120"/>
              </a:rPr>
              <a:t>THE EIGHTH S  ↑  STACK</a:t>
            </a:r>
            <a:endParaRPr lang="en-US" sz="1000" dirty="0"/>
          </a:p>
        </p:txBody>
      </p:sp>
      <p:sp>
        <p:nvSpPr>
          <p:cNvPr id="32" name="Text 30"/>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  6AEP  ·  7-S / 1980</a:t>
            </a:r>
            <a:endParaRPr lang="en-US" sz="1000" dirty="0"/>
          </a:p>
        </p:txBody>
      </p:sp>
      <p:sp>
        <p:nvSpPr>
          <p:cNvPr id="33" name="Text 31"/>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800" spc="1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
        <p:nvSpPr>
          <p:cNvPr id="34" name="Text 32"/>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8A8280"/>
                </a:solidFill>
                <a:latin typeface="Inter" pitchFamily="34" charset="0"/>
                <a:ea typeface="Inter" pitchFamily="34" charset="-122"/>
                <a:cs typeface="Inter" pitchFamily="34" charset="-120"/>
              </a:rPr>
              <a:t>NEXT</a:t>
            </a:r>
            <a:endParaRPr lang="en-US" sz="900" dirty="0"/>
          </a:p>
        </p:txBody>
      </p:sp>
      <p:sp>
        <p:nvSpPr>
          <p:cNvPr id="35" name="Shape 33"/>
          <p:cNvSpPr/>
          <p:nvPr/>
        </p:nvSpPr>
        <p:spPr>
          <a:xfrm>
            <a:off x="9890150" y="12738506"/>
            <a:ext cx="548640" cy="0"/>
          </a:xfrm>
          <a:prstGeom prst="line">
            <a:avLst/>
          </a:prstGeom>
          <a:noFill/>
          <a:ln w="17780">
            <a:solidFill>
              <a:srgbClr val="F7F471"/>
            </a:solidFill>
            <a:prstDash val="solid"/>
          </a:ln>
        </p:spPr>
      </p:sp>
      <p:sp>
        <p:nvSpPr>
          <p:cNvPr id="36" name="Shape 34"/>
          <p:cNvSpPr/>
          <p:nvPr/>
        </p:nvSpPr>
        <p:spPr>
          <a:xfrm rot="5400000">
            <a:off x="10438790" y="12647066"/>
            <a:ext cx="164592" cy="182880"/>
          </a:xfrm>
          <a:prstGeom prst="triangle">
            <a:avLst/>
          </a:prstGeom>
          <a:solidFill>
            <a:srgbClr val="F7F471"/>
          </a:solidFill>
          <a:ln/>
        </p:spPr>
      </p:sp>
      <p:sp>
        <p:nvSpPr>
          <p:cNvPr id="37" name="Text 35"/>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10 / 13</a:t>
            </a:r>
            <a:endParaRPr lang="en-US" sz="11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762610" y="762610"/>
            <a:ext cx="0" cy="12762281"/>
          </a:xfrm>
          <a:prstGeom prst="line">
            <a:avLst/>
          </a:prstGeom>
          <a:noFill/>
          <a:ln w="5080">
            <a:solidFill>
              <a:srgbClr val="C4B9AE">
                <a:alpha val="15000"/>
              </a:srgbClr>
            </a:solidFill>
            <a:prstDash val="solid"/>
          </a:ln>
        </p:spPr>
      </p:sp>
      <p:sp>
        <p:nvSpPr>
          <p:cNvPr id="3" name="Shape 1"/>
          <p:cNvSpPr/>
          <p:nvPr/>
        </p:nvSpPr>
        <p:spPr>
          <a:xfrm>
            <a:off x="1334110" y="762610"/>
            <a:ext cx="0" cy="12762281"/>
          </a:xfrm>
          <a:prstGeom prst="line">
            <a:avLst/>
          </a:prstGeom>
          <a:noFill/>
          <a:ln w="5080">
            <a:solidFill>
              <a:srgbClr val="C4B9AE">
                <a:alpha val="15000"/>
              </a:srgbClr>
            </a:solidFill>
            <a:prstDash val="solid"/>
          </a:ln>
        </p:spPr>
      </p:sp>
      <p:sp>
        <p:nvSpPr>
          <p:cNvPr id="4" name="Shape 2"/>
          <p:cNvSpPr/>
          <p:nvPr/>
        </p:nvSpPr>
        <p:spPr>
          <a:xfrm>
            <a:off x="1905610" y="762610"/>
            <a:ext cx="0" cy="12762281"/>
          </a:xfrm>
          <a:prstGeom prst="line">
            <a:avLst/>
          </a:prstGeom>
          <a:noFill/>
          <a:ln w="5080">
            <a:solidFill>
              <a:srgbClr val="C4B9AE">
                <a:alpha val="15000"/>
              </a:srgbClr>
            </a:solidFill>
            <a:prstDash val="solid"/>
          </a:ln>
        </p:spPr>
      </p:sp>
      <p:sp>
        <p:nvSpPr>
          <p:cNvPr id="5" name="Shape 3"/>
          <p:cNvSpPr/>
          <p:nvPr/>
        </p:nvSpPr>
        <p:spPr>
          <a:xfrm>
            <a:off x="2477110" y="762610"/>
            <a:ext cx="0" cy="12762281"/>
          </a:xfrm>
          <a:prstGeom prst="line">
            <a:avLst/>
          </a:prstGeom>
          <a:noFill/>
          <a:ln w="5080">
            <a:solidFill>
              <a:srgbClr val="C4B9AE">
                <a:alpha val="15000"/>
              </a:srgbClr>
            </a:solidFill>
            <a:prstDash val="solid"/>
          </a:ln>
        </p:spPr>
      </p:sp>
      <p:sp>
        <p:nvSpPr>
          <p:cNvPr id="6" name="Shape 4"/>
          <p:cNvSpPr/>
          <p:nvPr/>
        </p:nvSpPr>
        <p:spPr>
          <a:xfrm>
            <a:off x="3048610" y="762610"/>
            <a:ext cx="0" cy="12762281"/>
          </a:xfrm>
          <a:prstGeom prst="line">
            <a:avLst/>
          </a:prstGeom>
          <a:noFill/>
          <a:ln w="5080">
            <a:solidFill>
              <a:srgbClr val="C4B9AE">
                <a:alpha val="15000"/>
              </a:srgbClr>
            </a:solidFill>
            <a:prstDash val="solid"/>
          </a:ln>
        </p:spPr>
      </p:sp>
      <p:sp>
        <p:nvSpPr>
          <p:cNvPr id="7" name="Shape 5"/>
          <p:cNvSpPr/>
          <p:nvPr/>
        </p:nvSpPr>
        <p:spPr>
          <a:xfrm>
            <a:off x="3620110" y="762610"/>
            <a:ext cx="0" cy="12762281"/>
          </a:xfrm>
          <a:prstGeom prst="line">
            <a:avLst/>
          </a:prstGeom>
          <a:noFill/>
          <a:ln w="5080">
            <a:solidFill>
              <a:srgbClr val="C4B9AE">
                <a:alpha val="15000"/>
              </a:srgbClr>
            </a:solidFill>
            <a:prstDash val="solid"/>
          </a:ln>
        </p:spPr>
      </p:sp>
      <p:sp>
        <p:nvSpPr>
          <p:cNvPr id="8" name="Shape 6"/>
          <p:cNvSpPr/>
          <p:nvPr/>
        </p:nvSpPr>
        <p:spPr>
          <a:xfrm>
            <a:off x="4191610" y="762610"/>
            <a:ext cx="0" cy="12762281"/>
          </a:xfrm>
          <a:prstGeom prst="line">
            <a:avLst/>
          </a:prstGeom>
          <a:noFill/>
          <a:ln w="5080">
            <a:solidFill>
              <a:srgbClr val="C4B9AE">
                <a:alpha val="15000"/>
              </a:srgbClr>
            </a:solidFill>
            <a:prstDash val="solid"/>
          </a:ln>
        </p:spPr>
      </p:sp>
      <p:sp>
        <p:nvSpPr>
          <p:cNvPr id="9" name="Shape 7"/>
          <p:cNvSpPr/>
          <p:nvPr/>
        </p:nvSpPr>
        <p:spPr>
          <a:xfrm>
            <a:off x="4763110" y="762610"/>
            <a:ext cx="0" cy="12762281"/>
          </a:xfrm>
          <a:prstGeom prst="line">
            <a:avLst/>
          </a:prstGeom>
          <a:noFill/>
          <a:ln w="5080">
            <a:solidFill>
              <a:srgbClr val="C4B9AE">
                <a:alpha val="15000"/>
              </a:srgbClr>
            </a:solidFill>
            <a:prstDash val="solid"/>
          </a:ln>
        </p:spPr>
      </p:sp>
      <p:sp>
        <p:nvSpPr>
          <p:cNvPr id="10" name="Shape 8"/>
          <p:cNvSpPr/>
          <p:nvPr/>
        </p:nvSpPr>
        <p:spPr>
          <a:xfrm>
            <a:off x="5334610" y="762610"/>
            <a:ext cx="0" cy="12762281"/>
          </a:xfrm>
          <a:prstGeom prst="line">
            <a:avLst/>
          </a:prstGeom>
          <a:noFill/>
          <a:ln w="5080">
            <a:solidFill>
              <a:srgbClr val="C4B9AE">
                <a:alpha val="15000"/>
              </a:srgbClr>
            </a:solidFill>
            <a:prstDash val="solid"/>
          </a:ln>
        </p:spPr>
      </p:sp>
      <p:sp>
        <p:nvSpPr>
          <p:cNvPr id="11" name="Shape 9"/>
          <p:cNvSpPr/>
          <p:nvPr/>
        </p:nvSpPr>
        <p:spPr>
          <a:xfrm>
            <a:off x="5906110" y="762610"/>
            <a:ext cx="0" cy="12762281"/>
          </a:xfrm>
          <a:prstGeom prst="line">
            <a:avLst/>
          </a:prstGeom>
          <a:noFill/>
          <a:ln w="5080">
            <a:solidFill>
              <a:srgbClr val="C4B9AE">
                <a:alpha val="15000"/>
              </a:srgbClr>
            </a:solidFill>
            <a:prstDash val="solid"/>
          </a:ln>
        </p:spPr>
      </p:sp>
      <p:sp>
        <p:nvSpPr>
          <p:cNvPr id="12" name="Shape 10"/>
          <p:cNvSpPr/>
          <p:nvPr/>
        </p:nvSpPr>
        <p:spPr>
          <a:xfrm>
            <a:off x="6477610" y="762610"/>
            <a:ext cx="0" cy="12762281"/>
          </a:xfrm>
          <a:prstGeom prst="line">
            <a:avLst/>
          </a:prstGeom>
          <a:noFill/>
          <a:ln w="5080">
            <a:solidFill>
              <a:srgbClr val="C4B9AE">
                <a:alpha val="15000"/>
              </a:srgbClr>
            </a:solidFill>
            <a:prstDash val="solid"/>
          </a:ln>
        </p:spPr>
      </p:sp>
      <p:sp>
        <p:nvSpPr>
          <p:cNvPr id="13" name="Shape 11"/>
          <p:cNvSpPr/>
          <p:nvPr/>
        </p:nvSpPr>
        <p:spPr>
          <a:xfrm>
            <a:off x="7049110" y="762610"/>
            <a:ext cx="0" cy="12762281"/>
          </a:xfrm>
          <a:prstGeom prst="line">
            <a:avLst/>
          </a:prstGeom>
          <a:noFill/>
          <a:ln w="5080">
            <a:solidFill>
              <a:srgbClr val="C4B9AE">
                <a:alpha val="15000"/>
              </a:srgbClr>
            </a:solidFill>
            <a:prstDash val="solid"/>
          </a:ln>
        </p:spPr>
      </p:sp>
      <p:sp>
        <p:nvSpPr>
          <p:cNvPr id="14" name="Shape 12"/>
          <p:cNvSpPr/>
          <p:nvPr/>
        </p:nvSpPr>
        <p:spPr>
          <a:xfrm>
            <a:off x="7620610" y="762610"/>
            <a:ext cx="0" cy="12762281"/>
          </a:xfrm>
          <a:prstGeom prst="line">
            <a:avLst/>
          </a:prstGeom>
          <a:noFill/>
          <a:ln w="5080">
            <a:solidFill>
              <a:srgbClr val="C4B9AE">
                <a:alpha val="15000"/>
              </a:srgbClr>
            </a:solidFill>
            <a:prstDash val="solid"/>
          </a:ln>
        </p:spPr>
      </p:sp>
      <p:sp>
        <p:nvSpPr>
          <p:cNvPr id="15" name="Shape 13"/>
          <p:cNvSpPr/>
          <p:nvPr/>
        </p:nvSpPr>
        <p:spPr>
          <a:xfrm>
            <a:off x="8192110" y="762610"/>
            <a:ext cx="0" cy="12762281"/>
          </a:xfrm>
          <a:prstGeom prst="line">
            <a:avLst/>
          </a:prstGeom>
          <a:noFill/>
          <a:ln w="5080">
            <a:solidFill>
              <a:srgbClr val="C4B9AE">
                <a:alpha val="15000"/>
              </a:srgbClr>
            </a:solidFill>
            <a:prstDash val="solid"/>
          </a:ln>
        </p:spPr>
      </p:sp>
      <p:sp>
        <p:nvSpPr>
          <p:cNvPr id="16" name="Shape 14"/>
          <p:cNvSpPr/>
          <p:nvPr/>
        </p:nvSpPr>
        <p:spPr>
          <a:xfrm>
            <a:off x="8763610" y="762610"/>
            <a:ext cx="0" cy="12762281"/>
          </a:xfrm>
          <a:prstGeom prst="line">
            <a:avLst/>
          </a:prstGeom>
          <a:noFill/>
          <a:ln w="5080">
            <a:solidFill>
              <a:srgbClr val="C4B9AE">
                <a:alpha val="15000"/>
              </a:srgbClr>
            </a:solidFill>
            <a:prstDash val="solid"/>
          </a:ln>
        </p:spPr>
      </p:sp>
      <p:sp>
        <p:nvSpPr>
          <p:cNvPr id="17" name="Shape 15"/>
          <p:cNvSpPr/>
          <p:nvPr/>
        </p:nvSpPr>
        <p:spPr>
          <a:xfrm>
            <a:off x="9335110" y="762610"/>
            <a:ext cx="0" cy="12762281"/>
          </a:xfrm>
          <a:prstGeom prst="line">
            <a:avLst/>
          </a:prstGeom>
          <a:noFill/>
          <a:ln w="5080">
            <a:solidFill>
              <a:srgbClr val="C4B9AE">
                <a:alpha val="15000"/>
              </a:srgbClr>
            </a:solidFill>
            <a:prstDash val="solid"/>
          </a:ln>
        </p:spPr>
      </p:sp>
      <p:sp>
        <p:nvSpPr>
          <p:cNvPr id="18" name="Shape 16"/>
          <p:cNvSpPr/>
          <p:nvPr/>
        </p:nvSpPr>
        <p:spPr>
          <a:xfrm>
            <a:off x="9906610" y="762610"/>
            <a:ext cx="0" cy="12762281"/>
          </a:xfrm>
          <a:prstGeom prst="line">
            <a:avLst/>
          </a:prstGeom>
          <a:noFill/>
          <a:ln w="5080">
            <a:solidFill>
              <a:srgbClr val="C4B9AE">
                <a:alpha val="15000"/>
              </a:srgbClr>
            </a:solidFill>
            <a:prstDash val="solid"/>
          </a:ln>
        </p:spPr>
      </p:sp>
      <p:sp>
        <p:nvSpPr>
          <p:cNvPr id="19" name="Shape 17"/>
          <p:cNvSpPr/>
          <p:nvPr/>
        </p:nvSpPr>
        <p:spPr>
          <a:xfrm>
            <a:off x="10478110" y="762610"/>
            <a:ext cx="0" cy="12762281"/>
          </a:xfrm>
          <a:prstGeom prst="line">
            <a:avLst/>
          </a:prstGeom>
          <a:noFill/>
          <a:ln w="5080">
            <a:solidFill>
              <a:srgbClr val="C4B9AE">
                <a:alpha val="15000"/>
              </a:srgbClr>
            </a:solidFill>
            <a:prstDash val="solid"/>
          </a:ln>
        </p:spPr>
      </p:sp>
      <p:sp>
        <p:nvSpPr>
          <p:cNvPr id="20" name="Shape 18"/>
          <p:cNvSpPr/>
          <p:nvPr/>
        </p:nvSpPr>
        <p:spPr>
          <a:xfrm>
            <a:off x="762610" y="762610"/>
            <a:ext cx="9904781" cy="0"/>
          </a:xfrm>
          <a:prstGeom prst="line">
            <a:avLst/>
          </a:prstGeom>
          <a:noFill/>
          <a:ln w="5080">
            <a:solidFill>
              <a:srgbClr val="C4B9AE">
                <a:alpha val="15000"/>
              </a:srgbClr>
            </a:solidFill>
            <a:prstDash val="solid"/>
          </a:ln>
        </p:spPr>
      </p:sp>
      <p:sp>
        <p:nvSpPr>
          <p:cNvPr id="21" name="Shape 19"/>
          <p:cNvSpPr/>
          <p:nvPr/>
        </p:nvSpPr>
        <p:spPr>
          <a:xfrm>
            <a:off x="762610" y="1334110"/>
            <a:ext cx="9904781" cy="0"/>
          </a:xfrm>
          <a:prstGeom prst="line">
            <a:avLst/>
          </a:prstGeom>
          <a:noFill/>
          <a:ln w="5080">
            <a:solidFill>
              <a:srgbClr val="C4B9AE">
                <a:alpha val="15000"/>
              </a:srgbClr>
            </a:solidFill>
            <a:prstDash val="solid"/>
          </a:ln>
        </p:spPr>
      </p:sp>
      <p:sp>
        <p:nvSpPr>
          <p:cNvPr id="22" name="Shape 20"/>
          <p:cNvSpPr/>
          <p:nvPr/>
        </p:nvSpPr>
        <p:spPr>
          <a:xfrm>
            <a:off x="762610" y="1905610"/>
            <a:ext cx="9904781" cy="0"/>
          </a:xfrm>
          <a:prstGeom prst="line">
            <a:avLst/>
          </a:prstGeom>
          <a:noFill/>
          <a:ln w="5080">
            <a:solidFill>
              <a:srgbClr val="C4B9AE">
                <a:alpha val="15000"/>
              </a:srgbClr>
            </a:solidFill>
            <a:prstDash val="solid"/>
          </a:ln>
        </p:spPr>
      </p:sp>
      <p:sp>
        <p:nvSpPr>
          <p:cNvPr id="23" name="Shape 21"/>
          <p:cNvSpPr/>
          <p:nvPr/>
        </p:nvSpPr>
        <p:spPr>
          <a:xfrm>
            <a:off x="762610" y="2477110"/>
            <a:ext cx="9904781" cy="0"/>
          </a:xfrm>
          <a:prstGeom prst="line">
            <a:avLst/>
          </a:prstGeom>
          <a:noFill/>
          <a:ln w="5080">
            <a:solidFill>
              <a:srgbClr val="C4B9AE">
                <a:alpha val="15000"/>
              </a:srgbClr>
            </a:solidFill>
            <a:prstDash val="solid"/>
          </a:ln>
        </p:spPr>
      </p:sp>
      <p:sp>
        <p:nvSpPr>
          <p:cNvPr id="24" name="Shape 22"/>
          <p:cNvSpPr/>
          <p:nvPr/>
        </p:nvSpPr>
        <p:spPr>
          <a:xfrm>
            <a:off x="762610" y="3048610"/>
            <a:ext cx="9904781" cy="0"/>
          </a:xfrm>
          <a:prstGeom prst="line">
            <a:avLst/>
          </a:prstGeom>
          <a:noFill/>
          <a:ln w="5080">
            <a:solidFill>
              <a:srgbClr val="C4B9AE">
                <a:alpha val="15000"/>
              </a:srgbClr>
            </a:solidFill>
            <a:prstDash val="solid"/>
          </a:ln>
        </p:spPr>
      </p:sp>
      <p:sp>
        <p:nvSpPr>
          <p:cNvPr id="25" name="Shape 23"/>
          <p:cNvSpPr/>
          <p:nvPr/>
        </p:nvSpPr>
        <p:spPr>
          <a:xfrm>
            <a:off x="762610" y="3620110"/>
            <a:ext cx="9904781" cy="0"/>
          </a:xfrm>
          <a:prstGeom prst="line">
            <a:avLst/>
          </a:prstGeom>
          <a:noFill/>
          <a:ln w="5080">
            <a:solidFill>
              <a:srgbClr val="C4B9AE">
                <a:alpha val="15000"/>
              </a:srgbClr>
            </a:solidFill>
            <a:prstDash val="solid"/>
          </a:ln>
        </p:spPr>
      </p:sp>
      <p:sp>
        <p:nvSpPr>
          <p:cNvPr id="26" name="Shape 24"/>
          <p:cNvSpPr/>
          <p:nvPr/>
        </p:nvSpPr>
        <p:spPr>
          <a:xfrm>
            <a:off x="762610" y="4191610"/>
            <a:ext cx="9904781" cy="0"/>
          </a:xfrm>
          <a:prstGeom prst="line">
            <a:avLst/>
          </a:prstGeom>
          <a:noFill/>
          <a:ln w="5080">
            <a:solidFill>
              <a:srgbClr val="C4B9AE">
                <a:alpha val="15000"/>
              </a:srgbClr>
            </a:solidFill>
            <a:prstDash val="solid"/>
          </a:ln>
        </p:spPr>
      </p:sp>
      <p:sp>
        <p:nvSpPr>
          <p:cNvPr id="27" name="Shape 25"/>
          <p:cNvSpPr/>
          <p:nvPr/>
        </p:nvSpPr>
        <p:spPr>
          <a:xfrm>
            <a:off x="762610" y="4763110"/>
            <a:ext cx="9904781" cy="0"/>
          </a:xfrm>
          <a:prstGeom prst="line">
            <a:avLst/>
          </a:prstGeom>
          <a:noFill/>
          <a:ln w="5080">
            <a:solidFill>
              <a:srgbClr val="C4B9AE">
                <a:alpha val="15000"/>
              </a:srgbClr>
            </a:solidFill>
            <a:prstDash val="solid"/>
          </a:ln>
        </p:spPr>
      </p:sp>
      <p:sp>
        <p:nvSpPr>
          <p:cNvPr id="28" name="Shape 26"/>
          <p:cNvSpPr/>
          <p:nvPr/>
        </p:nvSpPr>
        <p:spPr>
          <a:xfrm>
            <a:off x="762610" y="5334610"/>
            <a:ext cx="9904781" cy="0"/>
          </a:xfrm>
          <a:prstGeom prst="line">
            <a:avLst/>
          </a:prstGeom>
          <a:noFill/>
          <a:ln w="5080">
            <a:solidFill>
              <a:srgbClr val="C4B9AE">
                <a:alpha val="15000"/>
              </a:srgbClr>
            </a:solidFill>
            <a:prstDash val="solid"/>
          </a:ln>
        </p:spPr>
      </p:sp>
      <p:sp>
        <p:nvSpPr>
          <p:cNvPr id="29" name="Shape 27"/>
          <p:cNvSpPr/>
          <p:nvPr/>
        </p:nvSpPr>
        <p:spPr>
          <a:xfrm>
            <a:off x="762610" y="5906110"/>
            <a:ext cx="9904781" cy="0"/>
          </a:xfrm>
          <a:prstGeom prst="line">
            <a:avLst/>
          </a:prstGeom>
          <a:noFill/>
          <a:ln w="5080">
            <a:solidFill>
              <a:srgbClr val="C4B9AE">
                <a:alpha val="15000"/>
              </a:srgbClr>
            </a:solidFill>
            <a:prstDash val="solid"/>
          </a:ln>
        </p:spPr>
      </p:sp>
      <p:sp>
        <p:nvSpPr>
          <p:cNvPr id="30" name="Shape 28"/>
          <p:cNvSpPr/>
          <p:nvPr/>
        </p:nvSpPr>
        <p:spPr>
          <a:xfrm>
            <a:off x="762610" y="6477610"/>
            <a:ext cx="9904781" cy="0"/>
          </a:xfrm>
          <a:prstGeom prst="line">
            <a:avLst/>
          </a:prstGeom>
          <a:noFill/>
          <a:ln w="5080">
            <a:solidFill>
              <a:srgbClr val="C4B9AE">
                <a:alpha val="15000"/>
              </a:srgbClr>
            </a:solidFill>
            <a:prstDash val="solid"/>
          </a:ln>
        </p:spPr>
      </p:sp>
      <p:sp>
        <p:nvSpPr>
          <p:cNvPr id="31" name="Shape 29"/>
          <p:cNvSpPr/>
          <p:nvPr/>
        </p:nvSpPr>
        <p:spPr>
          <a:xfrm>
            <a:off x="762610" y="7049110"/>
            <a:ext cx="9904781" cy="0"/>
          </a:xfrm>
          <a:prstGeom prst="line">
            <a:avLst/>
          </a:prstGeom>
          <a:noFill/>
          <a:ln w="5080">
            <a:solidFill>
              <a:srgbClr val="C4B9AE">
                <a:alpha val="15000"/>
              </a:srgbClr>
            </a:solidFill>
            <a:prstDash val="solid"/>
          </a:ln>
        </p:spPr>
      </p:sp>
      <p:sp>
        <p:nvSpPr>
          <p:cNvPr id="32" name="Shape 30"/>
          <p:cNvSpPr/>
          <p:nvPr/>
        </p:nvSpPr>
        <p:spPr>
          <a:xfrm>
            <a:off x="762610" y="7620610"/>
            <a:ext cx="9904781" cy="0"/>
          </a:xfrm>
          <a:prstGeom prst="line">
            <a:avLst/>
          </a:prstGeom>
          <a:noFill/>
          <a:ln w="5080">
            <a:solidFill>
              <a:srgbClr val="C4B9AE">
                <a:alpha val="15000"/>
              </a:srgbClr>
            </a:solidFill>
            <a:prstDash val="solid"/>
          </a:ln>
        </p:spPr>
      </p:sp>
      <p:sp>
        <p:nvSpPr>
          <p:cNvPr id="33" name="Shape 31"/>
          <p:cNvSpPr/>
          <p:nvPr/>
        </p:nvSpPr>
        <p:spPr>
          <a:xfrm>
            <a:off x="762610" y="8192110"/>
            <a:ext cx="9904781" cy="0"/>
          </a:xfrm>
          <a:prstGeom prst="line">
            <a:avLst/>
          </a:prstGeom>
          <a:noFill/>
          <a:ln w="5080">
            <a:solidFill>
              <a:srgbClr val="C4B9AE">
                <a:alpha val="15000"/>
              </a:srgbClr>
            </a:solidFill>
            <a:prstDash val="solid"/>
          </a:ln>
        </p:spPr>
      </p:sp>
      <p:sp>
        <p:nvSpPr>
          <p:cNvPr id="34" name="Shape 32"/>
          <p:cNvSpPr/>
          <p:nvPr/>
        </p:nvSpPr>
        <p:spPr>
          <a:xfrm>
            <a:off x="762610" y="8763610"/>
            <a:ext cx="9904781" cy="0"/>
          </a:xfrm>
          <a:prstGeom prst="line">
            <a:avLst/>
          </a:prstGeom>
          <a:noFill/>
          <a:ln w="5080">
            <a:solidFill>
              <a:srgbClr val="C4B9AE">
                <a:alpha val="15000"/>
              </a:srgbClr>
            </a:solidFill>
            <a:prstDash val="solid"/>
          </a:ln>
        </p:spPr>
      </p:sp>
      <p:sp>
        <p:nvSpPr>
          <p:cNvPr id="35" name="Shape 33"/>
          <p:cNvSpPr/>
          <p:nvPr/>
        </p:nvSpPr>
        <p:spPr>
          <a:xfrm>
            <a:off x="762610" y="9335110"/>
            <a:ext cx="9904781" cy="0"/>
          </a:xfrm>
          <a:prstGeom prst="line">
            <a:avLst/>
          </a:prstGeom>
          <a:noFill/>
          <a:ln w="5080">
            <a:solidFill>
              <a:srgbClr val="C4B9AE">
                <a:alpha val="15000"/>
              </a:srgbClr>
            </a:solidFill>
            <a:prstDash val="solid"/>
          </a:ln>
        </p:spPr>
      </p:sp>
      <p:sp>
        <p:nvSpPr>
          <p:cNvPr id="36" name="Shape 34"/>
          <p:cNvSpPr/>
          <p:nvPr/>
        </p:nvSpPr>
        <p:spPr>
          <a:xfrm>
            <a:off x="762610" y="9906610"/>
            <a:ext cx="9904781" cy="0"/>
          </a:xfrm>
          <a:prstGeom prst="line">
            <a:avLst/>
          </a:prstGeom>
          <a:noFill/>
          <a:ln w="5080">
            <a:solidFill>
              <a:srgbClr val="C4B9AE">
                <a:alpha val="15000"/>
              </a:srgbClr>
            </a:solidFill>
            <a:prstDash val="solid"/>
          </a:ln>
        </p:spPr>
      </p:sp>
      <p:sp>
        <p:nvSpPr>
          <p:cNvPr id="37" name="Shape 35"/>
          <p:cNvSpPr/>
          <p:nvPr/>
        </p:nvSpPr>
        <p:spPr>
          <a:xfrm>
            <a:off x="762610" y="10478110"/>
            <a:ext cx="9904781" cy="0"/>
          </a:xfrm>
          <a:prstGeom prst="line">
            <a:avLst/>
          </a:prstGeom>
          <a:noFill/>
          <a:ln w="5080">
            <a:solidFill>
              <a:srgbClr val="C4B9AE">
                <a:alpha val="15000"/>
              </a:srgbClr>
            </a:solidFill>
            <a:prstDash val="solid"/>
          </a:ln>
        </p:spPr>
      </p:sp>
      <p:sp>
        <p:nvSpPr>
          <p:cNvPr id="38" name="Shape 36"/>
          <p:cNvSpPr/>
          <p:nvPr/>
        </p:nvSpPr>
        <p:spPr>
          <a:xfrm>
            <a:off x="762610" y="11049610"/>
            <a:ext cx="9904781" cy="0"/>
          </a:xfrm>
          <a:prstGeom prst="line">
            <a:avLst/>
          </a:prstGeom>
          <a:noFill/>
          <a:ln w="5080">
            <a:solidFill>
              <a:srgbClr val="C4B9AE">
                <a:alpha val="15000"/>
              </a:srgbClr>
            </a:solidFill>
            <a:prstDash val="solid"/>
          </a:ln>
        </p:spPr>
      </p:sp>
      <p:sp>
        <p:nvSpPr>
          <p:cNvPr id="39" name="Shape 37"/>
          <p:cNvSpPr/>
          <p:nvPr/>
        </p:nvSpPr>
        <p:spPr>
          <a:xfrm>
            <a:off x="762610" y="11621110"/>
            <a:ext cx="9904781" cy="0"/>
          </a:xfrm>
          <a:prstGeom prst="line">
            <a:avLst/>
          </a:prstGeom>
          <a:noFill/>
          <a:ln w="5080">
            <a:solidFill>
              <a:srgbClr val="C4B9AE">
                <a:alpha val="15000"/>
              </a:srgbClr>
            </a:solidFill>
            <a:prstDash val="solid"/>
          </a:ln>
        </p:spPr>
      </p:sp>
      <p:sp>
        <p:nvSpPr>
          <p:cNvPr id="40" name="Shape 38"/>
          <p:cNvSpPr/>
          <p:nvPr/>
        </p:nvSpPr>
        <p:spPr>
          <a:xfrm>
            <a:off x="762610" y="12192610"/>
            <a:ext cx="9904781" cy="0"/>
          </a:xfrm>
          <a:prstGeom prst="line">
            <a:avLst/>
          </a:prstGeom>
          <a:noFill/>
          <a:ln w="5080">
            <a:solidFill>
              <a:srgbClr val="C4B9AE">
                <a:alpha val="15000"/>
              </a:srgbClr>
            </a:solidFill>
            <a:prstDash val="solid"/>
          </a:ln>
        </p:spPr>
      </p:sp>
      <p:sp>
        <p:nvSpPr>
          <p:cNvPr id="41" name="Shape 39"/>
          <p:cNvSpPr/>
          <p:nvPr/>
        </p:nvSpPr>
        <p:spPr>
          <a:xfrm>
            <a:off x="762610" y="12764110"/>
            <a:ext cx="9904781" cy="0"/>
          </a:xfrm>
          <a:prstGeom prst="line">
            <a:avLst/>
          </a:prstGeom>
          <a:noFill/>
          <a:ln w="5080">
            <a:solidFill>
              <a:srgbClr val="C4B9AE">
                <a:alpha val="15000"/>
              </a:srgbClr>
            </a:solidFill>
            <a:prstDash val="solid"/>
          </a:ln>
        </p:spPr>
      </p:sp>
      <p:sp>
        <p:nvSpPr>
          <p:cNvPr id="42" name="Shape 40"/>
          <p:cNvSpPr/>
          <p:nvPr/>
        </p:nvSpPr>
        <p:spPr>
          <a:xfrm>
            <a:off x="762610" y="13335610"/>
            <a:ext cx="9904781" cy="0"/>
          </a:xfrm>
          <a:prstGeom prst="line">
            <a:avLst/>
          </a:prstGeom>
          <a:noFill/>
          <a:ln w="5080">
            <a:solidFill>
              <a:srgbClr val="C4B9AE">
                <a:alpha val="15000"/>
              </a:srgbClr>
            </a:solidFill>
            <a:prstDash val="solid"/>
          </a:ln>
        </p:spPr>
      </p:sp>
      <p:sp>
        <p:nvSpPr>
          <p:cNvPr id="43" name="Shape 41"/>
          <p:cNvSpPr/>
          <p:nvPr/>
        </p:nvSpPr>
        <p:spPr>
          <a:xfrm>
            <a:off x="762610" y="1371600"/>
            <a:ext cx="548640" cy="36576"/>
          </a:xfrm>
          <a:prstGeom prst="rect">
            <a:avLst/>
          </a:prstGeom>
          <a:solidFill>
            <a:srgbClr val="F7F471"/>
          </a:solidFill>
          <a:ln/>
        </p:spPr>
      </p:sp>
      <p:sp>
        <p:nvSpPr>
          <p:cNvPr id="44" name="Text 42"/>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EDE8DF"/>
                </a:solidFill>
                <a:latin typeface="Inter" pitchFamily="34" charset="0"/>
                <a:ea typeface="Inter" pitchFamily="34" charset="-122"/>
                <a:cs typeface="Inter" pitchFamily="34" charset="-120"/>
              </a:rPr>
              <a:t>SMALL BUSINESS STRATEGIST</a:t>
            </a:r>
            <a:endParaRPr lang="en-US" sz="1100" dirty="0"/>
          </a:p>
        </p:txBody>
      </p:sp>
      <p:sp>
        <p:nvSpPr>
          <p:cNvPr id="45" name="Shape 43"/>
          <p:cNvSpPr/>
          <p:nvPr/>
        </p:nvSpPr>
        <p:spPr>
          <a:xfrm>
            <a:off x="9112910" y="1371600"/>
            <a:ext cx="1554480" cy="365760"/>
          </a:xfrm>
          <a:prstGeom prst="rect">
            <a:avLst/>
          </a:prstGeom>
          <a:solidFill>
            <a:srgbClr val="F7F471"/>
          </a:solidFill>
          <a:ln/>
        </p:spPr>
      </p:sp>
      <p:sp>
        <p:nvSpPr>
          <p:cNvPr id="46" name="Text 44"/>
          <p:cNvSpPr/>
          <p:nvPr/>
        </p:nvSpPr>
        <p:spPr>
          <a:xfrm>
            <a:off x="9112910" y="1371600"/>
            <a:ext cx="1554480" cy="365760"/>
          </a:xfrm>
          <a:prstGeom prst="rect">
            <a:avLst/>
          </a:prstGeom>
          <a:noFill/>
          <a:ln/>
        </p:spPr>
        <p:txBody>
          <a:bodyPr wrap="square" lIns="0" tIns="0" rIns="0" bIns="0" rtlCol="0" anchor="ctr"/>
          <a:lstStyle/>
          <a:p>
            <a:pPr algn="ctr" indent="0" marL="0">
              <a:buNone/>
            </a:pPr>
            <a:r>
              <a:rPr lang="en-US" sz="1200" b="1" spc="400" kern="0" dirty="0">
                <a:solidFill>
                  <a:srgbClr val="18160F"/>
                </a:solidFill>
                <a:latin typeface="Inter" pitchFamily="34" charset="0"/>
                <a:ea typeface="Inter" pitchFamily="34" charset="-122"/>
                <a:cs typeface="Inter" pitchFamily="34" charset="-120"/>
              </a:rPr>
              <a:t>QUARTERLY</a:t>
            </a:r>
            <a:endParaRPr lang="en-US" sz="1200" dirty="0"/>
          </a:p>
        </p:txBody>
      </p:sp>
      <p:sp>
        <p:nvSpPr>
          <p:cNvPr id="47" name="Text 45"/>
          <p:cNvSpPr/>
          <p:nvPr/>
        </p:nvSpPr>
        <p:spPr>
          <a:xfrm>
            <a:off x="762610" y="2011680"/>
            <a:ext cx="9904781" cy="1463040"/>
          </a:xfrm>
          <a:prstGeom prst="rect">
            <a:avLst/>
          </a:prstGeom>
          <a:noFill/>
          <a:ln/>
        </p:spPr>
        <p:txBody>
          <a:bodyPr wrap="square" lIns="0" tIns="0" rIns="0" bIns="0" rtlCol="0" anchor="t"/>
          <a:lstStyle/>
          <a:p>
            <a:pPr indent="0" marL="0">
              <a:buNone/>
            </a:pPr>
            <a:r>
              <a:rPr lang="en-US" sz="4400" spc="-100" kern="0" dirty="0">
                <a:solidFill>
                  <a:srgbClr val="EDE8DF"/>
                </a:solidFill>
                <a:latin typeface="Playfair Display" pitchFamily="34" charset="0"/>
                <a:ea typeface="Playfair Display" pitchFamily="34" charset="-122"/>
                <a:cs typeface="Playfair Display" pitchFamily="34" charset="-120"/>
              </a:rPr>
              <a:t>Add the eighth S to the org chart.</a:t>
            </a:r>
            <a:endParaRPr lang="en-US" sz="4400" dirty="0"/>
          </a:p>
        </p:txBody>
      </p:sp>
      <p:sp>
        <p:nvSpPr>
          <p:cNvPr id="48" name="Text 46"/>
          <p:cNvSpPr/>
          <p:nvPr/>
        </p:nvSpPr>
        <p:spPr>
          <a:xfrm>
            <a:off x="762610" y="4023360"/>
            <a:ext cx="9875520" cy="2011680"/>
          </a:xfrm>
          <a:prstGeom prst="rect">
            <a:avLst/>
          </a:prstGeom>
          <a:noFill/>
          <a:ln/>
        </p:spPr>
        <p:txBody>
          <a:bodyPr wrap="square" lIns="0" tIns="0" rIns="0" bIns="0" rtlCol="0" anchor="t"/>
          <a:lstStyle/>
          <a:p>
            <a:pPr indent="0" marL="0">
              <a:lnSpc>
                <a:spcPct val="145000"/>
              </a:lnSpc>
              <a:buNone/>
            </a:pPr>
            <a:r>
              <a:rPr lang="en-US" sz="1700" dirty="0">
                <a:solidFill>
                  <a:srgbClr val="EDE8DF"/>
                </a:solidFill>
                <a:latin typeface="Inter" pitchFamily="34" charset="0"/>
                <a:ea typeface="Inter" pitchFamily="34" charset="-122"/>
                <a:cs typeface="Inter" pitchFamily="34" charset="-120"/>
              </a:rPr>
              <a:t>Walk every existing 7-S diagnostic the firm uses. Strategy decks. Org charts. Operating reviews. For each S, write the year the row was last refreshed and the assumption it was built on. If the row pre-dates 2023, add a Stack column and refresh the row alongside.</a:t>
            </a:r>
            <a:endParaRPr lang="en-US" sz="1700" dirty="0"/>
          </a:p>
        </p:txBody>
      </p:sp>
      <p:sp>
        <p:nvSpPr>
          <p:cNvPr id="49" name="Text 47"/>
          <p:cNvSpPr/>
          <p:nvPr/>
        </p:nvSpPr>
        <p:spPr>
          <a:xfrm>
            <a:off x="899770" y="6949440"/>
            <a:ext cx="2201875" cy="274320"/>
          </a:xfrm>
          <a:prstGeom prst="rect">
            <a:avLst/>
          </a:prstGeom>
          <a:noFill/>
          <a:ln/>
        </p:spPr>
        <p:txBody>
          <a:bodyPr wrap="square" lIns="0" tIns="0" rIns="0" bIns="0" rtlCol="0" anchor="ctr"/>
          <a:lstStyle/>
          <a:p>
            <a:pPr indent="0" marL="0">
              <a:buNone/>
            </a:pPr>
            <a:r>
              <a:rPr lang="en-US" sz="1000" b="1" spc="300" kern="0" dirty="0">
                <a:solidFill>
                  <a:srgbClr val="F7F471"/>
                </a:solidFill>
                <a:latin typeface="Inter" pitchFamily="34" charset="0"/>
                <a:ea typeface="Inter" pitchFamily="34" charset="-122"/>
                <a:cs typeface="Inter" pitchFamily="34" charset="-120"/>
              </a:rPr>
              <a:t>S ELEMENT</a:t>
            </a:r>
            <a:endParaRPr lang="en-US" sz="1000" dirty="0"/>
          </a:p>
        </p:txBody>
      </p:sp>
      <p:sp>
        <p:nvSpPr>
          <p:cNvPr id="50" name="Text 48"/>
          <p:cNvSpPr/>
          <p:nvPr/>
        </p:nvSpPr>
        <p:spPr>
          <a:xfrm>
            <a:off x="3375965" y="6949440"/>
            <a:ext cx="2201875" cy="274320"/>
          </a:xfrm>
          <a:prstGeom prst="rect">
            <a:avLst/>
          </a:prstGeom>
          <a:noFill/>
          <a:ln/>
        </p:spPr>
        <p:txBody>
          <a:bodyPr wrap="square" lIns="0" tIns="0" rIns="0" bIns="0" rtlCol="0" anchor="ctr"/>
          <a:lstStyle/>
          <a:p>
            <a:pPr indent="0" marL="0">
              <a:buNone/>
            </a:pPr>
            <a:r>
              <a:rPr lang="en-US" sz="1000" b="1" spc="300" kern="0" dirty="0">
                <a:solidFill>
                  <a:srgbClr val="F7F471"/>
                </a:solidFill>
                <a:latin typeface="Inter" pitchFamily="34" charset="0"/>
                <a:ea typeface="Inter" pitchFamily="34" charset="-122"/>
                <a:cs typeface="Inter" pitchFamily="34" charset="-120"/>
              </a:rPr>
              <a:t>LAST REFRESH</a:t>
            </a:r>
            <a:endParaRPr lang="en-US" sz="1000" dirty="0"/>
          </a:p>
        </p:txBody>
      </p:sp>
      <p:sp>
        <p:nvSpPr>
          <p:cNvPr id="51" name="Text 49"/>
          <p:cNvSpPr/>
          <p:nvPr/>
        </p:nvSpPr>
        <p:spPr>
          <a:xfrm>
            <a:off x="5852160" y="6949440"/>
            <a:ext cx="2201875" cy="274320"/>
          </a:xfrm>
          <a:prstGeom prst="rect">
            <a:avLst/>
          </a:prstGeom>
          <a:noFill/>
          <a:ln/>
        </p:spPr>
        <p:txBody>
          <a:bodyPr wrap="square" lIns="0" tIns="0" rIns="0" bIns="0" rtlCol="0" anchor="ctr"/>
          <a:lstStyle/>
          <a:p>
            <a:pPr indent="0" marL="0">
              <a:buNone/>
            </a:pPr>
            <a:r>
              <a:rPr lang="en-US" sz="1000" b="1" spc="300" kern="0" dirty="0">
                <a:solidFill>
                  <a:srgbClr val="F7F471"/>
                </a:solidFill>
                <a:latin typeface="Inter" pitchFamily="34" charset="0"/>
                <a:ea typeface="Inter" pitchFamily="34" charset="-122"/>
                <a:cs typeface="Inter" pitchFamily="34" charset="-120"/>
              </a:rPr>
              <a:t>ASSUMPTION</a:t>
            </a:r>
            <a:endParaRPr lang="en-US" sz="1000" dirty="0"/>
          </a:p>
        </p:txBody>
      </p:sp>
      <p:sp>
        <p:nvSpPr>
          <p:cNvPr id="52" name="Text 50"/>
          <p:cNvSpPr/>
          <p:nvPr/>
        </p:nvSpPr>
        <p:spPr>
          <a:xfrm>
            <a:off x="8328355" y="6949440"/>
            <a:ext cx="2201875" cy="274320"/>
          </a:xfrm>
          <a:prstGeom prst="rect">
            <a:avLst/>
          </a:prstGeom>
          <a:noFill/>
          <a:ln/>
        </p:spPr>
        <p:txBody>
          <a:bodyPr wrap="square" lIns="0" tIns="0" rIns="0" bIns="0" rtlCol="0" anchor="ctr"/>
          <a:lstStyle/>
          <a:p>
            <a:pPr indent="0" marL="0">
              <a:buNone/>
            </a:pPr>
            <a:r>
              <a:rPr lang="en-US" sz="1000" b="1" spc="300" kern="0" dirty="0">
                <a:solidFill>
                  <a:srgbClr val="F7F471"/>
                </a:solidFill>
                <a:latin typeface="Inter" pitchFamily="34" charset="0"/>
                <a:ea typeface="Inter" pitchFamily="34" charset="-122"/>
                <a:cs typeface="Inter" pitchFamily="34" charset="-120"/>
              </a:rPr>
              <a:t>STATUS</a:t>
            </a:r>
            <a:endParaRPr lang="en-US" sz="1000" dirty="0"/>
          </a:p>
        </p:txBody>
      </p:sp>
      <p:sp>
        <p:nvSpPr>
          <p:cNvPr id="53" name="Shape 51"/>
          <p:cNvSpPr/>
          <p:nvPr/>
        </p:nvSpPr>
        <p:spPr>
          <a:xfrm>
            <a:off x="762610" y="7315200"/>
            <a:ext cx="9904781" cy="0"/>
          </a:xfrm>
          <a:prstGeom prst="line">
            <a:avLst/>
          </a:prstGeom>
          <a:noFill/>
          <a:ln w="7620">
            <a:solidFill>
              <a:srgbClr val="EDE8DF"/>
            </a:solidFill>
            <a:prstDash val="solid"/>
          </a:ln>
        </p:spPr>
      </p:sp>
      <p:sp>
        <p:nvSpPr>
          <p:cNvPr id="54" name="Text 52"/>
          <p:cNvSpPr/>
          <p:nvPr/>
        </p:nvSpPr>
        <p:spPr>
          <a:xfrm>
            <a:off x="899770" y="7589520"/>
            <a:ext cx="2201875" cy="640080"/>
          </a:xfrm>
          <a:prstGeom prst="rect">
            <a:avLst/>
          </a:prstGeom>
          <a:noFill/>
          <a:ln/>
        </p:spPr>
        <p:txBody>
          <a:bodyPr wrap="square" lIns="0" tIns="0" rIns="0" bIns="0" rtlCol="0" anchor="t"/>
          <a:lstStyle/>
          <a:p>
            <a:pPr indent="0" marL="0">
              <a:buNone/>
            </a:pPr>
            <a:r>
              <a:rPr lang="en-US" sz="1800" dirty="0">
                <a:solidFill>
                  <a:srgbClr val="EDE8DF"/>
                </a:solidFill>
                <a:latin typeface="Playfair Display" pitchFamily="34" charset="0"/>
                <a:ea typeface="Playfair Display" pitchFamily="34" charset="-122"/>
                <a:cs typeface="Playfair Display" pitchFamily="34" charset="-120"/>
              </a:rPr>
              <a:t>Strategy</a:t>
            </a:r>
            <a:endParaRPr lang="en-US" sz="1800" dirty="0"/>
          </a:p>
        </p:txBody>
      </p:sp>
      <p:sp>
        <p:nvSpPr>
          <p:cNvPr id="55" name="Text 53"/>
          <p:cNvSpPr/>
          <p:nvPr/>
        </p:nvSpPr>
        <p:spPr>
          <a:xfrm>
            <a:off x="3375965" y="7589520"/>
            <a:ext cx="2201875" cy="640080"/>
          </a:xfrm>
          <a:prstGeom prst="rect">
            <a:avLst/>
          </a:prstGeom>
          <a:noFill/>
          <a:ln/>
        </p:spPr>
        <p:txBody>
          <a:bodyPr wrap="square" lIns="0" tIns="0" rIns="0" bIns="0" rtlCol="0" anchor="t"/>
          <a:lstStyle/>
          <a:p>
            <a:pPr indent="0" marL="0">
              <a:buNone/>
            </a:pPr>
            <a:r>
              <a:rPr lang="en-US" sz="2200" spc="-100" kern="0" dirty="0">
                <a:solidFill>
                  <a:srgbClr val="EDE8DF"/>
                </a:solidFill>
                <a:latin typeface="Playfair Display" pitchFamily="34" charset="0"/>
                <a:ea typeface="Playfair Display" pitchFamily="34" charset="-122"/>
                <a:cs typeface="Playfair Display" pitchFamily="34" charset="-120"/>
              </a:rPr>
              <a:t>2018</a:t>
            </a:r>
            <a:endParaRPr lang="en-US" sz="2200" dirty="0"/>
          </a:p>
        </p:txBody>
      </p:sp>
      <p:sp>
        <p:nvSpPr>
          <p:cNvPr id="56" name="Text 54"/>
          <p:cNvSpPr/>
          <p:nvPr/>
        </p:nvSpPr>
        <p:spPr>
          <a:xfrm>
            <a:off x="5852160" y="7589520"/>
            <a:ext cx="2201875" cy="777240"/>
          </a:xfrm>
          <a:prstGeom prst="rect">
            <a:avLst/>
          </a:prstGeom>
          <a:noFill/>
          <a:ln/>
        </p:spPr>
        <p:txBody>
          <a:bodyPr wrap="square" lIns="0" tIns="0" rIns="0" bIns="0" rtlCol="0" anchor="t"/>
          <a:lstStyle/>
          <a:p>
            <a:pPr indent="0" marL="0">
              <a:lnSpc>
                <a:spcPct val="130000"/>
              </a:lnSpc>
              <a:buNone/>
            </a:pPr>
            <a:r>
              <a:rPr lang="en-US" sz="1200" dirty="0">
                <a:solidFill>
                  <a:srgbClr val="C4B9AE"/>
                </a:solidFill>
                <a:latin typeface="Inter" pitchFamily="34" charset="0"/>
                <a:ea typeface="Inter" pitchFamily="34" charset="-122"/>
                <a:cs typeface="Inter" pitchFamily="34" charset="-120"/>
              </a:rPr>
              <a:t>tools were external and procurement-driven</a:t>
            </a:r>
            <a:endParaRPr lang="en-US" sz="1200" dirty="0"/>
          </a:p>
        </p:txBody>
      </p:sp>
      <p:sp>
        <p:nvSpPr>
          <p:cNvPr id="57" name="Shape 55"/>
          <p:cNvSpPr/>
          <p:nvPr/>
        </p:nvSpPr>
        <p:spPr>
          <a:xfrm>
            <a:off x="8328355" y="7635240"/>
            <a:ext cx="1463040" cy="365760"/>
          </a:xfrm>
          <a:prstGeom prst="rect">
            <a:avLst/>
          </a:prstGeom>
          <a:solidFill>
            <a:srgbClr val="F7F471"/>
          </a:solidFill>
          <a:ln/>
        </p:spPr>
      </p:sp>
      <p:sp>
        <p:nvSpPr>
          <p:cNvPr id="58" name="Text 56"/>
          <p:cNvSpPr/>
          <p:nvPr/>
        </p:nvSpPr>
        <p:spPr>
          <a:xfrm>
            <a:off x="8328355" y="7635240"/>
            <a:ext cx="1463040" cy="365760"/>
          </a:xfrm>
          <a:prstGeom prst="rect">
            <a:avLst/>
          </a:prstGeom>
          <a:noFill/>
          <a:ln/>
        </p:spPr>
        <p:txBody>
          <a:bodyPr wrap="square" lIns="0" tIns="0" rIns="0" bIns="0" rtlCol="0" anchor="ctr"/>
          <a:lstStyle/>
          <a:p>
            <a:pPr algn="ctr" indent="0" marL="0">
              <a:buNone/>
            </a:pPr>
            <a:r>
              <a:rPr lang="en-US" sz="1000" b="1" spc="400" kern="0" dirty="0">
                <a:solidFill>
                  <a:srgbClr val="18160F"/>
                </a:solidFill>
                <a:latin typeface="Inter" pitchFamily="34" charset="0"/>
                <a:ea typeface="Inter" pitchFamily="34" charset="-122"/>
                <a:cs typeface="Inter" pitchFamily="34" charset="-120"/>
              </a:rPr>
              <a:t>REFRESH</a:t>
            </a:r>
            <a:endParaRPr lang="en-US" sz="1000" dirty="0"/>
          </a:p>
        </p:txBody>
      </p:sp>
      <p:sp>
        <p:nvSpPr>
          <p:cNvPr id="59" name="Shape 57"/>
          <p:cNvSpPr/>
          <p:nvPr/>
        </p:nvSpPr>
        <p:spPr>
          <a:xfrm>
            <a:off x="762610" y="8458200"/>
            <a:ext cx="9904781" cy="0"/>
          </a:xfrm>
          <a:prstGeom prst="line">
            <a:avLst/>
          </a:prstGeom>
          <a:noFill/>
          <a:ln w="5080">
            <a:solidFill>
              <a:srgbClr val="8A8280">
                <a:alpha val="40000"/>
              </a:srgbClr>
            </a:solidFill>
            <a:prstDash val="solid"/>
          </a:ln>
        </p:spPr>
      </p:sp>
      <p:sp>
        <p:nvSpPr>
          <p:cNvPr id="60" name="Text 58"/>
          <p:cNvSpPr/>
          <p:nvPr/>
        </p:nvSpPr>
        <p:spPr>
          <a:xfrm>
            <a:off x="899770" y="8503920"/>
            <a:ext cx="2201875" cy="640080"/>
          </a:xfrm>
          <a:prstGeom prst="rect">
            <a:avLst/>
          </a:prstGeom>
          <a:noFill/>
          <a:ln/>
        </p:spPr>
        <p:txBody>
          <a:bodyPr wrap="square" lIns="0" tIns="0" rIns="0" bIns="0" rtlCol="0" anchor="t"/>
          <a:lstStyle/>
          <a:p>
            <a:pPr indent="0" marL="0">
              <a:buNone/>
            </a:pPr>
            <a:r>
              <a:rPr lang="en-US" sz="1800" dirty="0">
                <a:solidFill>
                  <a:srgbClr val="EDE8DF"/>
                </a:solidFill>
                <a:latin typeface="Playfair Display" pitchFamily="34" charset="0"/>
                <a:ea typeface="Playfair Display" pitchFamily="34" charset="-122"/>
                <a:cs typeface="Playfair Display" pitchFamily="34" charset="-120"/>
              </a:rPr>
              <a:t>Structure</a:t>
            </a:r>
            <a:endParaRPr lang="en-US" sz="1800" dirty="0"/>
          </a:p>
        </p:txBody>
      </p:sp>
      <p:sp>
        <p:nvSpPr>
          <p:cNvPr id="61" name="Text 59"/>
          <p:cNvSpPr/>
          <p:nvPr/>
        </p:nvSpPr>
        <p:spPr>
          <a:xfrm>
            <a:off x="3375965" y="8503920"/>
            <a:ext cx="2201875" cy="640080"/>
          </a:xfrm>
          <a:prstGeom prst="rect">
            <a:avLst/>
          </a:prstGeom>
          <a:noFill/>
          <a:ln/>
        </p:spPr>
        <p:txBody>
          <a:bodyPr wrap="square" lIns="0" tIns="0" rIns="0" bIns="0" rtlCol="0" anchor="t"/>
          <a:lstStyle/>
          <a:p>
            <a:pPr indent="0" marL="0">
              <a:buNone/>
            </a:pPr>
            <a:r>
              <a:rPr lang="en-US" sz="2200" spc="-100" kern="0" dirty="0">
                <a:solidFill>
                  <a:srgbClr val="EDE8DF"/>
                </a:solidFill>
                <a:latin typeface="Playfair Display" pitchFamily="34" charset="0"/>
                <a:ea typeface="Playfair Display" pitchFamily="34" charset="-122"/>
                <a:cs typeface="Playfair Display" pitchFamily="34" charset="-120"/>
              </a:rPr>
              <a:t>2020</a:t>
            </a:r>
            <a:endParaRPr lang="en-US" sz="2200" dirty="0"/>
          </a:p>
        </p:txBody>
      </p:sp>
      <p:sp>
        <p:nvSpPr>
          <p:cNvPr id="62" name="Text 60"/>
          <p:cNvSpPr/>
          <p:nvPr/>
        </p:nvSpPr>
        <p:spPr>
          <a:xfrm>
            <a:off x="5852160" y="8503920"/>
            <a:ext cx="2201875" cy="777240"/>
          </a:xfrm>
          <a:prstGeom prst="rect">
            <a:avLst/>
          </a:prstGeom>
          <a:noFill/>
          <a:ln/>
        </p:spPr>
        <p:txBody>
          <a:bodyPr wrap="square" lIns="0" tIns="0" rIns="0" bIns="0" rtlCol="0" anchor="t"/>
          <a:lstStyle/>
          <a:p>
            <a:pPr indent="0" marL="0">
              <a:lnSpc>
                <a:spcPct val="130000"/>
              </a:lnSpc>
              <a:buNone/>
            </a:pPr>
            <a:r>
              <a:rPr lang="en-US" sz="1200" dirty="0">
                <a:solidFill>
                  <a:srgbClr val="C4B9AE"/>
                </a:solidFill>
                <a:latin typeface="Inter" pitchFamily="34" charset="0"/>
                <a:ea typeface="Inter" pitchFamily="34" charset="-122"/>
                <a:cs typeface="Inter" pitchFamily="34" charset="-120"/>
              </a:rPr>
              <a:t>human roles were the only role type on the chart</a:t>
            </a:r>
            <a:endParaRPr lang="en-US" sz="1200" dirty="0"/>
          </a:p>
        </p:txBody>
      </p:sp>
      <p:sp>
        <p:nvSpPr>
          <p:cNvPr id="63" name="Shape 61"/>
          <p:cNvSpPr/>
          <p:nvPr/>
        </p:nvSpPr>
        <p:spPr>
          <a:xfrm>
            <a:off x="8328355" y="8549640"/>
            <a:ext cx="1463040" cy="365760"/>
          </a:xfrm>
          <a:prstGeom prst="rect">
            <a:avLst/>
          </a:prstGeom>
          <a:solidFill>
            <a:srgbClr val="F7F471"/>
          </a:solidFill>
          <a:ln/>
        </p:spPr>
      </p:sp>
      <p:sp>
        <p:nvSpPr>
          <p:cNvPr id="64" name="Text 62"/>
          <p:cNvSpPr/>
          <p:nvPr/>
        </p:nvSpPr>
        <p:spPr>
          <a:xfrm>
            <a:off x="8328355" y="8549640"/>
            <a:ext cx="1463040" cy="365760"/>
          </a:xfrm>
          <a:prstGeom prst="rect">
            <a:avLst/>
          </a:prstGeom>
          <a:noFill/>
          <a:ln/>
        </p:spPr>
        <p:txBody>
          <a:bodyPr wrap="square" lIns="0" tIns="0" rIns="0" bIns="0" rtlCol="0" anchor="ctr"/>
          <a:lstStyle/>
          <a:p>
            <a:pPr algn="ctr" indent="0" marL="0">
              <a:buNone/>
            </a:pPr>
            <a:r>
              <a:rPr lang="en-US" sz="1000" b="1" spc="400" kern="0" dirty="0">
                <a:solidFill>
                  <a:srgbClr val="18160F"/>
                </a:solidFill>
                <a:latin typeface="Inter" pitchFamily="34" charset="0"/>
                <a:ea typeface="Inter" pitchFamily="34" charset="-122"/>
                <a:cs typeface="Inter" pitchFamily="34" charset="-120"/>
              </a:rPr>
              <a:t>REFRESH</a:t>
            </a:r>
            <a:endParaRPr lang="en-US" sz="1000" dirty="0"/>
          </a:p>
        </p:txBody>
      </p:sp>
      <p:sp>
        <p:nvSpPr>
          <p:cNvPr id="65" name="Shape 63"/>
          <p:cNvSpPr/>
          <p:nvPr/>
        </p:nvSpPr>
        <p:spPr>
          <a:xfrm>
            <a:off x="762610" y="9372600"/>
            <a:ext cx="9904781" cy="0"/>
          </a:xfrm>
          <a:prstGeom prst="line">
            <a:avLst/>
          </a:prstGeom>
          <a:noFill/>
          <a:ln w="5080">
            <a:solidFill>
              <a:srgbClr val="8A8280">
                <a:alpha val="40000"/>
              </a:srgbClr>
            </a:solidFill>
            <a:prstDash val="solid"/>
          </a:ln>
        </p:spPr>
      </p:sp>
      <p:sp>
        <p:nvSpPr>
          <p:cNvPr id="66" name="Text 64"/>
          <p:cNvSpPr/>
          <p:nvPr/>
        </p:nvSpPr>
        <p:spPr>
          <a:xfrm>
            <a:off x="899770" y="9418320"/>
            <a:ext cx="2201875" cy="640080"/>
          </a:xfrm>
          <a:prstGeom prst="rect">
            <a:avLst/>
          </a:prstGeom>
          <a:noFill/>
          <a:ln/>
        </p:spPr>
        <p:txBody>
          <a:bodyPr wrap="square" lIns="0" tIns="0" rIns="0" bIns="0" rtlCol="0" anchor="t"/>
          <a:lstStyle/>
          <a:p>
            <a:pPr indent="0" marL="0">
              <a:buNone/>
            </a:pPr>
            <a:r>
              <a:rPr lang="en-US" sz="1800" dirty="0">
                <a:solidFill>
                  <a:srgbClr val="EDE8DF"/>
                </a:solidFill>
                <a:latin typeface="Playfair Display" pitchFamily="34" charset="0"/>
                <a:ea typeface="Playfair Display" pitchFamily="34" charset="-122"/>
                <a:cs typeface="Playfair Display" pitchFamily="34" charset="-120"/>
              </a:rPr>
              <a:t>Skills</a:t>
            </a:r>
            <a:endParaRPr lang="en-US" sz="1800" dirty="0"/>
          </a:p>
        </p:txBody>
      </p:sp>
      <p:sp>
        <p:nvSpPr>
          <p:cNvPr id="67" name="Text 65"/>
          <p:cNvSpPr/>
          <p:nvPr/>
        </p:nvSpPr>
        <p:spPr>
          <a:xfrm>
            <a:off x="3375965" y="9418320"/>
            <a:ext cx="2201875" cy="640080"/>
          </a:xfrm>
          <a:prstGeom prst="rect">
            <a:avLst/>
          </a:prstGeom>
          <a:noFill/>
          <a:ln/>
        </p:spPr>
        <p:txBody>
          <a:bodyPr wrap="square" lIns="0" tIns="0" rIns="0" bIns="0" rtlCol="0" anchor="t"/>
          <a:lstStyle/>
          <a:p>
            <a:pPr indent="0" marL="0">
              <a:buNone/>
            </a:pPr>
            <a:r>
              <a:rPr lang="en-US" sz="2200" spc="-100" kern="0" dirty="0">
                <a:solidFill>
                  <a:srgbClr val="EDE8DF"/>
                </a:solidFill>
                <a:latin typeface="Playfair Display" pitchFamily="34" charset="0"/>
                <a:ea typeface="Playfair Display" pitchFamily="34" charset="-122"/>
                <a:cs typeface="Playfair Display" pitchFamily="34" charset="-120"/>
              </a:rPr>
              <a:t>2022</a:t>
            </a:r>
            <a:endParaRPr lang="en-US" sz="2200" dirty="0"/>
          </a:p>
        </p:txBody>
      </p:sp>
      <p:sp>
        <p:nvSpPr>
          <p:cNvPr id="68" name="Text 66"/>
          <p:cNvSpPr/>
          <p:nvPr/>
        </p:nvSpPr>
        <p:spPr>
          <a:xfrm>
            <a:off x="5852160" y="9418320"/>
            <a:ext cx="2201875" cy="777240"/>
          </a:xfrm>
          <a:prstGeom prst="rect">
            <a:avLst/>
          </a:prstGeom>
          <a:noFill/>
          <a:ln/>
        </p:spPr>
        <p:txBody>
          <a:bodyPr wrap="square" lIns="0" tIns="0" rIns="0" bIns="0" rtlCol="0" anchor="t"/>
          <a:lstStyle/>
          <a:p>
            <a:pPr indent="0" marL="0">
              <a:lnSpc>
                <a:spcPct val="130000"/>
              </a:lnSpc>
              <a:buNone/>
            </a:pPr>
            <a:r>
              <a:rPr lang="en-US" sz="1200" dirty="0">
                <a:solidFill>
                  <a:srgbClr val="C4B9AE"/>
                </a:solidFill>
                <a:latin typeface="Inter" pitchFamily="34" charset="0"/>
                <a:ea typeface="Inter" pitchFamily="34" charset="-122"/>
                <a:cs typeface="Inter" pitchFamily="34" charset="-120"/>
              </a:rPr>
              <a:t>hiring profiles were stack-agnostic</a:t>
            </a:r>
            <a:endParaRPr lang="en-US" sz="1200" dirty="0"/>
          </a:p>
        </p:txBody>
      </p:sp>
      <p:sp>
        <p:nvSpPr>
          <p:cNvPr id="69" name="Shape 67"/>
          <p:cNvSpPr/>
          <p:nvPr/>
        </p:nvSpPr>
        <p:spPr>
          <a:xfrm>
            <a:off x="8328355" y="9464040"/>
            <a:ext cx="1463040" cy="365760"/>
          </a:xfrm>
          <a:prstGeom prst="rect">
            <a:avLst/>
          </a:prstGeom>
          <a:solidFill>
            <a:srgbClr val="F7F471"/>
          </a:solidFill>
          <a:ln/>
        </p:spPr>
      </p:sp>
      <p:sp>
        <p:nvSpPr>
          <p:cNvPr id="70" name="Text 68"/>
          <p:cNvSpPr/>
          <p:nvPr/>
        </p:nvSpPr>
        <p:spPr>
          <a:xfrm>
            <a:off x="8328355" y="9464040"/>
            <a:ext cx="1463040" cy="365760"/>
          </a:xfrm>
          <a:prstGeom prst="rect">
            <a:avLst/>
          </a:prstGeom>
          <a:noFill/>
          <a:ln/>
        </p:spPr>
        <p:txBody>
          <a:bodyPr wrap="square" lIns="0" tIns="0" rIns="0" bIns="0" rtlCol="0" anchor="ctr"/>
          <a:lstStyle/>
          <a:p>
            <a:pPr algn="ctr" indent="0" marL="0">
              <a:buNone/>
            </a:pPr>
            <a:r>
              <a:rPr lang="en-US" sz="1000" b="1" spc="400" kern="0" dirty="0">
                <a:solidFill>
                  <a:srgbClr val="18160F"/>
                </a:solidFill>
                <a:latin typeface="Inter" pitchFamily="34" charset="0"/>
                <a:ea typeface="Inter" pitchFamily="34" charset="-122"/>
                <a:cs typeface="Inter" pitchFamily="34" charset="-120"/>
              </a:rPr>
              <a:t>REFRESH</a:t>
            </a:r>
            <a:endParaRPr lang="en-US" sz="1000" dirty="0"/>
          </a:p>
        </p:txBody>
      </p:sp>
      <p:sp>
        <p:nvSpPr>
          <p:cNvPr id="71" name="Shape 69"/>
          <p:cNvSpPr/>
          <p:nvPr/>
        </p:nvSpPr>
        <p:spPr>
          <a:xfrm>
            <a:off x="762610" y="10287000"/>
            <a:ext cx="9904781" cy="0"/>
          </a:xfrm>
          <a:prstGeom prst="line">
            <a:avLst/>
          </a:prstGeom>
          <a:noFill/>
          <a:ln w="5080">
            <a:solidFill>
              <a:srgbClr val="8A8280">
                <a:alpha val="40000"/>
              </a:srgbClr>
            </a:solidFill>
            <a:prstDash val="solid"/>
          </a:ln>
        </p:spPr>
      </p:sp>
      <p:sp>
        <p:nvSpPr>
          <p:cNvPr id="72" name="Text 70"/>
          <p:cNvSpPr/>
          <p:nvPr/>
        </p:nvSpPr>
        <p:spPr>
          <a:xfrm>
            <a:off x="899770" y="10332720"/>
            <a:ext cx="2201875" cy="640080"/>
          </a:xfrm>
          <a:prstGeom prst="rect">
            <a:avLst/>
          </a:prstGeom>
          <a:noFill/>
          <a:ln/>
        </p:spPr>
        <p:txBody>
          <a:bodyPr wrap="square" lIns="0" tIns="0" rIns="0" bIns="0" rtlCol="0" anchor="t"/>
          <a:lstStyle/>
          <a:p>
            <a:pPr indent="0" marL="0">
              <a:buNone/>
            </a:pPr>
            <a:r>
              <a:rPr lang="en-US" sz="1800" dirty="0">
                <a:solidFill>
                  <a:srgbClr val="EDE8DF"/>
                </a:solidFill>
                <a:latin typeface="Playfair Display" pitchFamily="34" charset="0"/>
                <a:ea typeface="Playfair Display" pitchFamily="34" charset="-122"/>
                <a:cs typeface="Playfair Display" pitchFamily="34" charset="-120"/>
              </a:rPr>
              <a:t>Shared Values</a:t>
            </a:r>
            <a:endParaRPr lang="en-US" sz="1800" dirty="0"/>
          </a:p>
        </p:txBody>
      </p:sp>
      <p:sp>
        <p:nvSpPr>
          <p:cNvPr id="73" name="Text 71"/>
          <p:cNvSpPr/>
          <p:nvPr/>
        </p:nvSpPr>
        <p:spPr>
          <a:xfrm>
            <a:off x="3375965" y="10332720"/>
            <a:ext cx="2201875" cy="640080"/>
          </a:xfrm>
          <a:prstGeom prst="rect">
            <a:avLst/>
          </a:prstGeom>
          <a:noFill/>
          <a:ln/>
        </p:spPr>
        <p:txBody>
          <a:bodyPr wrap="square" lIns="0" tIns="0" rIns="0" bIns="0" rtlCol="0" anchor="t"/>
          <a:lstStyle/>
          <a:p>
            <a:pPr indent="0" marL="0">
              <a:buNone/>
            </a:pPr>
            <a:r>
              <a:rPr lang="en-US" sz="2200" spc="-100" kern="0" dirty="0">
                <a:solidFill>
                  <a:srgbClr val="EDE8DF"/>
                </a:solidFill>
                <a:latin typeface="Playfair Display" pitchFamily="34" charset="0"/>
                <a:ea typeface="Playfair Display" pitchFamily="34" charset="-122"/>
                <a:cs typeface="Playfair Display" pitchFamily="34" charset="-120"/>
              </a:rPr>
              <a:t>2024</a:t>
            </a:r>
            <a:endParaRPr lang="en-US" sz="2200" dirty="0"/>
          </a:p>
        </p:txBody>
      </p:sp>
      <p:sp>
        <p:nvSpPr>
          <p:cNvPr id="74" name="Text 72"/>
          <p:cNvSpPr/>
          <p:nvPr/>
        </p:nvSpPr>
        <p:spPr>
          <a:xfrm>
            <a:off x="5852160" y="10332720"/>
            <a:ext cx="2201875" cy="777240"/>
          </a:xfrm>
          <a:prstGeom prst="rect">
            <a:avLst/>
          </a:prstGeom>
          <a:noFill/>
          <a:ln/>
        </p:spPr>
        <p:txBody>
          <a:bodyPr wrap="square" lIns="0" tIns="0" rIns="0" bIns="0" rtlCol="0" anchor="t"/>
          <a:lstStyle/>
          <a:p>
            <a:pPr indent="0" marL="0">
              <a:lnSpc>
                <a:spcPct val="130000"/>
              </a:lnSpc>
              <a:buNone/>
            </a:pPr>
            <a:r>
              <a:rPr lang="en-US" sz="1200" dirty="0">
                <a:solidFill>
                  <a:srgbClr val="C4B9AE"/>
                </a:solidFill>
                <a:latin typeface="Inter" pitchFamily="34" charset="0"/>
                <a:ea typeface="Inter" pitchFamily="34" charset="-122"/>
                <a:cs typeface="Inter" pitchFamily="34" charset="-120"/>
              </a:rPr>
              <a:t>values transcend tools</a:t>
            </a:r>
            <a:endParaRPr lang="en-US" sz="1200" dirty="0"/>
          </a:p>
        </p:txBody>
      </p:sp>
      <p:sp>
        <p:nvSpPr>
          <p:cNvPr id="75" name="Text 73"/>
          <p:cNvSpPr/>
          <p:nvPr/>
        </p:nvSpPr>
        <p:spPr>
          <a:xfrm>
            <a:off x="8328355" y="10378440"/>
            <a:ext cx="1463040" cy="365760"/>
          </a:xfrm>
          <a:prstGeom prst="rect">
            <a:avLst/>
          </a:prstGeom>
          <a:noFill/>
          <a:ln/>
        </p:spPr>
        <p:txBody>
          <a:bodyPr wrap="square" lIns="0" tIns="0" rIns="0" bIns="0" rtlCol="0" anchor="ctr"/>
          <a:lstStyle/>
          <a:p>
            <a:pPr indent="0" marL="0">
              <a:buNone/>
            </a:pPr>
            <a:r>
              <a:rPr lang="en-US" sz="1000" b="1" spc="400" kern="0" dirty="0">
                <a:solidFill>
                  <a:srgbClr val="EDE8DF"/>
                </a:solidFill>
                <a:latin typeface="Inter" pitchFamily="34" charset="0"/>
                <a:ea typeface="Inter" pitchFamily="34" charset="-122"/>
                <a:cs typeface="Inter" pitchFamily="34" charset="-120"/>
              </a:rPr>
              <a:t>STANDS</a:t>
            </a:r>
            <a:endParaRPr lang="en-US" sz="1000" dirty="0"/>
          </a:p>
        </p:txBody>
      </p:sp>
      <p:sp>
        <p:nvSpPr>
          <p:cNvPr id="76" name="Shape 74"/>
          <p:cNvSpPr/>
          <p:nvPr/>
        </p:nvSpPr>
        <p:spPr>
          <a:xfrm>
            <a:off x="762610" y="11201400"/>
            <a:ext cx="9904781" cy="0"/>
          </a:xfrm>
          <a:prstGeom prst="line">
            <a:avLst/>
          </a:prstGeom>
          <a:noFill/>
          <a:ln w="5080">
            <a:solidFill>
              <a:srgbClr val="8A8280">
                <a:alpha val="40000"/>
              </a:srgbClr>
            </a:solidFill>
            <a:prstDash val="solid"/>
          </a:ln>
        </p:spPr>
      </p:sp>
      <p:sp>
        <p:nvSpPr>
          <p:cNvPr id="77" name="Text 75"/>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C4B9AE"/>
                </a:solidFill>
                <a:latin typeface="Inter" pitchFamily="34" charset="0"/>
                <a:ea typeface="Inter" pitchFamily="34" charset="-122"/>
                <a:cs typeface="Inter" pitchFamily="34" charset="-120"/>
              </a:rPr>
              <a:t>Operating  ·  6AEP  ·  7-S / 1980</a:t>
            </a:r>
            <a:endParaRPr lang="en-US" sz="1000" dirty="0"/>
          </a:p>
        </p:txBody>
      </p:sp>
      <p:sp>
        <p:nvSpPr>
          <p:cNvPr id="78" name="Text 76"/>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800" spc="1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
        <p:nvSpPr>
          <p:cNvPr id="79" name="Text 77"/>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C4B9AE"/>
                </a:solidFill>
                <a:latin typeface="Inter" pitchFamily="34" charset="0"/>
                <a:ea typeface="Inter" pitchFamily="34" charset="-122"/>
                <a:cs typeface="Inter" pitchFamily="34" charset="-120"/>
              </a:rPr>
              <a:t>NEXT</a:t>
            </a:r>
            <a:endParaRPr lang="en-US" sz="900" dirty="0"/>
          </a:p>
        </p:txBody>
      </p:sp>
      <p:sp>
        <p:nvSpPr>
          <p:cNvPr id="80" name="Shape 78"/>
          <p:cNvSpPr/>
          <p:nvPr/>
        </p:nvSpPr>
        <p:spPr>
          <a:xfrm>
            <a:off x="9890150" y="12738506"/>
            <a:ext cx="548640" cy="0"/>
          </a:xfrm>
          <a:prstGeom prst="line">
            <a:avLst/>
          </a:prstGeom>
          <a:noFill/>
          <a:ln w="17780">
            <a:solidFill>
              <a:srgbClr val="F7F471"/>
            </a:solidFill>
            <a:prstDash val="solid"/>
          </a:ln>
        </p:spPr>
      </p:sp>
      <p:sp>
        <p:nvSpPr>
          <p:cNvPr id="81" name="Shape 79"/>
          <p:cNvSpPr/>
          <p:nvPr/>
        </p:nvSpPr>
        <p:spPr>
          <a:xfrm rot="5400000">
            <a:off x="10438790" y="12647066"/>
            <a:ext cx="164592" cy="182880"/>
          </a:xfrm>
          <a:prstGeom prst="triangle">
            <a:avLst/>
          </a:prstGeom>
          <a:solidFill>
            <a:srgbClr val="F7F471"/>
          </a:solidFill>
          <a:ln/>
        </p:spPr>
      </p:sp>
      <p:sp>
        <p:nvSpPr>
          <p:cNvPr id="82" name="Text 80"/>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C4B9AE"/>
                </a:solidFill>
                <a:latin typeface="Inter" pitchFamily="34" charset="0"/>
                <a:ea typeface="Inter" pitchFamily="34" charset="-122"/>
                <a:cs typeface="Inter" pitchFamily="34" charset="-120"/>
              </a:rPr>
              <a:t>11 / 13</a:t>
            </a:r>
            <a:endParaRPr lang="en-US" sz="11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762610" y="1371600"/>
            <a:ext cx="548640" cy="36576"/>
          </a:xfrm>
          <a:prstGeom prst="rect">
            <a:avLst/>
          </a:prstGeom>
          <a:solidFill>
            <a:srgbClr val="F7F471"/>
          </a:solidFill>
          <a:ln/>
        </p:spPr>
      </p:sp>
      <p:sp>
        <p:nvSpPr>
          <p:cNvPr id="3" name="Text 1"/>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PROMPT PACK  ·  5 PROMPTS</a:t>
            </a:r>
            <a:endParaRPr lang="en-US" sz="1100" dirty="0"/>
          </a:p>
        </p:txBody>
      </p:sp>
      <p:sp>
        <p:nvSpPr>
          <p:cNvPr id="4" name="Text 2"/>
          <p:cNvSpPr/>
          <p:nvPr/>
        </p:nvSpPr>
        <p:spPr>
          <a:xfrm>
            <a:off x="762610" y="2011680"/>
            <a:ext cx="9904781" cy="1280160"/>
          </a:xfrm>
          <a:prstGeom prst="rect">
            <a:avLst/>
          </a:prstGeom>
          <a:noFill/>
          <a:ln/>
        </p:spPr>
        <p:txBody>
          <a:bodyPr wrap="square" lIns="0" tIns="0" rIns="0" bIns="0" rtlCol="0" anchor="t"/>
          <a:lstStyle/>
          <a:p>
            <a:pPr indent="0" marL="0">
              <a:buNone/>
            </a:pPr>
            <a:r>
              <a:rPr lang="en-US" sz="5000" spc="-100" kern="0" dirty="0">
                <a:solidFill>
                  <a:srgbClr val="18160F"/>
                </a:solidFill>
                <a:latin typeface="Playfair Display" pitchFamily="34" charset="0"/>
                <a:ea typeface="Playfair Display" pitchFamily="34" charset="-122"/>
                <a:cs typeface="Playfair Display" pitchFamily="34" charset="-120"/>
              </a:rPr>
              <a:t>The full pack runs in five steps.</a:t>
            </a:r>
            <a:endParaRPr lang="en-US" sz="5000" dirty="0"/>
          </a:p>
        </p:txBody>
      </p:sp>
      <p:sp>
        <p:nvSpPr>
          <p:cNvPr id="5" name="Shape 3"/>
          <p:cNvSpPr/>
          <p:nvPr/>
        </p:nvSpPr>
        <p:spPr>
          <a:xfrm>
            <a:off x="762610" y="4023360"/>
            <a:ext cx="1798076" cy="822960"/>
          </a:xfrm>
          <a:prstGeom prst="rect">
            <a:avLst/>
          </a:prstGeom>
          <a:ln w="8890">
            <a:solidFill>
              <a:srgbClr val="18160F"/>
            </a:solidFill>
            <a:prstDash val="solid"/>
          </a:ln>
        </p:spPr>
      </p:sp>
      <p:sp>
        <p:nvSpPr>
          <p:cNvPr id="6" name="Shape 4"/>
          <p:cNvSpPr/>
          <p:nvPr/>
        </p:nvSpPr>
        <p:spPr>
          <a:xfrm>
            <a:off x="762610" y="4023360"/>
            <a:ext cx="1798076" cy="36576"/>
          </a:xfrm>
          <a:prstGeom prst="rect">
            <a:avLst/>
          </a:prstGeom>
          <a:solidFill>
            <a:srgbClr val="F7F471"/>
          </a:solidFill>
          <a:ln/>
        </p:spPr>
      </p:sp>
      <p:sp>
        <p:nvSpPr>
          <p:cNvPr id="7" name="Text 5"/>
          <p:cNvSpPr/>
          <p:nvPr/>
        </p:nvSpPr>
        <p:spPr>
          <a:xfrm>
            <a:off x="899770" y="4160520"/>
            <a:ext cx="1523756"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01</a:t>
            </a:r>
            <a:endParaRPr lang="en-US" sz="1000" dirty="0"/>
          </a:p>
        </p:txBody>
      </p:sp>
      <p:sp>
        <p:nvSpPr>
          <p:cNvPr id="8" name="Text 6"/>
          <p:cNvSpPr/>
          <p:nvPr/>
        </p:nvSpPr>
        <p:spPr>
          <a:xfrm>
            <a:off x="899770" y="4434840"/>
            <a:ext cx="1523756" cy="365760"/>
          </a:xfrm>
          <a:prstGeom prst="rect">
            <a:avLst/>
          </a:prstGeom>
          <a:noFill/>
          <a:ln/>
        </p:spPr>
        <p:txBody>
          <a:bodyPr wrap="square" lIns="0" tIns="0" rIns="0" bIns="0" rtlCol="0" anchor="ctr"/>
          <a:lstStyle/>
          <a:p>
            <a:pPr indent="0" marL="0">
              <a:buNone/>
            </a:pPr>
            <a:r>
              <a:rPr lang="en-US" sz="1200" b="1" spc="200" kern="0" dirty="0">
                <a:solidFill>
                  <a:srgbClr val="18160F"/>
                </a:solidFill>
                <a:latin typeface="Inter" pitchFamily="34" charset="0"/>
                <a:ea typeface="Inter" pitchFamily="34" charset="-122"/>
                <a:cs typeface="Inter" pitchFamily="34" charset="-120"/>
              </a:rPr>
              <a:t>DIAGNOSE</a:t>
            </a:r>
            <a:endParaRPr lang="en-US" sz="1200" dirty="0"/>
          </a:p>
        </p:txBody>
      </p:sp>
      <p:sp>
        <p:nvSpPr>
          <p:cNvPr id="9" name="Shape 7"/>
          <p:cNvSpPr/>
          <p:nvPr/>
        </p:nvSpPr>
        <p:spPr>
          <a:xfrm>
            <a:off x="2789286" y="4023360"/>
            <a:ext cx="1798076" cy="822960"/>
          </a:xfrm>
          <a:prstGeom prst="rect">
            <a:avLst/>
          </a:prstGeom>
          <a:ln w="8890">
            <a:solidFill>
              <a:srgbClr val="18160F"/>
            </a:solidFill>
            <a:prstDash val="solid"/>
          </a:ln>
        </p:spPr>
      </p:sp>
      <p:sp>
        <p:nvSpPr>
          <p:cNvPr id="10" name="Shape 8"/>
          <p:cNvSpPr/>
          <p:nvPr/>
        </p:nvSpPr>
        <p:spPr>
          <a:xfrm>
            <a:off x="2789286" y="4023360"/>
            <a:ext cx="1798076" cy="36576"/>
          </a:xfrm>
          <a:prstGeom prst="rect">
            <a:avLst/>
          </a:prstGeom>
          <a:solidFill>
            <a:srgbClr val="F7F471"/>
          </a:solidFill>
          <a:ln/>
        </p:spPr>
      </p:sp>
      <p:sp>
        <p:nvSpPr>
          <p:cNvPr id="11" name="Text 9"/>
          <p:cNvSpPr/>
          <p:nvPr/>
        </p:nvSpPr>
        <p:spPr>
          <a:xfrm>
            <a:off x="2926446" y="4160520"/>
            <a:ext cx="1523756"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02</a:t>
            </a:r>
            <a:endParaRPr lang="en-US" sz="1000" dirty="0"/>
          </a:p>
        </p:txBody>
      </p:sp>
      <p:sp>
        <p:nvSpPr>
          <p:cNvPr id="12" name="Text 10"/>
          <p:cNvSpPr/>
          <p:nvPr/>
        </p:nvSpPr>
        <p:spPr>
          <a:xfrm>
            <a:off x="2926446" y="4434840"/>
            <a:ext cx="1523756" cy="365760"/>
          </a:xfrm>
          <a:prstGeom prst="rect">
            <a:avLst/>
          </a:prstGeom>
          <a:noFill/>
          <a:ln/>
        </p:spPr>
        <p:txBody>
          <a:bodyPr wrap="square" lIns="0" tIns="0" rIns="0" bIns="0" rtlCol="0" anchor="ctr"/>
          <a:lstStyle/>
          <a:p>
            <a:pPr indent="0" marL="0">
              <a:buNone/>
            </a:pPr>
            <a:r>
              <a:rPr lang="en-US" sz="1200" b="1" spc="200" kern="0" dirty="0">
                <a:solidFill>
                  <a:srgbClr val="18160F"/>
                </a:solidFill>
                <a:latin typeface="Inter" pitchFamily="34" charset="0"/>
                <a:ea typeface="Inter" pitchFamily="34" charset="-122"/>
                <a:cs typeface="Inter" pitchFamily="34" charset="-120"/>
              </a:rPr>
              <a:t>MAP STACK</a:t>
            </a:r>
            <a:endParaRPr lang="en-US" sz="1200" dirty="0"/>
          </a:p>
        </p:txBody>
      </p:sp>
      <p:sp>
        <p:nvSpPr>
          <p:cNvPr id="13" name="Shape 11"/>
          <p:cNvSpPr/>
          <p:nvPr/>
        </p:nvSpPr>
        <p:spPr>
          <a:xfrm>
            <a:off x="4815962" y="4023360"/>
            <a:ext cx="1798076" cy="822960"/>
          </a:xfrm>
          <a:prstGeom prst="rect">
            <a:avLst/>
          </a:prstGeom>
          <a:ln w="8890">
            <a:solidFill>
              <a:srgbClr val="18160F"/>
            </a:solidFill>
            <a:prstDash val="solid"/>
          </a:ln>
        </p:spPr>
      </p:sp>
      <p:sp>
        <p:nvSpPr>
          <p:cNvPr id="14" name="Shape 12"/>
          <p:cNvSpPr/>
          <p:nvPr/>
        </p:nvSpPr>
        <p:spPr>
          <a:xfrm>
            <a:off x="4815962" y="4023360"/>
            <a:ext cx="1798076" cy="36576"/>
          </a:xfrm>
          <a:prstGeom prst="rect">
            <a:avLst/>
          </a:prstGeom>
          <a:solidFill>
            <a:srgbClr val="F7F471"/>
          </a:solidFill>
          <a:ln/>
        </p:spPr>
      </p:sp>
      <p:sp>
        <p:nvSpPr>
          <p:cNvPr id="15" name="Text 13"/>
          <p:cNvSpPr/>
          <p:nvPr/>
        </p:nvSpPr>
        <p:spPr>
          <a:xfrm>
            <a:off x="4953122" y="4160520"/>
            <a:ext cx="1523756"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03</a:t>
            </a:r>
            <a:endParaRPr lang="en-US" sz="1000" dirty="0"/>
          </a:p>
        </p:txBody>
      </p:sp>
      <p:sp>
        <p:nvSpPr>
          <p:cNvPr id="16" name="Text 14"/>
          <p:cNvSpPr/>
          <p:nvPr/>
        </p:nvSpPr>
        <p:spPr>
          <a:xfrm>
            <a:off x="4953122" y="4434840"/>
            <a:ext cx="1523756" cy="365760"/>
          </a:xfrm>
          <a:prstGeom prst="rect">
            <a:avLst/>
          </a:prstGeom>
          <a:noFill/>
          <a:ln/>
        </p:spPr>
        <p:txBody>
          <a:bodyPr wrap="square" lIns="0" tIns="0" rIns="0" bIns="0" rtlCol="0" anchor="ctr"/>
          <a:lstStyle/>
          <a:p>
            <a:pPr indent="0" marL="0">
              <a:buNone/>
            </a:pPr>
            <a:r>
              <a:rPr lang="en-US" sz="1200" b="1" spc="200" kern="0" dirty="0">
                <a:solidFill>
                  <a:srgbClr val="18160F"/>
                </a:solidFill>
                <a:latin typeface="Inter" pitchFamily="34" charset="0"/>
                <a:ea typeface="Inter" pitchFamily="34" charset="-122"/>
                <a:cs typeface="Inter" pitchFamily="34" charset="-120"/>
              </a:rPr>
              <a:t>REALIGN</a:t>
            </a:r>
            <a:endParaRPr lang="en-US" sz="1200" dirty="0"/>
          </a:p>
        </p:txBody>
      </p:sp>
      <p:sp>
        <p:nvSpPr>
          <p:cNvPr id="17" name="Shape 15"/>
          <p:cNvSpPr/>
          <p:nvPr/>
        </p:nvSpPr>
        <p:spPr>
          <a:xfrm>
            <a:off x="6842638" y="4023360"/>
            <a:ext cx="1798076" cy="822960"/>
          </a:xfrm>
          <a:prstGeom prst="rect">
            <a:avLst/>
          </a:prstGeom>
          <a:ln w="8890">
            <a:solidFill>
              <a:srgbClr val="18160F"/>
            </a:solidFill>
            <a:prstDash val="solid"/>
          </a:ln>
        </p:spPr>
      </p:sp>
      <p:sp>
        <p:nvSpPr>
          <p:cNvPr id="18" name="Shape 16"/>
          <p:cNvSpPr/>
          <p:nvPr/>
        </p:nvSpPr>
        <p:spPr>
          <a:xfrm>
            <a:off x="6842638" y="4023360"/>
            <a:ext cx="1798076" cy="36576"/>
          </a:xfrm>
          <a:prstGeom prst="rect">
            <a:avLst/>
          </a:prstGeom>
          <a:solidFill>
            <a:srgbClr val="F7F471"/>
          </a:solidFill>
          <a:ln/>
        </p:spPr>
      </p:sp>
      <p:sp>
        <p:nvSpPr>
          <p:cNvPr id="19" name="Text 17"/>
          <p:cNvSpPr/>
          <p:nvPr/>
        </p:nvSpPr>
        <p:spPr>
          <a:xfrm>
            <a:off x="6979798" y="4160520"/>
            <a:ext cx="1523756"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04</a:t>
            </a:r>
            <a:endParaRPr lang="en-US" sz="1000" dirty="0"/>
          </a:p>
        </p:txBody>
      </p:sp>
      <p:sp>
        <p:nvSpPr>
          <p:cNvPr id="20" name="Text 18"/>
          <p:cNvSpPr/>
          <p:nvPr/>
        </p:nvSpPr>
        <p:spPr>
          <a:xfrm>
            <a:off x="6979798" y="4434840"/>
            <a:ext cx="1523756" cy="365760"/>
          </a:xfrm>
          <a:prstGeom prst="rect">
            <a:avLst/>
          </a:prstGeom>
          <a:noFill/>
          <a:ln/>
        </p:spPr>
        <p:txBody>
          <a:bodyPr wrap="square" lIns="0" tIns="0" rIns="0" bIns="0" rtlCol="0" anchor="ctr"/>
          <a:lstStyle/>
          <a:p>
            <a:pPr indent="0" marL="0">
              <a:buNone/>
            </a:pPr>
            <a:r>
              <a:rPr lang="en-US" sz="1200" b="1" spc="200" kern="0" dirty="0">
                <a:solidFill>
                  <a:srgbClr val="18160F"/>
                </a:solidFill>
                <a:latin typeface="Inter" pitchFamily="34" charset="0"/>
                <a:ea typeface="Inter" pitchFamily="34" charset="-122"/>
                <a:cs typeface="Inter" pitchFamily="34" charset="-120"/>
              </a:rPr>
              <a:t>DECIDE</a:t>
            </a:r>
            <a:endParaRPr lang="en-US" sz="1200" dirty="0"/>
          </a:p>
        </p:txBody>
      </p:sp>
      <p:sp>
        <p:nvSpPr>
          <p:cNvPr id="21" name="Shape 19"/>
          <p:cNvSpPr/>
          <p:nvPr/>
        </p:nvSpPr>
        <p:spPr>
          <a:xfrm>
            <a:off x="8869314" y="4023360"/>
            <a:ext cx="1798076" cy="822960"/>
          </a:xfrm>
          <a:prstGeom prst="rect">
            <a:avLst/>
          </a:prstGeom>
          <a:ln w="8890">
            <a:solidFill>
              <a:srgbClr val="18160F"/>
            </a:solidFill>
            <a:prstDash val="solid"/>
          </a:ln>
        </p:spPr>
      </p:sp>
      <p:sp>
        <p:nvSpPr>
          <p:cNvPr id="22" name="Shape 20"/>
          <p:cNvSpPr/>
          <p:nvPr/>
        </p:nvSpPr>
        <p:spPr>
          <a:xfrm>
            <a:off x="8869314" y="4023360"/>
            <a:ext cx="1798076" cy="36576"/>
          </a:xfrm>
          <a:prstGeom prst="rect">
            <a:avLst/>
          </a:prstGeom>
          <a:solidFill>
            <a:srgbClr val="F7F471"/>
          </a:solidFill>
          <a:ln/>
        </p:spPr>
      </p:sp>
      <p:sp>
        <p:nvSpPr>
          <p:cNvPr id="23" name="Text 21"/>
          <p:cNvSpPr/>
          <p:nvPr/>
        </p:nvSpPr>
        <p:spPr>
          <a:xfrm>
            <a:off x="9006474" y="4160520"/>
            <a:ext cx="1523756"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05</a:t>
            </a:r>
            <a:endParaRPr lang="en-US" sz="1000" dirty="0"/>
          </a:p>
        </p:txBody>
      </p:sp>
      <p:sp>
        <p:nvSpPr>
          <p:cNvPr id="24" name="Text 22"/>
          <p:cNvSpPr/>
          <p:nvPr/>
        </p:nvSpPr>
        <p:spPr>
          <a:xfrm>
            <a:off x="9006474" y="4434840"/>
            <a:ext cx="1523756" cy="365760"/>
          </a:xfrm>
          <a:prstGeom prst="rect">
            <a:avLst/>
          </a:prstGeom>
          <a:noFill/>
          <a:ln/>
        </p:spPr>
        <p:txBody>
          <a:bodyPr wrap="square" lIns="0" tIns="0" rIns="0" bIns="0" rtlCol="0" anchor="ctr"/>
          <a:lstStyle/>
          <a:p>
            <a:pPr indent="0" marL="0">
              <a:buNone/>
            </a:pPr>
            <a:r>
              <a:rPr lang="en-US" sz="1200" b="1" spc="200" kern="0" dirty="0">
                <a:solidFill>
                  <a:srgbClr val="18160F"/>
                </a:solidFill>
                <a:latin typeface="Inter" pitchFamily="34" charset="0"/>
                <a:ea typeface="Inter" pitchFamily="34" charset="-122"/>
                <a:cs typeface="Inter" pitchFamily="34" charset="-120"/>
              </a:rPr>
              <a:t>LOOP</a:t>
            </a:r>
            <a:endParaRPr lang="en-US" sz="1200" dirty="0"/>
          </a:p>
        </p:txBody>
      </p:sp>
      <p:sp>
        <p:nvSpPr>
          <p:cNvPr id="25" name="Shape 23"/>
          <p:cNvSpPr/>
          <p:nvPr/>
        </p:nvSpPr>
        <p:spPr>
          <a:xfrm>
            <a:off x="762610" y="5852160"/>
            <a:ext cx="9904781" cy="5120640"/>
          </a:xfrm>
          <a:prstGeom prst="rect">
            <a:avLst/>
          </a:prstGeom>
          <a:solidFill>
            <a:srgbClr val="D6CEBF"/>
          </a:solidFill>
          <a:ln/>
        </p:spPr>
      </p:sp>
      <p:sp>
        <p:nvSpPr>
          <p:cNvPr id="26" name="Shape 24"/>
          <p:cNvSpPr/>
          <p:nvPr/>
        </p:nvSpPr>
        <p:spPr>
          <a:xfrm>
            <a:off x="762610" y="5852160"/>
            <a:ext cx="9904781" cy="54864"/>
          </a:xfrm>
          <a:prstGeom prst="rect">
            <a:avLst/>
          </a:prstGeom>
          <a:solidFill>
            <a:srgbClr val="F7F471"/>
          </a:solidFill>
          <a:ln/>
        </p:spPr>
      </p:sp>
      <p:sp>
        <p:nvSpPr>
          <p:cNvPr id="27" name="Text 25"/>
          <p:cNvSpPr/>
          <p:nvPr/>
        </p:nvSpPr>
        <p:spPr>
          <a:xfrm>
            <a:off x="1219810" y="6217920"/>
            <a:ext cx="7315200" cy="320040"/>
          </a:xfrm>
          <a:prstGeom prst="rect">
            <a:avLst/>
          </a:prstGeom>
          <a:noFill/>
          <a:ln/>
        </p:spPr>
        <p:txBody>
          <a:bodyPr wrap="square" lIns="0" tIns="0" rIns="0" bIns="0" rtlCol="0" anchor="ctr"/>
          <a:lstStyle/>
          <a:p>
            <a:pPr indent="0" marL="0">
              <a:buNone/>
            </a:pPr>
            <a:r>
              <a:rPr lang="en-US" sz="1200" b="1" spc="300" kern="0" dirty="0">
                <a:solidFill>
                  <a:srgbClr val="18160F"/>
                </a:solidFill>
                <a:latin typeface="Inter" pitchFamily="34" charset="0"/>
                <a:ea typeface="Inter" pitchFamily="34" charset="-122"/>
                <a:cs typeface="Inter" pitchFamily="34" charset="-120"/>
              </a:rPr>
              <a:t>PROMPT 01  ·  DIAGNOSE</a:t>
            </a:r>
            <a:endParaRPr lang="en-US" sz="1200" dirty="0"/>
          </a:p>
        </p:txBody>
      </p:sp>
      <p:sp>
        <p:nvSpPr>
          <p:cNvPr id="28" name="Text 26"/>
          <p:cNvSpPr/>
          <p:nvPr/>
        </p:nvSpPr>
        <p:spPr>
          <a:xfrm>
            <a:off x="8381390" y="6217920"/>
            <a:ext cx="1828800" cy="320040"/>
          </a:xfrm>
          <a:prstGeom prst="rect">
            <a:avLst/>
          </a:prstGeom>
          <a:noFill/>
          <a:ln/>
        </p:spPr>
        <p:txBody>
          <a:bodyPr wrap="square" lIns="0" tIns="0" rIns="0" bIns="0" rtlCol="0" anchor="ctr"/>
          <a:lstStyle/>
          <a:p>
            <a:pPr algn="r" indent="0" marL="0">
              <a:buNone/>
            </a:pPr>
            <a:r>
              <a:rPr lang="en-US" sz="1000" b="1" i="1" spc="200" kern="0" dirty="0">
                <a:solidFill>
                  <a:srgbClr val="8A8280"/>
                </a:solidFill>
                <a:latin typeface="Inter" pitchFamily="34" charset="0"/>
                <a:ea typeface="Inter" pitchFamily="34" charset="-122"/>
                <a:cs typeface="Inter" pitchFamily="34" charset="-120"/>
              </a:rPr>
              <a:t>Sample.</a:t>
            </a:r>
            <a:endParaRPr lang="en-US" sz="1000" dirty="0"/>
          </a:p>
        </p:txBody>
      </p:sp>
      <p:sp>
        <p:nvSpPr>
          <p:cNvPr id="29" name="Text 27"/>
          <p:cNvSpPr/>
          <p:nvPr/>
        </p:nvSpPr>
        <p:spPr>
          <a:xfrm>
            <a:off x="1219810" y="6858000"/>
            <a:ext cx="8990381" cy="3840480"/>
          </a:xfrm>
          <a:prstGeom prst="rect">
            <a:avLst/>
          </a:prstGeom>
          <a:noFill/>
          <a:ln/>
        </p:spPr>
        <p:txBody>
          <a:bodyPr wrap="square" lIns="0" tIns="0" rIns="0" bIns="0" rtlCol="0" anchor="t"/>
          <a:lstStyle/>
          <a:p>
            <a:pPr indent="0" marL="0">
              <a:lnSpc>
                <a:spcPct val="150000"/>
              </a:lnSpc>
              <a:buNone/>
            </a:pPr>
            <a:r>
              <a:rPr lang="en-US" sz="1400" dirty="0">
                <a:solidFill>
                  <a:srgbClr val="18160F"/>
                </a:solidFill>
                <a:latin typeface="Inter" pitchFamily="34" charset="0"/>
                <a:ea typeface="Inter" pitchFamily="34" charset="-122"/>
                <a:cs typeface="Inter" pitchFamily="34" charset="-120"/>
              </a:rPr>
              <a:t>Run a 7-S diagnostic for my organization treating Stack as the eighth S. For each of the eight elements, name the current state in one sentence and the assumption it was built on.</a:t>
            </a:r>
            <a:endParaRPr lang="en-US" sz="1400" dirty="0"/>
          </a:p>
          <a:p>
            <a:pPr indent="0" marL="0">
              <a:lnSpc>
                <a:spcPct val="150000"/>
              </a:lnSpc>
              <a:buNone/>
            </a:pPr>
            <a:endParaRPr lang="en-US" sz="1400" dirty="0"/>
          </a:p>
          <a:p>
            <a:pPr indent="0" marL="0">
              <a:lnSpc>
                <a:spcPct val="150000"/>
              </a:lnSpc>
              <a:buNone/>
            </a:pPr>
            <a:r>
              <a:rPr lang="en-US" sz="1400" dirty="0">
                <a:solidFill>
                  <a:srgbClr val="18160F"/>
                </a:solidFill>
                <a:latin typeface="Inter" pitchFamily="34" charset="0"/>
                <a:ea typeface="Inter" pitchFamily="34" charset="-122"/>
                <a:cs typeface="Inter" pitchFamily="34" charset="-120"/>
              </a:rPr>
              <a:t>My organization: {one-paragraph description}.</a:t>
            </a:r>
            <a:endParaRPr lang="en-US" sz="1400" dirty="0"/>
          </a:p>
          <a:p>
            <a:pPr indent="0" marL="0">
              <a:lnSpc>
                <a:spcPct val="150000"/>
              </a:lnSpc>
              <a:buNone/>
            </a:pPr>
            <a:r>
              <a:rPr lang="en-US" sz="1400" dirty="0">
                <a:solidFill>
                  <a:srgbClr val="18160F"/>
                </a:solidFill>
                <a:latin typeface="Inter" pitchFamily="34" charset="0"/>
                <a:ea typeface="Inter" pitchFamily="34" charset="-122"/>
                <a:cs typeface="Inter" pitchFamily="34" charset="-120"/>
              </a:rPr>
              <a:t>My current tool stack: {list models, agents, prompts, data}.</a:t>
            </a:r>
            <a:endParaRPr lang="en-US" sz="1400" dirty="0"/>
          </a:p>
          <a:p>
            <a:pPr indent="0" marL="0">
              <a:lnSpc>
                <a:spcPct val="150000"/>
              </a:lnSpc>
              <a:buNone/>
            </a:pPr>
            <a:endParaRPr lang="en-US" sz="1400" dirty="0"/>
          </a:p>
          <a:p>
            <a:pPr indent="0" marL="0">
              <a:lnSpc>
                <a:spcPct val="150000"/>
              </a:lnSpc>
              <a:buNone/>
            </a:pPr>
            <a:r>
              <a:rPr lang="en-US" sz="1400" dirty="0">
                <a:solidFill>
                  <a:srgbClr val="18160F"/>
                </a:solidFill>
                <a:latin typeface="Inter" pitchFamily="34" charset="0"/>
                <a:ea typeface="Inter" pitchFamily="34" charset="-122"/>
                <a:cs typeface="Inter" pitchFamily="34" charset="-120"/>
              </a:rPr>
              <a:t>For each S, return:</a:t>
            </a:r>
            <a:endParaRPr lang="en-US" sz="1400" dirty="0"/>
          </a:p>
          <a:p>
            <a:pPr indent="0" marL="0">
              <a:lnSpc>
                <a:spcPct val="150000"/>
              </a:lnSpc>
              <a:buNone/>
            </a:pPr>
            <a:r>
              <a:rPr lang="en-US" sz="1400" dirty="0">
                <a:solidFill>
                  <a:srgbClr val="18160F"/>
                </a:solidFill>
                <a:latin typeface="Inter" pitchFamily="34" charset="0"/>
                <a:ea typeface="Inter" pitchFamily="34" charset="-122"/>
                <a:cs typeface="Inter" pitchFamily="34" charset="-120"/>
              </a:rPr>
              <a:t>  ·  current state</a:t>
            </a:r>
            <a:endParaRPr lang="en-US" sz="1400" dirty="0"/>
          </a:p>
          <a:p>
            <a:pPr indent="0" marL="0">
              <a:lnSpc>
                <a:spcPct val="150000"/>
              </a:lnSpc>
              <a:buNone/>
            </a:pPr>
            <a:r>
              <a:rPr lang="en-US" sz="1400" dirty="0">
                <a:solidFill>
                  <a:srgbClr val="18160F"/>
                </a:solidFill>
                <a:latin typeface="Inter" pitchFamily="34" charset="0"/>
                <a:ea typeface="Inter" pitchFamily="34" charset="-122"/>
                <a:cs typeface="Inter" pitchFamily="34" charset="-120"/>
              </a:rPr>
              <a:t>  ·  underlying assumption</a:t>
            </a:r>
            <a:endParaRPr lang="en-US" sz="1400" dirty="0"/>
          </a:p>
          <a:p>
            <a:pPr indent="0" marL="0">
              <a:lnSpc>
                <a:spcPct val="150000"/>
              </a:lnSpc>
              <a:buNone/>
            </a:pPr>
            <a:r>
              <a:rPr lang="en-US" sz="1400" dirty="0">
                <a:solidFill>
                  <a:srgbClr val="18160F"/>
                </a:solidFill>
                <a:latin typeface="Inter" pitchFamily="34" charset="0"/>
                <a:ea typeface="Inter" pitchFamily="34" charset="-122"/>
                <a:cs typeface="Inter" pitchFamily="34" charset="-120"/>
              </a:rPr>
              <a:t>  ·  whether the assumption pre-dates 2023</a:t>
            </a:r>
            <a:endParaRPr lang="en-US" sz="1400" dirty="0"/>
          </a:p>
          <a:p>
            <a:pPr indent="0" marL="0">
              <a:lnSpc>
                <a:spcPct val="150000"/>
              </a:lnSpc>
              <a:buNone/>
            </a:pPr>
            <a:r>
              <a:rPr lang="en-US" sz="1400" dirty="0">
                <a:solidFill>
                  <a:srgbClr val="18160F"/>
                </a:solidFill>
                <a:latin typeface="Inter" pitchFamily="34" charset="0"/>
                <a:ea typeface="Inter" pitchFamily="34" charset="-122"/>
                <a:cs typeface="Inter" pitchFamily="34" charset="-120"/>
              </a:rPr>
              <a:t>  ·  one move to refresh the row this quarter</a:t>
            </a:r>
            <a:endParaRPr lang="en-US" sz="1400" dirty="0"/>
          </a:p>
        </p:txBody>
      </p:sp>
      <p:sp>
        <p:nvSpPr>
          <p:cNvPr id="30" name="Text 28"/>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  6AEP  ·  7-S / 1980</a:t>
            </a:r>
            <a:endParaRPr lang="en-US" sz="1000" dirty="0"/>
          </a:p>
        </p:txBody>
      </p:sp>
      <p:sp>
        <p:nvSpPr>
          <p:cNvPr id="31" name="Text 29"/>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800" spc="1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
        <p:nvSpPr>
          <p:cNvPr id="32" name="Text 30"/>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8A8280"/>
                </a:solidFill>
                <a:latin typeface="Inter" pitchFamily="34" charset="0"/>
                <a:ea typeface="Inter" pitchFamily="34" charset="-122"/>
                <a:cs typeface="Inter" pitchFamily="34" charset="-120"/>
              </a:rPr>
              <a:t>NEXT</a:t>
            </a:r>
            <a:endParaRPr lang="en-US" sz="900" dirty="0"/>
          </a:p>
        </p:txBody>
      </p:sp>
      <p:sp>
        <p:nvSpPr>
          <p:cNvPr id="33" name="Shape 31"/>
          <p:cNvSpPr/>
          <p:nvPr/>
        </p:nvSpPr>
        <p:spPr>
          <a:xfrm>
            <a:off x="9890150" y="12738506"/>
            <a:ext cx="548640" cy="0"/>
          </a:xfrm>
          <a:prstGeom prst="line">
            <a:avLst/>
          </a:prstGeom>
          <a:noFill/>
          <a:ln w="17780">
            <a:solidFill>
              <a:srgbClr val="F7F471"/>
            </a:solidFill>
            <a:prstDash val="solid"/>
          </a:ln>
        </p:spPr>
      </p:sp>
      <p:sp>
        <p:nvSpPr>
          <p:cNvPr id="34" name="Shape 32"/>
          <p:cNvSpPr/>
          <p:nvPr/>
        </p:nvSpPr>
        <p:spPr>
          <a:xfrm rot="5400000">
            <a:off x="10438790" y="12647066"/>
            <a:ext cx="164592" cy="182880"/>
          </a:xfrm>
          <a:prstGeom prst="triangle">
            <a:avLst/>
          </a:prstGeom>
          <a:solidFill>
            <a:srgbClr val="F7F471"/>
          </a:solidFill>
          <a:ln/>
        </p:spPr>
      </p:sp>
      <p:sp>
        <p:nvSpPr>
          <p:cNvPr id="35" name="Text 33"/>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12 / 13</a:t>
            </a:r>
            <a:endParaRPr lang="en-US" sz="11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6999732" y="1280160"/>
            <a:ext cx="128016" cy="11727180"/>
          </a:xfrm>
          <a:prstGeom prst="rect">
            <a:avLst/>
          </a:prstGeom>
          <a:solidFill>
            <a:srgbClr val="F7F471"/>
          </a:solidFill>
          <a:ln/>
        </p:spPr>
      </p:sp>
      <p:sp>
        <p:nvSpPr>
          <p:cNvPr id="3" name="Shape 1"/>
          <p:cNvSpPr/>
          <p:nvPr/>
        </p:nvSpPr>
        <p:spPr>
          <a:xfrm>
            <a:off x="7630668" y="2194560"/>
            <a:ext cx="146304" cy="0"/>
          </a:xfrm>
          <a:prstGeom prst="line">
            <a:avLst/>
          </a:prstGeom>
          <a:noFill/>
          <a:ln w="7620">
            <a:solidFill>
              <a:srgbClr val="EDE8DF">
                <a:alpha val="70000"/>
              </a:srgbClr>
            </a:solidFill>
            <a:prstDash val="solid"/>
          </a:ln>
        </p:spPr>
      </p:sp>
      <p:sp>
        <p:nvSpPr>
          <p:cNvPr id="4" name="Shape 2"/>
          <p:cNvSpPr/>
          <p:nvPr/>
        </p:nvSpPr>
        <p:spPr>
          <a:xfrm>
            <a:off x="7703820" y="2121408"/>
            <a:ext cx="0" cy="146304"/>
          </a:xfrm>
          <a:prstGeom prst="line">
            <a:avLst/>
          </a:prstGeom>
          <a:noFill/>
          <a:ln w="7620">
            <a:solidFill>
              <a:srgbClr val="EDE8DF">
                <a:alpha val="70000"/>
              </a:srgbClr>
            </a:solidFill>
            <a:prstDash val="solid"/>
          </a:ln>
        </p:spPr>
      </p:sp>
      <p:sp>
        <p:nvSpPr>
          <p:cNvPr id="5" name="Shape 3"/>
          <p:cNvSpPr/>
          <p:nvPr/>
        </p:nvSpPr>
        <p:spPr>
          <a:xfrm>
            <a:off x="7630668" y="3931920"/>
            <a:ext cx="146304" cy="0"/>
          </a:xfrm>
          <a:prstGeom prst="line">
            <a:avLst/>
          </a:prstGeom>
          <a:noFill/>
          <a:ln w="7620">
            <a:solidFill>
              <a:srgbClr val="EDE8DF">
                <a:alpha val="70000"/>
              </a:srgbClr>
            </a:solidFill>
            <a:prstDash val="solid"/>
          </a:ln>
        </p:spPr>
      </p:sp>
      <p:sp>
        <p:nvSpPr>
          <p:cNvPr id="6" name="Shape 4"/>
          <p:cNvSpPr/>
          <p:nvPr/>
        </p:nvSpPr>
        <p:spPr>
          <a:xfrm>
            <a:off x="7703820" y="3858768"/>
            <a:ext cx="0" cy="146304"/>
          </a:xfrm>
          <a:prstGeom prst="line">
            <a:avLst/>
          </a:prstGeom>
          <a:noFill/>
          <a:ln w="7620">
            <a:solidFill>
              <a:srgbClr val="EDE8DF">
                <a:alpha val="70000"/>
              </a:srgbClr>
            </a:solidFill>
            <a:prstDash val="solid"/>
          </a:ln>
        </p:spPr>
      </p:sp>
      <p:sp>
        <p:nvSpPr>
          <p:cNvPr id="7" name="Shape 5"/>
          <p:cNvSpPr/>
          <p:nvPr/>
        </p:nvSpPr>
        <p:spPr>
          <a:xfrm>
            <a:off x="7630668" y="5669280"/>
            <a:ext cx="146304" cy="0"/>
          </a:xfrm>
          <a:prstGeom prst="line">
            <a:avLst/>
          </a:prstGeom>
          <a:noFill/>
          <a:ln w="7620">
            <a:solidFill>
              <a:srgbClr val="EDE8DF">
                <a:alpha val="70000"/>
              </a:srgbClr>
            </a:solidFill>
            <a:prstDash val="solid"/>
          </a:ln>
        </p:spPr>
      </p:sp>
      <p:sp>
        <p:nvSpPr>
          <p:cNvPr id="8" name="Shape 6"/>
          <p:cNvSpPr/>
          <p:nvPr/>
        </p:nvSpPr>
        <p:spPr>
          <a:xfrm>
            <a:off x="7703820" y="5596128"/>
            <a:ext cx="0" cy="146304"/>
          </a:xfrm>
          <a:prstGeom prst="line">
            <a:avLst/>
          </a:prstGeom>
          <a:noFill/>
          <a:ln w="7620">
            <a:solidFill>
              <a:srgbClr val="EDE8DF">
                <a:alpha val="70000"/>
              </a:srgbClr>
            </a:solidFill>
            <a:prstDash val="solid"/>
          </a:ln>
        </p:spPr>
      </p:sp>
      <p:sp>
        <p:nvSpPr>
          <p:cNvPr id="9" name="Shape 7"/>
          <p:cNvSpPr/>
          <p:nvPr/>
        </p:nvSpPr>
        <p:spPr>
          <a:xfrm>
            <a:off x="7630668" y="7406640"/>
            <a:ext cx="146304" cy="0"/>
          </a:xfrm>
          <a:prstGeom prst="line">
            <a:avLst/>
          </a:prstGeom>
          <a:noFill/>
          <a:ln w="7620">
            <a:solidFill>
              <a:srgbClr val="EDE8DF">
                <a:alpha val="70000"/>
              </a:srgbClr>
            </a:solidFill>
            <a:prstDash val="solid"/>
          </a:ln>
        </p:spPr>
      </p:sp>
      <p:sp>
        <p:nvSpPr>
          <p:cNvPr id="10" name="Shape 8"/>
          <p:cNvSpPr/>
          <p:nvPr/>
        </p:nvSpPr>
        <p:spPr>
          <a:xfrm>
            <a:off x="7703820" y="7333488"/>
            <a:ext cx="0" cy="146304"/>
          </a:xfrm>
          <a:prstGeom prst="line">
            <a:avLst/>
          </a:prstGeom>
          <a:noFill/>
          <a:ln w="7620">
            <a:solidFill>
              <a:srgbClr val="EDE8DF">
                <a:alpha val="70000"/>
              </a:srgbClr>
            </a:solidFill>
            <a:prstDash val="solid"/>
          </a:ln>
        </p:spPr>
      </p:sp>
      <p:sp>
        <p:nvSpPr>
          <p:cNvPr id="11" name="Shape 9"/>
          <p:cNvSpPr/>
          <p:nvPr/>
        </p:nvSpPr>
        <p:spPr>
          <a:xfrm>
            <a:off x="7630668" y="9144000"/>
            <a:ext cx="146304" cy="0"/>
          </a:xfrm>
          <a:prstGeom prst="line">
            <a:avLst/>
          </a:prstGeom>
          <a:noFill/>
          <a:ln w="7620">
            <a:solidFill>
              <a:srgbClr val="EDE8DF">
                <a:alpha val="70000"/>
              </a:srgbClr>
            </a:solidFill>
            <a:prstDash val="solid"/>
          </a:ln>
        </p:spPr>
      </p:sp>
      <p:sp>
        <p:nvSpPr>
          <p:cNvPr id="12" name="Shape 10"/>
          <p:cNvSpPr/>
          <p:nvPr/>
        </p:nvSpPr>
        <p:spPr>
          <a:xfrm>
            <a:off x="7703820" y="9070848"/>
            <a:ext cx="0" cy="146304"/>
          </a:xfrm>
          <a:prstGeom prst="line">
            <a:avLst/>
          </a:prstGeom>
          <a:noFill/>
          <a:ln w="7620">
            <a:solidFill>
              <a:srgbClr val="EDE8DF">
                <a:alpha val="70000"/>
              </a:srgbClr>
            </a:solidFill>
            <a:prstDash val="solid"/>
          </a:ln>
        </p:spPr>
      </p:sp>
      <p:sp>
        <p:nvSpPr>
          <p:cNvPr id="13" name="Shape 11"/>
          <p:cNvSpPr/>
          <p:nvPr/>
        </p:nvSpPr>
        <p:spPr>
          <a:xfrm>
            <a:off x="7630668" y="10881360"/>
            <a:ext cx="146304" cy="0"/>
          </a:xfrm>
          <a:prstGeom prst="line">
            <a:avLst/>
          </a:prstGeom>
          <a:noFill/>
          <a:ln w="7620">
            <a:solidFill>
              <a:srgbClr val="EDE8DF">
                <a:alpha val="70000"/>
              </a:srgbClr>
            </a:solidFill>
            <a:prstDash val="solid"/>
          </a:ln>
        </p:spPr>
      </p:sp>
      <p:sp>
        <p:nvSpPr>
          <p:cNvPr id="14" name="Shape 12"/>
          <p:cNvSpPr/>
          <p:nvPr/>
        </p:nvSpPr>
        <p:spPr>
          <a:xfrm>
            <a:off x="7703820" y="10808208"/>
            <a:ext cx="0" cy="146304"/>
          </a:xfrm>
          <a:prstGeom prst="line">
            <a:avLst/>
          </a:prstGeom>
          <a:noFill/>
          <a:ln w="7620">
            <a:solidFill>
              <a:srgbClr val="EDE8DF">
                <a:alpha val="70000"/>
              </a:srgbClr>
            </a:solidFill>
            <a:prstDash val="solid"/>
          </a:ln>
        </p:spPr>
      </p:sp>
      <p:sp>
        <p:nvSpPr>
          <p:cNvPr id="15" name="Shape 13"/>
          <p:cNvSpPr/>
          <p:nvPr/>
        </p:nvSpPr>
        <p:spPr>
          <a:xfrm>
            <a:off x="762610" y="1371600"/>
            <a:ext cx="548640" cy="36576"/>
          </a:xfrm>
          <a:prstGeom prst="rect">
            <a:avLst/>
          </a:prstGeom>
          <a:solidFill>
            <a:srgbClr val="F7F471"/>
          </a:solidFill>
          <a:ln/>
        </p:spPr>
      </p:sp>
      <p:sp>
        <p:nvSpPr>
          <p:cNvPr id="16" name="Text 14"/>
          <p:cNvSpPr/>
          <p:nvPr/>
        </p:nvSpPr>
        <p:spPr>
          <a:xfrm>
            <a:off x="762610" y="1481328"/>
            <a:ext cx="3657600" cy="292608"/>
          </a:xfrm>
          <a:prstGeom prst="rect">
            <a:avLst/>
          </a:prstGeom>
          <a:noFill/>
          <a:ln/>
        </p:spPr>
        <p:txBody>
          <a:bodyPr wrap="square" lIns="0" tIns="0" rIns="0" bIns="0" rtlCol="0" anchor="ctr"/>
          <a:lstStyle/>
          <a:p>
            <a:pPr indent="0" marL="0">
              <a:buNone/>
            </a:pPr>
            <a:r>
              <a:rPr lang="en-US" sz="1100" b="1" spc="300" kern="0" dirty="0">
                <a:solidFill>
                  <a:srgbClr val="F7F471"/>
                </a:solidFill>
                <a:latin typeface="Inter" pitchFamily="34" charset="0"/>
                <a:ea typeface="Inter" pitchFamily="34" charset="-122"/>
                <a:cs typeface="Inter" pitchFamily="34" charset="-120"/>
              </a:rPr>
              <a:t>SUBSCRIBE</a:t>
            </a:r>
            <a:endParaRPr lang="en-US" sz="1100" dirty="0"/>
          </a:p>
        </p:txBody>
      </p:sp>
      <p:sp>
        <p:nvSpPr>
          <p:cNvPr id="17" name="Text 15"/>
          <p:cNvSpPr/>
          <p:nvPr/>
        </p:nvSpPr>
        <p:spPr>
          <a:xfrm>
            <a:off x="762610" y="2377440"/>
            <a:ext cx="6026810" cy="1280160"/>
          </a:xfrm>
          <a:prstGeom prst="rect">
            <a:avLst/>
          </a:prstGeom>
          <a:noFill/>
          <a:ln/>
        </p:spPr>
        <p:txBody>
          <a:bodyPr wrap="square" lIns="0" tIns="0" rIns="0" bIns="0" rtlCol="0" anchor="t"/>
          <a:lstStyle/>
          <a:p>
            <a:pPr indent="0" marL="0">
              <a:buNone/>
            </a:pPr>
            <a:r>
              <a:rPr lang="en-US" sz="6400" spc="-100" kern="0" dirty="0">
                <a:solidFill>
                  <a:srgbClr val="EDE8DF"/>
                </a:solidFill>
                <a:latin typeface="Playfair Display" pitchFamily="34" charset="0"/>
                <a:ea typeface="Playfair Display" pitchFamily="34" charset="-122"/>
                <a:cs typeface="Playfair Display" pitchFamily="34" charset="-120"/>
              </a:rPr>
              <a:t>More like this.</a:t>
            </a:r>
            <a:endParaRPr lang="en-US" sz="6400" dirty="0"/>
          </a:p>
        </p:txBody>
      </p:sp>
      <p:sp>
        <p:nvSpPr>
          <p:cNvPr id="18" name="Text 16"/>
          <p:cNvSpPr/>
          <p:nvPr/>
        </p:nvSpPr>
        <p:spPr>
          <a:xfrm>
            <a:off x="762610" y="3520440"/>
            <a:ext cx="6026810" cy="1280160"/>
          </a:xfrm>
          <a:prstGeom prst="rect">
            <a:avLst/>
          </a:prstGeom>
          <a:noFill/>
          <a:ln/>
        </p:spPr>
        <p:txBody>
          <a:bodyPr wrap="square" lIns="0" tIns="0" rIns="0" bIns="0" rtlCol="0" anchor="t"/>
          <a:lstStyle/>
          <a:p>
            <a:pPr indent="0" marL="0">
              <a:buNone/>
            </a:pPr>
            <a:r>
              <a:rPr lang="en-US" sz="6400" spc="-100" kern="0" dirty="0">
                <a:solidFill>
                  <a:srgbClr val="F7F471"/>
                </a:solidFill>
                <a:latin typeface="Playfair Display" pitchFamily="34" charset="0"/>
                <a:ea typeface="Playfair Display" pitchFamily="34" charset="-122"/>
                <a:cs typeface="Playfair Display" pitchFamily="34" charset="-120"/>
              </a:rPr>
              <a:t>Every week.</a:t>
            </a:r>
            <a:endParaRPr lang="en-US" sz="6400" dirty="0"/>
          </a:p>
        </p:txBody>
      </p:sp>
      <p:sp>
        <p:nvSpPr>
          <p:cNvPr id="19" name="Text 17"/>
          <p:cNvSpPr/>
          <p:nvPr/>
        </p:nvSpPr>
        <p:spPr>
          <a:xfrm>
            <a:off x="762610" y="5212080"/>
            <a:ext cx="6026810" cy="1645920"/>
          </a:xfrm>
          <a:prstGeom prst="rect">
            <a:avLst/>
          </a:prstGeom>
          <a:noFill/>
          <a:ln/>
        </p:spPr>
        <p:txBody>
          <a:bodyPr wrap="square" lIns="0" tIns="0" rIns="0" bIns="0" rtlCol="0" anchor="t"/>
          <a:lstStyle/>
          <a:p>
            <a:pPr indent="0" marL="0">
              <a:lnSpc>
                <a:spcPct val="150000"/>
              </a:lnSpc>
              <a:buNone/>
            </a:pPr>
            <a:r>
              <a:rPr lang="en-US" sz="1700" dirty="0">
                <a:solidFill>
                  <a:srgbClr val="EDE8DF"/>
                </a:solidFill>
                <a:latin typeface="Inter" pitchFamily="34" charset="0"/>
                <a:ea typeface="Inter" pitchFamily="34" charset="-122"/>
                <a:cs typeface="Inter" pitchFamily="34" charset="-120"/>
              </a:rPr>
              <a:t>Frameworks like this one. New every week. Plus field notes, prompt packs, and the operator's reading list.</a:t>
            </a:r>
            <a:endParaRPr lang="en-US" sz="1700" dirty="0"/>
          </a:p>
        </p:txBody>
      </p:sp>
      <p:sp>
        <p:nvSpPr>
          <p:cNvPr id="20" name="Shape 18"/>
          <p:cNvSpPr/>
          <p:nvPr/>
        </p:nvSpPr>
        <p:spPr>
          <a:xfrm>
            <a:off x="762610" y="8778240"/>
            <a:ext cx="914400" cy="36576"/>
          </a:xfrm>
          <a:prstGeom prst="rect">
            <a:avLst/>
          </a:prstGeom>
          <a:solidFill>
            <a:srgbClr val="F7F471"/>
          </a:solidFill>
          <a:ln/>
        </p:spPr>
      </p:sp>
      <p:sp>
        <p:nvSpPr>
          <p:cNvPr id="21" name="Text 19"/>
          <p:cNvSpPr/>
          <p:nvPr/>
        </p:nvSpPr>
        <p:spPr>
          <a:xfrm>
            <a:off x="762610" y="8942832"/>
            <a:ext cx="4572000" cy="274320"/>
          </a:xfrm>
          <a:prstGeom prst="rect">
            <a:avLst/>
          </a:prstGeom>
          <a:noFill/>
          <a:ln/>
        </p:spPr>
        <p:txBody>
          <a:bodyPr wrap="square" lIns="0" tIns="0" rIns="0" bIns="0" rtlCol="0" anchor="ctr"/>
          <a:lstStyle/>
          <a:p>
            <a:pPr indent="0" marL="0">
              <a:buNone/>
            </a:pPr>
            <a:r>
              <a:rPr lang="en-US" sz="1100" b="1" spc="400" kern="0" dirty="0">
                <a:solidFill>
                  <a:srgbClr val="F7F471"/>
                </a:solidFill>
                <a:latin typeface="Inter" pitchFamily="34" charset="0"/>
                <a:ea typeface="Inter" pitchFamily="34" charset="-122"/>
                <a:cs typeface="Inter" pitchFamily="34" charset="-120"/>
              </a:rPr>
              <a:t>OPERATING</a:t>
            </a:r>
            <a:endParaRPr lang="en-US" sz="1100" dirty="0"/>
          </a:p>
        </p:txBody>
      </p:sp>
      <p:sp>
        <p:nvSpPr>
          <p:cNvPr id="22" name="Text 20"/>
          <p:cNvSpPr/>
          <p:nvPr/>
        </p:nvSpPr>
        <p:spPr>
          <a:xfrm>
            <a:off x="762610" y="9372600"/>
            <a:ext cx="6118250" cy="822960"/>
          </a:xfrm>
          <a:prstGeom prst="rect">
            <a:avLst/>
          </a:prstGeom>
          <a:noFill/>
          <a:ln/>
        </p:spPr>
        <p:txBody>
          <a:bodyPr wrap="square" lIns="0" tIns="0" rIns="0" bIns="0" rtlCol="0" anchor="t"/>
          <a:lstStyle/>
          <a:p>
            <a:pPr indent="0" marL="0">
              <a:buNone/>
            </a:pPr>
            <a:r>
              <a:rPr lang="en-US" sz="3000" spc="-100" kern="0" dirty="0">
                <a:solidFill>
                  <a:srgbClr val="EDE8DF"/>
                </a:solidFill>
                <a:latin typeface="Playfair Display" pitchFamily="34" charset="0"/>
                <a:ea typeface="Playfair Display" pitchFamily="34" charset="-122"/>
                <a:cs typeface="Playfair Display" pitchFamily="34" charset="-120"/>
              </a:rPr>
              <a:t>operatingbyjohnbrewton.com</a:t>
            </a:r>
            <a:endParaRPr lang="en-US" sz="3000" dirty="0"/>
          </a:p>
        </p:txBody>
      </p:sp>
      <p:sp>
        <p:nvSpPr>
          <p:cNvPr id="23" name="Text 21"/>
          <p:cNvSpPr/>
          <p:nvPr/>
        </p:nvSpPr>
        <p:spPr>
          <a:xfrm>
            <a:off x="762610" y="10058400"/>
            <a:ext cx="6118250" cy="365760"/>
          </a:xfrm>
          <a:prstGeom prst="rect">
            <a:avLst/>
          </a:prstGeom>
          <a:noFill/>
          <a:ln/>
        </p:spPr>
        <p:txBody>
          <a:bodyPr wrap="square" lIns="0" tIns="0" rIns="0" bIns="0" rtlCol="0" anchor="t"/>
          <a:lstStyle/>
          <a:p>
            <a:pPr indent="0" marL="0">
              <a:buNone/>
            </a:pPr>
            <a:r>
              <a:rPr lang="en-US" sz="1600" i="1" dirty="0">
                <a:solidFill>
                  <a:srgbClr val="C4B9AE"/>
                </a:solidFill>
                <a:latin typeface="Playfair Display" pitchFamily="34" charset="0"/>
                <a:ea typeface="Playfair Display" pitchFamily="34" charset="-122"/>
                <a:cs typeface="Playfair Display" pitchFamily="34" charset="-120"/>
              </a:rPr>
              <a:t>John's bestselling Substack.</a:t>
            </a:r>
            <a:endParaRPr lang="en-US" sz="1600" dirty="0"/>
          </a:p>
        </p:txBody>
      </p:sp>
      <p:sp>
        <p:nvSpPr>
          <p:cNvPr id="24" name="Shape 22"/>
          <p:cNvSpPr/>
          <p:nvPr/>
        </p:nvSpPr>
        <p:spPr>
          <a:xfrm>
            <a:off x="7978140" y="2377440"/>
            <a:ext cx="548640" cy="36576"/>
          </a:xfrm>
          <a:prstGeom prst="rect">
            <a:avLst/>
          </a:prstGeom>
          <a:solidFill>
            <a:srgbClr val="F7F471"/>
          </a:solidFill>
          <a:ln/>
        </p:spPr>
      </p:sp>
      <p:sp>
        <p:nvSpPr>
          <p:cNvPr id="25" name="Text 23"/>
          <p:cNvSpPr/>
          <p:nvPr/>
        </p:nvSpPr>
        <p:spPr>
          <a:xfrm>
            <a:off x="7978140" y="2487168"/>
            <a:ext cx="2689250" cy="274320"/>
          </a:xfrm>
          <a:prstGeom prst="rect">
            <a:avLst/>
          </a:prstGeom>
          <a:noFill/>
          <a:ln/>
        </p:spPr>
        <p:txBody>
          <a:bodyPr wrap="square" lIns="0" tIns="0" rIns="0" bIns="0" rtlCol="0" anchor="ctr"/>
          <a:lstStyle/>
          <a:p>
            <a:pPr indent="0" marL="0">
              <a:buNone/>
            </a:pPr>
            <a:r>
              <a:rPr lang="en-US" sz="1100" b="1" spc="300" kern="0" dirty="0">
                <a:solidFill>
                  <a:srgbClr val="F7F471"/>
                </a:solidFill>
                <a:latin typeface="Inter" pitchFamily="34" charset="0"/>
                <a:ea typeface="Inter" pitchFamily="34" charset="-122"/>
                <a:cs typeface="Inter" pitchFamily="34" charset="-120"/>
              </a:rPr>
              <a:t>INSIDE OPERATING</a:t>
            </a:r>
            <a:endParaRPr lang="en-US" sz="1100" dirty="0"/>
          </a:p>
        </p:txBody>
      </p:sp>
      <p:sp>
        <p:nvSpPr>
          <p:cNvPr id="26" name="Text 24"/>
          <p:cNvSpPr/>
          <p:nvPr/>
        </p:nvSpPr>
        <p:spPr>
          <a:xfrm>
            <a:off x="7978140" y="3108960"/>
            <a:ext cx="2689250" cy="548640"/>
          </a:xfrm>
          <a:prstGeom prst="rect">
            <a:avLst/>
          </a:prstGeom>
          <a:noFill/>
          <a:ln/>
        </p:spPr>
        <p:txBody>
          <a:bodyPr wrap="square" lIns="0" tIns="0" rIns="0" bIns="0" rtlCol="0" anchor="t"/>
          <a:lstStyle/>
          <a:p>
            <a:pPr indent="0" marL="0">
              <a:buNone/>
            </a:pPr>
            <a:r>
              <a:rPr lang="en-US" sz="2200" spc="-100" kern="0" dirty="0">
                <a:solidFill>
                  <a:srgbClr val="EDE8DF"/>
                </a:solidFill>
                <a:latin typeface="Playfair Display" pitchFamily="34" charset="0"/>
                <a:ea typeface="Playfair Display" pitchFamily="34" charset="-122"/>
                <a:cs typeface="Playfair Display" pitchFamily="34" charset="-120"/>
              </a:rPr>
              <a:t>A new framework</a:t>
            </a:r>
            <a:endParaRPr lang="en-US" sz="2200" dirty="0"/>
          </a:p>
        </p:txBody>
      </p:sp>
      <p:sp>
        <p:nvSpPr>
          <p:cNvPr id="27" name="Text 25"/>
          <p:cNvSpPr/>
          <p:nvPr/>
        </p:nvSpPr>
        <p:spPr>
          <a:xfrm>
            <a:off x="7978140" y="3977640"/>
            <a:ext cx="2689250" cy="548640"/>
          </a:xfrm>
          <a:prstGeom prst="rect">
            <a:avLst/>
          </a:prstGeom>
          <a:noFill/>
          <a:ln/>
        </p:spPr>
        <p:txBody>
          <a:bodyPr wrap="square" lIns="0" tIns="0" rIns="0" bIns="0" rtlCol="0" anchor="t"/>
          <a:lstStyle/>
          <a:p>
            <a:pPr indent="0" marL="0">
              <a:buNone/>
            </a:pPr>
            <a:r>
              <a:rPr lang="en-US" sz="2200" spc="-100" kern="0" dirty="0">
                <a:solidFill>
                  <a:srgbClr val="EDE8DF"/>
                </a:solidFill>
                <a:latin typeface="Playfair Display" pitchFamily="34" charset="0"/>
                <a:ea typeface="Playfair Display" pitchFamily="34" charset="-122"/>
                <a:cs typeface="Playfair Display" pitchFamily="34" charset="-120"/>
              </a:rPr>
              <a:t>Weekly field notes</a:t>
            </a:r>
            <a:endParaRPr lang="en-US" sz="2200" dirty="0"/>
          </a:p>
        </p:txBody>
      </p:sp>
      <p:sp>
        <p:nvSpPr>
          <p:cNvPr id="28" name="Text 26"/>
          <p:cNvSpPr/>
          <p:nvPr/>
        </p:nvSpPr>
        <p:spPr>
          <a:xfrm>
            <a:off x="7978140" y="4846320"/>
            <a:ext cx="2689250" cy="548640"/>
          </a:xfrm>
          <a:prstGeom prst="rect">
            <a:avLst/>
          </a:prstGeom>
          <a:noFill/>
          <a:ln/>
        </p:spPr>
        <p:txBody>
          <a:bodyPr wrap="square" lIns="0" tIns="0" rIns="0" bIns="0" rtlCol="0" anchor="t"/>
          <a:lstStyle/>
          <a:p>
            <a:pPr indent="0" marL="0">
              <a:buNone/>
            </a:pPr>
            <a:r>
              <a:rPr lang="en-US" sz="2200" spc="-100" kern="0" dirty="0">
                <a:solidFill>
                  <a:srgbClr val="EDE8DF"/>
                </a:solidFill>
                <a:latin typeface="Playfair Display" pitchFamily="34" charset="0"/>
                <a:ea typeface="Playfair Display" pitchFamily="34" charset="-122"/>
                <a:cs typeface="Playfair Display" pitchFamily="34" charset="-120"/>
              </a:rPr>
              <a:t>Operator prompt packs</a:t>
            </a:r>
            <a:endParaRPr lang="en-US" sz="2200" dirty="0"/>
          </a:p>
        </p:txBody>
      </p:sp>
      <p:sp>
        <p:nvSpPr>
          <p:cNvPr id="29" name="Text 27"/>
          <p:cNvSpPr/>
          <p:nvPr/>
        </p:nvSpPr>
        <p:spPr>
          <a:xfrm>
            <a:off x="7978140" y="5715000"/>
            <a:ext cx="2689250" cy="548640"/>
          </a:xfrm>
          <a:prstGeom prst="rect">
            <a:avLst/>
          </a:prstGeom>
          <a:noFill/>
          <a:ln/>
        </p:spPr>
        <p:txBody>
          <a:bodyPr wrap="square" lIns="0" tIns="0" rIns="0" bIns="0" rtlCol="0" anchor="t"/>
          <a:lstStyle/>
          <a:p>
            <a:pPr indent="0" marL="0">
              <a:buNone/>
            </a:pPr>
            <a:r>
              <a:rPr lang="en-US" sz="2200" spc="-100" kern="0" dirty="0">
                <a:solidFill>
                  <a:srgbClr val="EDE8DF"/>
                </a:solidFill>
                <a:latin typeface="Playfair Display" pitchFamily="34" charset="0"/>
                <a:ea typeface="Playfair Display" pitchFamily="34" charset="-122"/>
                <a:cs typeface="Playfair Display" pitchFamily="34" charset="-120"/>
              </a:rPr>
              <a:t>The reading list</a:t>
            </a:r>
            <a:endParaRPr lang="en-US" sz="2200" dirty="0"/>
          </a:p>
        </p:txBody>
      </p:sp>
      <p:sp>
        <p:nvSpPr>
          <p:cNvPr id="30" name="Text 28"/>
          <p:cNvSpPr/>
          <p:nvPr/>
        </p:nvSpPr>
        <p:spPr>
          <a:xfrm>
            <a:off x="762610" y="12381890"/>
            <a:ext cx="5486400" cy="411480"/>
          </a:xfrm>
          <a:prstGeom prst="rect">
            <a:avLst/>
          </a:prstGeom>
          <a:noFill/>
          <a:ln/>
        </p:spPr>
        <p:txBody>
          <a:bodyPr wrap="square" lIns="0" tIns="0" rIns="0" bIns="0" rtlCol="0" anchor="ctr"/>
          <a:lstStyle/>
          <a:p>
            <a:pPr indent="0" marL="0">
              <a:buNone/>
            </a:pPr>
            <a:r>
              <a:rPr lang="en-US" sz="2800" spc="400" kern="0" dirty="0">
                <a:solidFill>
                  <a:srgbClr val="EDE8DF"/>
                </a:solidFill>
                <a:latin typeface="Playfair Display" pitchFamily="34" charset="0"/>
                <a:ea typeface="Playfair Display" pitchFamily="34" charset="-122"/>
                <a:cs typeface="Playfair Display" pitchFamily="34" charset="-120"/>
              </a:rPr>
              <a:t>JOHN BREWTON</a:t>
            </a:r>
            <a:endParaRPr lang="en-US" sz="2800" dirty="0"/>
          </a:p>
        </p:txBody>
      </p:sp>
      <p:sp>
        <p:nvSpPr>
          <p:cNvPr id="31" name="Shape 29"/>
          <p:cNvSpPr/>
          <p:nvPr/>
        </p:nvSpPr>
        <p:spPr>
          <a:xfrm>
            <a:off x="762610" y="12811658"/>
            <a:ext cx="1371600" cy="0"/>
          </a:xfrm>
          <a:prstGeom prst="line">
            <a:avLst/>
          </a:prstGeom>
          <a:noFill/>
          <a:ln w="19050">
            <a:solidFill>
              <a:srgbClr val="F7F471"/>
            </a:solidFill>
            <a:prstDash val="solid"/>
          </a:ln>
        </p:spPr>
      </p:sp>
      <p:sp>
        <p:nvSpPr>
          <p:cNvPr id="32" name="Text 30"/>
          <p:cNvSpPr/>
          <p:nvPr/>
        </p:nvSpPr>
        <p:spPr>
          <a:xfrm>
            <a:off x="762610" y="12976250"/>
            <a:ext cx="4572000" cy="274320"/>
          </a:xfrm>
          <a:prstGeom prst="rect">
            <a:avLst/>
          </a:prstGeom>
          <a:noFill/>
          <a:ln/>
        </p:spPr>
        <p:txBody>
          <a:bodyPr wrap="square" lIns="0" tIns="0" rIns="0" bIns="0" rtlCol="0" anchor="ctr"/>
          <a:lstStyle/>
          <a:p>
            <a:pPr indent="0" marL="0">
              <a:buNone/>
            </a:pPr>
            <a:r>
              <a:rPr lang="en-US" sz="1200" dirty="0">
                <a:solidFill>
                  <a:srgbClr val="C4B9AE"/>
                </a:solidFill>
                <a:latin typeface="Inter" pitchFamily="34" charset="0"/>
                <a:ea typeface="Inter" pitchFamily="34" charset="-122"/>
                <a:cs typeface="Inter" pitchFamily="34" charset="-120"/>
              </a:rPr>
              <a:t>Operating  ·  6AEP</a:t>
            </a:r>
            <a:endParaRPr lang="en-US" sz="1200" dirty="0"/>
          </a:p>
        </p:txBody>
      </p:sp>
      <p:sp>
        <p:nvSpPr>
          <p:cNvPr id="33" name="Text 31"/>
          <p:cNvSpPr/>
          <p:nvPr/>
        </p:nvSpPr>
        <p:spPr>
          <a:xfrm>
            <a:off x="8655710" y="12244730"/>
            <a:ext cx="2011680" cy="1097280"/>
          </a:xfrm>
          <a:prstGeom prst="rect">
            <a:avLst/>
          </a:prstGeom>
          <a:noFill/>
          <a:ln/>
        </p:spPr>
        <p:txBody>
          <a:bodyPr wrap="square" lIns="0" tIns="0" rIns="0" bIns="0" rtlCol="0" anchor="b"/>
          <a:lstStyle/>
          <a:p>
            <a:pPr algn="r" indent="0" marL="0">
              <a:buNone/>
            </a:pPr>
            <a:r>
              <a:rPr lang="en-US" sz="8400" spc="200" kern="0" dirty="0">
                <a:solidFill>
                  <a:srgbClr val="F7F471"/>
                </a:solidFill>
                <a:latin typeface="Playfair Display" pitchFamily="34" charset="0"/>
                <a:ea typeface="Playfair Display" pitchFamily="34" charset="-122"/>
                <a:cs typeface="Playfair Display" pitchFamily="34" charset="-120"/>
              </a:rPr>
              <a:t>JB</a:t>
            </a:r>
            <a:endParaRPr lang="en-US" sz="8400" dirty="0"/>
          </a:p>
        </p:txBody>
      </p:sp>
      <p:sp>
        <p:nvSpPr>
          <p:cNvPr id="34" name="Text 32"/>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C4B9AE"/>
                </a:solidFill>
                <a:latin typeface="Inter" pitchFamily="34" charset="0"/>
                <a:ea typeface="Inter" pitchFamily="34" charset="-122"/>
                <a:cs typeface="Inter" pitchFamily="34" charset="-120"/>
              </a:rPr>
              <a:t>13 / 13</a:t>
            </a:r>
            <a:endParaRPr lang="en-US" sz="11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762610" y="762610"/>
            <a:ext cx="0" cy="12762281"/>
          </a:xfrm>
          <a:prstGeom prst="line">
            <a:avLst/>
          </a:prstGeom>
          <a:noFill/>
          <a:ln w="5080">
            <a:solidFill>
              <a:srgbClr val="C4B9AE">
                <a:alpha val="16000"/>
              </a:srgbClr>
            </a:solidFill>
            <a:prstDash val="solid"/>
          </a:ln>
        </p:spPr>
      </p:sp>
      <p:sp>
        <p:nvSpPr>
          <p:cNvPr id="3" name="Shape 1"/>
          <p:cNvSpPr/>
          <p:nvPr/>
        </p:nvSpPr>
        <p:spPr>
          <a:xfrm>
            <a:off x="1334110" y="762610"/>
            <a:ext cx="0" cy="12762281"/>
          </a:xfrm>
          <a:prstGeom prst="line">
            <a:avLst/>
          </a:prstGeom>
          <a:noFill/>
          <a:ln w="5080">
            <a:solidFill>
              <a:srgbClr val="C4B9AE">
                <a:alpha val="16000"/>
              </a:srgbClr>
            </a:solidFill>
            <a:prstDash val="solid"/>
          </a:ln>
        </p:spPr>
      </p:sp>
      <p:sp>
        <p:nvSpPr>
          <p:cNvPr id="4" name="Shape 2"/>
          <p:cNvSpPr/>
          <p:nvPr/>
        </p:nvSpPr>
        <p:spPr>
          <a:xfrm>
            <a:off x="1905610" y="762610"/>
            <a:ext cx="0" cy="12762281"/>
          </a:xfrm>
          <a:prstGeom prst="line">
            <a:avLst/>
          </a:prstGeom>
          <a:noFill/>
          <a:ln w="5080">
            <a:solidFill>
              <a:srgbClr val="C4B9AE">
                <a:alpha val="16000"/>
              </a:srgbClr>
            </a:solidFill>
            <a:prstDash val="solid"/>
          </a:ln>
        </p:spPr>
      </p:sp>
      <p:sp>
        <p:nvSpPr>
          <p:cNvPr id="5" name="Shape 3"/>
          <p:cNvSpPr/>
          <p:nvPr/>
        </p:nvSpPr>
        <p:spPr>
          <a:xfrm>
            <a:off x="2477110" y="762610"/>
            <a:ext cx="0" cy="12762281"/>
          </a:xfrm>
          <a:prstGeom prst="line">
            <a:avLst/>
          </a:prstGeom>
          <a:noFill/>
          <a:ln w="5080">
            <a:solidFill>
              <a:srgbClr val="C4B9AE">
                <a:alpha val="16000"/>
              </a:srgbClr>
            </a:solidFill>
            <a:prstDash val="solid"/>
          </a:ln>
        </p:spPr>
      </p:sp>
      <p:sp>
        <p:nvSpPr>
          <p:cNvPr id="6" name="Shape 4"/>
          <p:cNvSpPr/>
          <p:nvPr/>
        </p:nvSpPr>
        <p:spPr>
          <a:xfrm>
            <a:off x="3048610" y="762610"/>
            <a:ext cx="0" cy="12762281"/>
          </a:xfrm>
          <a:prstGeom prst="line">
            <a:avLst/>
          </a:prstGeom>
          <a:noFill/>
          <a:ln w="5080">
            <a:solidFill>
              <a:srgbClr val="C4B9AE">
                <a:alpha val="16000"/>
              </a:srgbClr>
            </a:solidFill>
            <a:prstDash val="solid"/>
          </a:ln>
        </p:spPr>
      </p:sp>
      <p:sp>
        <p:nvSpPr>
          <p:cNvPr id="7" name="Shape 5"/>
          <p:cNvSpPr/>
          <p:nvPr/>
        </p:nvSpPr>
        <p:spPr>
          <a:xfrm>
            <a:off x="3620110" y="762610"/>
            <a:ext cx="0" cy="12762281"/>
          </a:xfrm>
          <a:prstGeom prst="line">
            <a:avLst/>
          </a:prstGeom>
          <a:noFill/>
          <a:ln w="5080">
            <a:solidFill>
              <a:srgbClr val="C4B9AE">
                <a:alpha val="16000"/>
              </a:srgbClr>
            </a:solidFill>
            <a:prstDash val="solid"/>
          </a:ln>
        </p:spPr>
      </p:sp>
      <p:sp>
        <p:nvSpPr>
          <p:cNvPr id="8" name="Shape 6"/>
          <p:cNvSpPr/>
          <p:nvPr/>
        </p:nvSpPr>
        <p:spPr>
          <a:xfrm>
            <a:off x="4191610" y="762610"/>
            <a:ext cx="0" cy="12762281"/>
          </a:xfrm>
          <a:prstGeom prst="line">
            <a:avLst/>
          </a:prstGeom>
          <a:noFill/>
          <a:ln w="5080">
            <a:solidFill>
              <a:srgbClr val="C4B9AE">
                <a:alpha val="16000"/>
              </a:srgbClr>
            </a:solidFill>
            <a:prstDash val="solid"/>
          </a:ln>
        </p:spPr>
      </p:sp>
      <p:sp>
        <p:nvSpPr>
          <p:cNvPr id="9" name="Shape 7"/>
          <p:cNvSpPr/>
          <p:nvPr/>
        </p:nvSpPr>
        <p:spPr>
          <a:xfrm>
            <a:off x="4763110" y="762610"/>
            <a:ext cx="0" cy="12762281"/>
          </a:xfrm>
          <a:prstGeom prst="line">
            <a:avLst/>
          </a:prstGeom>
          <a:noFill/>
          <a:ln w="5080">
            <a:solidFill>
              <a:srgbClr val="C4B9AE">
                <a:alpha val="16000"/>
              </a:srgbClr>
            </a:solidFill>
            <a:prstDash val="solid"/>
          </a:ln>
        </p:spPr>
      </p:sp>
      <p:sp>
        <p:nvSpPr>
          <p:cNvPr id="10" name="Shape 8"/>
          <p:cNvSpPr/>
          <p:nvPr/>
        </p:nvSpPr>
        <p:spPr>
          <a:xfrm>
            <a:off x="5334610" y="762610"/>
            <a:ext cx="0" cy="12762281"/>
          </a:xfrm>
          <a:prstGeom prst="line">
            <a:avLst/>
          </a:prstGeom>
          <a:noFill/>
          <a:ln w="5080">
            <a:solidFill>
              <a:srgbClr val="C4B9AE">
                <a:alpha val="16000"/>
              </a:srgbClr>
            </a:solidFill>
            <a:prstDash val="solid"/>
          </a:ln>
        </p:spPr>
      </p:sp>
      <p:sp>
        <p:nvSpPr>
          <p:cNvPr id="11" name="Shape 9"/>
          <p:cNvSpPr/>
          <p:nvPr/>
        </p:nvSpPr>
        <p:spPr>
          <a:xfrm>
            <a:off x="5906110" y="762610"/>
            <a:ext cx="0" cy="12762281"/>
          </a:xfrm>
          <a:prstGeom prst="line">
            <a:avLst/>
          </a:prstGeom>
          <a:noFill/>
          <a:ln w="5080">
            <a:solidFill>
              <a:srgbClr val="C4B9AE">
                <a:alpha val="16000"/>
              </a:srgbClr>
            </a:solidFill>
            <a:prstDash val="solid"/>
          </a:ln>
        </p:spPr>
      </p:sp>
      <p:sp>
        <p:nvSpPr>
          <p:cNvPr id="12" name="Shape 10"/>
          <p:cNvSpPr/>
          <p:nvPr/>
        </p:nvSpPr>
        <p:spPr>
          <a:xfrm>
            <a:off x="6477610" y="762610"/>
            <a:ext cx="0" cy="12762281"/>
          </a:xfrm>
          <a:prstGeom prst="line">
            <a:avLst/>
          </a:prstGeom>
          <a:noFill/>
          <a:ln w="5080">
            <a:solidFill>
              <a:srgbClr val="C4B9AE">
                <a:alpha val="16000"/>
              </a:srgbClr>
            </a:solidFill>
            <a:prstDash val="solid"/>
          </a:ln>
        </p:spPr>
      </p:sp>
      <p:sp>
        <p:nvSpPr>
          <p:cNvPr id="13" name="Shape 11"/>
          <p:cNvSpPr/>
          <p:nvPr/>
        </p:nvSpPr>
        <p:spPr>
          <a:xfrm>
            <a:off x="7049110" y="762610"/>
            <a:ext cx="0" cy="12762281"/>
          </a:xfrm>
          <a:prstGeom prst="line">
            <a:avLst/>
          </a:prstGeom>
          <a:noFill/>
          <a:ln w="5080">
            <a:solidFill>
              <a:srgbClr val="C4B9AE">
                <a:alpha val="16000"/>
              </a:srgbClr>
            </a:solidFill>
            <a:prstDash val="solid"/>
          </a:ln>
        </p:spPr>
      </p:sp>
      <p:sp>
        <p:nvSpPr>
          <p:cNvPr id="14" name="Shape 12"/>
          <p:cNvSpPr/>
          <p:nvPr/>
        </p:nvSpPr>
        <p:spPr>
          <a:xfrm>
            <a:off x="7620610" y="762610"/>
            <a:ext cx="0" cy="12762281"/>
          </a:xfrm>
          <a:prstGeom prst="line">
            <a:avLst/>
          </a:prstGeom>
          <a:noFill/>
          <a:ln w="5080">
            <a:solidFill>
              <a:srgbClr val="C4B9AE">
                <a:alpha val="16000"/>
              </a:srgbClr>
            </a:solidFill>
            <a:prstDash val="solid"/>
          </a:ln>
        </p:spPr>
      </p:sp>
      <p:sp>
        <p:nvSpPr>
          <p:cNvPr id="15" name="Shape 13"/>
          <p:cNvSpPr/>
          <p:nvPr/>
        </p:nvSpPr>
        <p:spPr>
          <a:xfrm>
            <a:off x="8192110" y="762610"/>
            <a:ext cx="0" cy="12762281"/>
          </a:xfrm>
          <a:prstGeom prst="line">
            <a:avLst/>
          </a:prstGeom>
          <a:noFill/>
          <a:ln w="5080">
            <a:solidFill>
              <a:srgbClr val="C4B9AE">
                <a:alpha val="16000"/>
              </a:srgbClr>
            </a:solidFill>
            <a:prstDash val="solid"/>
          </a:ln>
        </p:spPr>
      </p:sp>
      <p:sp>
        <p:nvSpPr>
          <p:cNvPr id="16" name="Shape 14"/>
          <p:cNvSpPr/>
          <p:nvPr/>
        </p:nvSpPr>
        <p:spPr>
          <a:xfrm>
            <a:off x="8763610" y="762610"/>
            <a:ext cx="0" cy="12762281"/>
          </a:xfrm>
          <a:prstGeom prst="line">
            <a:avLst/>
          </a:prstGeom>
          <a:noFill/>
          <a:ln w="5080">
            <a:solidFill>
              <a:srgbClr val="C4B9AE">
                <a:alpha val="16000"/>
              </a:srgbClr>
            </a:solidFill>
            <a:prstDash val="solid"/>
          </a:ln>
        </p:spPr>
      </p:sp>
      <p:sp>
        <p:nvSpPr>
          <p:cNvPr id="17" name="Shape 15"/>
          <p:cNvSpPr/>
          <p:nvPr/>
        </p:nvSpPr>
        <p:spPr>
          <a:xfrm>
            <a:off x="9335110" y="762610"/>
            <a:ext cx="0" cy="12762281"/>
          </a:xfrm>
          <a:prstGeom prst="line">
            <a:avLst/>
          </a:prstGeom>
          <a:noFill/>
          <a:ln w="5080">
            <a:solidFill>
              <a:srgbClr val="C4B9AE">
                <a:alpha val="16000"/>
              </a:srgbClr>
            </a:solidFill>
            <a:prstDash val="solid"/>
          </a:ln>
        </p:spPr>
      </p:sp>
      <p:sp>
        <p:nvSpPr>
          <p:cNvPr id="18" name="Shape 16"/>
          <p:cNvSpPr/>
          <p:nvPr/>
        </p:nvSpPr>
        <p:spPr>
          <a:xfrm>
            <a:off x="9906610" y="762610"/>
            <a:ext cx="0" cy="12762281"/>
          </a:xfrm>
          <a:prstGeom prst="line">
            <a:avLst/>
          </a:prstGeom>
          <a:noFill/>
          <a:ln w="5080">
            <a:solidFill>
              <a:srgbClr val="C4B9AE">
                <a:alpha val="16000"/>
              </a:srgbClr>
            </a:solidFill>
            <a:prstDash val="solid"/>
          </a:ln>
        </p:spPr>
      </p:sp>
      <p:sp>
        <p:nvSpPr>
          <p:cNvPr id="19" name="Shape 17"/>
          <p:cNvSpPr/>
          <p:nvPr/>
        </p:nvSpPr>
        <p:spPr>
          <a:xfrm>
            <a:off x="10478110" y="762610"/>
            <a:ext cx="0" cy="12762281"/>
          </a:xfrm>
          <a:prstGeom prst="line">
            <a:avLst/>
          </a:prstGeom>
          <a:noFill/>
          <a:ln w="5080">
            <a:solidFill>
              <a:srgbClr val="C4B9AE">
                <a:alpha val="16000"/>
              </a:srgbClr>
            </a:solidFill>
            <a:prstDash val="solid"/>
          </a:ln>
        </p:spPr>
      </p:sp>
      <p:sp>
        <p:nvSpPr>
          <p:cNvPr id="20" name="Shape 18"/>
          <p:cNvSpPr/>
          <p:nvPr/>
        </p:nvSpPr>
        <p:spPr>
          <a:xfrm>
            <a:off x="762610" y="762610"/>
            <a:ext cx="9904781" cy="0"/>
          </a:xfrm>
          <a:prstGeom prst="line">
            <a:avLst/>
          </a:prstGeom>
          <a:noFill/>
          <a:ln w="5080">
            <a:solidFill>
              <a:srgbClr val="C4B9AE">
                <a:alpha val="16000"/>
              </a:srgbClr>
            </a:solidFill>
            <a:prstDash val="solid"/>
          </a:ln>
        </p:spPr>
      </p:sp>
      <p:sp>
        <p:nvSpPr>
          <p:cNvPr id="21" name="Shape 19"/>
          <p:cNvSpPr/>
          <p:nvPr/>
        </p:nvSpPr>
        <p:spPr>
          <a:xfrm>
            <a:off x="762610" y="1334110"/>
            <a:ext cx="9904781" cy="0"/>
          </a:xfrm>
          <a:prstGeom prst="line">
            <a:avLst/>
          </a:prstGeom>
          <a:noFill/>
          <a:ln w="5080">
            <a:solidFill>
              <a:srgbClr val="C4B9AE">
                <a:alpha val="16000"/>
              </a:srgbClr>
            </a:solidFill>
            <a:prstDash val="solid"/>
          </a:ln>
        </p:spPr>
      </p:sp>
      <p:sp>
        <p:nvSpPr>
          <p:cNvPr id="22" name="Shape 20"/>
          <p:cNvSpPr/>
          <p:nvPr/>
        </p:nvSpPr>
        <p:spPr>
          <a:xfrm>
            <a:off x="762610" y="1905610"/>
            <a:ext cx="9904781" cy="0"/>
          </a:xfrm>
          <a:prstGeom prst="line">
            <a:avLst/>
          </a:prstGeom>
          <a:noFill/>
          <a:ln w="5080">
            <a:solidFill>
              <a:srgbClr val="C4B9AE">
                <a:alpha val="16000"/>
              </a:srgbClr>
            </a:solidFill>
            <a:prstDash val="solid"/>
          </a:ln>
        </p:spPr>
      </p:sp>
      <p:sp>
        <p:nvSpPr>
          <p:cNvPr id="23" name="Shape 21"/>
          <p:cNvSpPr/>
          <p:nvPr/>
        </p:nvSpPr>
        <p:spPr>
          <a:xfrm>
            <a:off x="762610" y="2477110"/>
            <a:ext cx="9904781" cy="0"/>
          </a:xfrm>
          <a:prstGeom prst="line">
            <a:avLst/>
          </a:prstGeom>
          <a:noFill/>
          <a:ln w="5080">
            <a:solidFill>
              <a:srgbClr val="C4B9AE">
                <a:alpha val="16000"/>
              </a:srgbClr>
            </a:solidFill>
            <a:prstDash val="solid"/>
          </a:ln>
        </p:spPr>
      </p:sp>
      <p:sp>
        <p:nvSpPr>
          <p:cNvPr id="24" name="Shape 22"/>
          <p:cNvSpPr/>
          <p:nvPr/>
        </p:nvSpPr>
        <p:spPr>
          <a:xfrm>
            <a:off x="762610" y="3048610"/>
            <a:ext cx="9904781" cy="0"/>
          </a:xfrm>
          <a:prstGeom prst="line">
            <a:avLst/>
          </a:prstGeom>
          <a:noFill/>
          <a:ln w="5080">
            <a:solidFill>
              <a:srgbClr val="C4B9AE">
                <a:alpha val="16000"/>
              </a:srgbClr>
            </a:solidFill>
            <a:prstDash val="solid"/>
          </a:ln>
        </p:spPr>
      </p:sp>
      <p:sp>
        <p:nvSpPr>
          <p:cNvPr id="25" name="Shape 23"/>
          <p:cNvSpPr/>
          <p:nvPr/>
        </p:nvSpPr>
        <p:spPr>
          <a:xfrm>
            <a:off x="762610" y="3620110"/>
            <a:ext cx="9904781" cy="0"/>
          </a:xfrm>
          <a:prstGeom prst="line">
            <a:avLst/>
          </a:prstGeom>
          <a:noFill/>
          <a:ln w="5080">
            <a:solidFill>
              <a:srgbClr val="C4B9AE">
                <a:alpha val="16000"/>
              </a:srgbClr>
            </a:solidFill>
            <a:prstDash val="solid"/>
          </a:ln>
        </p:spPr>
      </p:sp>
      <p:sp>
        <p:nvSpPr>
          <p:cNvPr id="26" name="Shape 24"/>
          <p:cNvSpPr/>
          <p:nvPr/>
        </p:nvSpPr>
        <p:spPr>
          <a:xfrm>
            <a:off x="762610" y="4191610"/>
            <a:ext cx="9904781" cy="0"/>
          </a:xfrm>
          <a:prstGeom prst="line">
            <a:avLst/>
          </a:prstGeom>
          <a:noFill/>
          <a:ln w="5080">
            <a:solidFill>
              <a:srgbClr val="C4B9AE">
                <a:alpha val="16000"/>
              </a:srgbClr>
            </a:solidFill>
            <a:prstDash val="solid"/>
          </a:ln>
        </p:spPr>
      </p:sp>
      <p:sp>
        <p:nvSpPr>
          <p:cNvPr id="27" name="Shape 25"/>
          <p:cNvSpPr/>
          <p:nvPr/>
        </p:nvSpPr>
        <p:spPr>
          <a:xfrm>
            <a:off x="762610" y="4763110"/>
            <a:ext cx="9904781" cy="0"/>
          </a:xfrm>
          <a:prstGeom prst="line">
            <a:avLst/>
          </a:prstGeom>
          <a:noFill/>
          <a:ln w="5080">
            <a:solidFill>
              <a:srgbClr val="C4B9AE">
                <a:alpha val="16000"/>
              </a:srgbClr>
            </a:solidFill>
            <a:prstDash val="solid"/>
          </a:ln>
        </p:spPr>
      </p:sp>
      <p:sp>
        <p:nvSpPr>
          <p:cNvPr id="28" name="Shape 26"/>
          <p:cNvSpPr/>
          <p:nvPr/>
        </p:nvSpPr>
        <p:spPr>
          <a:xfrm>
            <a:off x="762610" y="5334610"/>
            <a:ext cx="9904781" cy="0"/>
          </a:xfrm>
          <a:prstGeom prst="line">
            <a:avLst/>
          </a:prstGeom>
          <a:noFill/>
          <a:ln w="5080">
            <a:solidFill>
              <a:srgbClr val="C4B9AE">
                <a:alpha val="16000"/>
              </a:srgbClr>
            </a:solidFill>
            <a:prstDash val="solid"/>
          </a:ln>
        </p:spPr>
      </p:sp>
      <p:sp>
        <p:nvSpPr>
          <p:cNvPr id="29" name="Shape 27"/>
          <p:cNvSpPr/>
          <p:nvPr/>
        </p:nvSpPr>
        <p:spPr>
          <a:xfrm>
            <a:off x="762610" y="5906110"/>
            <a:ext cx="9904781" cy="0"/>
          </a:xfrm>
          <a:prstGeom prst="line">
            <a:avLst/>
          </a:prstGeom>
          <a:noFill/>
          <a:ln w="5080">
            <a:solidFill>
              <a:srgbClr val="C4B9AE">
                <a:alpha val="16000"/>
              </a:srgbClr>
            </a:solidFill>
            <a:prstDash val="solid"/>
          </a:ln>
        </p:spPr>
      </p:sp>
      <p:sp>
        <p:nvSpPr>
          <p:cNvPr id="30" name="Shape 28"/>
          <p:cNvSpPr/>
          <p:nvPr/>
        </p:nvSpPr>
        <p:spPr>
          <a:xfrm>
            <a:off x="762610" y="6477610"/>
            <a:ext cx="9904781" cy="0"/>
          </a:xfrm>
          <a:prstGeom prst="line">
            <a:avLst/>
          </a:prstGeom>
          <a:noFill/>
          <a:ln w="5080">
            <a:solidFill>
              <a:srgbClr val="C4B9AE">
                <a:alpha val="16000"/>
              </a:srgbClr>
            </a:solidFill>
            <a:prstDash val="solid"/>
          </a:ln>
        </p:spPr>
      </p:sp>
      <p:sp>
        <p:nvSpPr>
          <p:cNvPr id="31" name="Shape 29"/>
          <p:cNvSpPr/>
          <p:nvPr/>
        </p:nvSpPr>
        <p:spPr>
          <a:xfrm>
            <a:off x="762610" y="7049110"/>
            <a:ext cx="9904781" cy="0"/>
          </a:xfrm>
          <a:prstGeom prst="line">
            <a:avLst/>
          </a:prstGeom>
          <a:noFill/>
          <a:ln w="5080">
            <a:solidFill>
              <a:srgbClr val="C4B9AE">
                <a:alpha val="16000"/>
              </a:srgbClr>
            </a:solidFill>
            <a:prstDash val="solid"/>
          </a:ln>
        </p:spPr>
      </p:sp>
      <p:sp>
        <p:nvSpPr>
          <p:cNvPr id="32" name="Shape 30"/>
          <p:cNvSpPr/>
          <p:nvPr/>
        </p:nvSpPr>
        <p:spPr>
          <a:xfrm>
            <a:off x="762610" y="7620610"/>
            <a:ext cx="9904781" cy="0"/>
          </a:xfrm>
          <a:prstGeom prst="line">
            <a:avLst/>
          </a:prstGeom>
          <a:noFill/>
          <a:ln w="5080">
            <a:solidFill>
              <a:srgbClr val="C4B9AE">
                <a:alpha val="16000"/>
              </a:srgbClr>
            </a:solidFill>
            <a:prstDash val="solid"/>
          </a:ln>
        </p:spPr>
      </p:sp>
      <p:sp>
        <p:nvSpPr>
          <p:cNvPr id="33" name="Shape 31"/>
          <p:cNvSpPr/>
          <p:nvPr/>
        </p:nvSpPr>
        <p:spPr>
          <a:xfrm>
            <a:off x="762610" y="8192110"/>
            <a:ext cx="9904781" cy="0"/>
          </a:xfrm>
          <a:prstGeom prst="line">
            <a:avLst/>
          </a:prstGeom>
          <a:noFill/>
          <a:ln w="5080">
            <a:solidFill>
              <a:srgbClr val="C4B9AE">
                <a:alpha val="16000"/>
              </a:srgbClr>
            </a:solidFill>
            <a:prstDash val="solid"/>
          </a:ln>
        </p:spPr>
      </p:sp>
      <p:sp>
        <p:nvSpPr>
          <p:cNvPr id="34" name="Shape 32"/>
          <p:cNvSpPr/>
          <p:nvPr/>
        </p:nvSpPr>
        <p:spPr>
          <a:xfrm>
            <a:off x="762610" y="8763610"/>
            <a:ext cx="9904781" cy="0"/>
          </a:xfrm>
          <a:prstGeom prst="line">
            <a:avLst/>
          </a:prstGeom>
          <a:noFill/>
          <a:ln w="5080">
            <a:solidFill>
              <a:srgbClr val="C4B9AE">
                <a:alpha val="16000"/>
              </a:srgbClr>
            </a:solidFill>
            <a:prstDash val="solid"/>
          </a:ln>
        </p:spPr>
      </p:sp>
      <p:sp>
        <p:nvSpPr>
          <p:cNvPr id="35" name="Shape 33"/>
          <p:cNvSpPr/>
          <p:nvPr/>
        </p:nvSpPr>
        <p:spPr>
          <a:xfrm>
            <a:off x="762610" y="9335110"/>
            <a:ext cx="9904781" cy="0"/>
          </a:xfrm>
          <a:prstGeom prst="line">
            <a:avLst/>
          </a:prstGeom>
          <a:noFill/>
          <a:ln w="5080">
            <a:solidFill>
              <a:srgbClr val="C4B9AE">
                <a:alpha val="16000"/>
              </a:srgbClr>
            </a:solidFill>
            <a:prstDash val="solid"/>
          </a:ln>
        </p:spPr>
      </p:sp>
      <p:sp>
        <p:nvSpPr>
          <p:cNvPr id="36" name="Shape 34"/>
          <p:cNvSpPr/>
          <p:nvPr/>
        </p:nvSpPr>
        <p:spPr>
          <a:xfrm>
            <a:off x="762610" y="9906610"/>
            <a:ext cx="9904781" cy="0"/>
          </a:xfrm>
          <a:prstGeom prst="line">
            <a:avLst/>
          </a:prstGeom>
          <a:noFill/>
          <a:ln w="5080">
            <a:solidFill>
              <a:srgbClr val="C4B9AE">
                <a:alpha val="16000"/>
              </a:srgbClr>
            </a:solidFill>
            <a:prstDash val="solid"/>
          </a:ln>
        </p:spPr>
      </p:sp>
      <p:sp>
        <p:nvSpPr>
          <p:cNvPr id="37" name="Shape 35"/>
          <p:cNvSpPr/>
          <p:nvPr/>
        </p:nvSpPr>
        <p:spPr>
          <a:xfrm>
            <a:off x="762610" y="10478110"/>
            <a:ext cx="9904781" cy="0"/>
          </a:xfrm>
          <a:prstGeom prst="line">
            <a:avLst/>
          </a:prstGeom>
          <a:noFill/>
          <a:ln w="5080">
            <a:solidFill>
              <a:srgbClr val="C4B9AE">
                <a:alpha val="16000"/>
              </a:srgbClr>
            </a:solidFill>
            <a:prstDash val="solid"/>
          </a:ln>
        </p:spPr>
      </p:sp>
      <p:sp>
        <p:nvSpPr>
          <p:cNvPr id="38" name="Shape 36"/>
          <p:cNvSpPr/>
          <p:nvPr/>
        </p:nvSpPr>
        <p:spPr>
          <a:xfrm>
            <a:off x="762610" y="11049610"/>
            <a:ext cx="9904781" cy="0"/>
          </a:xfrm>
          <a:prstGeom prst="line">
            <a:avLst/>
          </a:prstGeom>
          <a:noFill/>
          <a:ln w="5080">
            <a:solidFill>
              <a:srgbClr val="C4B9AE">
                <a:alpha val="16000"/>
              </a:srgbClr>
            </a:solidFill>
            <a:prstDash val="solid"/>
          </a:ln>
        </p:spPr>
      </p:sp>
      <p:sp>
        <p:nvSpPr>
          <p:cNvPr id="39" name="Shape 37"/>
          <p:cNvSpPr/>
          <p:nvPr/>
        </p:nvSpPr>
        <p:spPr>
          <a:xfrm>
            <a:off x="762610" y="11621110"/>
            <a:ext cx="9904781" cy="0"/>
          </a:xfrm>
          <a:prstGeom prst="line">
            <a:avLst/>
          </a:prstGeom>
          <a:noFill/>
          <a:ln w="5080">
            <a:solidFill>
              <a:srgbClr val="C4B9AE">
                <a:alpha val="16000"/>
              </a:srgbClr>
            </a:solidFill>
            <a:prstDash val="solid"/>
          </a:ln>
        </p:spPr>
      </p:sp>
      <p:sp>
        <p:nvSpPr>
          <p:cNvPr id="40" name="Shape 38"/>
          <p:cNvSpPr/>
          <p:nvPr/>
        </p:nvSpPr>
        <p:spPr>
          <a:xfrm>
            <a:off x="762610" y="12192610"/>
            <a:ext cx="9904781" cy="0"/>
          </a:xfrm>
          <a:prstGeom prst="line">
            <a:avLst/>
          </a:prstGeom>
          <a:noFill/>
          <a:ln w="5080">
            <a:solidFill>
              <a:srgbClr val="C4B9AE">
                <a:alpha val="16000"/>
              </a:srgbClr>
            </a:solidFill>
            <a:prstDash val="solid"/>
          </a:ln>
        </p:spPr>
      </p:sp>
      <p:sp>
        <p:nvSpPr>
          <p:cNvPr id="41" name="Shape 39"/>
          <p:cNvSpPr/>
          <p:nvPr/>
        </p:nvSpPr>
        <p:spPr>
          <a:xfrm>
            <a:off x="762610" y="12764110"/>
            <a:ext cx="9904781" cy="0"/>
          </a:xfrm>
          <a:prstGeom prst="line">
            <a:avLst/>
          </a:prstGeom>
          <a:noFill/>
          <a:ln w="5080">
            <a:solidFill>
              <a:srgbClr val="C4B9AE">
                <a:alpha val="16000"/>
              </a:srgbClr>
            </a:solidFill>
            <a:prstDash val="solid"/>
          </a:ln>
        </p:spPr>
      </p:sp>
      <p:sp>
        <p:nvSpPr>
          <p:cNvPr id="42" name="Shape 40"/>
          <p:cNvSpPr/>
          <p:nvPr/>
        </p:nvSpPr>
        <p:spPr>
          <a:xfrm>
            <a:off x="762610" y="13335610"/>
            <a:ext cx="9904781" cy="0"/>
          </a:xfrm>
          <a:prstGeom prst="line">
            <a:avLst/>
          </a:prstGeom>
          <a:noFill/>
          <a:ln w="5080">
            <a:solidFill>
              <a:srgbClr val="C4B9AE">
                <a:alpha val="16000"/>
              </a:srgbClr>
            </a:solidFill>
            <a:prstDash val="solid"/>
          </a:ln>
        </p:spPr>
      </p:sp>
      <p:sp>
        <p:nvSpPr>
          <p:cNvPr id="43" name="Shape 41"/>
          <p:cNvSpPr/>
          <p:nvPr/>
        </p:nvSpPr>
        <p:spPr>
          <a:xfrm>
            <a:off x="762610" y="1371600"/>
            <a:ext cx="548640" cy="36576"/>
          </a:xfrm>
          <a:prstGeom prst="rect">
            <a:avLst/>
          </a:prstGeom>
          <a:solidFill>
            <a:srgbClr val="F7F471"/>
          </a:solidFill>
          <a:ln/>
        </p:spPr>
      </p:sp>
      <p:sp>
        <p:nvSpPr>
          <p:cNvPr id="44" name="Text 42"/>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EDE8DF"/>
                </a:solidFill>
                <a:latin typeface="Inter" pitchFamily="34" charset="0"/>
                <a:ea typeface="Inter" pitchFamily="34" charset="-122"/>
                <a:cs typeface="Inter" pitchFamily="34" charset="-120"/>
              </a:rPr>
              <a:t>THE FRAMEWORK</a:t>
            </a:r>
            <a:endParaRPr lang="en-US" sz="1100" dirty="0"/>
          </a:p>
        </p:txBody>
      </p:sp>
      <p:sp>
        <p:nvSpPr>
          <p:cNvPr id="45" name="Text 43"/>
          <p:cNvSpPr/>
          <p:nvPr/>
        </p:nvSpPr>
        <p:spPr>
          <a:xfrm>
            <a:off x="762610" y="2011680"/>
            <a:ext cx="9904781" cy="1371600"/>
          </a:xfrm>
          <a:prstGeom prst="rect">
            <a:avLst/>
          </a:prstGeom>
          <a:noFill/>
          <a:ln/>
        </p:spPr>
        <p:txBody>
          <a:bodyPr wrap="square" lIns="0" tIns="0" rIns="0" bIns="0" rtlCol="0" anchor="t"/>
          <a:lstStyle/>
          <a:p>
            <a:pPr indent="0" marL="0">
              <a:buNone/>
            </a:pPr>
            <a:r>
              <a:rPr lang="en-US" sz="6000" spc="-100" kern="0" dirty="0">
                <a:solidFill>
                  <a:srgbClr val="EDE8DF"/>
                </a:solidFill>
                <a:latin typeface="Playfair Display" pitchFamily="34" charset="0"/>
                <a:ea typeface="Playfair Display" pitchFamily="34" charset="-122"/>
                <a:cs typeface="Playfair Display" pitchFamily="34" charset="-120"/>
              </a:rPr>
              <a:t>Seven Ss.</a:t>
            </a:r>
            <a:endParaRPr lang="en-US" sz="6000" dirty="0"/>
          </a:p>
        </p:txBody>
      </p:sp>
      <p:sp>
        <p:nvSpPr>
          <p:cNvPr id="46" name="Text 44"/>
          <p:cNvSpPr/>
          <p:nvPr/>
        </p:nvSpPr>
        <p:spPr>
          <a:xfrm>
            <a:off x="762610" y="3154680"/>
            <a:ext cx="9904781" cy="1371600"/>
          </a:xfrm>
          <a:prstGeom prst="rect">
            <a:avLst/>
          </a:prstGeom>
          <a:noFill/>
          <a:ln/>
        </p:spPr>
        <p:txBody>
          <a:bodyPr wrap="square" lIns="0" tIns="0" rIns="0" bIns="0" rtlCol="0" anchor="t"/>
          <a:lstStyle/>
          <a:p>
            <a:pPr indent="0" marL="0">
              <a:buNone/>
            </a:pPr>
            <a:r>
              <a:rPr lang="en-US" sz="6000" spc="-100" kern="0" dirty="0">
                <a:solidFill>
                  <a:srgbClr val="F7F471"/>
                </a:solidFill>
                <a:latin typeface="Playfair Display" pitchFamily="34" charset="0"/>
                <a:ea typeface="Playfair Display" pitchFamily="34" charset="-122"/>
                <a:cs typeface="Playfair Display" pitchFamily="34" charset="-120"/>
              </a:rPr>
              <a:t>One center.</a:t>
            </a:r>
            <a:endParaRPr lang="en-US" sz="6000" dirty="0"/>
          </a:p>
        </p:txBody>
      </p:sp>
      <p:sp>
        <p:nvSpPr>
          <p:cNvPr id="47" name="Text 45"/>
          <p:cNvSpPr/>
          <p:nvPr/>
        </p:nvSpPr>
        <p:spPr>
          <a:xfrm>
            <a:off x="762610" y="4937760"/>
            <a:ext cx="9875520" cy="2194560"/>
          </a:xfrm>
          <a:prstGeom prst="rect">
            <a:avLst/>
          </a:prstGeom>
          <a:noFill/>
          <a:ln/>
        </p:spPr>
        <p:txBody>
          <a:bodyPr wrap="square" lIns="0" tIns="0" rIns="0" bIns="0" rtlCol="0" anchor="t"/>
          <a:lstStyle/>
          <a:p>
            <a:pPr indent="0" marL="0">
              <a:lnSpc>
                <a:spcPct val="145000"/>
              </a:lnSpc>
              <a:buNone/>
            </a:pPr>
            <a:r>
              <a:rPr lang="en-US" sz="1800" dirty="0">
                <a:solidFill>
                  <a:srgbClr val="EDE8DF"/>
                </a:solidFill>
                <a:latin typeface="Inter" pitchFamily="34" charset="0"/>
                <a:ea typeface="Inter" pitchFamily="34" charset="-122"/>
                <a:cs typeface="Inter" pitchFamily="34" charset="-120"/>
              </a:rPr>
              <a:t>Tom Peters and Robert Waterman published the 7-S model at McKinsey in 1980. Performance comes from alignment across seven interdependent elements. Three are hard. Four are soft. Shared Values sits at the center because the other six orbit it.</a:t>
            </a:r>
            <a:endParaRPr lang="en-US" sz="1800" dirty="0"/>
          </a:p>
        </p:txBody>
      </p:sp>
      <p:sp>
        <p:nvSpPr>
          <p:cNvPr id="48" name="Shape 46"/>
          <p:cNvSpPr/>
          <p:nvPr/>
        </p:nvSpPr>
        <p:spPr>
          <a:xfrm>
            <a:off x="5715000" y="10424160"/>
            <a:ext cx="0" cy="-2194560"/>
          </a:xfrm>
          <a:prstGeom prst="line">
            <a:avLst/>
          </a:prstGeom>
          <a:noFill/>
          <a:ln w="7620">
            <a:solidFill>
              <a:srgbClr val="EDE8DF">
                <a:alpha val="50000"/>
              </a:srgbClr>
            </a:solidFill>
            <a:prstDash val="solid"/>
          </a:ln>
        </p:spPr>
      </p:sp>
      <p:sp>
        <p:nvSpPr>
          <p:cNvPr id="49" name="Shape 47"/>
          <p:cNvSpPr/>
          <p:nvPr/>
        </p:nvSpPr>
        <p:spPr>
          <a:xfrm>
            <a:off x="5715000" y="10424160"/>
            <a:ext cx="1900545" cy="-1097280"/>
          </a:xfrm>
          <a:prstGeom prst="line">
            <a:avLst/>
          </a:prstGeom>
          <a:noFill/>
          <a:ln w="7620">
            <a:solidFill>
              <a:srgbClr val="EDE8DF">
                <a:alpha val="50000"/>
              </a:srgbClr>
            </a:solidFill>
            <a:prstDash val="solid"/>
          </a:ln>
        </p:spPr>
      </p:sp>
      <p:sp>
        <p:nvSpPr>
          <p:cNvPr id="50" name="Shape 48"/>
          <p:cNvSpPr/>
          <p:nvPr/>
        </p:nvSpPr>
        <p:spPr>
          <a:xfrm>
            <a:off x="5715000" y="10424160"/>
            <a:ext cx="1900545" cy="1097280"/>
          </a:xfrm>
          <a:prstGeom prst="line">
            <a:avLst/>
          </a:prstGeom>
          <a:noFill/>
          <a:ln w="7620">
            <a:solidFill>
              <a:srgbClr val="EDE8DF">
                <a:alpha val="50000"/>
              </a:srgbClr>
            </a:solidFill>
            <a:prstDash val="solid"/>
          </a:ln>
        </p:spPr>
      </p:sp>
      <p:sp>
        <p:nvSpPr>
          <p:cNvPr id="51" name="Shape 49"/>
          <p:cNvSpPr/>
          <p:nvPr/>
        </p:nvSpPr>
        <p:spPr>
          <a:xfrm>
            <a:off x="5715000" y="10424160"/>
            <a:ext cx="0" cy="2194560"/>
          </a:xfrm>
          <a:prstGeom prst="line">
            <a:avLst/>
          </a:prstGeom>
          <a:noFill/>
          <a:ln w="7620">
            <a:solidFill>
              <a:srgbClr val="EDE8DF">
                <a:alpha val="50000"/>
              </a:srgbClr>
            </a:solidFill>
            <a:prstDash val="solid"/>
          </a:ln>
        </p:spPr>
      </p:sp>
      <p:sp>
        <p:nvSpPr>
          <p:cNvPr id="52" name="Shape 50"/>
          <p:cNvSpPr/>
          <p:nvPr/>
        </p:nvSpPr>
        <p:spPr>
          <a:xfrm>
            <a:off x="5715000" y="10424160"/>
            <a:ext cx="-1900545" cy="1097280"/>
          </a:xfrm>
          <a:prstGeom prst="line">
            <a:avLst/>
          </a:prstGeom>
          <a:noFill/>
          <a:ln w="7620">
            <a:solidFill>
              <a:srgbClr val="EDE8DF">
                <a:alpha val="50000"/>
              </a:srgbClr>
            </a:solidFill>
            <a:prstDash val="solid"/>
          </a:ln>
        </p:spPr>
      </p:sp>
      <p:sp>
        <p:nvSpPr>
          <p:cNvPr id="53" name="Shape 51"/>
          <p:cNvSpPr/>
          <p:nvPr/>
        </p:nvSpPr>
        <p:spPr>
          <a:xfrm>
            <a:off x="5715000" y="10424160"/>
            <a:ext cx="-1900545" cy="-1097280"/>
          </a:xfrm>
          <a:prstGeom prst="line">
            <a:avLst/>
          </a:prstGeom>
          <a:noFill/>
          <a:ln w="7620">
            <a:solidFill>
              <a:srgbClr val="EDE8DF">
                <a:alpha val="50000"/>
              </a:srgbClr>
            </a:solidFill>
            <a:prstDash val="solid"/>
          </a:ln>
        </p:spPr>
      </p:sp>
      <p:sp>
        <p:nvSpPr>
          <p:cNvPr id="54" name="Shape 52"/>
          <p:cNvSpPr/>
          <p:nvPr/>
        </p:nvSpPr>
        <p:spPr>
          <a:xfrm>
            <a:off x="5715000" y="8229600"/>
            <a:ext cx="1900545" cy="1097280"/>
          </a:xfrm>
          <a:prstGeom prst="line">
            <a:avLst/>
          </a:prstGeom>
          <a:noFill/>
          <a:ln w="5080">
            <a:solidFill>
              <a:srgbClr val="8A8280">
                <a:alpha val="40000"/>
              </a:srgbClr>
            </a:solidFill>
            <a:prstDash val="dash"/>
          </a:ln>
        </p:spPr>
      </p:sp>
      <p:sp>
        <p:nvSpPr>
          <p:cNvPr id="55" name="Shape 53"/>
          <p:cNvSpPr/>
          <p:nvPr/>
        </p:nvSpPr>
        <p:spPr>
          <a:xfrm>
            <a:off x="7615545" y="9326880"/>
            <a:ext cx="0" cy="2194560"/>
          </a:xfrm>
          <a:prstGeom prst="line">
            <a:avLst/>
          </a:prstGeom>
          <a:noFill/>
          <a:ln w="5080">
            <a:solidFill>
              <a:srgbClr val="8A8280">
                <a:alpha val="40000"/>
              </a:srgbClr>
            </a:solidFill>
            <a:prstDash val="dash"/>
          </a:ln>
        </p:spPr>
      </p:sp>
      <p:sp>
        <p:nvSpPr>
          <p:cNvPr id="56" name="Shape 54"/>
          <p:cNvSpPr/>
          <p:nvPr/>
        </p:nvSpPr>
        <p:spPr>
          <a:xfrm>
            <a:off x="7615545" y="11521440"/>
            <a:ext cx="-1900545" cy="1097280"/>
          </a:xfrm>
          <a:prstGeom prst="line">
            <a:avLst/>
          </a:prstGeom>
          <a:noFill/>
          <a:ln w="5080">
            <a:solidFill>
              <a:srgbClr val="8A8280">
                <a:alpha val="40000"/>
              </a:srgbClr>
            </a:solidFill>
            <a:prstDash val="dash"/>
          </a:ln>
        </p:spPr>
      </p:sp>
      <p:sp>
        <p:nvSpPr>
          <p:cNvPr id="57" name="Shape 55"/>
          <p:cNvSpPr/>
          <p:nvPr/>
        </p:nvSpPr>
        <p:spPr>
          <a:xfrm>
            <a:off x="5715000" y="12618720"/>
            <a:ext cx="-1900545" cy="-1097280"/>
          </a:xfrm>
          <a:prstGeom prst="line">
            <a:avLst/>
          </a:prstGeom>
          <a:noFill/>
          <a:ln w="5080">
            <a:solidFill>
              <a:srgbClr val="8A8280">
                <a:alpha val="40000"/>
              </a:srgbClr>
            </a:solidFill>
            <a:prstDash val="dash"/>
          </a:ln>
        </p:spPr>
      </p:sp>
      <p:sp>
        <p:nvSpPr>
          <p:cNvPr id="58" name="Shape 56"/>
          <p:cNvSpPr/>
          <p:nvPr/>
        </p:nvSpPr>
        <p:spPr>
          <a:xfrm>
            <a:off x="3814455" y="11521440"/>
            <a:ext cx="0" cy="-2194560"/>
          </a:xfrm>
          <a:prstGeom prst="line">
            <a:avLst/>
          </a:prstGeom>
          <a:noFill/>
          <a:ln w="5080">
            <a:solidFill>
              <a:srgbClr val="8A8280">
                <a:alpha val="40000"/>
              </a:srgbClr>
            </a:solidFill>
            <a:prstDash val="dash"/>
          </a:ln>
        </p:spPr>
      </p:sp>
      <p:sp>
        <p:nvSpPr>
          <p:cNvPr id="59" name="Shape 57"/>
          <p:cNvSpPr/>
          <p:nvPr/>
        </p:nvSpPr>
        <p:spPr>
          <a:xfrm>
            <a:off x="3814455" y="9326880"/>
            <a:ext cx="1900545" cy="-1097280"/>
          </a:xfrm>
          <a:prstGeom prst="line">
            <a:avLst/>
          </a:prstGeom>
          <a:noFill/>
          <a:ln w="5080">
            <a:solidFill>
              <a:srgbClr val="8A8280">
                <a:alpha val="40000"/>
              </a:srgbClr>
            </a:solidFill>
            <a:prstDash val="dash"/>
          </a:ln>
        </p:spPr>
      </p:sp>
      <p:sp>
        <p:nvSpPr>
          <p:cNvPr id="60" name="Shape 58"/>
          <p:cNvSpPr/>
          <p:nvPr/>
        </p:nvSpPr>
        <p:spPr>
          <a:xfrm>
            <a:off x="4937760" y="9921240"/>
            <a:ext cx="1554480" cy="1005840"/>
          </a:xfrm>
          <a:prstGeom prst="rect">
            <a:avLst/>
          </a:prstGeom>
          <a:solidFill>
            <a:srgbClr val="F7F471"/>
          </a:solidFill>
          <a:ln w="10160">
            <a:solidFill>
              <a:srgbClr val="18160F"/>
            </a:solidFill>
            <a:prstDash val="solid"/>
          </a:ln>
        </p:spPr>
      </p:sp>
      <p:sp>
        <p:nvSpPr>
          <p:cNvPr id="61" name="Text 59"/>
          <p:cNvSpPr/>
          <p:nvPr/>
        </p:nvSpPr>
        <p:spPr>
          <a:xfrm>
            <a:off x="4937760" y="10012680"/>
            <a:ext cx="1554480" cy="365760"/>
          </a:xfrm>
          <a:prstGeom prst="rect">
            <a:avLst/>
          </a:prstGeom>
          <a:noFill/>
          <a:ln/>
        </p:spPr>
        <p:txBody>
          <a:bodyPr wrap="square" lIns="0" tIns="0" rIns="0" bIns="0" rtlCol="0" anchor="ctr"/>
          <a:lstStyle/>
          <a:p>
            <a:pPr algn="ctr" indent="0" marL="0">
              <a:buNone/>
            </a:pPr>
            <a:r>
              <a:rPr lang="en-US" sz="1100" b="1" spc="300" kern="0" dirty="0">
                <a:solidFill>
                  <a:srgbClr val="18160F"/>
                </a:solidFill>
                <a:latin typeface="Inter" pitchFamily="34" charset="0"/>
                <a:ea typeface="Inter" pitchFamily="34" charset="-122"/>
                <a:cs typeface="Inter" pitchFamily="34" charset="-120"/>
              </a:rPr>
              <a:t>SHARED</a:t>
            </a:r>
            <a:endParaRPr lang="en-US" sz="1100" dirty="0"/>
          </a:p>
        </p:txBody>
      </p:sp>
      <p:sp>
        <p:nvSpPr>
          <p:cNvPr id="62" name="Text 60"/>
          <p:cNvSpPr/>
          <p:nvPr/>
        </p:nvSpPr>
        <p:spPr>
          <a:xfrm>
            <a:off x="4937760" y="10378440"/>
            <a:ext cx="1554480" cy="365760"/>
          </a:xfrm>
          <a:prstGeom prst="rect">
            <a:avLst/>
          </a:prstGeom>
          <a:noFill/>
          <a:ln/>
        </p:spPr>
        <p:txBody>
          <a:bodyPr wrap="square" lIns="0" tIns="0" rIns="0" bIns="0" rtlCol="0" anchor="ctr"/>
          <a:lstStyle/>
          <a:p>
            <a:pPr algn="ctr" indent="0" marL="0">
              <a:buNone/>
            </a:pPr>
            <a:r>
              <a:rPr lang="en-US" sz="1100" b="1" spc="300" kern="0" dirty="0">
                <a:solidFill>
                  <a:srgbClr val="18160F"/>
                </a:solidFill>
                <a:latin typeface="Inter" pitchFamily="34" charset="0"/>
                <a:ea typeface="Inter" pitchFamily="34" charset="-122"/>
                <a:cs typeface="Inter" pitchFamily="34" charset="-120"/>
              </a:rPr>
              <a:t>VALUES</a:t>
            </a:r>
            <a:endParaRPr lang="en-US" sz="1100" dirty="0"/>
          </a:p>
        </p:txBody>
      </p:sp>
      <p:sp>
        <p:nvSpPr>
          <p:cNvPr id="63" name="Text 61"/>
          <p:cNvSpPr/>
          <p:nvPr/>
        </p:nvSpPr>
        <p:spPr>
          <a:xfrm>
            <a:off x="4937760" y="10652760"/>
            <a:ext cx="1554480" cy="274320"/>
          </a:xfrm>
          <a:prstGeom prst="rect">
            <a:avLst/>
          </a:prstGeom>
          <a:noFill/>
          <a:ln/>
        </p:spPr>
        <p:txBody>
          <a:bodyPr wrap="square" lIns="0" tIns="0" rIns="0" bIns="0" rtlCol="0" anchor="ctr"/>
          <a:lstStyle/>
          <a:p>
            <a:pPr algn="ctr" indent="0" marL="0">
              <a:buNone/>
            </a:pPr>
            <a:r>
              <a:rPr lang="en-US" sz="1100" i="1" dirty="0">
                <a:solidFill>
                  <a:srgbClr val="18160F"/>
                </a:solidFill>
                <a:latin typeface="Playfair Display" pitchFamily="34" charset="0"/>
                <a:ea typeface="Playfair Display" pitchFamily="34" charset="-122"/>
                <a:cs typeface="Playfair Display" pitchFamily="34" charset="-120"/>
              </a:rPr>
              <a:t>the core</a:t>
            </a:r>
            <a:endParaRPr lang="en-US" sz="1100" dirty="0"/>
          </a:p>
        </p:txBody>
      </p:sp>
      <p:sp>
        <p:nvSpPr>
          <p:cNvPr id="64" name="Shape 62"/>
          <p:cNvSpPr/>
          <p:nvPr/>
        </p:nvSpPr>
        <p:spPr>
          <a:xfrm>
            <a:off x="4937760" y="7936992"/>
            <a:ext cx="1554480" cy="585216"/>
          </a:xfrm>
          <a:prstGeom prst="rect">
            <a:avLst/>
          </a:prstGeom>
          <a:solidFill>
            <a:srgbClr val="2A3D2E"/>
          </a:solidFill>
          <a:ln w="8890">
            <a:solidFill>
              <a:srgbClr val="EDE8DF"/>
            </a:solidFill>
            <a:prstDash val="solid"/>
          </a:ln>
        </p:spPr>
      </p:sp>
      <p:sp>
        <p:nvSpPr>
          <p:cNvPr id="65" name="Text 63"/>
          <p:cNvSpPr/>
          <p:nvPr/>
        </p:nvSpPr>
        <p:spPr>
          <a:xfrm>
            <a:off x="4937760" y="7936992"/>
            <a:ext cx="1554480" cy="585216"/>
          </a:xfrm>
          <a:prstGeom prst="rect">
            <a:avLst/>
          </a:prstGeom>
          <a:noFill/>
          <a:ln/>
        </p:spPr>
        <p:txBody>
          <a:bodyPr wrap="square" lIns="0" tIns="0" rIns="0" bIns="0" rtlCol="0" anchor="ctr"/>
          <a:lstStyle/>
          <a:p>
            <a:pPr algn="ctr" indent="0" marL="0">
              <a:buNone/>
            </a:pPr>
            <a:r>
              <a:rPr lang="en-US" sz="1100" b="1" spc="300" kern="0" dirty="0">
                <a:solidFill>
                  <a:srgbClr val="EDE8DF"/>
                </a:solidFill>
                <a:latin typeface="Inter" pitchFamily="34" charset="0"/>
                <a:ea typeface="Inter" pitchFamily="34" charset="-122"/>
                <a:cs typeface="Inter" pitchFamily="34" charset="-120"/>
              </a:rPr>
              <a:t>STRATEGY</a:t>
            </a:r>
            <a:endParaRPr lang="en-US" sz="1100" dirty="0"/>
          </a:p>
        </p:txBody>
      </p:sp>
      <p:sp>
        <p:nvSpPr>
          <p:cNvPr id="66" name="Shape 64"/>
          <p:cNvSpPr/>
          <p:nvPr/>
        </p:nvSpPr>
        <p:spPr>
          <a:xfrm>
            <a:off x="6838305" y="9034272"/>
            <a:ext cx="1554480" cy="585216"/>
          </a:xfrm>
          <a:prstGeom prst="rect">
            <a:avLst/>
          </a:prstGeom>
          <a:solidFill>
            <a:srgbClr val="2A3D2E"/>
          </a:solidFill>
          <a:ln w="8890">
            <a:solidFill>
              <a:srgbClr val="EDE8DF"/>
            </a:solidFill>
            <a:prstDash val="solid"/>
          </a:ln>
        </p:spPr>
      </p:sp>
      <p:sp>
        <p:nvSpPr>
          <p:cNvPr id="67" name="Text 65"/>
          <p:cNvSpPr/>
          <p:nvPr/>
        </p:nvSpPr>
        <p:spPr>
          <a:xfrm>
            <a:off x="6838305" y="9034272"/>
            <a:ext cx="1554480" cy="585216"/>
          </a:xfrm>
          <a:prstGeom prst="rect">
            <a:avLst/>
          </a:prstGeom>
          <a:noFill/>
          <a:ln/>
        </p:spPr>
        <p:txBody>
          <a:bodyPr wrap="square" lIns="0" tIns="0" rIns="0" bIns="0" rtlCol="0" anchor="ctr"/>
          <a:lstStyle/>
          <a:p>
            <a:pPr algn="ctr" indent="0" marL="0">
              <a:buNone/>
            </a:pPr>
            <a:r>
              <a:rPr lang="en-US" sz="1100" b="1" spc="300" kern="0" dirty="0">
                <a:solidFill>
                  <a:srgbClr val="EDE8DF"/>
                </a:solidFill>
                <a:latin typeface="Inter" pitchFamily="34" charset="0"/>
                <a:ea typeface="Inter" pitchFamily="34" charset="-122"/>
                <a:cs typeface="Inter" pitchFamily="34" charset="-120"/>
              </a:rPr>
              <a:t>STRUCTURE</a:t>
            </a:r>
            <a:endParaRPr lang="en-US" sz="1100" dirty="0"/>
          </a:p>
        </p:txBody>
      </p:sp>
      <p:sp>
        <p:nvSpPr>
          <p:cNvPr id="68" name="Shape 66"/>
          <p:cNvSpPr/>
          <p:nvPr/>
        </p:nvSpPr>
        <p:spPr>
          <a:xfrm>
            <a:off x="6838305" y="11228832"/>
            <a:ext cx="1554480" cy="585216"/>
          </a:xfrm>
          <a:prstGeom prst="rect">
            <a:avLst/>
          </a:prstGeom>
          <a:solidFill>
            <a:srgbClr val="2A3D2E"/>
          </a:solidFill>
          <a:ln w="8890">
            <a:solidFill>
              <a:srgbClr val="EDE8DF"/>
            </a:solidFill>
            <a:prstDash val="solid"/>
          </a:ln>
        </p:spPr>
      </p:sp>
      <p:sp>
        <p:nvSpPr>
          <p:cNvPr id="69" name="Text 67"/>
          <p:cNvSpPr/>
          <p:nvPr/>
        </p:nvSpPr>
        <p:spPr>
          <a:xfrm>
            <a:off x="6838305" y="11228832"/>
            <a:ext cx="1554480" cy="585216"/>
          </a:xfrm>
          <a:prstGeom prst="rect">
            <a:avLst/>
          </a:prstGeom>
          <a:noFill/>
          <a:ln/>
        </p:spPr>
        <p:txBody>
          <a:bodyPr wrap="square" lIns="0" tIns="0" rIns="0" bIns="0" rtlCol="0" anchor="ctr"/>
          <a:lstStyle/>
          <a:p>
            <a:pPr algn="ctr" indent="0" marL="0">
              <a:buNone/>
            </a:pPr>
            <a:r>
              <a:rPr lang="en-US" sz="1100" b="1" spc="300" kern="0" dirty="0">
                <a:solidFill>
                  <a:srgbClr val="EDE8DF"/>
                </a:solidFill>
                <a:latin typeface="Inter" pitchFamily="34" charset="0"/>
                <a:ea typeface="Inter" pitchFamily="34" charset="-122"/>
                <a:cs typeface="Inter" pitchFamily="34" charset="-120"/>
              </a:rPr>
              <a:t>SYSTEMS</a:t>
            </a:r>
            <a:endParaRPr lang="en-US" sz="1100" dirty="0"/>
          </a:p>
        </p:txBody>
      </p:sp>
      <p:sp>
        <p:nvSpPr>
          <p:cNvPr id="70" name="Shape 68"/>
          <p:cNvSpPr/>
          <p:nvPr/>
        </p:nvSpPr>
        <p:spPr>
          <a:xfrm>
            <a:off x="4937760" y="12326112"/>
            <a:ext cx="1554480" cy="585216"/>
          </a:xfrm>
          <a:prstGeom prst="rect">
            <a:avLst/>
          </a:prstGeom>
          <a:solidFill>
            <a:srgbClr val="2A3D2E"/>
          </a:solidFill>
          <a:ln w="8890">
            <a:solidFill>
              <a:srgbClr val="EDE8DF"/>
            </a:solidFill>
            <a:prstDash val="solid"/>
          </a:ln>
        </p:spPr>
      </p:sp>
      <p:sp>
        <p:nvSpPr>
          <p:cNvPr id="71" name="Text 69"/>
          <p:cNvSpPr/>
          <p:nvPr/>
        </p:nvSpPr>
        <p:spPr>
          <a:xfrm>
            <a:off x="4937760" y="12326112"/>
            <a:ext cx="1554480" cy="585216"/>
          </a:xfrm>
          <a:prstGeom prst="rect">
            <a:avLst/>
          </a:prstGeom>
          <a:noFill/>
          <a:ln/>
        </p:spPr>
        <p:txBody>
          <a:bodyPr wrap="square" lIns="0" tIns="0" rIns="0" bIns="0" rtlCol="0" anchor="ctr"/>
          <a:lstStyle/>
          <a:p>
            <a:pPr algn="ctr" indent="0" marL="0">
              <a:buNone/>
            </a:pPr>
            <a:r>
              <a:rPr lang="en-US" sz="1100" b="1" spc="300" kern="0" dirty="0">
                <a:solidFill>
                  <a:srgbClr val="EDE8DF"/>
                </a:solidFill>
                <a:latin typeface="Inter" pitchFamily="34" charset="0"/>
                <a:ea typeface="Inter" pitchFamily="34" charset="-122"/>
                <a:cs typeface="Inter" pitchFamily="34" charset="-120"/>
              </a:rPr>
              <a:t>STYLE</a:t>
            </a:r>
            <a:endParaRPr lang="en-US" sz="1100" dirty="0"/>
          </a:p>
        </p:txBody>
      </p:sp>
      <p:sp>
        <p:nvSpPr>
          <p:cNvPr id="72" name="Shape 70"/>
          <p:cNvSpPr/>
          <p:nvPr/>
        </p:nvSpPr>
        <p:spPr>
          <a:xfrm>
            <a:off x="3037215" y="11228832"/>
            <a:ext cx="1554480" cy="585216"/>
          </a:xfrm>
          <a:prstGeom prst="rect">
            <a:avLst/>
          </a:prstGeom>
          <a:solidFill>
            <a:srgbClr val="2A3D2E"/>
          </a:solidFill>
          <a:ln w="8890">
            <a:solidFill>
              <a:srgbClr val="EDE8DF"/>
            </a:solidFill>
            <a:prstDash val="solid"/>
          </a:ln>
        </p:spPr>
      </p:sp>
      <p:sp>
        <p:nvSpPr>
          <p:cNvPr id="73" name="Text 71"/>
          <p:cNvSpPr/>
          <p:nvPr/>
        </p:nvSpPr>
        <p:spPr>
          <a:xfrm>
            <a:off x="3037215" y="11228832"/>
            <a:ext cx="1554480" cy="585216"/>
          </a:xfrm>
          <a:prstGeom prst="rect">
            <a:avLst/>
          </a:prstGeom>
          <a:noFill/>
          <a:ln/>
        </p:spPr>
        <p:txBody>
          <a:bodyPr wrap="square" lIns="0" tIns="0" rIns="0" bIns="0" rtlCol="0" anchor="ctr"/>
          <a:lstStyle/>
          <a:p>
            <a:pPr algn="ctr" indent="0" marL="0">
              <a:buNone/>
            </a:pPr>
            <a:r>
              <a:rPr lang="en-US" sz="1100" b="1" spc="300" kern="0" dirty="0">
                <a:solidFill>
                  <a:srgbClr val="EDE8DF"/>
                </a:solidFill>
                <a:latin typeface="Inter" pitchFamily="34" charset="0"/>
                <a:ea typeface="Inter" pitchFamily="34" charset="-122"/>
                <a:cs typeface="Inter" pitchFamily="34" charset="-120"/>
              </a:rPr>
              <a:t>STAFF</a:t>
            </a:r>
            <a:endParaRPr lang="en-US" sz="1100" dirty="0"/>
          </a:p>
        </p:txBody>
      </p:sp>
      <p:sp>
        <p:nvSpPr>
          <p:cNvPr id="74" name="Shape 72"/>
          <p:cNvSpPr/>
          <p:nvPr/>
        </p:nvSpPr>
        <p:spPr>
          <a:xfrm>
            <a:off x="3037215" y="9034272"/>
            <a:ext cx="1554480" cy="585216"/>
          </a:xfrm>
          <a:prstGeom prst="rect">
            <a:avLst/>
          </a:prstGeom>
          <a:solidFill>
            <a:srgbClr val="2A3D2E"/>
          </a:solidFill>
          <a:ln w="8890">
            <a:solidFill>
              <a:srgbClr val="EDE8DF"/>
            </a:solidFill>
            <a:prstDash val="solid"/>
          </a:ln>
        </p:spPr>
      </p:sp>
      <p:sp>
        <p:nvSpPr>
          <p:cNvPr id="75" name="Text 73"/>
          <p:cNvSpPr/>
          <p:nvPr/>
        </p:nvSpPr>
        <p:spPr>
          <a:xfrm>
            <a:off x="3037215" y="9034272"/>
            <a:ext cx="1554480" cy="585216"/>
          </a:xfrm>
          <a:prstGeom prst="rect">
            <a:avLst/>
          </a:prstGeom>
          <a:noFill/>
          <a:ln/>
        </p:spPr>
        <p:txBody>
          <a:bodyPr wrap="square" lIns="0" tIns="0" rIns="0" bIns="0" rtlCol="0" anchor="ctr"/>
          <a:lstStyle/>
          <a:p>
            <a:pPr algn="ctr" indent="0" marL="0">
              <a:buNone/>
            </a:pPr>
            <a:r>
              <a:rPr lang="en-US" sz="1100" b="1" spc="300" kern="0" dirty="0">
                <a:solidFill>
                  <a:srgbClr val="EDE8DF"/>
                </a:solidFill>
                <a:latin typeface="Inter" pitchFamily="34" charset="0"/>
                <a:ea typeface="Inter" pitchFamily="34" charset="-122"/>
                <a:cs typeface="Inter" pitchFamily="34" charset="-120"/>
              </a:rPr>
              <a:t>SKILLS</a:t>
            </a:r>
            <a:endParaRPr lang="en-US" sz="1100" dirty="0"/>
          </a:p>
        </p:txBody>
      </p:sp>
      <p:sp>
        <p:nvSpPr>
          <p:cNvPr id="76" name="Text 74"/>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C4B9AE"/>
                </a:solidFill>
                <a:latin typeface="Inter" pitchFamily="34" charset="0"/>
                <a:ea typeface="Inter" pitchFamily="34" charset="-122"/>
                <a:cs typeface="Inter" pitchFamily="34" charset="-120"/>
              </a:rPr>
              <a:t>Operating  ·  6AEP  ·  7-S / 1980</a:t>
            </a:r>
            <a:endParaRPr lang="en-US" sz="1000" dirty="0"/>
          </a:p>
        </p:txBody>
      </p:sp>
      <p:sp>
        <p:nvSpPr>
          <p:cNvPr id="77" name="Text 75"/>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800" spc="1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
        <p:nvSpPr>
          <p:cNvPr id="78" name="Text 76"/>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C4B9AE"/>
                </a:solidFill>
                <a:latin typeface="Inter" pitchFamily="34" charset="0"/>
                <a:ea typeface="Inter" pitchFamily="34" charset="-122"/>
                <a:cs typeface="Inter" pitchFamily="34" charset="-120"/>
              </a:rPr>
              <a:t>NEXT</a:t>
            </a:r>
            <a:endParaRPr lang="en-US" sz="900" dirty="0"/>
          </a:p>
        </p:txBody>
      </p:sp>
      <p:sp>
        <p:nvSpPr>
          <p:cNvPr id="79" name="Shape 77"/>
          <p:cNvSpPr/>
          <p:nvPr/>
        </p:nvSpPr>
        <p:spPr>
          <a:xfrm>
            <a:off x="9890150" y="12738506"/>
            <a:ext cx="548640" cy="0"/>
          </a:xfrm>
          <a:prstGeom prst="line">
            <a:avLst/>
          </a:prstGeom>
          <a:noFill/>
          <a:ln w="17780">
            <a:solidFill>
              <a:srgbClr val="F7F471"/>
            </a:solidFill>
            <a:prstDash val="solid"/>
          </a:ln>
        </p:spPr>
      </p:sp>
      <p:sp>
        <p:nvSpPr>
          <p:cNvPr id="80" name="Shape 78"/>
          <p:cNvSpPr/>
          <p:nvPr/>
        </p:nvSpPr>
        <p:spPr>
          <a:xfrm rot="5400000">
            <a:off x="10438790" y="12647066"/>
            <a:ext cx="164592" cy="182880"/>
          </a:xfrm>
          <a:prstGeom prst="triangle">
            <a:avLst/>
          </a:prstGeom>
          <a:solidFill>
            <a:srgbClr val="F7F471"/>
          </a:solidFill>
          <a:ln/>
        </p:spPr>
      </p:sp>
      <p:sp>
        <p:nvSpPr>
          <p:cNvPr id="81" name="Text 79"/>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C4B9AE"/>
                </a:solidFill>
                <a:latin typeface="Inter" pitchFamily="34" charset="0"/>
                <a:ea typeface="Inter" pitchFamily="34" charset="-122"/>
                <a:cs typeface="Inter" pitchFamily="34" charset="-120"/>
              </a:rPr>
              <a:t>2 / 13</a:t>
            </a:r>
            <a:endParaRPr lang="en-US" sz="11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762610" y="8046720"/>
            <a:ext cx="0" cy="5478170"/>
          </a:xfrm>
          <a:prstGeom prst="line">
            <a:avLst/>
          </a:prstGeom>
          <a:noFill/>
          <a:ln w="5080">
            <a:solidFill>
              <a:srgbClr val="8A8280">
                <a:alpha val="12000"/>
              </a:srgbClr>
            </a:solidFill>
            <a:prstDash val="solid"/>
          </a:ln>
        </p:spPr>
      </p:sp>
      <p:sp>
        <p:nvSpPr>
          <p:cNvPr id="3" name="Shape 1"/>
          <p:cNvSpPr/>
          <p:nvPr/>
        </p:nvSpPr>
        <p:spPr>
          <a:xfrm>
            <a:off x="1334110" y="8046720"/>
            <a:ext cx="0" cy="5478170"/>
          </a:xfrm>
          <a:prstGeom prst="line">
            <a:avLst/>
          </a:prstGeom>
          <a:noFill/>
          <a:ln w="5080">
            <a:solidFill>
              <a:srgbClr val="8A8280">
                <a:alpha val="12000"/>
              </a:srgbClr>
            </a:solidFill>
            <a:prstDash val="solid"/>
          </a:ln>
        </p:spPr>
      </p:sp>
      <p:sp>
        <p:nvSpPr>
          <p:cNvPr id="4" name="Shape 2"/>
          <p:cNvSpPr/>
          <p:nvPr/>
        </p:nvSpPr>
        <p:spPr>
          <a:xfrm>
            <a:off x="1905610" y="8046720"/>
            <a:ext cx="0" cy="5478170"/>
          </a:xfrm>
          <a:prstGeom prst="line">
            <a:avLst/>
          </a:prstGeom>
          <a:noFill/>
          <a:ln w="5080">
            <a:solidFill>
              <a:srgbClr val="8A8280">
                <a:alpha val="12000"/>
              </a:srgbClr>
            </a:solidFill>
            <a:prstDash val="solid"/>
          </a:ln>
        </p:spPr>
      </p:sp>
      <p:sp>
        <p:nvSpPr>
          <p:cNvPr id="5" name="Shape 3"/>
          <p:cNvSpPr/>
          <p:nvPr/>
        </p:nvSpPr>
        <p:spPr>
          <a:xfrm>
            <a:off x="2477110" y="8046720"/>
            <a:ext cx="0" cy="5478170"/>
          </a:xfrm>
          <a:prstGeom prst="line">
            <a:avLst/>
          </a:prstGeom>
          <a:noFill/>
          <a:ln w="5080">
            <a:solidFill>
              <a:srgbClr val="8A8280">
                <a:alpha val="12000"/>
              </a:srgbClr>
            </a:solidFill>
            <a:prstDash val="solid"/>
          </a:ln>
        </p:spPr>
      </p:sp>
      <p:sp>
        <p:nvSpPr>
          <p:cNvPr id="6" name="Shape 4"/>
          <p:cNvSpPr/>
          <p:nvPr/>
        </p:nvSpPr>
        <p:spPr>
          <a:xfrm>
            <a:off x="3048610" y="8046720"/>
            <a:ext cx="0" cy="5478170"/>
          </a:xfrm>
          <a:prstGeom prst="line">
            <a:avLst/>
          </a:prstGeom>
          <a:noFill/>
          <a:ln w="5080">
            <a:solidFill>
              <a:srgbClr val="8A8280">
                <a:alpha val="12000"/>
              </a:srgbClr>
            </a:solidFill>
            <a:prstDash val="solid"/>
          </a:ln>
        </p:spPr>
      </p:sp>
      <p:sp>
        <p:nvSpPr>
          <p:cNvPr id="7" name="Shape 5"/>
          <p:cNvSpPr/>
          <p:nvPr/>
        </p:nvSpPr>
        <p:spPr>
          <a:xfrm>
            <a:off x="3620110" y="8046720"/>
            <a:ext cx="0" cy="5478170"/>
          </a:xfrm>
          <a:prstGeom prst="line">
            <a:avLst/>
          </a:prstGeom>
          <a:noFill/>
          <a:ln w="5080">
            <a:solidFill>
              <a:srgbClr val="8A8280">
                <a:alpha val="12000"/>
              </a:srgbClr>
            </a:solidFill>
            <a:prstDash val="solid"/>
          </a:ln>
        </p:spPr>
      </p:sp>
      <p:sp>
        <p:nvSpPr>
          <p:cNvPr id="8" name="Shape 6"/>
          <p:cNvSpPr/>
          <p:nvPr/>
        </p:nvSpPr>
        <p:spPr>
          <a:xfrm>
            <a:off x="4191610" y="8046720"/>
            <a:ext cx="0" cy="5478170"/>
          </a:xfrm>
          <a:prstGeom prst="line">
            <a:avLst/>
          </a:prstGeom>
          <a:noFill/>
          <a:ln w="5080">
            <a:solidFill>
              <a:srgbClr val="8A8280">
                <a:alpha val="12000"/>
              </a:srgbClr>
            </a:solidFill>
            <a:prstDash val="solid"/>
          </a:ln>
        </p:spPr>
      </p:sp>
      <p:sp>
        <p:nvSpPr>
          <p:cNvPr id="9" name="Shape 7"/>
          <p:cNvSpPr/>
          <p:nvPr/>
        </p:nvSpPr>
        <p:spPr>
          <a:xfrm>
            <a:off x="4763110" y="8046720"/>
            <a:ext cx="0" cy="5478170"/>
          </a:xfrm>
          <a:prstGeom prst="line">
            <a:avLst/>
          </a:prstGeom>
          <a:noFill/>
          <a:ln w="5080">
            <a:solidFill>
              <a:srgbClr val="8A8280">
                <a:alpha val="12000"/>
              </a:srgbClr>
            </a:solidFill>
            <a:prstDash val="solid"/>
          </a:ln>
        </p:spPr>
      </p:sp>
      <p:sp>
        <p:nvSpPr>
          <p:cNvPr id="10" name="Shape 8"/>
          <p:cNvSpPr/>
          <p:nvPr/>
        </p:nvSpPr>
        <p:spPr>
          <a:xfrm>
            <a:off x="5334610" y="8046720"/>
            <a:ext cx="0" cy="5478170"/>
          </a:xfrm>
          <a:prstGeom prst="line">
            <a:avLst/>
          </a:prstGeom>
          <a:noFill/>
          <a:ln w="5080">
            <a:solidFill>
              <a:srgbClr val="8A8280">
                <a:alpha val="12000"/>
              </a:srgbClr>
            </a:solidFill>
            <a:prstDash val="solid"/>
          </a:ln>
        </p:spPr>
      </p:sp>
      <p:sp>
        <p:nvSpPr>
          <p:cNvPr id="11" name="Shape 9"/>
          <p:cNvSpPr/>
          <p:nvPr/>
        </p:nvSpPr>
        <p:spPr>
          <a:xfrm>
            <a:off x="5906110" y="8046720"/>
            <a:ext cx="0" cy="5478170"/>
          </a:xfrm>
          <a:prstGeom prst="line">
            <a:avLst/>
          </a:prstGeom>
          <a:noFill/>
          <a:ln w="5080">
            <a:solidFill>
              <a:srgbClr val="8A8280">
                <a:alpha val="12000"/>
              </a:srgbClr>
            </a:solidFill>
            <a:prstDash val="solid"/>
          </a:ln>
        </p:spPr>
      </p:sp>
      <p:sp>
        <p:nvSpPr>
          <p:cNvPr id="12" name="Shape 10"/>
          <p:cNvSpPr/>
          <p:nvPr/>
        </p:nvSpPr>
        <p:spPr>
          <a:xfrm>
            <a:off x="6477610" y="8046720"/>
            <a:ext cx="0" cy="5478170"/>
          </a:xfrm>
          <a:prstGeom prst="line">
            <a:avLst/>
          </a:prstGeom>
          <a:noFill/>
          <a:ln w="5080">
            <a:solidFill>
              <a:srgbClr val="8A8280">
                <a:alpha val="12000"/>
              </a:srgbClr>
            </a:solidFill>
            <a:prstDash val="solid"/>
          </a:ln>
        </p:spPr>
      </p:sp>
      <p:sp>
        <p:nvSpPr>
          <p:cNvPr id="13" name="Shape 11"/>
          <p:cNvSpPr/>
          <p:nvPr/>
        </p:nvSpPr>
        <p:spPr>
          <a:xfrm>
            <a:off x="7049110" y="8046720"/>
            <a:ext cx="0" cy="5478170"/>
          </a:xfrm>
          <a:prstGeom prst="line">
            <a:avLst/>
          </a:prstGeom>
          <a:noFill/>
          <a:ln w="5080">
            <a:solidFill>
              <a:srgbClr val="8A8280">
                <a:alpha val="12000"/>
              </a:srgbClr>
            </a:solidFill>
            <a:prstDash val="solid"/>
          </a:ln>
        </p:spPr>
      </p:sp>
      <p:sp>
        <p:nvSpPr>
          <p:cNvPr id="14" name="Shape 12"/>
          <p:cNvSpPr/>
          <p:nvPr/>
        </p:nvSpPr>
        <p:spPr>
          <a:xfrm>
            <a:off x="7620610" y="8046720"/>
            <a:ext cx="0" cy="5478170"/>
          </a:xfrm>
          <a:prstGeom prst="line">
            <a:avLst/>
          </a:prstGeom>
          <a:noFill/>
          <a:ln w="5080">
            <a:solidFill>
              <a:srgbClr val="8A8280">
                <a:alpha val="12000"/>
              </a:srgbClr>
            </a:solidFill>
            <a:prstDash val="solid"/>
          </a:ln>
        </p:spPr>
      </p:sp>
      <p:sp>
        <p:nvSpPr>
          <p:cNvPr id="15" name="Shape 13"/>
          <p:cNvSpPr/>
          <p:nvPr/>
        </p:nvSpPr>
        <p:spPr>
          <a:xfrm>
            <a:off x="8192110" y="8046720"/>
            <a:ext cx="0" cy="5478170"/>
          </a:xfrm>
          <a:prstGeom prst="line">
            <a:avLst/>
          </a:prstGeom>
          <a:noFill/>
          <a:ln w="5080">
            <a:solidFill>
              <a:srgbClr val="8A8280">
                <a:alpha val="12000"/>
              </a:srgbClr>
            </a:solidFill>
            <a:prstDash val="solid"/>
          </a:ln>
        </p:spPr>
      </p:sp>
      <p:sp>
        <p:nvSpPr>
          <p:cNvPr id="16" name="Shape 14"/>
          <p:cNvSpPr/>
          <p:nvPr/>
        </p:nvSpPr>
        <p:spPr>
          <a:xfrm>
            <a:off x="8763610" y="8046720"/>
            <a:ext cx="0" cy="5478170"/>
          </a:xfrm>
          <a:prstGeom prst="line">
            <a:avLst/>
          </a:prstGeom>
          <a:noFill/>
          <a:ln w="5080">
            <a:solidFill>
              <a:srgbClr val="8A8280">
                <a:alpha val="12000"/>
              </a:srgbClr>
            </a:solidFill>
            <a:prstDash val="solid"/>
          </a:ln>
        </p:spPr>
      </p:sp>
      <p:sp>
        <p:nvSpPr>
          <p:cNvPr id="17" name="Shape 15"/>
          <p:cNvSpPr/>
          <p:nvPr/>
        </p:nvSpPr>
        <p:spPr>
          <a:xfrm>
            <a:off x="9335110" y="8046720"/>
            <a:ext cx="0" cy="5478170"/>
          </a:xfrm>
          <a:prstGeom prst="line">
            <a:avLst/>
          </a:prstGeom>
          <a:noFill/>
          <a:ln w="5080">
            <a:solidFill>
              <a:srgbClr val="8A8280">
                <a:alpha val="12000"/>
              </a:srgbClr>
            </a:solidFill>
            <a:prstDash val="solid"/>
          </a:ln>
        </p:spPr>
      </p:sp>
      <p:sp>
        <p:nvSpPr>
          <p:cNvPr id="18" name="Shape 16"/>
          <p:cNvSpPr/>
          <p:nvPr/>
        </p:nvSpPr>
        <p:spPr>
          <a:xfrm>
            <a:off x="9906610" y="8046720"/>
            <a:ext cx="0" cy="5478170"/>
          </a:xfrm>
          <a:prstGeom prst="line">
            <a:avLst/>
          </a:prstGeom>
          <a:noFill/>
          <a:ln w="5080">
            <a:solidFill>
              <a:srgbClr val="8A8280">
                <a:alpha val="12000"/>
              </a:srgbClr>
            </a:solidFill>
            <a:prstDash val="solid"/>
          </a:ln>
        </p:spPr>
      </p:sp>
      <p:sp>
        <p:nvSpPr>
          <p:cNvPr id="19" name="Shape 17"/>
          <p:cNvSpPr/>
          <p:nvPr/>
        </p:nvSpPr>
        <p:spPr>
          <a:xfrm>
            <a:off x="10478110" y="8046720"/>
            <a:ext cx="0" cy="5478170"/>
          </a:xfrm>
          <a:prstGeom prst="line">
            <a:avLst/>
          </a:prstGeom>
          <a:noFill/>
          <a:ln w="5080">
            <a:solidFill>
              <a:srgbClr val="8A8280">
                <a:alpha val="12000"/>
              </a:srgbClr>
            </a:solidFill>
            <a:prstDash val="solid"/>
          </a:ln>
        </p:spPr>
      </p:sp>
      <p:sp>
        <p:nvSpPr>
          <p:cNvPr id="20" name="Shape 18"/>
          <p:cNvSpPr/>
          <p:nvPr/>
        </p:nvSpPr>
        <p:spPr>
          <a:xfrm>
            <a:off x="762610" y="8046720"/>
            <a:ext cx="9904781" cy="0"/>
          </a:xfrm>
          <a:prstGeom prst="line">
            <a:avLst/>
          </a:prstGeom>
          <a:noFill/>
          <a:ln w="5080">
            <a:solidFill>
              <a:srgbClr val="8A8280">
                <a:alpha val="12000"/>
              </a:srgbClr>
            </a:solidFill>
            <a:prstDash val="solid"/>
          </a:ln>
        </p:spPr>
      </p:sp>
      <p:sp>
        <p:nvSpPr>
          <p:cNvPr id="21" name="Shape 19"/>
          <p:cNvSpPr/>
          <p:nvPr/>
        </p:nvSpPr>
        <p:spPr>
          <a:xfrm>
            <a:off x="762610" y="8618220"/>
            <a:ext cx="9904781" cy="0"/>
          </a:xfrm>
          <a:prstGeom prst="line">
            <a:avLst/>
          </a:prstGeom>
          <a:noFill/>
          <a:ln w="5080">
            <a:solidFill>
              <a:srgbClr val="8A8280">
                <a:alpha val="12000"/>
              </a:srgbClr>
            </a:solidFill>
            <a:prstDash val="solid"/>
          </a:ln>
        </p:spPr>
      </p:sp>
      <p:sp>
        <p:nvSpPr>
          <p:cNvPr id="22" name="Shape 20"/>
          <p:cNvSpPr/>
          <p:nvPr/>
        </p:nvSpPr>
        <p:spPr>
          <a:xfrm>
            <a:off x="762610" y="9189720"/>
            <a:ext cx="9904781" cy="0"/>
          </a:xfrm>
          <a:prstGeom prst="line">
            <a:avLst/>
          </a:prstGeom>
          <a:noFill/>
          <a:ln w="5080">
            <a:solidFill>
              <a:srgbClr val="8A8280">
                <a:alpha val="12000"/>
              </a:srgbClr>
            </a:solidFill>
            <a:prstDash val="solid"/>
          </a:ln>
        </p:spPr>
      </p:sp>
      <p:sp>
        <p:nvSpPr>
          <p:cNvPr id="23" name="Shape 21"/>
          <p:cNvSpPr/>
          <p:nvPr/>
        </p:nvSpPr>
        <p:spPr>
          <a:xfrm>
            <a:off x="762610" y="9761220"/>
            <a:ext cx="9904781" cy="0"/>
          </a:xfrm>
          <a:prstGeom prst="line">
            <a:avLst/>
          </a:prstGeom>
          <a:noFill/>
          <a:ln w="5080">
            <a:solidFill>
              <a:srgbClr val="8A8280">
                <a:alpha val="12000"/>
              </a:srgbClr>
            </a:solidFill>
            <a:prstDash val="solid"/>
          </a:ln>
        </p:spPr>
      </p:sp>
      <p:sp>
        <p:nvSpPr>
          <p:cNvPr id="24" name="Shape 22"/>
          <p:cNvSpPr/>
          <p:nvPr/>
        </p:nvSpPr>
        <p:spPr>
          <a:xfrm>
            <a:off x="762610" y="10332720"/>
            <a:ext cx="9904781" cy="0"/>
          </a:xfrm>
          <a:prstGeom prst="line">
            <a:avLst/>
          </a:prstGeom>
          <a:noFill/>
          <a:ln w="5080">
            <a:solidFill>
              <a:srgbClr val="8A8280">
                <a:alpha val="12000"/>
              </a:srgbClr>
            </a:solidFill>
            <a:prstDash val="solid"/>
          </a:ln>
        </p:spPr>
      </p:sp>
      <p:sp>
        <p:nvSpPr>
          <p:cNvPr id="25" name="Shape 23"/>
          <p:cNvSpPr/>
          <p:nvPr/>
        </p:nvSpPr>
        <p:spPr>
          <a:xfrm>
            <a:off x="762610" y="10904220"/>
            <a:ext cx="9904781" cy="0"/>
          </a:xfrm>
          <a:prstGeom prst="line">
            <a:avLst/>
          </a:prstGeom>
          <a:noFill/>
          <a:ln w="5080">
            <a:solidFill>
              <a:srgbClr val="8A8280">
                <a:alpha val="12000"/>
              </a:srgbClr>
            </a:solidFill>
            <a:prstDash val="solid"/>
          </a:ln>
        </p:spPr>
      </p:sp>
      <p:sp>
        <p:nvSpPr>
          <p:cNvPr id="26" name="Shape 24"/>
          <p:cNvSpPr/>
          <p:nvPr/>
        </p:nvSpPr>
        <p:spPr>
          <a:xfrm>
            <a:off x="762610" y="11475720"/>
            <a:ext cx="9904781" cy="0"/>
          </a:xfrm>
          <a:prstGeom prst="line">
            <a:avLst/>
          </a:prstGeom>
          <a:noFill/>
          <a:ln w="5080">
            <a:solidFill>
              <a:srgbClr val="8A8280">
                <a:alpha val="12000"/>
              </a:srgbClr>
            </a:solidFill>
            <a:prstDash val="solid"/>
          </a:ln>
        </p:spPr>
      </p:sp>
      <p:sp>
        <p:nvSpPr>
          <p:cNvPr id="27" name="Shape 25"/>
          <p:cNvSpPr/>
          <p:nvPr/>
        </p:nvSpPr>
        <p:spPr>
          <a:xfrm>
            <a:off x="762610" y="12047220"/>
            <a:ext cx="9904781" cy="0"/>
          </a:xfrm>
          <a:prstGeom prst="line">
            <a:avLst/>
          </a:prstGeom>
          <a:noFill/>
          <a:ln w="5080">
            <a:solidFill>
              <a:srgbClr val="8A8280">
                <a:alpha val="12000"/>
              </a:srgbClr>
            </a:solidFill>
            <a:prstDash val="solid"/>
          </a:ln>
        </p:spPr>
      </p:sp>
      <p:sp>
        <p:nvSpPr>
          <p:cNvPr id="28" name="Shape 26"/>
          <p:cNvSpPr/>
          <p:nvPr/>
        </p:nvSpPr>
        <p:spPr>
          <a:xfrm>
            <a:off x="762610" y="12618720"/>
            <a:ext cx="9904781" cy="0"/>
          </a:xfrm>
          <a:prstGeom prst="line">
            <a:avLst/>
          </a:prstGeom>
          <a:noFill/>
          <a:ln w="5080">
            <a:solidFill>
              <a:srgbClr val="8A8280">
                <a:alpha val="12000"/>
              </a:srgbClr>
            </a:solidFill>
            <a:prstDash val="solid"/>
          </a:ln>
        </p:spPr>
      </p:sp>
      <p:sp>
        <p:nvSpPr>
          <p:cNvPr id="29" name="Shape 27"/>
          <p:cNvSpPr/>
          <p:nvPr/>
        </p:nvSpPr>
        <p:spPr>
          <a:xfrm>
            <a:off x="762610" y="13190220"/>
            <a:ext cx="9904781" cy="0"/>
          </a:xfrm>
          <a:prstGeom prst="line">
            <a:avLst/>
          </a:prstGeom>
          <a:noFill/>
          <a:ln w="5080">
            <a:solidFill>
              <a:srgbClr val="8A8280">
                <a:alpha val="12000"/>
              </a:srgbClr>
            </a:solidFill>
            <a:prstDash val="solid"/>
          </a:ln>
        </p:spPr>
      </p:sp>
      <p:sp>
        <p:nvSpPr>
          <p:cNvPr id="30" name="Shape 28"/>
          <p:cNvSpPr/>
          <p:nvPr/>
        </p:nvSpPr>
        <p:spPr>
          <a:xfrm>
            <a:off x="762610" y="1371600"/>
            <a:ext cx="548640" cy="36576"/>
          </a:xfrm>
          <a:prstGeom prst="rect">
            <a:avLst/>
          </a:prstGeom>
          <a:solidFill>
            <a:srgbClr val="F7F471"/>
          </a:solidFill>
          <a:ln/>
        </p:spPr>
      </p:sp>
      <p:sp>
        <p:nvSpPr>
          <p:cNvPr id="31" name="Text 29"/>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THE FRAMEWORK  ·  HARD Ss</a:t>
            </a:r>
            <a:endParaRPr lang="en-US" sz="1100" dirty="0"/>
          </a:p>
        </p:txBody>
      </p:sp>
      <p:sp>
        <p:nvSpPr>
          <p:cNvPr id="32" name="Text 30"/>
          <p:cNvSpPr/>
          <p:nvPr/>
        </p:nvSpPr>
        <p:spPr>
          <a:xfrm>
            <a:off x="762610" y="2011680"/>
            <a:ext cx="9904781" cy="1280160"/>
          </a:xfrm>
          <a:prstGeom prst="rect">
            <a:avLst/>
          </a:prstGeom>
          <a:noFill/>
          <a:ln/>
        </p:spPr>
        <p:txBody>
          <a:bodyPr wrap="square" lIns="0" tIns="0" rIns="0" bIns="0" rtlCol="0" anchor="t"/>
          <a:lstStyle/>
          <a:p>
            <a:pPr indent="0" marL="0">
              <a:buNone/>
            </a:pPr>
            <a:r>
              <a:rPr lang="en-US" sz="6000" spc="-100" kern="0" dirty="0">
                <a:solidFill>
                  <a:srgbClr val="18160F"/>
                </a:solidFill>
                <a:latin typeface="Playfair Display" pitchFamily="34" charset="0"/>
                <a:ea typeface="Playfair Display" pitchFamily="34" charset="-122"/>
                <a:cs typeface="Playfair Display" pitchFamily="34" charset="-120"/>
              </a:rPr>
              <a:t>Three hard Ss.</a:t>
            </a:r>
            <a:endParaRPr lang="en-US" sz="6000" dirty="0"/>
          </a:p>
        </p:txBody>
      </p:sp>
      <p:sp>
        <p:nvSpPr>
          <p:cNvPr id="33" name="Text 31"/>
          <p:cNvSpPr/>
          <p:nvPr/>
        </p:nvSpPr>
        <p:spPr>
          <a:xfrm>
            <a:off x="762610" y="3154680"/>
            <a:ext cx="9904781" cy="1280160"/>
          </a:xfrm>
          <a:prstGeom prst="rect">
            <a:avLst/>
          </a:prstGeom>
          <a:noFill/>
          <a:ln/>
        </p:spPr>
        <p:txBody>
          <a:bodyPr wrap="square" lIns="0" tIns="0" rIns="0" bIns="0" rtlCol="0" anchor="t"/>
          <a:lstStyle/>
          <a:p>
            <a:pPr indent="0" marL="0">
              <a:buNone/>
            </a:pPr>
            <a:r>
              <a:rPr lang="en-US" sz="6000" spc="-100" kern="0" dirty="0">
                <a:solidFill>
                  <a:srgbClr val="18160F"/>
                </a:solidFill>
                <a:latin typeface="Playfair Display" pitchFamily="34" charset="0"/>
                <a:ea typeface="Playfair Display" pitchFamily="34" charset="-122"/>
                <a:cs typeface="Playfair Display" pitchFamily="34" charset="-120"/>
              </a:rPr>
              <a:t>The codifiable half.</a:t>
            </a:r>
            <a:endParaRPr lang="en-US" sz="6000" dirty="0"/>
          </a:p>
        </p:txBody>
      </p:sp>
      <p:sp>
        <p:nvSpPr>
          <p:cNvPr id="34" name="Text 32"/>
          <p:cNvSpPr/>
          <p:nvPr/>
        </p:nvSpPr>
        <p:spPr>
          <a:xfrm>
            <a:off x="762610" y="4937760"/>
            <a:ext cx="9875520" cy="2194560"/>
          </a:xfrm>
          <a:prstGeom prst="rect">
            <a:avLst/>
          </a:prstGeom>
          <a:noFill/>
          <a:ln/>
        </p:spPr>
        <p:txBody>
          <a:bodyPr wrap="square" lIns="0" tIns="0" rIns="0" bIns="0" rtlCol="0" anchor="t"/>
          <a:lstStyle/>
          <a:p>
            <a:pPr indent="0" marL="0">
              <a:lnSpc>
                <a:spcPct val="145000"/>
              </a:lnSpc>
              <a:buNone/>
            </a:pPr>
            <a:r>
              <a:rPr lang="en-US" sz="1800" dirty="0">
                <a:solidFill>
                  <a:srgbClr val="18160F"/>
                </a:solidFill>
                <a:latin typeface="Inter" pitchFamily="34" charset="0"/>
                <a:ea typeface="Inter" pitchFamily="34" charset="-122"/>
                <a:cs typeface="Inter" pitchFamily="34" charset="-120"/>
              </a:rPr>
              <a:t>Strategy, Structure, and Systems are the elements an executive can write down. They sit on a chart. They appear in the operating manual. They were the McKinsey diagnostic of the 1980s because they were the elements a consultant could actually change in twelve months.</a:t>
            </a:r>
            <a:endParaRPr lang="en-US" sz="1800" dirty="0"/>
          </a:p>
        </p:txBody>
      </p:sp>
      <p:sp>
        <p:nvSpPr>
          <p:cNvPr id="35" name="Shape 33"/>
          <p:cNvSpPr/>
          <p:nvPr/>
        </p:nvSpPr>
        <p:spPr>
          <a:xfrm>
            <a:off x="1028700" y="8321040"/>
            <a:ext cx="2697480" cy="2194560"/>
          </a:xfrm>
          <a:prstGeom prst="rect">
            <a:avLst/>
          </a:prstGeom>
          <a:solidFill>
            <a:srgbClr val="EDE8DF"/>
          </a:solidFill>
          <a:ln w="10160">
            <a:solidFill>
              <a:srgbClr val="18160F"/>
            </a:solidFill>
            <a:prstDash val="solid"/>
          </a:ln>
        </p:spPr>
      </p:sp>
      <p:sp>
        <p:nvSpPr>
          <p:cNvPr id="36" name="Shape 34"/>
          <p:cNvSpPr/>
          <p:nvPr/>
        </p:nvSpPr>
        <p:spPr>
          <a:xfrm>
            <a:off x="1028700" y="8321040"/>
            <a:ext cx="457200" cy="36576"/>
          </a:xfrm>
          <a:prstGeom prst="rect">
            <a:avLst/>
          </a:prstGeom>
          <a:solidFill>
            <a:srgbClr val="F7F471"/>
          </a:solidFill>
          <a:ln/>
        </p:spPr>
      </p:sp>
      <p:sp>
        <p:nvSpPr>
          <p:cNvPr id="37" name="Text 35"/>
          <p:cNvSpPr/>
          <p:nvPr/>
        </p:nvSpPr>
        <p:spPr>
          <a:xfrm>
            <a:off x="1229868" y="8458200"/>
            <a:ext cx="233172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S1</a:t>
            </a:r>
            <a:endParaRPr lang="en-US" sz="1000" dirty="0"/>
          </a:p>
        </p:txBody>
      </p:sp>
      <p:sp>
        <p:nvSpPr>
          <p:cNvPr id="38" name="Text 36"/>
          <p:cNvSpPr/>
          <p:nvPr/>
        </p:nvSpPr>
        <p:spPr>
          <a:xfrm>
            <a:off x="1229868" y="8823960"/>
            <a:ext cx="2331720" cy="548640"/>
          </a:xfrm>
          <a:prstGeom prst="rect">
            <a:avLst/>
          </a:prstGeom>
          <a:noFill/>
          <a:ln/>
        </p:spPr>
        <p:txBody>
          <a:bodyPr wrap="square" lIns="0" tIns="0" rIns="0" bIns="0" rtlCol="0" anchor="ctr"/>
          <a:lstStyle/>
          <a:p>
            <a:pPr indent="0" marL="0">
              <a:buNone/>
            </a:pPr>
            <a:r>
              <a:rPr lang="en-US" sz="2800" spc="-100" kern="0" dirty="0">
                <a:solidFill>
                  <a:srgbClr val="18160F"/>
                </a:solidFill>
                <a:latin typeface="Playfair Display" pitchFamily="34" charset="0"/>
                <a:ea typeface="Playfair Display" pitchFamily="34" charset="-122"/>
                <a:cs typeface="Playfair Display" pitchFamily="34" charset="-120"/>
              </a:rPr>
              <a:t>STRATEGY</a:t>
            </a:r>
            <a:endParaRPr lang="en-US" sz="2800" dirty="0"/>
          </a:p>
        </p:txBody>
      </p:sp>
      <p:sp>
        <p:nvSpPr>
          <p:cNvPr id="39" name="Text 37"/>
          <p:cNvSpPr/>
          <p:nvPr/>
        </p:nvSpPr>
        <p:spPr>
          <a:xfrm>
            <a:off x="1229868" y="9509760"/>
            <a:ext cx="2331720" cy="822960"/>
          </a:xfrm>
          <a:prstGeom prst="rect">
            <a:avLst/>
          </a:prstGeom>
          <a:noFill/>
          <a:ln/>
        </p:spPr>
        <p:txBody>
          <a:bodyPr wrap="square" lIns="0" tIns="0" rIns="0" bIns="0" rtlCol="0" anchor="t"/>
          <a:lstStyle/>
          <a:p>
            <a:pPr indent="0" marL="0">
              <a:lnSpc>
                <a:spcPct val="135000"/>
              </a:lnSpc>
              <a:buNone/>
            </a:pPr>
            <a:r>
              <a:rPr lang="en-US" sz="1300" dirty="0">
                <a:solidFill>
                  <a:srgbClr val="8A8280"/>
                </a:solidFill>
                <a:latin typeface="Inter" pitchFamily="34" charset="0"/>
                <a:ea typeface="Inter" pitchFamily="34" charset="-122"/>
                <a:cs typeface="Inter" pitchFamily="34" charset="-120"/>
              </a:rPr>
              <a:t>How the firm wins</a:t>
            </a:r>
            <a:endParaRPr lang="en-US" sz="1300" dirty="0"/>
          </a:p>
          <a:p>
            <a:pPr indent="0" marL="0">
              <a:lnSpc>
                <a:spcPct val="135000"/>
              </a:lnSpc>
              <a:buNone/>
            </a:pPr>
            <a:r>
              <a:rPr lang="en-US" sz="1300" dirty="0">
                <a:solidFill>
                  <a:srgbClr val="8A8280"/>
                </a:solidFill>
                <a:latin typeface="Inter" pitchFamily="34" charset="0"/>
                <a:ea typeface="Inter" pitchFamily="34" charset="-122"/>
                <a:cs typeface="Inter" pitchFamily="34" charset="-120"/>
              </a:rPr>
              <a:t>in its market</a:t>
            </a:r>
            <a:endParaRPr lang="en-US" sz="1300" dirty="0"/>
          </a:p>
        </p:txBody>
      </p:sp>
      <p:sp>
        <p:nvSpPr>
          <p:cNvPr id="40" name="Shape 38"/>
          <p:cNvSpPr/>
          <p:nvPr/>
        </p:nvSpPr>
        <p:spPr>
          <a:xfrm>
            <a:off x="4366260" y="8321040"/>
            <a:ext cx="2697480" cy="2194560"/>
          </a:xfrm>
          <a:prstGeom prst="rect">
            <a:avLst/>
          </a:prstGeom>
          <a:solidFill>
            <a:srgbClr val="EDE8DF"/>
          </a:solidFill>
          <a:ln w="10160">
            <a:solidFill>
              <a:srgbClr val="18160F"/>
            </a:solidFill>
            <a:prstDash val="solid"/>
          </a:ln>
        </p:spPr>
      </p:sp>
      <p:sp>
        <p:nvSpPr>
          <p:cNvPr id="41" name="Shape 39"/>
          <p:cNvSpPr/>
          <p:nvPr/>
        </p:nvSpPr>
        <p:spPr>
          <a:xfrm>
            <a:off x="4366260" y="8321040"/>
            <a:ext cx="457200" cy="36576"/>
          </a:xfrm>
          <a:prstGeom prst="rect">
            <a:avLst/>
          </a:prstGeom>
          <a:solidFill>
            <a:srgbClr val="F7F471"/>
          </a:solidFill>
          <a:ln/>
        </p:spPr>
      </p:sp>
      <p:sp>
        <p:nvSpPr>
          <p:cNvPr id="42" name="Text 40"/>
          <p:cNvSpPr/>
          <p:nvPr/>
        </p:nvSpPr>
        <p:spPr>
          <a:xfrm>
            <a:off x="4567428" y="8458200"/>
            <a:ext cx="233172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S2</a:t>
            </a:r>
            <a:endParaRPr lang="en-US" sz="1000" dirty="0"/>
          </a:p>
        </p:txBody>
      </p:sp>
      <p:sp>
        <p:nvSpPr>
          <p:cNvPr id="43" name="Text 41"/>
          <p:cNvSpPr/>
          <p:nvPr/>
        </p:nvSpPr>
        <p:spPr>
          <a:xfrm>
            <a:off x="4567428" y="8823960"/>
            <a:ext cx="2331720" cy="548640"/>
          </a:xfrm>
          <a:prstGeom prst="rect">
            <a:avLst/>
          </a:prstGeom>
          <a:noFill/>
          <a:ln/>
        </p:spPr>
        <p:txBody>
          <a:bodyPr wrap="square" lIns="0" tIns="0" rIns="0" bIns="0" rtlCol="0" anchor="ctr"/>
          <a:lstStyle/>
          <a:p>
            <a:pPr indent="0" marL="0">
              <a:buNone/>
            </a:pPr>
            <a:r>
              <a:rPr lang="en-US" sz="2800" spc="-100" kern="0" dirty="0">
                <a:solidFill>
                  <a:srgbClr val="18160F"/>
                </a:solidFill>
                <a:latin typeface="Playfair Display" pitchFamily="34" charset="0"/>
                <a:ea typeface="Playfair Display" pitchFamily="34" charset="-122"/>
                <a:cs typeface="Playfair Display" pitchFamily="34" charset="-120"/>
              </a:rPr>
              <a:t>STRUCTURE</a:t>
            </a:r>
            <a:endParaRPr lang="en-US" sz="2800" dirty="0"/>
          </a:p>
        </p:txBody>
      </p:sp>
      <p:sp>
        <p:nvSpPr>
          <p:cNvPr id="44" name="Text 42"/>
          <p:cNvSpPr/>
          <p:nvPr/>
        </p:nvSpPr>
        <p:spPr>
          <a:xfrm>
            <a:off x="4567428" y="9509760"/>
            <a:ext cx="2331720" cy="822960"/>
          </a:xfrm>
          <a:prstGeom prst="rect">
            <a:avLst/>
          </a:prstGeom>
          <a:noFill/>
          <a:ln/>
        </p:spPr>
        <p:txBody>
          <a:bodyPr wrap="square" lIns="0" tIns="0" rIns="0" bIns="0" rtlCol="0" anchor="t"/>
          <a:lstStyle/>
          <a:p>
            <a:pPr indent="0" marL="0">
              <a:lnSpc>
                <a:spcPct val="135000"/>
              </a:lnSpc>
              <a:buNone/>
            </a:pPr>
            <a:r>
              <a:rPr lang="en-US" sz="1300" dirty="0">
                <a:solidFill>
                  <a:srgbClr val="8A8280"/>
                </a:solidFill>
                <a:latin typeface="Inter" pitchFamily="34" charset="0"/>
                <a:ea typeface="Inter" pitchFamily="34" charset="-122"/>
                <a:cs typeface="Inter" pitchFamily="34" charset="-120"/>
              </a:rPr>
              <a:t>Reporting lines</a:t>
            </a:r>
            <a:endParaRPr lang="en-US" sz="1300" dirty="0"/>
          </a:p>
          <a:p>
            <a:pPr indent="0" marL="0">
              <a:lnSpc>
                <a:spcPct val="135000"/>
              </a:lnSpc>
              <a:buNone/>
            </a:pPr>
            <a:r>
              <a:rPr lang="en-US" sz="1300" dirty="0">
                <a:solidFill>
                  <a:srgbClr val="8A8280"/>
                </a:solidFill>
                <a:latin typeface="Inter" pitchFamily="34" charset="0"/>
                <a:ea typeface="Inter" pitchFamily="34" charset="-122"/>
                <a:cs typeface="Inter" pitchFamily="34" charset="-120"/>
              </a:rPr>
              <a:t>and decision rights</a:t>
            </a:r>
            <a:endParaRPr lang="en-US" sz="1300" dirty="0"/>
          </a:p>
        </p:txBody>
      </p:sp>
      <p:sp>
        <p:nvSpPr>
          <p:cNvPr id="45" name="Shape 43"/>
          <p:cNvSpPr/>
          <p:nvPr/>
        </p:nvSpPr>
        <p:spPr>
          <a:xfrm>
            <a:off x="7703820" y="8321040"/>
            <a:ext cx="2697480" cy="2194560"/>
          </a:xfrm>
          <a:prstGeom prst="rect">
            <a:avLst/>
          </a:prstGeom>
          <a:solidFill>
            <a:srgbClr val="EDE8DF"/>
          </a:solidFill>
          <a:ln w="10160">
            <a:solidFill>
              <a:srgbClr val="18160F"/>
            </a:solidFill>
            <a:prstDash val="solid"/>
          </a:ln>
        </p:spPr>
      </p:sp>
      <p:sp>
        <p:nvSpPr>
          <p:cNvPr id="46" name="Shape 44"/>
          <p:cNvSpPr/>
          <p:nvPr/>
        </p:nvSpPr>
        <p:spPr>
          <a:xfrm>
            <a:off x="7703820" y="8321040"/>
            <a:ext cx="457200" cy="36576"/>
          </a:xfrm>
          <a:prstGeom prst="rect">
            <a:avLst/>
          </a:prstGeom>
          <a:solidFill>
            <a:srgbClr val="F7F471"/>
          </a:solidFill>
          <a:ln/>
        </p:spPr>
      </p:sp>
      <p:sp>
        <p:nvSpPr>
          <p:cNvPr id="47" name="Text 45"/>
          <p:cNvSpPr/>
          <p:nvPr/>
        </p:nvSpPr>
        <p:spPr>
          <a:xfrm>
            <a:off x="7904988" y="8458200"/>
            <a:ext cx="233172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S3</a:t>
            </a:r>
            <a:endParaRPr lang="en-US" sz="1000" dirty="0"/>
          </a:p>
        </p:txBody>
      </p:sp>
      <p:sp>
        <p:nvSpPr>
          <p:cNvPr id="48" name="Text 46"/>
          <p:cNvSpPr/>
          <p:nvPr/>
        </p:nvSpPr>
        <p:spPr>
          <a:xfrm>
            <a:off x="7904988" y="8823960"/>
            <a:ext cx="2331720" cy="548640"/>
          </a:xfrm>
          <a:prstGeom prst="rect">
            <a:avLst/>
          </a:prstGeom>
          <a:noFill/>
          <a:ln/>
        </p:spPr>
        <p:txBody>
          <a:bodyPr wrap="square" lIns="0" tIns="0" rIns="0" bIns="0" rtlCol="0" anchor="ctr"/>
          <a:lstStyle/>
          <a:p>
            <a:pPr indent="0" marL="0">
              <a:buNone/>
            </a:pPr>
            <a:r>
              <a:rPr lang="en-US" sz="2800" spc="-100" kern="0" dirty="0">
                <a:solidFill>
                  <a:srgbClr val="18160F"/>
                </a:solidFill>
                <a:latin typeface="Playfair Display" pitchFamily="34" charset="0"/>
                <a:ea typeface="Playfair Display" pitchFamily="34" charset="-122"/>
                <a:cs typeface="Playfair Display" pitchFamily="34" charset="-120"/>
              </a:rPr>
              <a:t>SYSTEMS</a:t>
            </a:r>
            <a:endParaRPr lang="en-US" sz="2800" dirty="0"/>
          </a:p>
        </p:txBody>
      </p:sp>
      <p:sp>
        <p:nvSpPr>
          <p:cNvPr id="49" name="Text 47"/>
          <p:cNvSpPr/>
          <p:nvPr/>
        </p:nvSpPr>
        <p:spPr>
          <a:xfrm>
            <a:off x="7904988" y="9509760"/>
            <a:ext cx="2331720" cy="822960"/>
          </a:xfrm>
          <a:prstGeom prst="rect">
            <a:avLst/>
          </a:prstGeom>
          <a:noFill/>
          <a:ln/>
        </p:spPr>
        <p:txBody>
          <a:bodyPr wrap="square" lIns="0" tIns="0" rIns="0" bIns="0" rtlCol="0" anchor="t"/>
          <a:lstStyle/>
          <a:p>
            <a:pPr indent="0" marL="0">
              <a:lnSpc>
                <a:spcPct val="135000"/>
              </a:lnSpc>
              <a:buNone/>
            </a:pPr>
            <a:r>
              <a:rPr lang="en-US" sz="1300" dirty="0">
                <a:solidFill>
                  <a:srgbClr val="8A8280"/>
                </a:solidFill>
                <a:latin typeface="Inter" pitchFamily="34" charset="0"/>
                <a:ea typeface="Inter" pitchFamily="34" charset="-122"/>
                <a:cs typeface="Inter" pitchFamily="34" charset="-120"/>
              </a:rPr>
              <a:t>Processes and</a:t>
            </a:r>
            <a:endParaRPr lang="en-US" sz="1300" dirty="0"/>
          </a:p>
          <a:p>
            <a:pPr indent="0" marL="0">
              <a:lnSpc>
                <a:spcPct val="135000"/>
              </a:lnSpc>
              <a:buNone/>
            </a:pPr>
            <a:r>
              <a:rPr lang="en-US" sz="1300" dirty="0">
                <a:solidFill>
                  <a:srgbClr val="8A8280"/>
                </a:solidFill>
                <a:latin typeface="Inter" pitchFamily="34" charset="0"/>
                <a:ea typeface="Inter" pitchFamily="34" charset="-122"/>
                <a:cs typeface="Inter" pitchFamily="34" charset="-120"/>
              </a:rPr>
              <a:t>flows of work</a:t>
            </a:r>
            <a:endParaRPr lang="en-US" sz="1300" dirty="0"/>
          </a:p>
        </p:txBody>
      </p:sp>
      <p:sp>
        <p:nvSpPr>
          <p:cNvPr id="50" name="Text 48"/>
          <p:cNvSpPr/>
          <p:nvPr/>
        </p:nvSpPr>
        <p:spPr>
          <a:xfrm>
            <a:off x="762610" y="10972800"/>
            <a:ext cx="9904781" cy="274320"/>
          </a:xfrm>
          <a:prstGeom prst="rect">
            <a:avLst/>
          </a:prstGeom>
          <a:noFill/>
          <a:ln/>
        </p:spPr>
        <p:txBody>
          <a:bodyPr wrap="square" lIns="0" tIns="0" rIns="0" bIns="0" rtlCol="0" anchor="ctr"/>
          <a:lstStyle/>
          <a:p>
            <a:pPr algn="ctr" indent="0" marL="0">
              <a:buNone/>
            </a:pPr>
            <a:r>
              <a:rPr lang="en-US" sz="1000" b="1" spc="400" kern="0" dirty="0">
                <a:solidFill>
                  <a:srgbClr val="8A8280"/>
                </a:solidFill>
                <a:latin typeface="Inter" pitchFamily="34" charset="0"/>
                <a:ea typeface="Inter" pitchFamily="34" charset="-122"/>
                <a:cs typeface="Inter" pitchFamily="34" charset="-120"/>
              </a:rPr>
              <a:t>WRITTEN DOWN  ·  ASSIGNABLE  ·  CHANGEABLE IN A YEAR</a:t>
            </a:r>
            <a:endParaRPr lang="en-US" sz="1000" dirty="0"/>
          </a:p>
        </p:txBody>
      </p:sp>
      <p:sp>
        <p:nvSpPr>
          <p:cNvPr id="51" name="Text 49"/>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  6AEP  ·  7-S / 1980</a:t>
            </a:r>
            <a:endParaRPr lang="en-US" sz="1000" dirty="0"/>
          </a:p>
        </p:txBody>
      </p:sp>
      <p:sp>
        <p:nvSpPr>
          <p:cNvPr id="52" name="Text 50"/>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800" spc="1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
        <p:nvSpPr>
          <p:cNvPr id="53" name="Text 51"/>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8A8280"/>
                </a:solidFill>
                <a:latin typeface="Inter" pitchFamily="34" charset="0"/>
                <a:ea typeface="Inter" pitchFamily="34" charset="-122"/>
                <a:cs typeface="Inter" pitchFamily="34" charset="-120"/>
              </a:rPr>
              <a:t>NEXT</a:t>
            </a:r>
            <a:endParaRPr lang="en-US" sz="900" dirty="0"/>
          </a:p>
        </p:txBody>
      </p:sp>
      <p:sp>
        <p:nvSpPr>
          <p:cNvPr id="54" name="Shape 52"/>
          <p:cNvSpPr/>
          <p:nvPr/>
        </p:nvSpPr>
        <p:spPr>
          <a:xfrm>
            <a:off x="9890150" y="12738506"/>
            <a:ext cx="548640" cy="0"/>
          </a:xfrm>
          <a:prstGeom prst="line">
            <a:avLst/>
          </a:prstGeom>
          <a:noFill/>
          <a:ln w="17780">
            <a:solidFill>
              <a:srgbClr val="F7F471"/>
            </a:solidFill>
            <a:prstDash val="solid"/>
          </a:ln>
        </p:spPr>
      </p:sp>
      <p:sp>
        <p:nvSpPr>
          <p:cNvPr id="55" name="Shape 53"/>
          <p:cNvSpPr/>
          <p:nvPr/>
        </p:nvSpPr>
        <p:spPr>
          <a:xfrm rot="5400000">
            <a:off x="10438790" y="12647066"/>
            <a:ext cx="164592" cy="182880"/>
          </a:xfrm>
          <a:prstGeom prst="triangle">
            <a:avLst/>
          </a:prstGeom>
          <a:solidFill>
            <a:srgbClr val="F7F471"/>
          </a:solidFill>
          <a:ln/>
        </p:spPr>
      </p:sp>
      <p:sp>
        <p:nvSpPr>
          <p:cNvPr id="56" name="Text 54"/>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3 / 13</a:t>
            </a:r>
            <a:endParaRPr lang="en-US" sz="11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762610" y="762610"/>
            <a:ext cx="0" cy="12762281"/>
          </a:xfrm>
          <a:prstGeom prst="line">
            <a:avLst/>
          </a:prstGeom>
          <a:noFill/>
          <a:ln w="5080">
            <a:solidFill>
              <a:srgbClr val="C4B9AE">
                <a:alpha val="18000"/>
              </a:srgbClr>
            </a:solidFill>
            <a:prstDash val="solid"/>
          </a:ln>
        </p:spPr>
      </p:sp>
      <p:sp>
        <p:nvSpPr>
          <p:cNvPr id="3" name="Shape 1"/>
          <p:cNvSpPr/>
          <p:nvPr/>
        </p:nvSpPr>
        <p:spPr>
          <a:xfrm>
            <a:off x="1334110" y="762610"/>
            <a:ext cx="0" cy="12762281"/>
          </a:xfrm>
          <a:prstGeom prst="line">
            <a:avLst/>
          </a:prstGeom>
          <a:noFill/>
          <a:ln w="5080">
            <a:solidFill>
              <a:srgbClr val="C4B9AE">
                <a:alpha val="18000"/>
              </a:srgbClr>
            </a:solidFill>
            <a:prstDash val="solid"/>
          </a:ln>
        </p:spPr>
      </p:sp>
      <p:sp>
        <p:nvSpPr>
          <p:cNvPr id="4" name="Shape 2"/>
          <p:cNvSpPr/>
          <p:nvPr/>
        </p:nvSpPr>
        <p:spPr>
          <a:xfrm>
            <a:off x="1905610" y="762610"/>
            <a:ext cx="0" cy="12762281"/>
          </a:xfrm>
          <a:prstGeom prst="line">
            <a:avLst/>
          </a:prstGeom>
          <a:noFill/>
          <a:ln w="5080">
            <a:solidFill>
              <a:srgbClr val="C4B9AE">
                <a:alpha val="18000"/>
              </a:srgbClr>
            </a:solidFill>
            <a:prstDash val="solid"/>
          </a:ln>
        </p:spPr>
      </p:sp>
      <p:sp>
        <p:nvSpPr>
          <p:cNvPr id="5" name="Shape 3"/>
          <p:cNvSpPr/>
          <p:nvPr/>
        </p:nvSpPr>
        <p:spPr>
          <a:xfrm>
            <a:off x="2477110" y="762610"/>
            <a:ext cx="0" cy="12762281"/>
          </a:xfrm>
          <a:prstGeom prst="line">
            <a:avLst/>
          </a:prstGeom>
          <a:noFill/>
          <a:ln w="5080">
            <a:solidFill>
              <a:srgbClr val="C4B9AE">
                <a:alpha val="18000"/>
              </a:srgbClr>
            </a:solidFill>
            <a:prstDash val="solid"/>
          </a:ln>
        </p:spPr>
      </p:sp>
      <p:sp>
        <p:nvSpPr>
          <p:cNvPr id="6" name="Shape 4"/>
          <p:cNvSpPr/>
          <p:nvPr/>
        </p:nvSpPr>
        <p:spPr>
          <a:xfrm>
            <a:off x="3048610" y="762610"/>
            <a:ext cx="0" cy="12762281"/>
          </a:xfrm>
          <a:prstGeom prst="line">
            <a:avLst/>
          </a:prstGeom>
          <a:noFill/>
          <a:ln w="5080">
            <a:solidFill>
              <a:srgbClr val="C4B9AE">
                <a:alpha val="18000"/>
              </a:srgbClr>
            </a:solidFill>
            <a:prstDash val="solid"/>
          </a:ln>
        </p:spPr>
      </p:sp>
      <p:sp>
        <p:nvSpPr>
          <p:cNvPr id="7" name="Shape 5"/>
          <p:cNvSpPr/>
          <p:nvPr/>
        </p:nvSpPr>
        <p:spPr>
          <a:xfrm>
            <a:off x="3620110" y="762610"/>
            <a:ext cx="0" cy="12762281"/>
          </a:xfrm>
          <a:prstGeom prst="line">
            <a:avLst/>
          </a:prstGeom>
          <a:noFill/>
          <a:ln w="5080">
            <a:solidFill>
              <a:srgbClr val="C4B9AE">
                <a:alpha val="18000"/>
              </a:srgbClr>
            </a:solidFill>
            <a:prstDash val="solid"/>
          </a:ln>
        </p:spPr>
      </p:sp>
      <p:sp>
        <p:nvSpPr>
          <p:cNvPr id="8" name="Shape 6"/>
          <p:cNvSpPr/>
          <p:nvPr/>
        </p:nvSpPr>
        <p:spPr>
          <a:xfrm>
            <a:off x="4191610" y="762610"/>
            <a:ext cx="0" cy="12762281"/>
          </a:xfrm>
          <a:prstGeom prst="line">
            <a:avLst/>
          </a:prstGeom>
          <a:noFill/>
          <a:ln w="5080">
            <a:solidFill>
              <a:srgbClr val="C4B9AE">
                <a:alpha val="18000"/>
              </a:srgbClr>
            </a:solidFill>
            <a:prstDash val="solid"/>
          </a:ln>
        </p:spPr>
      </p:sp>
      <p:sp>
        <p:nvSpPr>
          <p:cNvPr id="9" name="Shape 7"/>
          <p:cNvSpPr/>
          <p:nvPr/>
        </p:nvSpPr>
        <p:spPr>
          <a:xfrm>
            <a:off x="4763110" y="762610"/>
            <a:ext cx="0" cy="12762281"/>
          </a:xfrm>
          <a:prstGeom prst="line">
            <a:avLst/>
          </a:prstGeom>
          <a:noFill/>
          <a:ln w="5080">
            <a:solidFill>
              <a:srgbClr val="C4B9AE">
                <a:alpha val="18000"/>
              </a:srgbClr>
            </a:solidFill>
            <a:prstDash val="solid"/>
          </a:ln>
        </p:spPr>
      </p:sp>
      <p:sp>
        <p:nvSpPr>
          <p:cNvPr id="10" name="Shape 8"/>
          <p:cNvSpPr/>
          <p:nvPr/>
        </p:nvSpPr>
        <p:spPr>
          <a:xfrm>
            <a:off x="5334610" y="762610"/>
            <a:ext cx="0" cy="12762281"/>
          </a:xfrm>
          <a:prstGeom prst="line">
            <a:avLst/>
          </a:prstGeom>
          <a:noFill/>
          <a:ln w="5080">
            <a:solidFill>
              <a:srgbClr val="C4B9AE">
                <a:alpha val="18000"/>
              </a:srgbClr>
            </a:solidFill>
            <a:prstDash val="solid"/>
          </a:ln>
        </p:spPr>
      </p:sp>
      <p:sp>
        <p:nvSpPr>
          <p:cNvPr id="11" name="Shape 9"/>
          <p:cNvSpPr/>
          <p:nvPr/>
        </p:nvSpPr>
        <p:spPr>
          <a:xfrm>
            <a:off x="5906110" y="762610"/>
            <a:ext cx="0" cy="12762281"/>
          </a:xfrm>
          <a:prstGeom prst="line">
            <a:avLst/>
          </a:prstGeom>
          <a:noFill/>
          <a:ln w="5080">
            <a:solidFill>
              <a:srgbClr val="C4B9AE">
                <a:alpha val="18000"/>
              </a:srgbClr>
            </a:solidFill>
            <a:prstDash val="solid"/>
          </a:ln>
        </p:spPr>
      </p:sp>
      <p:sp>
        <p:nvSpPr>
          <p:cNvPr id="12" name="Shape 10"/>
          <p:cNvSpPr/>
          <p:nvPr/>
        </p:nvSpPr>
        <p:spPr>
          <a:xfrm>
            <a:off x="6477610" y="762610"/>
            <a:ext cx="0" cy="12762281"/>
          </a:xfrm>
          <a:prstGeom prst="line">
            <a:avLst/>
          </a:prstGeom>
          <a:noFill/>
          <a:ln w="5080">
            <a:solidFill>
              <a:srgbClr val="C4B9AE">
                <a:alpha val="18000"/>
              </a:srgbClr>
            </a:solidFill>
            <a:prstDash val="solid"/>
          </a:ln>
        </p:spPr>
      </p:sp>
      <p:sp>
        <p:nvSpPr>
          <p:cNvPr id="13" name="Shape 11"/>
          <p:cNvSpPr/>
          <p:nvPr/>
        </p:nvSpPr>
        <p:spPr>
          <a:xfrm>
            <a:off x="7049110" y="762610"/>
            <a:ext cx="0" cy="12762281"/>
          </a:xfrm>
          <a:prstGeom prst="line">
            <a:avLst/>
          </a:prstGeom>
          <a:noFill/>
          <a:ln w="5080">
            <a:solidFill>
              <a:srgbClr val="C4B9AE">
                <a:alpha val="18000"/>
              </a:srgbClr>
            </a:solidFill>
            <a:prstDash val="solid"/>
          </a:ln>
        </p:spPr>
      </p:sp>
      <p:sp>
        <p:nvSpPr>
          <p:cNvPr id="14" name="Shape 12"/>
          <p:cNvSpPr/>
          <p:nvPr/>
        </p:nvSpPr>
        <p:spPr>
          <a:xfrm>
            <a:off x="7620610" y="762610"/>
            <a:ext cx="0" cy="12762281"/>
          </a:xfrm>
          <a:prstGeom prst="line">
            <a:avLst/>
          </a:prstGeom>
          <a:noFill/>
          <a:ln w="5080">
            <a:solidFill>
              <a:srgbClr val="C4B9AE">
                <a:alpha val="18000"/>
              </a:srgbClr>
            </a:solidFill>
            <a:prstDash val="solid"/>
          </a:ln>
        </p:spPr>
      </p:sp>
      <p:sp>
        <p:nvSpPr>
          <p:cNvPr id="15" name="Shape 13"/>
          <p:cNvSpPr/>
          <p:nvPr/>
        </p:nvSpPr>
        <p:spPr>
          <a:xfrm>
            <a:off x="8192110" y="762610"/>
            <a:ext cx="0" cy="12762281"/>
          </a:xfrm>
          <a:prstGeom prst="line">
            <a:avLst/>
          </a:prstGeom>
          <a:noFill/>
          <a:ln w="5080">
            <a:solidFill>
              <a:srgbClr val="C4B9AE">
                <a:alpha val="18000"/>
              </a:srgbClr>
            </a:solidFill>
            <a:prstDash val="solid"/>
          </a:ln>
        </p:spPr>
      </p:sp>
      <p:sp>
        <p:nvSpPr>
          <p:cNvPr id="16" name="Shape 14"/>
          <p:cNvSpPr/>
          <p:nvPr/>
        </p:nvSpPr>
        <p:spPr>
          <a:xfrm>
            <a:off x="8763610" y="762610"/>
            <a:ext cx="0" cy="12762281"/>
          </a:xfrm>
          <a:prstGeom prst="line">
            <a:avLst/>
          </a:prstGeom>
          <a:noFill/>
          <a:ln w="5080">
            <a:solidFill>
              <a:srgbClr val="C4B9AE">
                <a:alpha val="18000"/>
              </a:srgbClr>
            </a:solidFill>
            <a:prstDash val="solid"/>
          </a:ln>
        </p:spPr>
      </p:sp>
      <p:sp>
        <p:nvSpPr>
          <p:cNvPr id="17" name="Shape 15"/>
          <p:cNvSpPr/>
          <p:nvPr/>
        </p:nvSpPr>
        <p:spPr>
          <a:xfrm>
            <a:off x="9335110" y="762610"/>
            <a:ext cx="0" cy="12762281"/>
          </a:xfrm>
          <a:prstGeom prst="line">
            <a:avLst/>
          </a:prstGeom>
          <a:noFill/>
          <a:ln w="5080">
            <a:solidFill>
              <a:srgbClr val="C4B9AE">
                <a:alpha val="18000"/>
              </a:srgbClr>
            </a:solidFill>
            <a:prstDash val="solid"/>
          </a:ln>
        </p:spPr>
      </p:sp>
      <p:sp>
        <p:nvSpPr>
          <p:cNvPr id="18" name="Shape 16"/>
          <p:cNvSpPr/>
          <p:nvPr/>
        </p:nvSpPr>
        <p:spPr>
          <a:xfrm>
            <a:off x="9906610" y="762610"/>
            <a:ext cx="0" cy="12762281"/>
          </a:xfrm>
          <a:prstGeom prst="line">
            <a:avLst/>
          </a:prstGeom>
          <a:noFill/>
          <a:ln w="5080">
            <a:solidFill>
              <a:srgbClr val="C4B9AE">
                <a:alpha val="18000"/>
              </a:srgbClr>
            </a:solidFill>
            <a:prstDash val="solid"/>
          </a:ln>
        </p:spPr>
      </p:sp>
      <p:sp>
        <p:nvSpPr>
          <p:cNvPr id="19" name="Shape 17"/>
          <p:cNvSpPr/>
          <p:nvPr/>
        </p:nvSpPr>
        <p:spPr>
          <a:xfrm>
            <a:off x="10478110" y="762610"/>
            <a:ext cx="0" cy="12762281"/>
          </a:xfrm>
          <a:prstGeom prst="line">
            <a:avLst/>
          </a:prstGeom>
          <a:noFill/>
          <a:ln w="5080">
            <a:solidFill>
              <a:srgbClr val="C4B9AE">
                <a:alpha val="18000"/>
              </a:srgbClr>
            </a:solidFill>
            <a:prstDash val="solid"/>
          </a:ln>
        </p:spPr>
      </p:sp>
      <p:sp>
        <p:nvSpPr>
          <p:cNvPr id="20" name="Shape 18"/>
          <p:cNvSpPr/>
          <p:nvPr/>
        </p:nvSpPr>
        <p:spPr>
          <a:xfrm>
            <a:off x="762610" y="762610"/>
            <a:ext cx="9904781" cy="0"/>
          </a:xfrm>
          <a:prstGeom prst="line">
            <a:avLst/>
          </a:prstGeom>
          <a:noFill/>
          <a:ln w="5080">
            <a:solidFill>
              <a:srgbClr val="C4B9AE">
                <a:alpha val="18000"/>
              </a:srgbClr>
            </a:solidFill>
            <a:prstDash val="solid"/>
          </a:ln>
        </p:spPr>
      </p:sp>
      <p:sp>
        <p:nvSpPr>
          <p:cNvPr id="21" name="Shape 19"/>
          <p:cNvSpPr/>
          <p:nvPr/>
        </p:nvSpPr>
        <p:spPr>
          <a:xfrm>
            <a:off x="762610" y="1334110"/>
            <a:ext cx="9904781" cy="0"/>
          </a:xfrm>
          <a:prstGeom prst="line">
            <a:avLst/>
          </a:prstGeom>
          <a:noFill/>
          <a:ln w="5080">
            <a:solidFill>
              <a:srgbClr val="C4B9AE">
                <a:alpha val="18000"/>
              </a:srgbClr>
            </a:solidFill>
            <a:prstDash val="solid"/>
          </a:ln>
        </p:spPr>
      </p:sp>
      <p:sp>
        <p:nvSpPr>
          <p:cNvPr id="22" name="Shape 20"/>
          <p:cNvSpPr/>
          <p:nvPr/>
        </p:nvSpPr>
        <p:spPr>
          <a:xfrm>
            <a:off x="762610" y="1905610"/>
            <a:ext cx="9904781" cy="0"/>
          </a:xfrm>
          <a:prstGeom prst="line">
            <a:avLst/>
          </a:prstGeom>
          <a:noFill/>
          <a:ln w="5080">
            <a:solidFill>
              <a:srgbClr val="C4B9AE">
                <a:alpha val="18000"/>
              </a:srgbClr>
            </a:solidFill>
            <a:prstDash val="solid"/>
          </a:ln>
        </p:spPr>
      </p:sp>
      <p:sp>
        <p:nvSpPr>
          <p:cNvPr id="23" name="Shape 21"/>
          <p:cNvSpPr/>
          <p:nvPr/>
        </p:nvSpPr>
        <p:spPr>
          <a:xfrm>
            <a:off x="762610" y="2477110"/>
            <a:ext cx="9904781" cy="0"/>
          </a:xfrm>
          <a:prstGeom prst="line">
            <a:avLst/>
          </a:prstGeom>
          <a:noFill/>
          <a:ln w="5080">
            <a:solidFill>
              <a:srgbClr val="C4B9AE">
                <a:alpha val="18000"/>
              </a:srgbClr>
            </a:solidFill>
            <a:prstDash val="solid"/>
          </a:ln>
        </p:spPr>
      </p:sp>
      <p:sp>
        <p:nvSpPr>
          <p:cNvPr id="24" name="Shape 22"/>
          <p:cNvSpPr/>
          <p:nvPr/>
        </p:nvSpPr>
        <p:spPr>
          <a:xfrm>
            <a:off x="762610" y="3048610"/>
            <a:ext cx="9904781" cy="0"/>
          </a:xfrm>
          <a:prstGeom prst="line">
            <a:avLst/>
          </a:prstGeom>
          <a:noFill/>
          <a:ln w="5080">
            <a:solidFill>
              <a:srgbClr val="C4B9AE">
                <a:alpha val="18000"/>
              </a:srgbClr>
            </a:solidFill>
            <a:prstDash val="solid"/>
          </a:ln>
        </p:spPr>
      </p:sp>
      <p:sp>
        <p:nvSpPr>
          <p:cNvPr id="25" name="Shape 23"/>
          <p:cNvSpPr/>
          <p:nvPr/>
        </p:nvSpPr>
        <p:spPr>
          <a:xfrm>
            <a:off x="762610" y="3620110"/>
            <a:ext cx="9904781" cy="0"/>
          </a:xfrm>
          <a:prstGeom prst="line">
            <a:avLst/>
          </a:prstGeom>
          <a:noFill/>
          <a:ln w="5080">
            <a:solidFill>
              <a:srgbClr val="C4B9AE">
                <a:alpha val="18000"/>
              </a:srgbClr>
            </a:solidFill>
            <a:prstDash val="solid"/>
          </a:ln>
        </p:spPr>
      </p:sp>
      <p:sp>
        <p:nvSpPr>
          <p:cNvPr id="26" name="Shape 24"/>
          <p:cNvSpPr/>
          <p:nvPr/>
        </p:nvSpPr>
        <p:spPr>
          <a:xfrm>
            <a:off x="762610" y="4191610"/>
            <a:ext cx="9904781" cy="0"/>
          </a:xfrm>
          <a:prstGeom prst="line">
            <a:avLst/>
          </a:prstGeom>
          <a:noFill/>
          <a:ln w="5080">
            <a:solidFill>
              <a:srgbClr val="C4B9AE">
                <a:alpha val="18000"/>
              </a:srgbClr>
            </a:solidFill>
            <a:prstDash val="solid"/>
          </a:ln>
        </p:spPr>
      </p:sp>
      <p:sp>
        <p:nvSpPr>
          <p:cNvPr id="27" name="Shape 25"/>
          <p:cNvSpPr/>
          <p:nvPr/>
        </p:nvSpPr>
        <p:spPr>
          <a:xfrm>
            <a:off x="762610" y="4763110"/>
            <a:ext cx="9904781" cy="0"/>
          </a:xfrm>
          <a:prstGeom prst="line">
            <a:avLst/>
          </a:prstGeom>
          <a:noFill/>
          <a:ln w="5080">
            <a:solidFill>
              <a:srgbClr val="C4B9AE">
                <a:alpha val="18000"/>
              </a:srgbClr>
            </a:solidFill>
            <a:prstDash val="solid"/>
          </a:ln>
        </p:spPr>
      </p:sp>
      <p:sp>
        <p:nvSpPr>
          <p:cNvPr id="28" name="Shape 26"/>
          <p:cNvSpPr/>
          <p:nvPr/>
        </p:nvSpPr>
        <p:spPr>
          <a:xfrm>
            <a:off x="762610" y="5334610"/>
            <a:ext cx="9904781" cy="0"/>
          </a:xfrm>
          <a:prstGeom prst="line">
            <a:avLst/>
          </a:prstGeom>
          <a:noFill/>
          <a:ln w="5080">
            <a:solidFill>
              <a:srgbClr val="C4B9AE">
                <a:alpha val="18000"/>
              </a:srgbClr>
            </a:solidFill>
            <a:prstDash val="solid"/>
          </a:ln>
        </p:spPr>
      </p:sp>
      <p:sp>
        <p:nvSpPr>
          <p:cNvPr id="29" name="Shape 27"/>
          <p:cNvSpPr/>
          <p:nvPr/>
        </p:nvSpPr>
        <p:spPr>
          <a:xfrm>
            <a:off x="762610" y="5906110"/>
            <a:ext cx="9904781" cy="0"/>
          </a:xfrm>
          <a:prstGeom prst="line">
            <a:avLst/>
          </a:prstGeom>
          <a:noFill/>
          <a:ln w="5080">
            <a:solidFill>
              <a:srgbClr val="C4B9AE">
                <a:alpha val="18000"/>
              </a:srgbClr>
            </a:solidFill>
            <a:prstDash val="solid"/>
          </a:ln>
        </p:spPr>
      </p:sp>
      <p:sp>
        <p:nvSpPr>
          <p:cNvPr id="30" name="Shape 28"/>
          <p:cNvSpPr/>
          <p:nvPr/>
        </p:nvSpPr>
        <p:spPr>
          <a:xfrm>
            <a:off x="762610" y="6477610"/>
            <a:ext cx="9904781" cy="0"/>
          </a:xfrm>
          <a:prstGeom prst="line">
            <a:avLst/>
          </a:prstGeom>
          <a:noFill/>
          <a:ln w="5080">
            <a:solidFill>
              <a:srgbClr val="C4B9AE">
                <a:alpha val="18000"/>
              </a:srgbClr>
            </a:solidFill>
            <a:prstDash val="solid"/>
          </a:ln>
        </p:spPr>
      </p:sp>
      <p:sp>
        <p:nvSpPr>
          <p:cNvPr id="31" name="Shape 29"/>
          <p:cNvSpPr/>
          <p:nvPr/>
        </p:nvSpPr>
        <p:spPr>
          <a:xfrm>
            <a:off x="762610" y="7049110"/>
            <a:ext cx="9904781" cy="0"/>
          </a:xfrm>
          <a:prstGeom prst="line">
            <a:avLst/>
          </a:prstGeom>
          <a:noFill/>
          <a:ln w="5080">
            <a:solidFill>
              <a:srgbClr val="C4B9AE">
                <a:alpha val="18000"/>
              </a:srgbClr>
            </a:solidFill>
            <a:prstDash val="solid"/>
          </a:ln>
        </p:spPr>
      </p:sp>
      <p:sp>
        <p:nvSpPr>
          <p:cNvPr id="32" name="Shape 30"/>
          <p:cNvSpPr/>
          <p:nvPr/>
        </p:nvSpPr>
        <p:spPr>
          <a:xfrm>
            <a:off x="762610" y="7620610"/>
            <a:ext cx="9904781" cy="0"/>
          </a:xfrm>
          <a:prstGeom prst="line">
            <a:avLst/>
          </a:prstGeom>
          <a:noFill/>
          <a:ln w="5080">
            <a:solidFill>
              <a:srgbClr val="C4B9AE">
                <a:alpha val="18000"/>
              </a:srgbClr>
            </a:solidFill>
            <a:prstDash val="solid"/>
          </a:ln>
        </p:spPr>
      </p:sp>
      <p:sp>
        <p:nvSpPr>
          <p:cNvPr id="33" name="Shape 31"/>
          <p:cNvSpPr/>
          <p:nvPr/>
        </p:nvSpPr>
        <p:spPr>
          <a:xfrm>
            <a:off x="762610" y="8192110"/>
            <a:ext cx="9904781" cy="0"/>
          </a:xfrm>
          <a:prstGeom prst="line">
            <a:avLst/>
          </a:prstGeom>
          <a:noFill/>
          <a:ln w="5080">
            <a:solidFill>
              <a:srgbClr val="C4B9AE">
                <a:alpha val="18000"/>
              </a:srgbClr>
            </a:solidFill>
            <a:prstDash val="solid"/>
          </a:ln>
        </p:spPr>
      </p:sp>
      <p:sp>
        <p:nvSpPr>
          <p:cNvPr id="34" name="Shape 32"/>
          <p:cNvSpPr/>
          <p:nvPr/>
        </p:nvSpPr>
        <p:spPr>
          <a:xfrm>
            <a:off x="762610" y="8763610"/>
            <a:ext cx="9904781" cy="0"/>
          </a:xfrm>
          <a:prstGeom prst="line">
            <a:avLst/>
          </a:prstGeom>
          <a:noFill/>
          <a:ln w="5080">
            <a:solidFill>
              <a:srgbClr val="C4B9AE">
                <a:alpha val="18000"/>
              </a:srgbClr>
            </a:solidFill>
            <a:prstDash val="solid"/>
          </a:ln>
        </p:spPr>
      </p:sp>
      <p:sp>
        <p:nvSpPr>
          <p:cNvPr id="35" name="Shape 33"/>
          <p:cNvSpPr/>
          <p:nvPr/>
        </p:nvSpPr>
        <p:spPr>
          <a:xfrm>
            <a:off x="762610" y="9335110"/>
            <a:ext cx="9904781" cy="0"/>
          </a:xfrm>
          <a:prstGeom prst="line">
            <a:avLst/>
          </a:prstGeom>
          <a:noFill/>
          <a:ln w="5080">
            <a:solidFill>
              <a:srgbClr val="C4B9AE">
                <a:alpha val="18000"/>
              </a:srgbClr>
            </a:solidFill>
            <a:prstDash val="solid"/>
          </a:ln>
        </p:spPr>
      </p:sp>
      <p:sp>
        <p:nvSpPr>
          <p:cNvPr id="36" name="Shape 34"/>
          <p:cNvSpPr/>
          <p:nvPr/>
        </p:nvSpPr>
        <p:spPr>
          <a:xfrm>
            <a:off x="762610" y="9906610"/>
            <a:ext cx="9904781" cy="0"/>
          </a:xfrm>
          <a:prstGeom prst="line">
            <a:avLst/>
          </a:prstGeom>
          <a:noFill/>
          <a:ln w="5080">
            <a:solidFill>
              <a:srgbClr val="C4B9AE">
                <a:alpha val="18000"/>
              </a:srgbClr>
            </a:solidFill>
            <a:prstDash val="solid"/>
          </a:ln>
        </p:spPr>
      </p:sp>
      <p:sp>
        <p:nvSpPr>
          <p:cNvPr id="37" name="Shape 35"/>
          <p:cNvSpPr/>
          <p:nvPr/>
        </p:nvSpPr>
        <p:spPr>
          <a:xfrm>
            <a:off x="762610" y="10478110"/>
            <a:ext cx="9904781" cy="0"/>
          </a:xfrm>
          <a:prstGeom prst="line">
            <a:avLst/>
          </a:prstGeom>
          <a:noFill/>
          <a:ln w="5080">
            <a:solidFill>
              <a:srgbClr val="C4B9AE">
                <a:alpha val="18000"/>
              </a:srgbClr>
            </a:solidFill>
            <a:prstDash val="solid"/>
          </a:ln>
        </p:spPr>
      </p:sp>
      <p:sp>
        <p:nvSpPr>
          <p:cNvPr id="38" name="Shape 36"/>
          <p:cNvSpPr/>
          <p:nvPr/>
        </p:nvSpPr>
        <p:spPr>
          <a:xfrm>
            <a:off x="762610" y="11049610"/>
            <a:ext cx="9904781" cy="0"/>
          </a:xfrm>
          <a:prstGeom prst="line">
            <a:avLst/>
          </a:prstGeom>
          <a:noFill/>
          <a:ln w="5080">
            <a:solidFill>
              <a:srgbClr val="C4B9AE">
                <a:alpha val="18000"/>
              </a:srgbClr>
            </a:solidFill>
            <a:prstDash val="solid"/>
          </a:ln>
        </p:spPr>
      </p:sp>
      <p:sp>
        <p:nvSpPr>
          <p:cNvPr id="39" name="Shape 37"/>
          <p:cNvSpPr/>
          <p:nvPr/>
        </p:nvSpPr>
        <p:spPr>
          <a:xfrm>
            <a:off x="762610" y="11621110"/>
            <a:ext cx="9904781" cy="0"/>
          </a:xfrm>
          <a:prstGeom prst="line">
            <a:avLst/>
          </a:prstGeom>
          <a:noFill/>
          <a:ln w="5080">
            <a:solidFill>
              <a:srgbClr val="C4B9AE">
                <a:alpha val="18000"/>
              </a:srgbClr>
            </a:solidFill>
            <a:prstDash val="solid"/>
          </a:ln>
        </p:spPr>
      </p:sp>
      <p:sp>
        <p:nvSpPr>
          <p:cNvPr id="40" name="Shape 38"/>
          <p:cNvSpPr/>
          <p:nvPr/>
        </p:nvSpPr>
        <p:spPr>
          <a:xfrm>
            <a:off x="762610" y="12192610"/>
            <a:ext cx="9904781" cy="0"/>
          </a:xfrm>
          <a:prstGeom prst="line">
            <a:avLst/>
          </a:prstGeom>
          <a:noFill/>
          <a:ln w="5080">
            <a:solidFill>
              <a:srgbClr val="C4B9AE">
                <a:alpha val="18000"/>
              </a:srgbClr>
            </a:solidFill>
            <a:prstDash val="solid"/>
          </a:ln>
        </p:spPr>
      </p:sp>
      <p:sp>
        <p:nvSpPr>
          <p:cNvPr id="41" name="Shape 39"/>
          <p:cNvSpPr/>
          <p:nvPr/>
        </p:nvSpPr>
        <p:spPr>
          <a:xfrm>
            <a:off x="762610" y="12764110"/>
            <a:ext cx="9904781" cy="0"/>
          </a:xfrm>
          <a:prstGeom prst="line">
            <a:avLst/>
          </a:prstGeom>
          <a:noFill/>
          <a:ln w="5080">
            <a:solidFill>
              <a:srgbClr val="C4B9AE">
                <a:alpha val="18000"/>
              </a:srgbClr>
            </a:solidFill>
            <a:prstDash val="solid"/>
          </a:ln>
        </p:spPr>
      </p:sp>
      <p:sp>
        <p:nvSpPr>
          <p:cNvPr id="42" name="Shape 40"/>
          <p:cNvSpPr/>
          <p:nvPr/>
        </p:nvSpPr>
        <p:spPr>
          <a:xfrm>
            <a:off x="762610" y="13335610"/>
            <a:ext cx="9904781" cy="0"/>
          </a:xfrm>
          <a:prstGeom prst="line">
            <a:avLst/>
          </a:prstGeom>
          <a:noFill/>
          <a:ln w="5080">
            <a:solidFill>
              <a:srgbClr val="C4B9AE">
                <a:alpha val="18000"/>
              </a:srgbClr>
            </a:solidFill>
            <a:prstDash val="solid"/>
          </a:ln>
        </p:spPr>
      </p:sp>
      <p:sp>
        <p:nvSpPr>
          <p:cNvPr id="43" name="Shape 41"/>
          <p:cNvSpPr/>
          <p:nvPr/>
        </p:nvSpPr>
        <p:spPr>
          <a:xfrm>
            <a:off x="762610" y="1371600"/>
            <a:ext cx="548640" cy="36576"/>
          </a:xfrm>
          <a:prstGeom prst="rect">
            <a:avLst/>
          </a:prstGeom>
          <a:solidFill>
            <a:srgbClr val="F7F471"/>
          </a:solidFill>
          <a:ln/>
        </p:spPr>
      </p:sp>
      <p:sp>
        <p:nvSpPr>
          <p:cNvPr id="44" name="Text 42"/>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EDE8DF"/>
                </a:solidFill>
                <a:latin typeface="Inter" pitchFamily="34" charset="0"/>
                <a:ea typeface="Inter" pitchFamily="34" charset="-122"/>
                <a:cs typeface="Inter" pitchFamily="34" charset="-120"/>
              </a:rPr>
              <a:t>THE FRAMEWORK  ·  SOFT Ss</a:t>
            </a:r>
            <a:endParaRPr lang="en-US" sz="1100" dirty="0"/>
          </a:p>
        </p:txBody>
      </p:sp>
      <p:sp>
        <p:nvSpPr>
          <p:cNvPr id="45" name="Text 43"/>
          <p:cNvSpPr/>
          <p:nvPr/>
        </p:nvSpPr>
        <p:spPr>
          <a:xfrm>
            <a:off x="762610" y="2011680"/>
            <a:ext cx="9904781" cy="1280160"/>
          </a:xfrm>
          <a:prstGeom prst="rect">
            <a:avLst/>
          </a:prstGeom>
          <a:noFill/>
          <a:ln/>
        </p:spPr>
        <p:txBody>
          <a:bodyPr wrap="square" lIns="0" tIns="0" rIns="0" bIns="0" rtlCol="0" anchor="t"/>
          <a:lstStyle/>
          <a:p>
            <a:pPr indent="0" marL="0">
              <a:buNone/>
            </a:pPr>
            <a:r>
              <a:rPr lang="en-US" sz="6000" spc="-100" kern="0" dirty="0">
                <a:solidFill>
                  <a:srgbClr val="EDE8DF"/>
                </a:solidFill>
                <a:latin typeface="Playfair Display" pitchFamily="34" charset="0"/>
                <a:ea typeface="Playfair Display" pitchFamily="34" charset="-122"/>
                <a:cs typeface="Playfair Display" pitchFamily="34" charset="-120"/>
              </a:rPr>
              <a:t>Three soft Ss.</a:t>
            </a:r>
            <a:endParaRPr lang="en-US" sz="6000" dirty="0"/>
          </a:p>
        </p:txBody>
      </p:sp>
      <p:sp>
        <p:nvSpPr>
          <p:cNvPr id="46" name="Text 44"/>
          <p:cNvSpPr/>
          <p:nvPr/>
        </p:nvSpPr>
        <p:spPr>
          <a:xfrm>
            <a:off x="762610" y="3154680"/>
            <a:ext cx="9904781" cy="1280160"/>
          </a:xfrm>
          <a:prstGeom prst="rect">
            <a:avLst/>
          </a:prstGeom>
          <a:noFill/>
          <a:ln/>
        </p:spPr>
        <p:txBody>
          <a:bodyPr wrap="square" lIns="0" tIns="0" rIns="0" bIns="0" rtlCol="0" anchor="t"/>
          <a:lstStyle/>
          <a:p>
            <a:pPr indent="0" marL="0">
              <a:buNone/>
            </a:pPr>
            <a:r>
              <a:rPr lang="en-US" sz="6000" spc="-100" kern="0" dirty="0">
                <a:solidFill>
                  <a:srgbClr val="F7F471"/>
                </a:solidFill>
                <a:latin typeface="Playfair Display" pitchFamily="34" charset="0"/>
                <a:ea typeface="Playfair Display" pitchFamily="34" charset="-122"/>
                <a:cs typeface="Playfair Display" pitchFamily="34" charset="-120"/>
              </a:rPr>
              <a:t>The slow-moving half.</a:t>
            </a:r>
            <a:endParaRPr lang="en-US" sz="6000" dirty="0"/>
          </a:p>
        </p:txBody>
      </p:sp>
      <p:sp>
        <p:nvSpPr>
          <p:cNvPr id="47" name="Text 45"/>
          <p:cNvSpPr/>
          <p:nvPr/>
        </p:nvSpPr>
        <p:spPr>
          <a:xfrm>
            <a:off x="762610" y="4937760"/>
            <a:ext cx="9875520" cy="2194560"/>
          </a:xfrm>
          <a:prstGeom prst="rect">
            <a:avLst/>
          </a:prstGeom>
          <a:noFill/>
          <a:ln/>
        </p:spPr>
        <p:txBody>
          <a:bodyPr wrap="square" lIns="0" tIns="0" rIns="0" bIns="0" rtlCol="0" anchor="t"/>
          <a:lstStyle/>
          <a:p>
            <a:pPr indent="0" marL="0">
              <a:lnSpc>
                <a:spcPct val="145000"/>
              </a:lnSpc>
              <a:buNone/>
            </a:pPr>
            <a:r>
              <a:rPr lang="en-US" sz="1800" dirty="0">
                <a:solidFill>
                  <a:srgbClr val="EDE8DF"/>
                </a:solidFill>
                <a:latin typeface="Inter" pitchFamily="34" charset="0"/>
                <a:ea typeface="Inter" pitchFamily="34" charset="-122"/>
                <a:cs typeface="Inter" pitchFamily="34" charset="-120"/>
              </a:rPr>
              <a:t>Staff, Skills, and Style are the elements that live in people, not on charts. They cannot be reorganized in a quarter. They drift slowly. They are the reason most reorganizations fail to change performance.</a:t>
            </a:r>
            <a:endParaRPr lang="en-US" sz="1800" dirty="0"/>
          </a:p>
        </p:txBody>
      </p:sp>
      <p:sp>
        <p:nvSpPr>
          <p:cNvPr id="48" name="Shape 46"/>
          <p:cNvSpPr/>
          <p:nvPr/>
        </p:nvSpPr>
        <p:spPr>
          <a:xfrm>
            <a:off x="1028700" y="8321040"/>
            <a:ext cx="2697480" cy="2194560"/>
          </a:xfrm>
          <a:prstGeom prst="rect">
            <a:avLst/>
          </a:prstGeom>
          <a:ln w="8890">
            <a:solidFill>
              <a:srgbClr val="EDE8DF"/>
            </a:solidFill>
            <a:prstDash val="solid"/>
          </a:ln>
        </p:spPr>
      </p:sp>
      <p:sp>
        <p:nvSpPr>
          <p:cNvPr id="49" name="Shape 47"/>
          <p:cNvSpPr/>
          <p:nvPr/>
        </p:nvSpPr>
        <p:spPr>
          <a:xfrm>
            <a:off x="1028700" y="8321040"/>
            <a:ext cx="457200" cy="36576"/>
          </a:xfrm>
          <a:prstGeom prst="rect">
            <a:avLst/>
          </a:prstGeom>
          <a:solidFill>
            <a:srgbClr val="F7F471"/>
          </a:solidFill>
          <a:ln/>
        </p:spPr>
      </p:sp>
      <p:sp>
        <p:nvSpPr>
          <p:cNvPr id="50" name="Text 48"/>
          <p:cNvSpPr/>
          <p:nvPr/>
        </p:nvSpPr>
        <p:spPr>
          <a:xfrm>
            <a:off x="1229868" y="8458200"/>
            <a:ext cx="2331720" cy="274320"/>
          </a:xfrm>
          <a:prstGeom prst="rect">
            <a:avLst/>
          </a:prstGeom>
          <a:noFill/>
          <a:ln/>
        </p:spPr>
        <p:txBody>
          <a:bodyPr wrap="square" lIns="0" tIns="0" rIns="0" bIns="0" rtlCol="0" anchor="ctr"/>
          <a:lstStyle/>
          <a:p>
            <a:pPr indent="0" marL="0">
              <a:buNone/>
            </a:pPr>
            <a:r>
              <a:rPr lang="en-US" sz="1000" b="1" spc="300" kern="0" dirty="0">
                <a:solidFill>
                  <a:srgbClr val="C4B9AE"/>
                </a:solidFill>
                <a:latin typeface="Inter" pitchFamily="34" charset="0"/>
                <a:ea typeface="Inter" pitchFamily="34" charset="-122"/>
                <a:cs typeface="Inter" pitchFamily="34" charset="-120"/>
              </a:rPr>
              <a:t>S4</a:t>
            </a:r>
            <a:endParaRPr lang="en-US" sz="1000" dirty="0"/>
          </a:p>
        </p:txBody>
      </p:sp>
      <p:sp>
        <p:nvSpPr>
          <p:cNvPr id="51" name="Text 49"/>
          <p:cNvSpPr/>
          <p:nvPr/>
        </p:nvSpPr>
        <p:spPr>
          <a:xfrm>
            <a:off x="1229868" y="8823960"/>
            <a:ext cx="2331720" cy="548640"/>
          </a:xfrm>
          <a:prstGeom prst="rect">
            <a:avLst/>
          </a:prstGeom>
          <a:noFill/>
          <a:ln/>
        </p:spPr>
        <p:txBody>
          <a:bodyPr wrap="square" lIns="0" tIns="0" rIns="0" bIns="0" rtlCol="0" anchor="ctr"/>
          <a:lstStyle/>
          <a:p>
            <a:pPr indent="0" marL="0">
              <a:buNone/>
            </a:pPr>
            <a:r>
              <a:rPr lang="en-US" sz="2800" spc="-100" kern="0" dirty="0">
                <a:solidFill>
                  <a:srgbClr val="EDE8DF"/>
                </a:solidFill>
                <a:latin typeface="Playfair Display" pitchFamily="34" charset="0"/>
                <a:ea typeface="Playfair Display" pitchFamily="34" charset="-122"/>
                <a:cs typeface="Playfair Display" pitchFamily="34" charset="-120"/>
              </a:rPr>
              <a:t>STAFF</a:t>
            </a:r>
            <a:endParaRPr lang="en-US" sz="2800" dirty="0"/>
          </a:p>
        </p:txBody>
      </p:sp>
      <p:sp>
        <p:nvSpPr>
          <p:cNvPr id="52" name="Text 50"/>
          <p:cNvSpPr/>
          <p:nvPr/>
        </p:nvSpPr>
        <p:spPr>
          <a:xfrm>
            <a:off x="1229868" y="9509760"/>
            <a:ext cx="2331720" cy="822960"/>
          </a:xfrm>
          <a:prstGeom prst="rect">
            <a:avLst/>
          </a:prstGeom>
          <a:noFill/>
          <a:ln/>
        </p:spPr>
        <p:txBody>
          <a:bodyPr wrap="square" lIns="0" tIns="0" rIns="0" bIns="0" rtlCol="0" anchor="t"/>
          <a:lstStyle/>
          <a:p>
            <a:pPr indent="0" marL="0">
              <a:lnSpc>
                <a:spcPct val="135000"/>
              </a:lnSpc>
              <a:buNone/>
            </a:pPr>
            <a:r>
              <a:rPr lang="en-US" sz="1300" dirty="0">
                <a:solidFill>
                  <a:srgbClr val="C4B9AE"/>
                </a:solidFill>
                <a:latin typeface="Inter" pitchFamily="34" charset="0"/>
                <a:ea typeface="Inter" pitchFamily="34" charset="-122"/>
                <a:cs typeface="Inter" pitchFamily="34" charset="-120"/>
              </a:rPr>
              <a:t>Who the firm</a:t>
            </a:r>
            <a:endParaRPr lang="en-US" sz="1300" dirty="0"/>
          </a:p>
          <a:p>
            <a:pPr indent="0" marL="0">
              <a:lnSpc>
                <a:spcPct val="135000"/>
              </a:lnSpc>
              <a:buNone/>
            </a:pPr>
            <a:r>
              <a:rPr lang="en-US" sz="1300" dirty="0">
                <a:solidFill>
                  <a:srgbClr val="C4B9AE"/>
                </a:solidFill>
                <a:latin typeface="Inter" pitchFamily="34" charset="0"/>
                <a:ea typeface="Inter" pitchFamily="34" charset="-122"/>
                <a:cs typeface="Inter" pitchFamily="34" charset="-120"/>
              </a:rPr>
              <a:t>hires and grows</a:t>
            </a:r>
            <a:endParaRPr lang="en-US" sz="1300" dirty="0"/>
          </a:p>
        </p:txBody>
      </p:sp>
      <p:sp>
        <p:nvSpPr>
          <p:cNvPr id="53" name="Shape 51"/>
          <p:cNvSpPr/>
          <p:nvPr/>
        </p:nvSpPr>
        <p:spPr>
          <a:xfrm>
            <a:off x="4366260" y="8321040"/>
            <a:ext cx="2697480" cy="2194560"/>
          </a:xfrm>
          <a:prstGeom prst="rect">
            <a:avLst/>
          </a:prstGeom>
          <a:ln w="8890">
            <a:solidFill>
              <a:srgbClr val="EDE8DF"/>
            </a:solidFill>
            <a:prstDash val="solid"/>
          </a:ln>
        </p:spPr>
      </p:sp>
      <p:sp>
        <p:nvSpPr>
          <p:cNvPr id="54" name="Shape 52"/>
          <p:cNvSpPr/>
          <p:nvPr/>
        </p:nvSpPr>
        <p:spPr>
          <a:xfrm>
            <a:off x="4366260" y="8321040"/>
            <a:ext cx="457200" cy="36576"/>
          </a:xfrm>
          <a:prstGeom prst="rect">
            <a:avLst/>
          </a:prstGeom>
          <a:solidFill>
            <a:srgbClr val="F7F471"/>
          </a:solidFill>
          <a:ln/>
        </p:spPr>
      </p:sp>
      <p:sp>
        <p:nvSpPr>
          <p:cNvPr id="55" name="Text 53"/>
          <p:cNvSpPr/>
          <p:nvPr/>
        </p:nvSpPr>
        <p:spPr>
          <a:xfrm>
            <a:off x="4567428" y="8458200"/>
            <a:ext cx="2331720" cy="274320"/>
          </a:xfrm>
          <a:prstGeom prst="rect">
            <a:avLst/>
          </a:prstGeom>
          <a:noFill/>
          <a:ln/>
        </p:spPr>
        <p:txBody>
          <a:bodyPr wrap="square" lIns="0" tIns="0" rIns="0" bIns="0" rtlCol="0" anchor="ctr"/>
          <a:lstStyle/>
          <a:p>
            <a:pPr indent="0" marL="0">
              <a:buNone/>
            </a:pPr>
            <a:r>
              <a:rPr lang="en-US" sz="1000" b="1" spc="300" kern="0" dirty="0">
                <a:solidFill>
                  <a:srgbClr val="C4B9AE"/>
                </a:solidFill>
                <a:latin typeface="Inter" pitchFamily="34" charset="0"/>
                <a:ea typeface="Inter" pitchFamily="34" charset="-122"/>
                <a:cs typeface="Inter" pitchFamily="34" charset="-120"/>
              </a:rPr>
              <a:t>S5</a:t>
            </a:r>
            <a:endParaRPr lang="en-US" sz="1000" dirty="0"/>
          </a:p>
        </p:txBody>
      </p:sp>
      <p:sp>
        <p:nvSpPr>
          <p:cNvPr id="56" name="Text 54"/>
          <p:cNvSpPr/>
          <p:nvPr/>
        </p:nvSpPr>
        <p:spPr>
          <a:xfrm>
            <a:off x="4567428" y="8823960"/>
            <a:ext cx="2331720" cy="548640"/>
          </a:xfrm>
          <a:prstGeom prst="rect">
            <a:avLst/>
          </a:prstGeom>
          <a:noFill/>
          <a:ln/>
        </p:spPr>
        <p:txBody>
          <a:bodyPr wrap="square" lIns="0" tIns="0" rIns="0" bIns="0" rtlCol="0" anchor="ctr"/>
          <a:lstStyle/>
          <a:p>
            <a:pPr indent="0" marL="0">
              <a:buNone/>
            </a:pPr>
            <a:r>
              <a:rPr lang="en-US" sz="2800" spc="-100" kern="0" dirty="0">
                <a:solidFill>
                  <a:srgbClr val="EDE8DF"/>
                </a:solidFill>
                <a:latin typeface="Playfair Display" pitchFamily="34" charset="0"/>
                <a:ea typeface="Playfair Display" pitchFamily="34" charset="-122"/>
                <a:cs typeface="Playfair Display" pitchFamily="34" charset="-120"/>
              </a:rPr>
              <a:t>SKILLS</a:t>
            </a:r>
            <a:endParaRPr lang="en-US" sz="2800" dirty="0"/>
          </a:p>
        </p:txBody>
      </p:sp>
      <p:sp>
        <p:nvSpPr>
          <p:cNvPr id="57" name="Text 55"/>
          <p:cNvSpPr/>
          <p:nvPr/>
        </p:nvSpPr>
        <p:spPr>
          <a:xfrm>
            <a:off x="4567428" y="9509760"/>
            <a:ext cx="2331720" cy="822960"/>
          </a:xfrm>
          <a:prstGeom prst="rect">
            <a:avLst/>
          </a:prstGeom>
          <a:noFill/>
          <a:ln/>
        </p:spPr>
        <p:txBody>
          <a:bodyPr wrap="square" lIns="0" tIns="0" rIns="0" bIns="0" rtlCol="0" anchor="t"/>
          <a:lstStyle/>
          <a:p>
            <a:pPr indent="0" marL="0">
              <a:lnSpc>
                <a:spcPct val="135000"/>
              </a:lnSpc>
              <a:buNone/>
            </a:pPr>
            <a:r>
              <a:rPr lang="en-US" sz="1300" dirty="0">
                <a:solidFill>
                  <a:srgbClr val="C4B9AE"/>
                </a:solidFill>
                <a:latin typeface="Inter" pitchFamily="34" charset="0"/>
                <a:ea typeface="Inter" pitchFamily="34" charset="-122"/>
                <a:cs typeface="Inter" pitchFamily="34" charset="-120"/>
              </a:rPr>
              <a:t>What the firm</a:t>
            </a:r>
            <a:endParaRPr lang="en-US" sz="1300" dirty="0"/>
          </a:p>
          <a:p>
            <a:pPr indent="0" marL="0">
              <a:lnSpc>
                <a:spcPct val="135000"/>
              </a:lnSpc>
              <a:buNone/>
            </a:pPr>
            <a:r>
              <a:rPr lang="en-US" sz="1300" dirty="0">
                <a:solidFill>
                  <a:srgbClr val="C4B9AE"/>
                </a:solidFill>
                <a:latin typeface="Inter" pitchFamily="34" charset="0"/>
                <a:ea typeface="Inter" pitchFamily="34" charset="-122"/>
                <a:cs typeface="Inter" pitchFamily="34" charset="-120"/>
              </a:rPr>
              <a:t>does well</a:t>
            </a:r>
            <a:endParaRPr lang="en-US" sz="1300" dirty="0"/>
          </a:p>
        </p:txBody>
      </p:sp>
      <p:sp>
        <p:nvSpPr>
          <p:cNvPr id="58" name="Shape 56"/>
          <p:cNvSpPr/>
          <p:nvPr/>
        </p:nvSpPr>
        <p:spPr>
          <a:xfrm>
            <a:off x="7703820" y="8321040"/>
            <a:ext cx="2697480" cy="2194560"/>
          </a:xfrm>
          <a:prstGeom prst="rect">
            <a:avLst/>
          </a:prstGeom>
          <a:ln w="8890">
            <a:solidFill>
              <a:srgbClr val="EDE8DF"/>
            </a:solidFill>
            <a:prstDash val="solid"/>
          </a:ln>
        </p:spPr>
      </p:sp>
      <p:sp>
        <p:nvSpPr>
          <p:cNvPr id="59" name="Shape 57"/>
          <p:cNvSpPr/>
          <p:nvPr/>
        </p:nvSpPr>
        <p:spPr>
          <a:xfrm>
            <a:off x="7703820" y="8321040"/>
            <a:ext cx="457200" cy="36576"/>
          </a:xfrm>
          <a:prstGeom prst="rect">
            <a:avLst/>
          </a:prstGeom>
          <a:solidFill>
            <a:srgbClr val="F7F471"/>
          </a:solidFill>
          <a:ln/>
        </p:spPr>
      </p:sp>
      <p:sp>
        <p:nvSpPr>
          <p:cNvPr id="60" name="Text 58"/>
          <p:cNvSpPr/>
          <p:nvPr/>
        </p:nvSpPr>
        <p:spPr>
          <a:xfrm>
            <a:off x="7904988" y="8458200"/>
            <a:ext cx="2331720" cy="274320"/>
          </a:xfrm>
          <a:prstGeom prst="rect">
            <a:avLst/>
          </a:prstGeom>
          <a:noFill/>
          <a:ln/>
        </p:spPr>
        <p:txBody>
          <a:bodyPr wrap="square" lIns="0" tIns="0" rIns="0" bIns="0" rtlCol="0" anchor="ctr"/>
          <a:lstStyle/>
          <a:p>
            <a:pPr indent="0" marL="0">
              <a:buNone/>
            </a:pPr>
            <a:r>
              <a:rPr lang="en-US" sz="1000" b="1" spc="300" kern="0" dirty="0">
                <a:solidFill>
                  <a:srgbClr val="C4B9AE"/>
                </a:solidFill>
                <a:latin typeface="Inter" pitchFamily="34" charset="0"/>
                <a:ea typeface="Inter" pitchFamily="34" charset="-122"/>
                <a:cs typeface="Inter" pitchFamily="34" charset="-120"/>
              </a:rPr>
              <a:t>S6</a:t>
            </a:r>
            <a:endParaRPr lang="en-US" sz="1000" dirty="0"/>
          </a:p>
        </p:txBody>
      </p:sp>
      <p:sp>
        <p:nvSpPr>
          <p:cNvPr id="61" name="Text 59"/>
          <p:cNvSpPr/>
          <p:nvPr/>
        </p:nvSpPr>
        <p:spPr>
          <a:xfrm>
            <a:off x="7904988" y="8823960"/>
            <a:ext cx="2331720" cy="548640"/>
          </a:xfrm>
          <a:prstGeom prst="rect">
            <a:avLst/>
          </a:prstGeom>
          <a:noFill/>
          <a:ln/>
        </p:spPr>
        <p:txBody>
          <a:bodyPr wrap="square" lIns="0" tIns="0" rIns="0" bIns="0" rtlCol="0" anchor="ctr"/>
          <a:lstStyle/>
          <a:p>
            <a:pPr indent="0" marL="0">
              <a:buNone/>
            </a:pPr>
            <a:r>
              <a:rPr lang="en-US" sz="2800" spc="-100" kern="0" dirty="0">
                <a:solidFill>
                  <a:srgbClr val="EDE8DF"/>
                </a:solidFill>
                <a:latin typeface="Playfair Display" pitchFamily="34" charset="0"/>
                <a:ea typeface="Playfair Display" pitchFamily="34" charset="-122"/>
                <a:cs typeface="Playfair Display" pitchFamily="34" charset="-120"/>
              </a:rPr>
              <a:t>STYLE</a:t>
            </a:r>
            <a:endParaRPr lang="en-US" sz="2800" dirty="0"/>
          </a:p>
        </p:txBody>
      </p:sp>
      <p:sp>
        <p:nvSpPr>
          <p:cNvPr id="62" name="Text 60"/>
          <p:cNvSpPr/>
          <p:nvPr/>
        </p:nvSpPr>
        <p:spPr>
          <a:xfrm>
            <a:off x="7904988" y="9509760"/>
            <a:ext cx="2331720" cy="822960"/>
          </a:xfrm>
          <a:prstGeom prst="rect">
            <a:avLst/>
          </a:prstGeom>
          <a:noFill/>
          <a:ln/>
        </p:spPr>
        <p:txBody>
          <a:bodyPr wrap="square" lIns="0" tIns="0" rIns="0" bIns="0" rtlCol="0" anchor="t"/>
          <a:lstStyle/>
          <a:p>
            <a:pPr indent="0" marL="0">
              <a:lnSpc>
                <a:spcPct val="135000"/>
              </a:lnSpc>
              <a:buNone/>
            </a:pPr>
            <a:r>
              <a:rPr lang="en-US" sz="1300" dirty="0">
                <a:solidFill>
                  <a:srgbClr val="C4B9AE"/>
                </a:solidFill>
                <a:latin typeface="Inter" pitchFamily="34" charset="0"/>
                <a:ea typeface="Inter" pitchFamily="34" charset="-122"/>
                <a:cs typeface="Inter" pitchFamily="34" charset="-120"/>
              </a:rPr>
              <a:t>How leaders</a:t>
            </a:r>
            <a:endParaRPr lang="en-US" sz="1300" dirty="0"/>
          </a:p>
          <a:p>
            <a:pPr indent="0" marL="0">
              <a:lnSpc>
                <a:spcPct val="135000"/>
              </a:lnSpc>
              <a:buNone/>
            </a:pPr>
            <a:r>
              <a:rPr lang="en-US" sz="1300" dirty="0">
                <a:solidFill>
                  <a:srgbClr val="C4B9AE"/>
                </a:solidFill>
                <a:latin typeface="Inter" pitchFamily="34" charset="0"/>
                <a:ea typeface="Inter" pitchFamily="34" charset="-122"/>
                <a:cs typeface="Inter" pitchFamily="34" charset="-120"/>
              </a:rPr>
              <a:t>actually behave</a:t>
            </a:r>
            <a:endParaRPr lang="en-US" sz="1300" dirty="0"/>
          </a:p>
        </p:txBody>
      </p:sp>
      <p:sp>
        <p:nvSpPr>
          <p:cNvPr id="63" name="Text 61"/>
          <p:cNvSpPr/>
          <p:nvPr/>
        </p:nvSpPr>
        <p:spPr>
          <a:xfrm>
            <a:off x="762610" y="10972800"/>
            <a:ext cx="9904781" cy="274320"/>
          </a:xfrm>
          <a:prstGeom prst="rect">
            <a:avLst/>
          </a:prstGeom>
          <a:noFill/>
          <a:ln/>
        </p:spPr>
        <p:txBody>
          <a:bodyPr wrap="square" lIns="0" tIns="0" rIns="0" bIns="0" rtlCol="0" anchor="ctr"/>
          <a:lstStyle/>
          <a:p>
            <a:pPr algn="ctr" indent="0" marL="0">
              <a:buNone/>
            </a:pPr>
            <a:r>
              <a:rPr lang="en-US" sz="1000" b="1" spc="400" kern="0" dirty="0">
                <a:solidFill>
                  <a:srgbClr val="F7F471"/>
                </a:solidFill>
                <a:latin typeface="Inter" pitchFamily="34" charset="0"/>
                <a:ea typeface="Inter" pitchFamily="34" charset="-122"/>
                <a:cs typeface="Inter" pitchFamily="34" charset="-120"/>
              </a:rPr>
              <a:t>LIVES IN PEOPLE  ·  UNASSIGNABLE  ·  DRIFTS OVER YEARS</a:t>
            </a:r>
            <a:endParaRPr lang="en-US" sz="1000" dirty="0"/>
          </a:p>
        </p:txBody>
      </p:sp>
      <p:sp>
        <p:nvSpPr>
          <p:cNvPr id="64" name="Text 62"/>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C4B9AE"/>
                </a:solidFill>
                <a:latin typeface="Inter" pitchFamily="34" charset="0"/>
                <a:ea typeface="Inter" pitchFamily="34" charset="-122"/>
                <a:cs typeface="Inter" pitchFamily="34" charset="-120"/>
              </a:rPr>
              <a:t>Operating  ·  6AEP  ·  7-S / 1980</a:t>
            </a:r>
            <a:endParaRPr lang="en-US" sz="1000" dirty="0"/>
          </a:p>
        </p:txBody>
      </p:sp>
      <p:sp>
        <p:nvSpPr>
          <p:cNvPr id="65" name="Text 63"/>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800" spc="1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
        <p:nvSpPr>
          <p:cNvPr id="66" name="Text 64"/>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C4B9AE"/>
                </a:solidFill>
                <a:latin typeface="Inter" pitchFamily="34" charset="0"/>
                <a:ea typeface="Inter" pitchFamily="34" charset="-122"/>
                <a:cs typeface="Inter" pitchFamily="34" charset="-120"/>
              </a:rPr>
              <a:t>NEXT</a:t>
            </a:r>
            <a:endParaRPr lang="en-US" sz="900" dirty="0"/>
          </a:p>
        </p:txBody>
      </p:sp>
      <p:sp>
        <p:nvSpPr>
          <p:cNvPr id="67" name="Shape 65"/>
          <p:cNvSpPr/>
          <p:nvPr/>
        </p:nvSpPr>
        <p:spPr>
          <a:xfrm>
            <a:off x="9890150" y="12738506"/>
            <a:ext cx="548640" cy="0"/>
          </a:xfrm>
          <a:prstGeom prst="line">
            <a:avLst/>
          </a:prstGeom>
          <a:noFill/>
          <a:ln w="17780">
            <a:solidFill>
              <a:srgbClr val="F7F471"/>
            </a:solidFill>
            <a:prstDash val="solid"/>
          </a:ln>
        </p:spPr>
      </p:sp>
      <p:sp>
        <p:nvSpPr>
          <p:cNvPr id="68" name="Shape 66"/>
          <p:cNvSpPr/>
          <p:nvPr/>
        </p:nvSpPr>
        <p:spPr>
          <a:xfrm rot="5400000">
            <a:off x="10438790" y="12647066"/>
            <a:ext cx="164592" cy="182880"/>
          </a:xfrm>
          <a:prstGeom prst="triangle">
            <a:avLst/>
          </a:prstGeom>
          <a:solidFill>
            <a:srgbClr val="F7F471"/>
          </a:solidFill>
          <a:ln/>
        </p:spPr>
      </p:sp>
      <p:sp>
        <p:nvSpPr>
          <p:cNvPr id="69" name="Text 67"/>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C4B9AE"/>
                </a:solidFill>
                <a:latin typeface="Inter" pitchFamily="34" charset="0"/>
                <a:ea typeface="Inter" pitchFamily="34" charset="-122"/>
                <a:cs typeface="Inter" pitchFamily="34" charset="-120"/>
              </a:rPr>
              <a:t>4 / 13</a:t>
            </a:r>
            <a:endParaRPr lang="en-US" sz="11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762610" y="1371600"/>
            <a:ext cx="548640" cy="36576"/>
          </a:xfrm>
          <a:prstGeom prst="rect">
            <a:avLst/>
          </a:prstGeom>
          <a:solidFill>
            <a:srgbClr val="F7F471"/>
          </a:solidFill>
          <a:ln/>
        </p:spPr>
      </p:sp>
      <p:sp>
        <p:nvSpPr>
          <p:cNvPr id="3" name="Text 1"/>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THE FRAMEWORK  ·  THE CORE</a:t>
            </a:r>
            <a:endParaRPr lang="en-US" sz="1100" dirty="0"/>
          </a:p>
        </p:txBody>
      </p:sp>
      <p:sp>
        <p:nvSpPr>
          <p:cNvPr id="4" name="Text 2"/>
          <p:cNvSpPr/>
          <p:nvPr/>
        </p:nvSpPr>
        <p:spPr>
          <a:xfrm>
            <a:off x="762610" y="2011680"/>
            <a:ext cx="9904781" cy="1280160"/>
          </a:xfrm>
          <a:prstGeom prst="rect">
            <a:avLst/>
          </a:prstGeom>
          <a:noFill/>
          <a:ln/>
        </p:spPr>
        <p:txBody>
          <a:bodyPr wrap="square" lIns="0" tIns="0" rIns="0" bIns="0" rtlCol="0" anchor="t"/>
          <a:lstStyle/>
          <a:p>
            <a:pPr indent="0" marL="0">
              <a:buNone/>
            </a:pPr>
            <a:r>
              <a:rPr lang="en-US" sz="6000" spc="-100" kern="0" dirty="0">
                <a:solidFill>
                  <a:srgbClr val="18160F"/>
                </a:solidFill>
                <a:latin typeface="Playfair Display" pitchFamily="34" charset="0"/>
                <a:ea typeface="Playfair Display" pitchFamily="34" charset="-122"/>
                <a:cs typeface="Playfair Display" pitchFamily="34" charset="-120"/>
              </a:rPr>
              <a:t>Shared Values.</a:t>
            </a:r>
            <a:endParaRPr lang="en-US" sz="6000" dirty="0"/>
          </a:p>
        </p:txBody>
      </p:sp>
      <p:sp>
        <p:nvSpPr>
          <p:cNvPr id="5" name="Text 3"/>
          <p:cNvSpPr/>
          <p:nvPr/>
        </p:nvSpPr>
        <p:spPr>
          <a:xfrm>
            <a:off x="762610" y="3154680"/>
            <a:ext cx="9904781" cy="1280160"/>
          </a:xfrm>
          <a:prstGeom prst="rect">
            <a:avLst/>
          </a:prstGeom>
          <a:noFill/>
          <a:ln/>
        </p:spPr>
        <p:txBody>
          <a:bodyPr wrap="square" lIns="0" tIns="0" rIns="0" bIns="0" rtlCol="0" anchor="t"/>
          <a:lstStyle/>
          <a:p>
            <a:pPr indent="0" marL="0">
              <a:buNone/>
            </a:pPr>
            <a:r>
              <a:rPr lang="en-US" sz="3600" i="1" spc="-100" kern="0" dirty="0">
                <a:solidFill>
                  <a:srgbClr val="18160F"/>
                </a:solidFill>
                <a:latin typeface="Playfair Display" pitchFamily="34" charset="0"/>
                <a:ea typeface="Playfair Display" pitchFamily="34" charset="-122"/>
                <a:cs typeface="Playfair Display" pitchFamily="34" charset="-120"/>
              </a:rPr>
              <a:t>The element that holds the other six.</a:t>
            </a:r>
            <a:endParaRPr lang="en-US" sz="3600" dirty="0"/>
          </a:p>
        </p:txBody>
      </p:sp>
      <p:sp>
        <p:nvSpPr>
          <p:cNvPr id="6" name="Text 4"/>
          <p:cNvSpPr/>
          <p:nvPr/>
        </p:nvSpPr>
        <p:spPr>
          <a:xfrm>
            <a:off x="762610" y="5120640"/>
            <a:ext cx="5120640" cy="4572000"/>
          </a:xfrm>
          <a:prstGeom prst="rect">
            <a:avLst/>
          </a:prstGeom>
          <a:noFill/>
          <a:ln/>
        </p:spPr>
        <p:txBody>
          <a:bodyPr wrap="square" lIns="0" tIns="0" rIns="0" bIns="0" rtlCol="0" anchor="t"/>
          <a:lstStyle/>
          <a:p>
            <a:pPr indent="0" marL="0">
              <a:lnSpc>
                <a:spcPct val="150000"/>
              </a:lnSpc>
              <a:buNone/>
            </a:pPr>
            <a:r>
              <a:rPr lang="en-US" sz="1700" dirty="0">
                <a:solidFill>
                  <a:srgbClr val="18160F"/>
                </a:solidFill>
                <a:latin typeface="Inter" pitchFamily="34" charset="0"/>
                <a:ea typeface="Inter" pitchFamily="34" charset="-122"/>
                <a:cs typeface="Inter" pitchFamily="34" charset="-120"/>
              </a:rPr>
              <a:t>Peters and Waterman placed Shared Values at the center because the other six elements only align to something. Strip out Shared Values and the model collapses into six independent variables a consultant cannot reconcile. Hold Shared Values steady and the other six rotate around a fixed point.</a:t>
            </a:r>
            <a:endParaRPr lang="en-US" sz="1700" dirty="0"/>
          </a:p>
        </p:txBody>
      </p:sp>
      <p:sp>
        <p:nvSpPr>
          <p:cNvPr id="7" name="Shape 5"/>
          <p:cNvSpPr/>
          <p:nvPr/>
        </p:nvSpPr>
        <p:spPr>
          <a:xfrm>
            <a:off x="8412480" y="8046720"/>
            <a:ext cx="1463040" cy="1463040"/>
          </a:xfrm>
          <a:prstGeom prst="ellipse">
            <a:avLst/>
          </a:prstGeom>
          <a:ln w="6350">
            <a:solidFill>
              <a:srgbClr val="8A8280">
                <a:alpha val="45000"/>
              </a:srgbClr>
            </a:solidFill>
            <a:prstDash val="solid"/>
          </a:ln>
        </p:spPr>
      </p:sp>
      <p:sp>
        <p:nvSpPr>
          <p:cNvPr id="8" name="Shape 6"/>
          <p:cNvSpPr/>
          <p:nvPr/>
        </p:nvSpPr>
        <p:spPr>
          <a:xfrm>
            <a:off x="8153400" y="7787640"/>
            <a:ext cx="1981200" cy="1981200"/>
          </a:xfrm>
          <a:prstGeom prst="ellipse">
            <a:avLst/>
          </a:prstGeom>
          <a:ln w="6350">
            <a:solidFill>
              <a:srgbClr val="8A8280">
                <a:alpha val="42000"/>
              </a:srgbClr>
            </a:solidFill>
            <a:prstDash val="solid"/>
          </a:ln>
        </p:spPr>
      </p:sp>
      <p:sp>
        <p:nvSpPr>
          <p:cNvPr id="9" name="Shape 7"/>
          <p:cNvSpPr/>
          <p:nvPr/>
        </p:nvSpPr>
        <p:spPr>
          <a:xfrm>
            <a:off x="7894320" y="7528560"/>
            <a:ext cx="2499360" cy="2499360"/>
          </a:xfrm>
          <a:prstGeom prst="ellipse">
            <a:avLst/>
          </a:prstGeom>
          <a:ln w="6350">
            <a:solidFill>
              <a:srgbClr val="8A8280">
                <a:alpha val="39000"/>
              </a:srgbClr>
            </a:solidFill>
            <a:prstDash val="solid"/>
          </a:ln>
        </p:spPr>
      </p:sp>
      <p:sp>
        <p:nvSpPr>
          <p:cNvPr id="10" name="Shape 8"/>
          <p:cNvSpPr/>
          <p:nvPr/>
        </p:nvSpPr>
        <p:spPr>
          <a:xfrm>
            <a:off x="7635240" y="7269480"/>
            <a:ext cx="3017520" cy="3017520"/>
          </a:xfrm>
          <a:prstGeom prst="ellipse">
            <a:avLst/>
          </a:prstGeom>
          <a:ln w="6350">
            <a:solidFill>
              <a:srgbClr val="8A8280">
                <a:alpha val="36000"/>
              </a:srgbClr>
            </a:solidFill>
            <a:prstDash val="solid"/>
          </a:ln>
        </p:spPr>
      </p:sp>
      <p:sp>
        <p:nvSpPr>
          <p:cNvPr id="11" name="Shape 9"/>
          <p:cNvSpPr/>
          <p:nvPr/>
        </p:nvSpPr>
        <p:spPr>
          <a:xfrm>
            <a:off x="7376160" y="7010400"/>
            <a:ext cx="3535680" cy="3535680"/>
          </a:xfrm>
          <a:prstGeom prst="ellipse">
            <a:avLst/>
          </a:prstGeom>
          <a:ln w="6350">
            <a:solidFill>
              <a:srgbClr val="8A8280">
                <a:alpha val="33000"/>
              </a:srgbClr>
            </a:solidFill>
            <a:prstDash val="solid"/>
          </a:ln>
        </p:spPr>
      </p:sp>
      <p:sp>
        <p:nvSpPr>
          <p:cNvPr id="12" name="Shape 10"/>
          <p:cNvSpPr/>
          <p:nvPr/>
        </p:nvSpPr>
        <p:spPr>
          <a:xfrm>
            <a:off x="7117080" y="6751320"/>
            <a:ext cx="4053840" cy="4053840"/>
          </a:xfrm>
          <a:prstGeom prst="ellipse">
            <a:avLst/>
          </a:prstGeom>
          <a:ln w="6350">
            <a:solidFill>
              <a:srgbClr val="8A8280">
                <a:alpha val="30000"/>
              </a:srgbClr>
            </a:solidFill>
            <a:prstDash val="solid"/>
          </a:ln>
        </p:spPr>
      </p:sp>
      <p:sp>
        <p:nvSpPr>
          <p:cNvPr id="13" name="Shape 11"/>
          <p:cNvSpPr/>
          <p:nvPr/>
        </p:nvSpPr>
        <p:spPr>
          <a:xfrm>
            <a:off x="6858000" y="6492240"/>
            <a:ext cx="4572000" cy="4572000"/>
          </a:xfrm>
          <a:prstGeom prst="ellipse">
            <a:avLst/>
          </a:prstGeom>
          <a:ln w="6350">
            <a:solidFill>
              <a:srgbClr val="8A8280">
                <a:alpha val="27000"/>
              </a:srgbClr>
            </a:solidFill>
            <a:prstDash val="solid"/>
          </a:ln>
        </p:spPr>
      </p:sp>
      <p:sp>
        <p:nvSpPr>
          <p:cNvPr id="14" name="Text 12"/>
          <p:cNvSpPr/>
          <p:nvPr/>
        </p:nvSpPr>
        <p:spPr>
          <a:xfrm>
            <a:off x="8549640" y="6720840"/>
            <a:ext cx="1188720" cy="274320"/>
          </a:xfrm>
          <a:prstGeom prst="rect">
            <a:avLst/>
          </a:prstGeom>
          <a:noFill/>
          <a:ln/>
        </p:spPr>
        <p:txBody>
          <a:bodyPr wrap="square" lIns="0" tIns="0" rIns="0" bIns="0" rtlCol="0" anchor="ctr"/>
          <a:lstStyle/>
          <a:p>
            <a:pPr algn="ctr" indent="0" marL="0">
              <a:buNone/>
            </a:pPr>
            <a:r>
              <a:rPr lang="en-US" sz="1000" b="1" spc="300" kern="0" dirty="0">
                <a:solidFill>
                  <a:srgbClr val="8A8280"/>
                </a:solidFill>
                <a:latin typeface="Inter" pitchFamily="34" charset="0"/>
                <a:ea typeface="Inter" pitchFamily="34" charset="-122"/>
                <a:cs typeface="Inter" pitchFamily="34" charset="-120"/>
              </a:rPr>
              <a:t>STRATEGY</a:t>
            </a:r>
            <a:endParaRPr lang="en-US" sz="1000" dirty="0"/>
          </a:p>
        </p:txBody>
      </p:sp>
      <p:sp>
        <p:nvSpPr>
          <p:cNvPr id="15" name="Text 13"/>
          <p:cNvSpPr/>
          <p:nvPr/>
        </p:nvSpPr>
        <p:spPr>
          <a:xfrm>
            <a:off x="10212617" y="7680960"/>
            <a:ext cx="1188720" cy="274320"/>
          </a:xfrm>
          <a:prstGeom prst="rect">
            <a:avLst/>
          </a:prstGeom>
          <a:noFill/>
          <a:ln/>
        </p:spPr>
        <p:txBody>
          <a:bodyPr wrap="square" lIns="0" tIns="0" rIns="0" bIns="0" rtlCol="0" anchor="ctr"/>
          <a:lstStyle/>
          <a:p>
            <a:pPr algn="ctr" indent="0" marL="0">
              <a:buNone/>
            </a:pPr>
            <a:r>
              <a:rPr lang="en-US" sz="1000" b="1" spc="300" kern="0" dirty="0">
                <a:solidFill>
                  <a:srgbClr val="8A8280"/>
                </a:solidFill>
                <a:latin typeface="Inter" pitchFamily="34" charset="0"/>
                <a:ea typeface="Inter" pitchFamily="34" charset="-122"/>
                <a:cs typeface="Inter" pitchFamily="34" charset="-120"/>
              </a:rPr>
              <a:t>STRUCTURE</a:t>
            </a:r>
            <a:endParaRPr lang="en-US" sz="1000" dirty="0"/>
          </a:p>
        </p:txBody>
      </p:sp>
      <p:sp>
        <p:nvSpPr>
          <p:cNvPr id="16" name="Text 14"/>
          <p:cNvSpPr/>
          <p:nvPr/>
        </p:nvSpPr>
        <p:spPr>
          <a:xfrm>
            <a:off x="10212617" y="9601200"/>
            <a:ext cx="1188720" cy="274320"/>
          </a:xfrm>
          <a:prstGeom prst="rect">
            <a:avLst/>
          </a:prstGeom>
          <a:noFill/>
          <a:ln/>
        </p:spPr>
        <p:txBody>
          <a:bodyPr wrap="square" lIns="0" tIns="0" rIns="0" bIns="0" rtlCol="0" anchor="ctr"/>
          <a:lstStyle/>
          <a:p>
            <a:pPr algn="ctr" indent="0" marL="0">
              <a:buNone/>
            </a:pPr>
            <a:r>
              <a:rPr lang="en-US" sz="1000" b="1" spc="300" kern="0" dirty="0">
                <a:solidFill>
                  <a:srgbClr val="8A8280"/>
                </a:solidFill>
                <a:latin typeface="Inter" pitchFamily="34" charset="0"/>
                <a:ea typeface="Inter" pitchFamily="34" charset="-122"/>
                <a:cs typeface="Inter" pitchFamily="34" charset="-120"/>
              </a:rPr>
              <a:t>SYSTEMS</a:t>
            </a:r>
            <a:endParaRPr lang="en-US" sz="1000" dirty="0"/>
          </a:p>
        </p:txBody>
      </p:sp>
      <p:sp>
        <p:nvSpPr>
          <p:cNvPr id="17" name="Text 15"/>
          <p:cNvSpPr/>
          <p:nvPr/>
        </p:nvSpPr>
        <p:spPr>
          <a:xfrm>
            <a:off x="8549640" y="10561320"/>
            <a:ext cx="1188720" cy="274320"/>
          </a:xfrm>
          <a:prstGeom prst="rect">
            <a:avLst/>
          </a:prstGeom>
          <a:noFill/>
          <a:ln/>
        </p:spPr>
        <p:txBody>
          <a:bodyPr wrap="square" lIns="0" tIns="0" rIns="0" bIns="0" rtlCol="0" anchor="ctr"/>
          <a:lstStyle/>
          <a:p>
            <a:pPr algn="ctr" indent="0" marL="0">
              <a:buNone/>
            </a:pPr>
            <a:r>
              <a:rPr lang="en-US" sz="1000" b="1" spc="300" kern="0" dirty="0">
                <a:solidFill>
                  <a:srgbClr val="8A8280"/>
                </a:solidFill>
                <a:latin typeface="Inter" pitchFamily="34" charset="0"/>
                <a:ea typeface="Inter" pitchFamily="34" charset="-122"/>
                <a:cs typeface="Inter" pitchFamily="34" charset="-120"/>
              </a:rPr>
              <a:t>STYLE</a:t>
            </a:r>
            <a:endParaRPr lang="en-US" sz="1000" dirty="0"/>
          </a:p>
        </p:txBody>
      </p:sp>
      <p:sp>
        <p:nvSpPr>
          <p:cNvPr id="18" name="Text 16"/>
          <p:cNvSpPr/>
          <p:nvPr/>
        </p:nvSpPr>
        <p:spPr>
          <a:xfrm>
            <a:off x="6886663" y="9601200"/>
            <a:ext cx="1188720" cy="274320"/>
          </a:xfrm>
          <a:prstGeom prst="rect">
            <a:avLst/>
          </a:prstGeom>
          <a:noFill/>
          <a:ln/>
        </p:spPr>
        <p:txBody>
          <a:bodyPr wrap="square" lIns="0" tIns="0" rIns="0" bIns="0" rtlCol="0" anchor="ctr"/>
          <a:lstStyle/>
          <a:p>
            <a:pPr algn="ctr" indent="0" marL="0">
              <a:buNone/>
            </a:pPr>
            <a:r>
              <a:rPr lang="en-US" sz="1000" b="1" spc="300" kern="0" dirty="0">
                <a:solidFill>
                  <a:srgbClr val="8A8280"/>
                </a:solidFill>
                <a:latin typeface="Inter" pitchFamily="34" charset="0"/>
                <a:ea typeface="Inter" pitchFamily="34" charset="-122"/>
                <a:cs typeface="Inter" pitchFamily="34" charset="-120"/>
              </a:rPr>
              <a:t>STAFF</a:t>
            </a:r>
            <a:endParaRPr lang="en-US" sz="1000" dirty="0"/>
          </a:p>
        </p:txBody>
      </p:sp>
      <p:sp>
        <p:nvSpPr>
          <p:cNvPr id="19" name="Text 17"/>
          <p:cNvSpPr/>
          <p:nvPr/>
        </p:nvSpPr>
        <p:spPr>
          <a:xfrm>
            <a:off x="6886663" y="7680960"/>
            <a:ext cx="1188720" cy="274320"/>
          </a:xfrm>
          <a:prstGeom prst="rect">
            <a:avLst/>
          </a:prstGeom>
          <a:noFill/>
          <a:ln/>
        </p:spPr>
        <p:txBody>
          <a:bodyPr wrap="square" lIns="0" tIns="0" rIns="0" bIns="0" rtlCol="0" anchor="ctr"/>
          <a:lstStyle/>
          <a:p>
            <a:pPr algn="ctr" indent="0" marL="0">
              <a:buNone/>
            </a:pPr>
            <a:r>
              <a:rPr lang="en-US" sz="1000" b="1" spc="300" kern="0" dirty="0">
                <a:solidFill>
                  <a:srgbClr val="8A8280"/>
                </a:solidFill>
                <a:latin typeface="Inter" pitchFamily="34" charset="0"/>
                <a:ea typeface="Inter" pitchFamily="34" charset="-122"/>
                <a:cs typeface="Inter" pitchFamily="34" charset="-120"/>
              </a:rPr>
              <a:t>SKILLS</a:t>
            </a:r>
            <a:endParaRPr lang="en-US" sz="1000" dirty="0"/>
          </a:p>
        </p:txBody>
      </p:sp>
      <p:sp>
        <p:nvSpPr>
          <p:cNvPr id="20" name="Shape 18"/>
          <p:cNvSpPr/>
          <p:nvPr/>
        </p:nvSpPr>
        <p:spPr>
          <a:xfrm>
            <a:off x="8595360" y="8412480"/>
            <a:ext cx="1097280" cy="731520"/>
          </a:xfrm>
          <a:prstGeom prst="rect">
            <a:avLst/>
          </a:prstGeom>
          <a:solidFill>
            <a:srgbClr val="F7F471"/>
          </a:solidFill>
          <a:ln w="10160">
            <a:solidFill>
              <a:srgbClr val="18160F"/>
            </a:solidFill>
            <a:prstDash val="solid"/>
          </a:ln>
        </p:spPr>
      </p:sp>
      <p:sp>
        <p:nvSpPr>
          <p:cNvPr id="21" name="Text 19"/>
          <p:cNvSpPr/>
          <p:nvPr/>
        </p:nvSpPr>
        <p:spPr>
          <a:xfrm>
            <a:off x="8595360" y="8458200"/>
            <a:ext cx="1097280" cy="274320"/>
          </a:xfrm>
          <a:prstGeom prst="rect">
            <a:avLst/>
          </a:prstGeom>
          <a:noFill/>
          <a:ln/>
        </p:spPr>
        <p:txBody>
          <a:bodyPr wrap="square" lIns="0" tIns="0" rIns="0" bIns="0" rtlCol="0" anchor="ctr"/>
          <a:lstStyle/>
          <a:p>
            <a:pPr algn="ctr" indent="0" marL="0">
              <a:buNone/>
            </a:pPr>
            <a:r>
              <a:rPr lang="en-US" sz="1000" b="1" spc="300" kern="0" dirty="0">
                <a:solidFill>
                  <a:srgbClr val="18160F"/>
                </a:solidFill>
                <a:latin typeface="Inter" pitchFamily="34" charset="0"/>
                <a:ea typeface="Inter" pitchFamily="34" charset="-122"/>
                <a:cs typeface="Inter" pitchFamily="34" charset="-120"/>
              </a:rPr>
              <a:t>SHARED</a:t>
            </a:r>
            <a:endParaRPr lang="en-US" sz="1000" dirty="0"/>
          </a:p>
        </p:txBody>
      </p:sp>
      <p:sp>
        <p:nvSpPr>
          <p:cNvPr id="22" name="Text 20"/>
          <p:cNvSpPr/>
          <p:nvPr/>
        </p:nvSpPr>
        <p:spPr>
          <a:xfrm>
            <a:off x="8595360" y="8732520"/>
            <a:ext cx="1097280" cy="274320"/>
          </a:xfrm>
          <a:prstGeom prst="rect">
            <a:avLst/>
          </a:prstGeom>
          <a:noFill/>
          <a:ln/>
        </p:spPr>
        <p:txBody>
          <a:bodyPr wrap="square" lIns="0" tIns="0" rIns="0" bIns="0" rtlCol="0" anchor="ctr"/>
          <a:lstStyle/>
          <a:p>
            <a:pPr algn="ctr" indent="0" marL="0">
              <a:buNone/>
            </a:pPr>
            <a:r>
              <a:rPr lang="en-US" sz="1000" b="1" spc="300" kern="0" dirty="0">
                <a:solidFill>
                  <a:srgbClr val="18160F"/>
                </a:solidFill>
                <a:latin typeface="Inter" pitchFamily="34" charset="0"/>
                <a:ea typeface="Inter" pitchFamily="34" charset="-122"/>
                <a:cs typeface="Inter" pitchFamily="34" charset="-120"/>
              </a:rPr>
              <a:t>VALUES</a:t>
            </a:r>
            <a:endParaRPr lang="en-US" sz="1000" dirty="0"/>
          </a:p>
        </p:txBody>
      </p:sp>
      <p:sp>
        <p:nvSpPr>
          <p:cNvPr id="23" name="Shape 21"/>
          <p:cNvSpPr/>
          <p:nvPr/>
        </p:nvSpPr>
        <p:spPr>
          <a:xfrm>
            <a:off x="9144000" y="8275320"/>
            <a:ext cx="0" cy="-1051560"/>
          </a:xfrm>
          <a:prstGeom prst="line">
            <a:avLst/>
          </a:prstGeom>
          <a:noFill/>
          <a:ln w="11430">
            <a:solidFill>
              <a:srgbClr val="F7F471">
                <a:alpha val="70000"/>
              </a:srgbClr>
            </a:solidFill>
            <a:prstDash val="solid"/>
          </a:ln>
        </p:spPr>
      </p:sp>
      <p:sp>
        <p:nvSpPr>
          <p:cNvPr id="24" name="Shape 22"/>
          <p:cNvSpPr/>
          <p:nvPr/>
        </p:nvSpPr>
        <p:spPr>
          <a:xfrm>
            <a:off x="9698326" y="8526780"/>
            <a:ext cx="791894" cy="-525780"/>
          </a:xfrm>
          <a:prstGeom prst="line">
            <a:avLst/>
          </a:prstGeom>
          <a:noFill/>
          <a:ln w="11430">
            <a:solidFill>
              <a:srgbClr val="F7F471">
                <a:alpha val="70000"/>
              </a:srgbClr>
            </a:solidFill>
            <a:prstDash val="solid"/>
          </a:ln>
        </p:spPr>
      </p:sp>
      <p:sp>
        <p:nvSpPr>
          <p:cNvPr id="25" name="Shape 23"/>
          <p:cNvSpPr/>
          <p:nvPr/>
        </p:nvSpPr>
        <p:spPr>
          <a:xfrm>
            <a:off x="9698326" y="9029700"/>
            <a:ext cx="791894" cy="525780"/>
          </a:xfrm>
          <a:prstGeom prst="line">
            <a:avLst/>
          </a:prstGeom>
          <a:noFill/>
          <a:ln w="11430">
            <a:solidFill>
              <a:srgbClr val="F7F471">
                <a:alpha val="70000"/>
              </a:srgbClr>
            </a:solidFill>
            <a:prstDash val="solid"/>
          </a:ln>
        </p:spPr>
      </p:sp>
      <p:sp>
        <p:nvSpPr>
          <p:cNvPr id="26" name="Shape 24"/>
          <p:cNvSpPr/>
          <p:nvPr/>
        </p:nvSpPr>
        <p:spPr>
          <a:xfrm>
            <a:off x="9144000" y="9281160"/>
            <a:ext cx="0" cy="1051560"/>
          </a:xfrm>
          <a:prstGeom prst="line">
            <a:avLst/>
          </a:prstGeom>
          <a:noFill/>
          <a:ln w="11430">
            <a:solidFill>
              <a:srgbClr val="F7F471">
                <a:alpha val="70000"/>
              </a:srgbClr>
            </a:solidFill>
            <a:prstDash val="solid"/>
          </a:ln>
        </p:spPr>
      </p:sp>
      <p:sp>
        <p:nvSpPr>
          <p:cNvPr id="27" name="Shape 25"/>
          <p:cNvSpPr/>
          <p:nvPr/>
        </p:nvSpPr>
        <p:spPr>
          <a:xfrm>
            <a:off x="8589674" y="9029700"/>
            <a:ext cx="-791894" cy="525780"/>
          </a:xfrm>
          <a:prstGeom prst="line">
            <a:avLst/>
          </a:prstGeom>
          <a:noFill/>
          <a:ln w="11430">
            <a:solidFill>
              <a:srgbClr val="F7F471">
                <a:alpha val="70000"/>
              </a:srgbClr>
            </a:solidFill>
            <a:prstDash val="solid"/>
          </a:ln>
        </p:spPr>
      </p:sp>
      <p:sp>
        <p:nvSpPr>
          <p:cNvPr id="28" name="Shape 26"/>
          <p:cNvSpPr/>
          <p:nvPr/>
        </p:nvSpPr>
        <p:spPr>
          <a:xfrm>
            <a:off x="8589674" y="8526780"/>
            <a:ext cx="-791894" cy="-525780"/>
          </a:xfrm>
          <a:prstGeom prst="line">
            <a:avLst/>
          </a:prstGeom>
          <a:noFill/>
          <a:ln w="11430">
            <a:solidFill>
              <a:srgbClr val="F7F471">
                <a:alpha val="70000"/>
              </a:srgbClr>
            </a:solidFill>
            <a:prstDash val="solid"/>
          </a:ln>
        </p:spPr>
      </p:sp>
      <p:sp>
        <p:nvSpPr>
          <p:cNvPr id="29" name="Text 27"/>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  6AEP  ·  7-S / 1980</a:t>
            </a:r>
            <a:endParaRPr lang="en-US" sz="1000" dirty="0"/>
          </a:p>
        </p:txBody>
      </p:sp>
      <p:sp>
        <p:nvSpPr>
          <p:cNvPr id="30" name="Text 28"/>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800" spc="1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
        <p:nvSpPr>
          <p:cNvPr id="31" name="Text 29"/>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8A8280"/>
                </a:solidFill>
                <a:latin typeface="Inter" pitchFamily="34" charset="0"/>
                <a:ea typeface="Inter" pitchFamily="34" charset="-122"/>
                <a:cs typeface="Inter" pitchFamily="34" charset="-120"/>
              </a:rPr>
              <a:t>NEXT</a:t>
            </a:r>
            <a:endParaRPr lang="en-US" sz="900" dirty="0"/>
          </a:p>
        </p:txBody>
      </p:sp>
      <p:sp>
        <p:nvSpPr>
          <p:cNvPr id="32" name="Shape 30"/>
          <p:cNvSpPr/>
          <p:nvPr/>
        </p:nvSpPr>
        <p:spPr>
          <a:xfrm>
            <a:off x="9890150" y="12738506"/>
            <a:ext cx="548640" cy="0"/>
          </a:xfrm>
          <a:prstGeom prst="line">
            <a:avLst/>
          </a:prstGeom>
          <a:noFill/>
          <a:ln w="17780">
            <a:solidFill>
              <a:srgbClr val="F7F471"/>
            </a:solidFill>
            <a:prstDash val="solid"/>
          </a:ln>
        </p:spPr>
      </p:sp>
      <p:sp>
        <p:nvSpPr>
          <p:cNvPr id="33" name="Shape 31"/>
          <p:cNvSpPr/>
          <p:nvPr/>
        </p:nvSpPr>
        <p:spPr>
          <a:xfrm rot="5400000">
            <a:off x="10438790" y="12647066"/>
            <a:ext cx="164592" cy="182880"/>
          </a:xfrm>
          <a:prstGeom prst="triangle">
            <a:avLst/>
          </a:prstGeom>
          <a:solidFill>
            <a:srgbClr val="F7F471"/>
          </a:solidFill>
          <a:ln/>
        </p:spPr>
      </p:sp>
      <p:sp>
        <p:nvSpPr>
          <p:cNvPr id="34" name="Text 32"/>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5 / 13</a:t>
            </a:r>
            <a:endParaRPr lang="en-US" sz="11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762610" y="1371600"/>
            <a:ext cx="548640" cy="36576"/>
          </a:xfrm>
          <a:prstGeom prst="rect">
            <a:avLst/>
          </a:prstGeom>
          <a:solidFill>
            <a:srgbClr val="F7F471"/>
          </a:solidFill>
          <a:ln/>
        </p:spPr>
      </p:sp>
      <p:sp>
        <p:nvSpPr>
          <p:cNvPr id="3" name="Text 1"/>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THE ASSUMPTION</a:t>
            </a:r>
            <a:endParaRPr lang="en-US" sz="1100" dirty="0"/>
          </a:p>
        </p:txBody>
      </p:sp>
      <p:sp>
        <p:nvSpPr>
          <p:cNvPr id="4" name="Shape 2"/>
          <p:cNvSpPr/>
          <p:nvPr/>
        </p:nvSpPr>
        <p:spPr>
          <a:xfrm>
            <a:off x="7008876" y="2011680"/>
            <a:ext cx="109728" cy="11330330"/>
          </a:xfrm>
          <a:prstGeom prst="rect">
            <a:avLst/>
          </a:prstGeom>
          <a:solidFill>
            <a:srgbClr val="F7F471"/>
          </a:solidFill>
          <a:ln/>
        </p:spPr>
      </p:sp>
      <p:sp>
        <p:nvSpPr>
          <p:cNvPr id="5" name="Shape 3"/>
          <p:cNvSpPr/>
          <p:nvPr/>
        </p:nvSpPr>
        <p:spPr>
          <a:xfrm>
            <a:off x="8343900" y="2011680"/>
            <a:ext cx="18288" cy="11330330"/>
          </a:xfrm>
          <a:prstGeom prst="rect">
            <a:avLst/>
          </a:prstGeom>
          <a:solidFill>
            <a:srgbClr val="18160F"/>
          </a:solidFill>
          <a:ln/>
        </p:spPr>
      </p:sp>
      <p:sp>
        <p:nvSpPr>
          <p:cNvPr id="6" name="Shape 4"/>
          <p:cNvSpPr/>
          <p:nvPr/>
        </p:nvSpPr>
        <p:spPr>
          <a:xfrm>
            <a:off x="7630668" y="2743200"/>
            <a:ext cx="146304" cy="0"/>
          </a:xfrm>
          <a:prstGeom prst="line">
            <a:avLst/>
          </a:prstGeom>
          <a:noFill/>
          <a:ln w="7620">
            <a:solidFill>
              <a:srgbClr val="8A8280">
                <a:alpha val="70000"/>
              </a:srgbClr>
            </a:solidFill>
            <a:prstDash val="solid"/>
          </a:ln>
        </p:spPr>
      </p:sp>
      <p:sp>
        <p:nvSpPr>
          <p:cNvPr id="7" name="Shape 5"/>
          <p:cNvSpPr/>
          <p:nvPr/>
        </p:nvSpPr>
        <p:spPr>
          <a:xfrm>
            <a:off x="7703820" y="2670048"/>
            <a:ext cx="0" cy="146304"/>
          </a:xfrm>
          <a:prstGeom prst="line">
            <a:avLst/>
          </a:prstGeom>
          <a:noFill/>
          <a:ln w="7620">
            <a:solidFill>
              <a:srgbClr val="8A8280">
                <a:alpha val="70000"/>
              </a:srgbClr>
            </a:solidFill>
            <a:prstDash val="solid"/>
          </a:ln>
        </p:spPr>
      </p:sp>
      <p:sp>
        <p:nvSpPr>
          <p:cNvPr id="8" name="Shape 6"/>
          <p:cNvSpPr/>
          <p:nvPr/>
        </p:nvSpPr>
        <p:spPr>
          <a:xfrm>
            <a:off x="7630668" y="4206240"/>
            <a:ext cx="146304" cy="0"/>
          </a:xfrm>
          <a:prstGeom prst="line">
            <a:avLst/>
          </a:prstGeom>
          <a:noFill/>
          <a:ln w="7620">
            <a:solidFill>
              <a:srgbClr val="8A8280">
                <a:alpha val="70000"/>
              </a:srgbClr>
            </a:solidFill>
            <a:prstDash val="solid"/>
          </a:ln>
        </p:spPr>
      </p:sp>
      <p:sp>
        <p:nvSpPr>
          <p:cNvPr id="9" name="Shape 7"/>
          <p:cNvSpPr/>
          <p:nvPr/>
        </p:nvSpPr>
        <p:spPr>
          <a:xfrm>
            <a:off x="7703820" y="4133088"/>
            <a:ext cx="0" cy="146304"/>
          </a:xfrm>
          <a:prstGeom prst="line">
            <a:avLst/>
          </a:prstGeom>
          <a:noFill/>
          <a:ln w="7620">
            <a:solidFill>
              <a:srgbClr val="8A8280">
                <a:alpha val="70000"/>
              </a:srgbClr>
            </a:solidFill>
            <a:prstDash val="solid"/>
          </a:ln>
        </p:spPr>
      </p:sp>
      <p:sp>
        <p:nvSpPr>
          <p:cNvPr id="10" name="Shape 8"/>
          <p:cNvSpPr/>
          <p:nvPr/>
        </p:nvSpPr>
        <p:spPr>
          <a:xfrm>
            <a:off x="7630668" y="5669280"/>
            <a:ext cx="146304" cy="0"/>
          </a:xfrm>
          <a:prstGeom prst="line">
            <a:avLst/>
          </a:prstGeom>
          <a:noFill/>
          <a:ln w="7620">
            <a:solidFill>
              <a:srgbClr val="8A8280">
                <a:alpha val="70000"/>
              </a:srgbClr>
            </a:solidFill>
            <a:prstDash val="solid"/>
          </a:ln>
        </p:spPr>
      </p:sp>
      <p:sp>
        <p:nvSpPr>
          <p:cNvPr id="11" name="Shape 9"/>
          <p:cNvSpPr/>
          <p:nvPr/>
        </p:nvSpPr>
        <p:spPr>
          <a:xfrm>
            <a:off x="7703820" y="5596128"/>
            <a:ext cx="0" cy="146304"/>
          </a:xfrm>
          <a:prstGeom prst="line">
            <a:avLst/>
          </a:prstGeom>
          <a:noFill/>
          <a:ln w="7620">
            <a:solidFill>
              <a:srgbClr val="8A8280">
                <a:alpha val="70000"/>
              </a:srgbClr>
            </a:solidFill>
            <a:prstDash val="solid"/>
          </a:ln>
        </p:spPr>
      </p:sp>
      <p:sp>
        <p:nvSpPr>
          <p:cNvPr id="12" name="Shape 10"/>
          <p:cNvSpPr/>
          <p:nvPr/>
        </p:nvSpPr>
        <p:spPr>
          <a:xfrm>
            <a:off x="7630668" y="7132320"/>
            <a:ext cx="146304" cy="0"/>
          </a:xfrm>
          <a:prstGeom prst="line">
            <a:avLst/>
          </a:prstGeom>
          <a:noFill/>
          <a:ln w="7620">
            <a:solidFill>
              <a:srgbClr val="8A8280">
                <a:alpha val="70000"/>
              </a:srgbClr>
            </a:solidFill>
            <a:prstDash val="solid"/>
          </a:ln>
        </p:spPr>
      </p:sp>
      <p:sp>
        <p:nvSpPr>
          <p:cNvPr id="13" name="Shape 11"/>
          <p:cNvSpPr/>
          <p:nvPr/>
        </p:nvSpPr>
        <p:spPr>
          <a:xfrm>
            <a:off x="7703820" y="7059168"/>
            <a:ext cx="0" cy="146304"/>
          </a:xfrm>
          <a:prstGeom prst="line">
            <a:avLst/>
          </a:prstGeom>
          <a:noFill/>
          <a:ln w="7620">
            <a:solidFill>
              <a:srgbClr val="8A8280">
                <a:alpha val="70000"/>
              </a:srgbClr>
            </a:solidFill>
            <a:prstDash val="solid"/>
          </a:ln>
        </p:spPr>
      </p:sp>
      <p:sp>
        <p:nvSpPr>
          <p:cNvPr id="14" name="Shape 12"/>
          <p:cNvSpPr/>
          <p:nvPr/>
        </p:nvSpPr>
        <p:spPr>
          <a:xfrm>
            <a:off x="7630668" y="8595360"/>
            <a:ext cx="146304" cy="0"/>
          </a:xfrm>
          <a:prstGeom prst="line">
            <a:avLst/>
          </a:prstGeom>
          <a:noFill/>
          <a:ln w="7620">
            <a:solidFill>
              <a:srgbClr val="8A8280">
                <a:alpha val="70000"/>
              </a:srgbClr>
            </a:solidFill>
            <a:prstDash val="solid"/>
          </a:ln>
        </p:spPr>
      </p:sp>
      <p:sp>
        <p:nvSpPr>
          <p:cNvPr id="15" name="Shape 13"/>
          <p:cNvSpPr/>
          <p:nvPr/>
        </p:nvSpPr>
        <p:spPr>
          <a:xfrm>
            <a:off x="7703820" y="8522208"/>
            <a:ext cx="0" cy="146304"/>
          </a:xfrm>
          <a:prstGeom prst="line">
            <a:avLst/>
          </a:prstGeom>
          <a:noFill/>
          <a:ln w="7620">
            <a:solidFill>
              <a:srgbClr val="8A8280">
                <a:alpha val="70000"/>
              </a:srgbClr>
            </a:solidFill>
            <a:prstDash val="solid"/>
          </a:ln>
        </p:spPr>
      </p:sp>
      <p:sp>
        <p:nvSpPr>
          <p:cNvPr id="16" name="Shape 14"/>
          <p:cNvSpPr/>
          <p:nvPr/>
        </p:nvSpPr>
        <p:spPr>
          <a:xfrm>
            <a:off x="7630668" y="10058400"/>
            <a:ext cx="146304" cy="0"/>
          </a:xfrm>
          <a:prstGeom prst="line">
            <a:avLst/>
          </a:prstGeom>
          <a:noFill/>
          <a:ln w="7620">
            <a:solidFill>
              <a:srgbClr val="8A8280">
                <a:alpha val="70000"/>
              </a:srgbClr>
            </a:solidFill>
            <a:prstDash val="solid"/>
          </a:ln>
        </p:spPr>
      </p:sp>
      <p:sp>
        <p:nvSpPr>
          <p:cNvPr id="17" name="Shape 15"/>
          <p:cNvSpPr/>
          <p:nvPr/>
        </p:nvSpPr>
        <p:spPr>
          <a:xfrm>
            <a:off x="7703820" y="9985248"/>
            <a:ext cx="0" cy="146304"/>
          </a:xfrm>
          <a:prstGeom prst="line">
            <a:avLst/>
          </a:prstGeom>
          <a:noFill/>
          <a:ln w="7620">
            <a:solidFill>
              <a:srgbClr val="8A8280">
                <a:alpha val="70000"/>
              </a:srgbClr>
            </a:solidFill>
            <a:prstDash val="solid"/>
          </a:ln>
        </p:spPr>
      </p:sp>
      <p:sp>
        <p:nvSpPr>
          <p:cNvPr id="18" name="Text 16"/>
          <p:cNvSpPr/>
          <p:nvPr/>
        </p:nvSpPr>
        <p:spPr>
          <a:xfrm>
            <a:off x="762610" y="2194560"/>
            <a:ext cx="6026810" cy="4572000"/>
          </a:xfrm>
          <a:prstGeom prst="rect">
            <a:avLst/>
          </a:prstGeom>
          <a:noFill/>
          <a:ln/>
        </p:spPr>
        <p:txBody>
          <a:bodyPr wrap="square" lIns="0" tIns="0" rIns="0" bIns="0" rtlCol="0" anchor="t"/>
          <a:lstStyle/>
          <a:p>
            <a:pPr indent="0" marL="0">
              <a:lnSpc>
                <a:spcPct val="108000"/>
              </a:lnSpc>
              <a:buNone/>
            </a:pPr>
            <a:r>
              <a:rPr lang="en-US" sz="5200" spc="-100" kern="0" dirty="0">
                <a:solidFill>
                  <a:srgbClr val="18160F"/>
                </a:solidFill>
                <a:latin typeface="Playfair Display" pitchFamily="34" charset="0"/>
                <a:ea typeface="Playfair Display" pitchFamily="34" charset="-122"/>
                <a:cs typeface="Playfair Display" pitchFamily="34" charset="-120"/>
              </a:rPr>
              <a:t>Performance came</a:t>
            </a:r>
            <a:endParaRPr lang="en-US" sz="5200" dirty="0"/>
          </a:p>
          <a:p>
            <a:pPr indent="0" marL="0">
              <a:lnSpc>
                <a:spcPct val="108000"/>
              </a:lnSpc>
              <a:buNone/>
            </a:pPr>
            <a:r>
              <a:rPr lang="en-US" sz="5200" spc="-100" kern="0" dirty="0">
                <a:solidFill>
                  <a:srgbClr val="18160F"/>
                </a:solidFill>
                <a:latin typeface="Playfair Display" pitchFamily="34" charset="0"/>
                <a:ea typeface="Playfair Display" pitchFamily="34" charset="-122"/>
                <a:cs typeface="Playfair Display" pitchFamily="34" charset="-120"/>
              </a:rPr>
              <a:t>from people and</a:t>
            </a:r>
            <a:endParaRPr lang="en-US" sz="5200" dirty="0"/>
          </a:p>
          <a:p>
            <a:pPr indent="0" marL="0">
              <a:lnSpc>
                <a:spcPct val="108000"/>
              </a:lnSpc>
              <a:buNone/>
            </a:pPr>
            <a:r>
              <a:rPr lang="en-US" sz="5200" spc="-100" kern="0" dirty="0">
                <a:solidFill>
                  <a:srgbClr val="18160F"/>
                </a:solidFill>
                <a:latin typeface="Playfair Display" pitchFamily="34" charset="0"/>
                <a:ea typeface="Playfair Display" pitchFamily="34" charset="-122"/>
                <a:cs typeface="Playfair Display" pitchFamily="34" charset="-120"/>
              </a:rPr>
              <a:t>process alone.</a:t>
            </a:r>
            <a:endParaRPr lang="en-US" sz="5200" dirty="0"/>
          </a:p>
        </p:txBody>
      </p:sp>
      <p:sp>
        <p:nvSpPr>
          <p:cNvPr id="19" name="Text 17"/>
          <p:cNvSpPr/>
          <p:nvPr/>
        </p:nvSpPr>
        <p:spPr>
          <a:xfrm>
            <a:off x="762610" y="6949440"/>
            <a:ext cx="5935370" cy="2743200"/>
          </a:xfrm>
          <a:prstGeom prst="rect">
            <a:avLst/>
          </a:prstGeom>
          <a:noFill/>
          <a:ln/>
        </p:spPr>
        <p:txBody>
          <a:bodyPr wrap="square" lIns="0" tIns="0" rIns="0" bIns="0" rtlCol="0" anchor="t"/>
          <a:lstStyle/>
          <a:p>
            <a:pPr indent="0" marL="0">
              <a:lnSpc>
                <a:spcPct val="150000"/>
              </a:lnSpc>
              <a:buNone/>
            </a:pPr>
            <a:r>
              <a:rPr lang="en-US" sz="1800" dirty="0">
                <a:solidFill>
                  <a:srgbClr val="18160F"/>
                </a:solidFill>
                <a:latin typeface="Inter" pitchFamily="34" charset="0"/>
                <a:ea typeface="Inter" pitchFamily="34" charset="-122"/>
                <a:cs typeface="Inter" pitchFamily="34" charset="-120"/>
              </a:rPr>
              <a:t>The 7-S model exists because the McKinsey diagnostic of the 1980s held that organizational performance was a function of seven human and procedural elements. Tools were external. The IT department picked them. Strategy did not depend on which database the firm bought.</a:t>
            </a:r>
            <a:endParaRPr lang="en-US" sz="1800" dirty="0"/>
          </a:p>
        </p:txBody>
      </p:sp>
      <p:sp>
        <p:nvSpPr>
          <p:cNvPr id="20" name="Shape 18"/>
          <p:cNvSpPr/>
          <p:nvPr/>
        </p:nvSpPr>
        <p:spPr>
          <a:xfrm>
            <a:off x="762610" y="10424160"/>
            <a:ext cx="54864" cy="1463040"/>
          </a:xfrm>
          <a:prstGeom prst="rect">
            <a:avLst/>
          </a:prstGeom>
          <a:solidFill>
            <a:srgbClr val="F7F471"/>
          </a:solidFill>
          <a:ln/>
        </p:spPr>
      </p:sp>
      <p:sp>
        <p:nvSpPr>
          <p:cNvPr id="21" name="Text 19"/>
          <p:cNvSpPr/>
          <p:nvPr/>
        </p:nvSpPr>
        <p:spPr>
          <a:xfrm>
            <a:off x="991210" y="10424160"/>
            <a:ext cx="5752490" cy="1463040"/>
          </a:xfrm>
          <a:prstGeom prst="rect">
            <a:avLst/>
          </a:prstGeom>
          <a:noFill/>
          <a:ln/>
        </p:spPr>
        <p:txBody>
          <a:bodyPr wrap="square" lIns="0" tIns="0" rIns="0" bIns="0" rtlCol="0" anchor="t"/>
          <a:lstStyle/>
          <a:p>
            <a:pPr indent="0" marL="0">
              <a:buNone/>
            </a:pPr>
            <a:r>
              <a:rPr lang="en-US" sz="2600" i="1" dirty="0">
                <a:solidFill>
                  <a:srgbClr val="18160F"/>
                </a:solidFill>
                <a:latin typeface="Playfair Display" pitchFamily="34" charset="0"/>
                <a:ea typeface="Playfair Display" pitchFamily="34" charset="-122"/>
                <a:cs typeface="Playfair Display" pitchFamily="34" charset="-120"/>
              </a:rPr>
              <a:t>The stack was a procurement question. Not a strategy question.</a:t>
            </a:r>
            <a:endParaRPr lang="en-US" sz="2600" dirty="0"/>
          </a:p>
        </p:txBody>
      </p:sp>
      <p:sp>
        <p:nvSpPr>
          <p:cNvPr id="22" name="Text 20"/>
          <p:cNvSpPr/>
          <p:nvPr/>
        </p:nvSpPr>
        <p:spPr>
          <a:xfrm>
            <a:off x="8572500" y="2377440"/>
            <a:ext cx="3200400" cy="457200"/>
          </a:xfrm>
          <a:prstGeom prst="rect">
            <a:avLst/>
          </a:prstGeom>
          <a:noFill/>
          <a:ln/>
        </p:spPr>
        <p:txBody>
          <a:bodyPr wrap="square" lIns="0" tIns="0" rIns="0" bIns="0" rtlCol="0" anchor="ctr"/>
          <a:lstStyle/>
          <a:p>
            <a:pPr indent="0" marL="0">
              <a:buNone/>
            </a:pPr>
            <a:r>
              <a:rPr lang="en-US" sz="4000" b="1" spc="-100" kern="0" dirty="0">
                <a:solidFill>
                  <a:srgbClr val="18160F"/>
                </a:solidFill>
                <a:latin typeface="Playfair Display" pitchFamily="34" charset="0"/>
                <a:ea typeface="Playfair Display" pitchFamily="34" charset="-122"/>
                <a:cs typeface="Playfair Display" pitchFamily="34" charset="-120"/>
              </a:rPr>
              <a:t>1980</a:t>
            </a:r>
            <a:endParaRPr lang="en-US" sz="4000" dirty="0"/>
          </a:p>
        </p:txBody>
      </p:sp>
      <p:sp>
        <p:nvSpPr>
          <p:cNvPr id="23" name="Text 21"/>
          <p:cNvSpPr/>
          <p:nvPr/>
        </p:nvSpPr>
        <p:spPr>
          <a:xfrm>
            <a:off x="8572500" y="3017520"/>
            <a:ext cx="3200400" cy="274320"/>
          </a:xfrm>
          <a:prstGeom prst="rect">
            <a:avLst/>
          </a:prstGeom>
          <a:noFill/>
          <a:ln/>
        </p:spPr>
        <p:txBody>
          <a:bodyPr wrap="square" lIns="0" tIns="0" rIns="0" bIns="0" rtlCol="0" anchor="ctr"/>
          <a:lstStyle/>
          <a:p>
            <a:pPr indent="0" marL="0">
              <a:buNone/>
            </a:pPr>
            <a:r>
              <a:rPr lang="en-US" sz="1100" b="1" spc="400" kern="0" dirty="0">
                <a:solidFill>
                  <a:srgbClr val="8A8280"/>
                </a:solidFill>
                <a:latin typeface="Inter" pitchFamily="34" charset="0"/>
                <a:ea typeface="Inter" pitchFamily="34" charset="-122"/>
                <a:cs typeface="Inter" pitchFamily="34" charset="-120"/>
              </a:rPr>
              <a:t>SEVEN-ELEMENT FLOOR</a:t>
            </a:r>
            <a:endParaRPr lang="en-US" sz="1100" dirty="0"/>
          </a:p>
        </p:txBody>
      </p:sp>
      <p:sp>
        <p:nvSpPr>
          <p:cNvPr id="24" name="Text 22"/>
          <p:cNvSpPr/>
          <p:nvPr/>
        </p:nvSpPr>
        <p:spPr>
          <a:xfrm>
            <a:off x="8572500" y="4023360"/>
            <a:ext cx="3200400" cy="5029200"/>
          </a:xfrm>
          <a:prstGeom prst="rect">
            <a:avLst/>
          </a:prstGeom>
          <a:noFill/>
          <a:ln/>
        </p:spPr>
        <p:txBody>
          <a:bodyPr wrap="square" lIns="0" tIns="0" rIns="0" bIns="0" rtlCol="0" anchor="t"/>
          <a:lstStyle/>
          <a:p>
            <a:pPr indent="0" marL="0">
              <a:lnSpc>
                <a:spcPct val="140000"/>
              </a:lnSpc>
              <a:buNone/>
            </a:pPr>
            <a:r>
              <a:rPr lang="en-US" sz="1400" dirty="0">
                <a:solidFill>
                  <a:srgbClr val="18160F"/>
                </a:solidFill>
                <a:latin typeface="Inter" pitchFamily="34" charset="0"/>
                <a:ea typeface="Inter" pitchFamily="34" charset="-122"/>
                <a:cs typeface="Inter" pitchFamily="34" charset="-120"/>
              </a:rPr>
              <a:t>Smallest set of</a:t>
            </a:r>
            <a:endParaRPr lang="en-US" sz="1400" dirty="0"/>
          </a:p>
          <a:p>
            <a:pPr indent="0" marL="0">
              <a:lnSpc>
                <a:spcPct val="140000"/>
              </a:lnSpc>
              <a:buNone/>
            </a:pPr>
            <a:r>
              <a:rPr lang="en-US" sz="1400" dirty="0">
                <a:solidFill>
                  <a:srgbClr val="18160F"/>
                </a:solidFill>
                <a:latin typeface="Inter" pitchFamily="34" charset="0"/>
                <a:ea typeface="Inter" pitchFamily="34" charset="-122"/>
                <a:cs typeface="Inter" pitchFamily="34" charset="-120"/>
              </a:rPr>
              <a:t>variables that</a:t>
            </a:r>
            <a:endParaRPr lang="en-US" sz="1400" dirty="0"/>
          </a:p>
          <a:p>
            <a:pPr indent="0" marL="0">
              <a:lnSpc>
                <a:spcPct val="140000"/>
              </a:lnSpc>
              <a:buNone/>
            </a:pPr>
            <a:r>
              <a:rPr lang="en-US" sz="1400" dirty="0">
                <a:solidFill>
                  <a:srgbClr val="18160F"/>
                </a:solidFill>
                <a:latin typeface="Inter" pitchFamily="34" charset="0"/>
                <a:ea typeface="Inter" pitchFamily="34" charset="-122"/>
                <a:cs typeface="Inter" pitchFamily="34" charset="-120"/>
              </a:rPr>
              <a:t>explained</a:t>
            </a:r>
            <a:endParaRPr lang="en-US" sz="1400" dirty="0"/>
          </a:p>
          <a:p>
            <a:pPr indent="0" marL="0">
              <a:lnSpc>
                <a:spcPct val="140000"/>
              </a:lnSpc>
              <a:buNone/>
            </a:pPr>
            <a:r>
              <a:rPr lang="en-US" sz="1400" dirty="0">
                <a:solidFill>
                  <a:srgbClr val="18160F"/>
                </a:solidFill>
                <a:latin typeface="Inter" pitchFamily="34" charset="0"/>
                <a:ea typeface="Inter" pitchFamily="34" charset="-122"/>
                <a:cs typeface="Inter" pitchFamily="34" charset="-120"/>
              </a:rPr>
              <a:t>organizational</a:t>
            </a:r>
            <a:endParaRPr lang="en-US" sz="1400" dirty="0"/>
          </a:p>
          <a:p>
            <a:pPr indent="0" marL="0">
              <a:lnSpc>
                <a:spcPct val="140000"/>
              </a:lnSpc>
              <a:buNone/>
            </a:pPr>
            <a:r>
              <a:rPr lang="en-US" sz="1400" dirty="0">
                <a:solidFill>
                  <a:srgbClr val="18160F"/>
                </a:solidFill>
                <a:latin typeface="Inter" pitchFamily="34" charset="0"/>
                <a:ea typeface="Inter" pitchFamily="34" charset="-122"/>
                <a:cs typeface="Inter" pitchFamily="34" charset="-120"/>
              </a:rPr>
              <a:t>performance</a:t>
            </a:r>
            <a:endParaRPr lang="en-US" sz="1400" dirty="0"/>
          </a:p>
          <a:p>
            <a:pPr indent="0" marL="0">
              <a:lnSpc>
                <a:spcPct val="140000"/>
              </a:lnSpc>
              <a:buNone/>
            </a:pPr>
            <a:r>
              <a:rPr lang="en-US" sz="1400" dirty="0">
                <a:solidFill>
                  <a:srgbClr val="18160F"/>
                </a:solidFill>
                <a:latin typeface="Inter" pitchFamily="34" charset="0"/>
                <a:ea typeface="Inter" pitchFamily="34" charset="-122"/>
                <a:cs typeface="Inter" pitchFamily="34" charset="-120"/>
              </a:rPr>
              <a:t>when tools</a:t>
            </a:r>
            <a:endParaRPr lang="en-US" sz="1400" dirty="0"/>
          </a:p>
          <a:p>
            <a:pPr indent="0" marL="0">
              <a:lnSpc>
                <a:spcPct val="140000"/>
              </a:lnSpc>
              <a:buNone/>
            </a:pPr>
            <a:r>
              <a:rPr lang="en-US" sz="1400" dirty="0">
                <a:solidFill>
                  <a:srgbClr val="18160F"/>
                </a:solidFill>
                <a:latin typeface="Inter" pitchFamily="34" charset="0"/>
                <a:ea typeface="Inter" pitchFamily="34" charset="-122"/>
                <a:cs typeface="Inter" pitchFamily="34" charset="-120"/>
              </a:rPr>
              <a:t>were bought,</a:t>
            </a:r>
            <a:endParaRPr lang="en-US" sz="1400" dirty="0"/>
          </a:p>
          <a:p>
            <a:pPr indent="0" marL="0">
              <a:lnSpc>
                <a:spcPct val="140000"/>
              </a:lnSpc>
              <a:buNone/>
            </a:pPr>
            <a:r>
              <a:rPr lang="en-US" sz="1400" dirty="0">
                <a:solidFill>
                  <a:srgbClr val="18160F"/>
                </a:solidFill>
                <a:latin typeface="Inter" pitchFamily="34" charset="0"/>
                <a:ea typeface="Inter" pitchFamily="34" charset="-122"/>
                <a:cs typeface="Inter" pitchFamily="34" charset="-120"/>
              </a:rPr>
              <a:t>not built.</a:t>
            </a:r>
            <a:endParaRPr lang="en-US" sz="1400" dirty="0"/>
          </a:p>
        </p:txBody>
      </p:sp>
      <p:sp>
        <p:nvSpPr>
          <p:cNvPr id="25" name="Text 23"/>
          <p:cNvSpPr/>
          <p:nvPr/>
        </p:nvSpPr>
        <p:spPr>
          <a:xfrm>
            <a:off x="8572500" y="10424160"/>
            <a:ext cx="320040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In Search of Excellence</a:t>
            </a:r>
            <a:endParaRPr lang="en-US" sz="1000" dirty="0"/>
          </a:p>
        </p:txBody>
      </p:sp>
      <p:sp>
        <p:nvSpPr>
          <p:cNvPr id="26" name="Text 24"/>
          <p:cNvSpPr/>
          <p:nvPr/>
        </p:nvSpPr>
        <p:spPr>
          <a:xfrm>
            <a:off x="8572500" y="10698480"/>
            <a:ext cx="3200400" cy="274320"/>
          </a:xfrm>
          <a:prstGeom prst="rect">
            <a:avLst/>
          </a:prstGeom>
          <a:noFill/>
          <a:ln/>
        </p:spPr>
        <p:txBody>
          <a:bodyPr wrap="square" lIns="0" tIns="0" rIns="0" bIns="0" rtlCol="0" anchor="ctr"/>
          <a:lstStyle/>
          <a:p>
            <a:pPr indent="0" marL="0">
              <a:buNone/>
            </a:pPr>
            <a:r>
              <a:rPr lang="en-US" sz="1400" dirty="0">
                <a:solidFill>
                  <a:srgbClr val="18160F"/>
                </a:solidFill>
                <a:latin typeface="Inter" pitchFamily="34" charset="0"/>
                <a:ea typeface="Inter" pitchFamily="34" charset="-122"/>
                <a:cs typeface="Inter" pitchFamily="34" charset="-120"/>
              </a:rPr>
              <a:t>Peters &amp; Waterman, 1982</a:t>
            </a:r>
            <a:endParaRPr lang="en-US" sz="1400" dirty="0"/>
          </a:p>
        </p:txBody>
      </p:sp>
      <p:sp>
        <p:nvSpPr>
          <p:cNvPr id="27" name="Text 25"/>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  6AEP  ·  7-S / 1980</a:t>
            </a:r>
            <a:endParaRPr lang="en-US" sz="1000" dirty="0"/>
          </a:p>
        </p:txBody>
      </p:sp>
      <p:sp>
        <p:nvSpPr>
          <p:cNvPr id="28" name="Text 26"/>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800" spc="1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
        <p:nvSpPr>
          <p:cNvPr id="29" name="Text 27"/>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8A8280"/>
                </a:solidFill>
                <a:latin typeface="Inter" pitchFamily="34" charset="0"/>
                <a:ea typeface="Inter" pitchFamily="34" charset="-122"/>
                <a:cs typeface="Inter" pitchFamily="34" charset="-120"/>
              </a:rPr>
              <a:t>NEXT</a:t>
            </a:r>
            <a:endParaRPr lang="en-US" sz="900" dirty="0"/>
          </a:p>
        </p:txBody>
      </p:sp>
      <p:sp>
        <p:nvSpPr>
          <p:cNvPr id="30" name="Shape 28"/>
          <p:cNvSpPr/>
          <p:nvPr/>
        </p:nvSpPr>
        <p:spPr>
          <a:xfrm>
            <a:off x="9890150" y="12738506"/>
            <a:ext cx="548640" cy="0"/>
          </a:xfrm>
          <a:prstGeom prst="line">
            <a:avLst/>
          </a:prstGeom>
          <a:noFill/>
          <a:ln w="17780">
            <a:solidFill>
              <a:srgbClr val="F7F471"/>
            </a:solidFill>
            <a:prstDash val="solid"/>
          </a:ln>
        </p:spPr>
      </p:sp>
      <p:sp>
        <p:nvSpPr>
          <p:cNvPr id="31" name="Shape 29"/>
          <p:cNvSpPr/>
          <p:nvPr/>
        </p:nvSpPr>
        <p:spPr>
          <a:xfrm rot="5400000">
            <a:off x="10438790" y="12647066"/>
            <a:ext cx="164592" cy="182880"/>
          </a:xfrm>
          <a:prstGeom prst="triangle">
            <a:avLst/>
          </a:prstGeom>
          <a:solidFill>
            <a:srgbClr val="F7F471"/>
          </a:solidFill>
          <a:ln/>
        </p:spPr>
      </p:sp>
      <p:sp>
        <p:nvSpPr>
          <p:cNvPr id="32" name="Text 30"/>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6 / 13</a:t>
            </a:r>
            <a:endParaRPr lang="en-US"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762610" y="762610"/>
            <a:ext cx="0" cy="12762281"/>
          </a:xfrm>
          <a:prstGeom prst="line">
            <a:avLst/>
          </a:prstGeom>
          <a:noFill/>
          <a:ln w="5080">
            <a:solidFill>
              <a:srgbClr val="C4B9AE">
                <a:alpha val="18000"/>
              </a:srgbClr>
            </a:solidFill>
            <a:prstDash val="solid"/>
          </a:ln>
        </p:spPr>
      </p:sp>
      <p:sp>
        <p:nvSpPr>
          <p:cNvPr id="3" name="Shape 1"/>
          <p:cNvSpPr/>
          <p:nvPr/>
        </p:nvSpPr>
        <p:spPr>
          <a:xfrm>
            <a:off x="1334110" y="762610"/>
            <a:ext cx="0" cy="12762281"/>
          </a:xfrm>
          <a:prstGeom prst="line">
            <a:avLst/>
          </a:prstGeom>
          <a:noFill/>
          <a:ln w="5080">
            <a:solidFill>
              <a:srgbClr val="C4B9AE">
                <a:alpha val="18000"/>
              </a:srgbClr>
            </a:solidFill>
            <a:prstDash val="solid"/>
          </a:ln>
        </p:spPr>
      </p:sp>
      <p:sp>
        <p:nvSpPr>
          <p:cNvPr id="4" name="Shape 2"/>
          <p:cNvSpPr/>
          <p:nvPr/>
        </p:nvSpPr>
        <p:spPr>
          <a:xfrm>
            <a:off x="1905610" y="762610"/>
            <a:ext cx="0" cy="12762281"/>
          </a:xfrm>
          <a:prstGeom prst="line">
            <a:avLst/>
          </a:prstGeom>
          <a:noFill/>
          <a:ln w="5080">
            <a:solidFill>
              <a:srgbClr val="C4B9AE">
                <a:alpha val="18000"/>
              </a:srgbClr>
            </a:solidFill>
            <a:prstDash val="solid"/>
          </a:ln>
        </p:spPr>
      </p:sp>
      <p:sp>
        <p:nvSpPr>
          <p:cNvPr id="5" name="Shape 3"/>
          <p:cNvSpPr/>
          <p:nvPr/>
        </p:nvSpPr>
        <p:spPr>
          <a:xfrm>
            <a:off x="2477110" y="762610"/>
            <a:ext cx="0" cy="12762281"/>
          </a:xfrm>
          <a:prstGeom prst="line">
            <a:avLst/>
          </a:prstGeom>
          <a:noFill/>
          <a:ln w="5080">
            <a:solidFill>
              <a:srgbClr val="C4B9AE">
                <a:alpha val="18000"/>
              </a:srgbClr>
            </a:solidFill>
            <a:prstDash val="solid"/>
          </a:ln>
        </p:spPr>
      </p:sp>
      <p:sp>
        <p:nvSpPr>
          <p:cNvPr id="6" name="Shape 4"/>
          <p:cNvSpPr/>
          <p:nvPr/>
        </p:nvSpPr>
        <p:spPr>
          <a:xfrm>
            <a:off x="3048610" y="762610"/>
            <a:ext cx="0" cy="12762281"/>
          </a:xfrm>
          <a:prstGeom prst="line">
            <a:avLst/>
          </a:prstGeom>
          <a:noFill/>
          <a:ln w="5080">
            <a:solidFill>
              <a:srgbClr val="C4B9AE">
                <a:alpha val="18000"/>
              </a:srgbClr>
            </a:solidFill>
            <a:prstDash val="solid"/>
          </a:ln>
        </p:spPr>
      </p:sp>
      <p:sp>
        <p:nvSpPr>
          <p:cNvPr id="7" name="Shape 5"/>
          <p:cNvSpPr/>
          <p:nvPr/>
        </p:nvSpPr>
        <p:spPr>
          <a:xfrm>
            <a:off x="3620110" y="762610"/>
            <a:ext cx="0" cy="12762281"/>
          </a:xfrm>
          <a:prstGeom prst="line">
            <a:avLst/>
          </a:prstGeom>
          <a:noFill/>
          <a:ln w="5080">
            <a:solidFill>
              <a:srgbClr val="C4B9AE">
                <a:alpha val="18000"/>
              </a:srgbClr>
            </a:solidFill>
            <a:prstDash val="solid"/>
          </a:ln>
        </p:spPr>
      </p:sp>
      <p:sp>
        <p:nvSpPr>
          <p:cNvPr id="8" name="Shape 6"/>
          <p:cNvSpPr/>
          <p:nvPr/>
        </p:nvSpPr>
        <p:spPr>
          <a:xfrm>
            <a:off x="4191610" y="762610"/>
            <a:ext cx="0" cy="12762281"/>
          </a:xfrm>
          <a:prstGeom prst="line">
            <a:avLst/>
          </a:prstGeom>
          <a:noFill/>
          <a:ln w="5080">
            <a:solidFill>
              <a:srgbClr val="C4B9AE">
                <a:alpha val="18000"/>
              </a:srgbClr>
            </a:solidFill>
            <a:prstDash val="solid"/>
          </a:ln>
        </p:spPr>
      </p:sp>
      <p:sp>
        <p:nvSpPr>
          <p:cNvPr id="9" name="Shape 7"/>
          <p:cNvSpPr/>
          <p:nvPr/>
        </p:nvSpPr>
        <p:spPr>
          <a:xfrm>
            <a:off x="4763110" y="762610"/>
            <a:ext cx="0" cy="12762281"/>
          </a:xfrm>
          <a:prstGeom prst="line">
            <a:avLst/>
          </a:prstGeom>
          <a:noFill/>
          <a:ln w="5080">
            <a:solidFill>
              <a:srgbClr val="C4B9AE">
                <a:alpha val="18000"/>
              </a:srgbClr>
            </a:solidFill>
            <a:prstDash val="solid"/>
          </a:ln>
        </p:spPr>
      </p:sp>
      <p:sp>
        <p:nvSpPr>
          <p:cNvPr id="10" name="Shape 8"/>
          <p:cNvSpPr/>
          <p:nvPr/>
        </p:nvSpPr>
        <p:spPr>
          <a:xfrm>
            <a:off x="5334610" y="762610"/>
            <a:ext cx="0" cy="12762281"/>
          </a:xfrm>
          <a:prstGeom prst="line">
            <a:avLst/>
          </a:prstGeom>
          <a:noFill/>
          <a:ln w="5080">
            <a:solidFill>
              <a:srgbClr val="C4B9AE">
                <a:alpha val="18000"/>
              </a:srgbClr>
            </a:solidFill>
            <a:prstDash val="solid"/>
          </a:ln>
        </p:spPr>
      </p:sp>
      <p:sp>
        <p:nvSpPr>
          <p:cNvPr id="11" name="Shape 9"/>
          <p:cNvSpPr/>
          <p:nvPr/>
        </p:nvSpPr>
        <p:spPr>
          <a:xfrm>
            <a:off x="5906110" y="762610"/>
            <a:ext cx="0" cy="12762281"/>
          </a:xfrm>
          <a:prstGeom prst="line">
            <a:avLst/>
          </a:prstGeom>
          <a:noFill/>
          <a:ln w="5080">
            <a:solidFill>
              <a:srgbClr val="C4B9AE">
                <a:alpha val="18000"/>
              </a:srgbClr>
            </a:solidFill>
            <a:prstDash val="solid"/>
          </a:ln>
        </p:spPr>
      </p:sp>
      <p:sp>
        <p:nvSpPr>
          <p:cNvPr id="12" name="Shape 10"/>
          <p:cNvSpPr/>
          <p:nvPr/>
        </p:nvSpPr>
        <p:spPr>
          <a:xfrm>
            <a:off x="6477610" y="762610"/>
            <a:ext cx="0" cy="12762281"/>
          </a:xfrm>
          <a:prstGeom prst="line">
            <a:avLst/>
          </a:prstGeom>
          <a:noFill/>
          <a:ln w="5080">
            <a:solidFill>
              <a:srgbClr val="C4B9AE">
                <a:alpha val="18000"/>
              </a:srgbClr>
            </a:solidFill>
            <a:prstDash val="solid"/>
          </a:ln>
        </p:spPr>
      </p:sp>
      <p:sp>
        <p:nvSpPr>
          <p:cNvPr id="13" name="Shape 11"/>
          <p:cNvSpPr/>
          <p:nvPr/>
        </p:nvSpPr>
        <p:spPr>
          <a:xfrm>
            <a:off x="7049110" y="762610"/>
            <a:ext cx="0" cy="12762281"/>
          </a:xfrm>
          <a:prstGeom prst="line">
            <a:avLst/>
          </a:prstGeom>
          <a:noFill/>
          <a:ln w="5080">
            <a:solidFill>
              <a:srgbClr val="C4B9AE">
                <a:alpha val="18000"/>
              </a:srgbClr>
            </a:solidFill>
            <a:prstDash val="solid"/>
          </a:ln>
        </p:spPr>
      </p:sp>
      <p:sp>
        <p:nvSpPr>
          <p:cNvPr id="14" name="Shape 12"/>
          <p:cNvSpPr/>
          <p:nvPr/>
        </p:nvSpPr>
        <p:spPr>
          <a:xfrm>
            <a:off x="7620610" y="762610"/>
            <a:ext cx="0" cy="12762281"/>
          </a:xfrm>
          <a:prstGeom prst="line">
            <a:avLst/>
          </a:prstGeom>
          <a:noFill/>
          <a:ln w="5080">
            <a:solidFill>
              <a:srgbClr val="C4B9AE">
                <a:alpha val="18000"/>
              </a:srgbClr>
            </a:solidFill>
            <a:prstDash val="solid"/>
          </a:ln>
        </p:spPr>
      </p:sp>
      <p:sp>
        <p:nvSpPr>
          <p:cNvPr id="15" name="Shape 13"/>
          <p:cNvSpPr/>
          <p:nvPr/>
        </p:nvSpPr>
        <p:spPr>
          <a:xfrm>
            <a:off x="8192110" y="762610"/>
            <a:ext cx="0" cy="12762281"/>
          </a:xfrm>
          <a:prstGeom prst="line">
            <a:avLst/>
          </a:prstGeom>
          <a:noFill/>
          <a:ln w="5080">
            <a:solidFill>
              <a:srgbClr val="C4B9AE">
                <a:alpha val="18000"/>
              </a:srgbClr>
            </a:solidFill>
            <a:prstDash val="solid"/>
          </a:ln>
        </p:spPr>
      </p:sp>
      <p:sp>
        <p:nvSpPr>
          <p:cNvPr id="16" name="Shape 14"/>
          <p:cNvSpPr/>
          <p:nvPr/>
        </p:nvSpPr>
        <p:spPr>
          <a:xfrm>
            <a:off x="8763610" y="762610"/>
            <a:ext cx="0" cy="12762281"/>
          </a:xfrm>
          <a:prstGeom prst="line">
            <a:avLst/>
          </a:prstGeom>
          <a:noFill/>
          <a:ln w="5080">
            <a:solidFill>
              <a:srgbClr val="C4B9AE">
                <a:alpha val="18000"/>
              </a:srgbClr>
            </a:solidFill>
            <a:prstDash val="solid"/>
          </a:ln>
        </p:spPr>
      </p:sp>
      <p:sp>
        <p:nvSpPr>
          <p:cNvPr id="17" name="Shape 15"/>
          <p:cNvSpPr/>
          <p:nvPr/>
        </p:nvSpPr>
        <p:spPr>
          <a:xfrm>
            <a:off x="9335110" y="762610"/>
            <a:ext cx="0" cy="12762281"/>
          </a:xfrm>
          <a:prstGeom prst="line">
            <a:avLst/>
          </a:prstGeom>
          <a:noFill/>
          <a:ln w="5080">
            <a:solidFill>
              <a:srgbClr val="C4B9AE">
                <a:alpha val="18000"/>
              </a:srgbClr>
            </a:solidFill>
            <a:prstDash val="solid"/>
          </a:ln>
        </p:spPr>
      </p:sp>
      <p:sp>
        <p:nvSpPr>
          <p:cNvPr id="18" name="Shape 16"/>
          <p:cNvSpPr/>
          <p:nvPr/>
        </p:nvSpPr>
        <p:spPr>
          <a:xfrm>
            <a:off x="9906610" y="762610"/>
            <a:ext cx="0" cy="12762281"/>
          </a:xfrm>
          <a:prstGeom prst="line">
            <a:avLst/>
          </a:prstGeom>
          <a:noFill/>
          <a:ln w="5080">
            <a:solidFill>
              <a:srgbClr val="C4B9AE">
                <a:alpha val="18000"/>
              </a:srgbClr>
            </a:solidFill>
            <a:prstDash val="solid"/>
          </a:ln>
        </p:spPr>
      </p:sp>
      <p:sp>
        <p:nvSpPr>
          <p:cNvPr id="19" name="Shape 17"/>
          <p:cNvSpPr/>
          <p:nvPr/>
        </p:nvSpPr>
        <p:spPr>
          <a:xfrm>
            <a:off x="10478110" y="762610"/>
            <a:ext cx="0" cy="12762281"/>
          </a:xfrm>
          <a:prstGeom prst="line">
            <a:avLst/>
          </a:prstGeom>
          <a:noFill/>
          <a:ln w="5080">
            <a:solidFill>
              <a:srgbClr val="C4B9AE">
                <a:alpha val="18000"/>
              </a:srgbClr>
            </a:solidFill>
            <a:prstDash val="solid"/>
          </a:ln>
        </p:spPr>
      </p:sp>
      <p:sp>
        <p:nvSpPr>
          <p:cNvPr id="20" name="Shape 18"/>
          <p:cNvSpPr/>
          <p:nvPr/>
        </p:nvSpPr>
        <p:spPr>
          <a:xfrm>
            <a:off x="762610" y="762610"/>
            <a:ext cx="9904781" cy="0"/>
          </a:xfrm>
          <a:prstGeom prst="line">
            <a:avLst/>
          </a:prstGeom>
          <a:noFill/>
          <a:ln w="5080">
            <a:solidFill>
              <a:srgbClr val="C4B9AE">
                <a:alpha val="18000"/>
              </a:srgbClr>
            </a:solidFill>
            <a:prstDash val="solid"/>
          </a:ln>
        </p:spPr>
      </p:sp>
      <p:sp>
        <p:nvSpPr>
          <p:cNvPr id="21" name="Shape 19"/>
          <p:cNvSpPr/>
          <p:nvPr/>
        </p:nvSpPr>
        <p:spPr>
          <a:xfrm>
            <a:off x="762610" y="1334110"/>
            <a:ext cx="9904781" cy="0"/>
          </a:xfrm>
          <a:prstGeom prst="line">
            <a:avLst/>
          </a:prstGeom>
          <a:noFill/>
          <a:ln w="5080">
            <a:solidFill>
              <a:srgbClr val="C4B9AE">
                <a:alpha val="18000"/>
              </a:srgbClr>
            </a:solidFill>
            <a:prstDash val="solid"/>
          </a:ln>
        </p:spPr>
      </p:sp>
      <p:sp>
        <p:nvSpPr>
          <p:cNvPr id="22" name="Shape 20"/>
          <p:cNvSpPr/>
          <p:nvPr/>
        </p:nvSpPr>
        <p:spPr>
          <a:xfrm>
            <a:off x="762610" y="1905610"/>
            <a:ext cx="9904781" cy="0"/>
          </a:xfrm>
          <a:prstGeom prst="line">
            <a:avLst/>
          </a:prstGeom>
          <a:noFill/>
          <a:ln w="5080">
            <a:solidFill>
              <a:srgbClr val="C4B9AE">
                <a:alpha val="18000"/>
              </a:srgbClr>
            </a:solidFill>
            <a:prstDash val="solid"/>
          </a:ln>
        </p:spPr>
      </p:sp>
      <p:sp>
        <p:nvSpPr>
          <p:cNvPr id="23" name="Shape 21"/>
          <p:cNvSpPr/>
          <p:nvPr/>
        </p:nvSpPr>
        <p:spPr>
          <a:xfrm>
            <a:off x="762610" y="2477110"/>
            <a:ext cx="9904781" cy="0"/>
          </a:xfrm>
          <a:prstGeom prst="line">
            <a:avLst/>
          </a:prstGeom>
          <a:noFill/>
          <a:ln w="5080">
            <a:solidFill>
              <a:srgbClr val="C4B9AE">
                <a:alpha val="18000"/>
              </a:srgbClr>
            </a:solidFill>
            <a:prstDash val="solid"/>
          </a:ln>
        </p:spPr>
      </p:sp>
      <p:sp>
        <p:nvSpPr>
          <p:cNvPr id="24" name="Shape 22"/>
          <p:cNvSpPr/>
          <p:nvPr/>
        </p:nvSpPr>
        <p:spPr>
          <a:xfrm>
            <a:off x="762610" y="3048610"/>
            <a:ext cx="9904781" cy="0"/>
          </a:xfrm>
          <a:prstGeom prst="line">
            <a:avLst/>
          </a:prstGeom>
          <a:noFill/>
          <a:ln w="5080">
            <a:solidFill>
              <a:srgbClr val="C4B9AE">
                <a:alpha val="18000"/>
              </a:srgbClr>
            </a:solidFill>
            <a:prstDash val="solid"/>
          </a:ln>
        </p:spPr>
      </p:sp>
      <p:sp>
        <p:nvSpPr>
          <p:cNvPr id="25" name="Shape 23"/>
          <p:cNvSpPr/>
          <p:nvPr/>
        </p:nvSpPr>
        <p:spPr>
          <a:xfrm>
            <a:off x="762610" y="3620110"/>
            <a:ext cx="9904781" cy="0"/>
          </a:xfrm>
          <a:prstGeom prst="line">
            <a:avLst/>
          </a:prstGeom>
          <a:noFill/>
          <a:ln w="5080">
            <a:solidFill>
              <a:srgbClr val="C4B9AE">
                <a:alpha val="18000"/>
              </a:srgbClr>
            </a:solidFill>
            <a:prstDash val="solid"/>
          </a:ln>
        </p:spPr>
      </p:sp>
      <p:sp>
        <p:nvSpPr>
          <p:cNvPr id="26" name="Shape 24"/>
          <p:cNvSpPr/>
          <p:nvPr/>
        </p:nvSpPr>
        <p:spPr>
          <a:xfrm>
            <a:off x="762610" y="4191610"/>
            <a:ext cx="9904781" cy="0"/>
          </a:xfrm>
          <a:prstGeom prst="line">
            <a:avLst/>
          </a:prstGeom>
          <a:noFill/>
          <a:ln w="5080">
            <a:solidFill>
              <a:srgbClr val="C4B9AE">
                <a:alpha val="18000"/>
              </a:srgbClr>
            </a:solidFill>
            <a:prstDash val="solid"/>
          </a:ln>
        </p:spPr>
      </p:sp>
      <p:sp>
        <p:nvSpPr>
          <p:cNvPr id="27" name="Shape 25"/>
          <p:cNvSpPr/>
          <p:nvPr/>
        </p:nvSpPr>
        <p:spPr>
          <a:xfrm>
            <a:off x="762610" y="4763110"/>
            <a:ext cx="9904781" cy="0"/>
          </a:xfrm>
          <a:prstGeom prst="line">
            <a:avLst/>
          </a:prstGeom>
          <a:noFill/>
          <a:ln w="5080">
            <a:solidFill>
              <a:srgbClr val="C4B9AE">
                <a:alpha val="18000"/>
              </a:srgbClr>
            </a:solidFill>
            <a:prstDash val="solid"/>
          </a:ln>
        </p:spPr>
      </p:sp>
      <p:sp>
        <p:nvSpPr>
          <p:cNvPr id="28" name="Shape 26"/>
          <p:cNvSpPr/>
          <p:nvPr/>
        </p:nvSpPr>
        <p:spPr>
          <a:xfrm>
            <a:off x="762610" y="5334610"/>
            <a:ext cx="9904781" cy="0"/>
          </a:xfrm>
          <a:prstGeom prst="line">
            <a:avLst/>
          </a:prstGeom>
          <a:noFill/>
          <a:ln w="5080">
            <a:solidFill>
              <a:srgbClr val="C4B9AE">
                <a:alpha val="18000"/>
              </a:srgbClr>
            </a:solidFill>
            <a:prstDash val="solid"/>
          </a:ln>
        </p:spPr>
      </p:sp>
      <p:sp>
        <p:nvSpPr>
          <p:cNvPr id="29" name="Shape 27"/>
          <p:cNvSpPr/>
          <p:nvPr/>
        </p:nvSpPr>
        <p:spPr>
          <a:xfrm>
            <a:off x="762610" y="5906110"/>
            <a:ext cx="9904781" cy="0"/>
          </a:xfrm>
          <a:prstGeom prst="line">
            <a:avLst/>
          </a:prstGeom>
          <a:noFill/>
          <a:ln w="5080">
            <a:solidFill>
              <a:srgbClr val="C4B9AE">
                <a:alpha val="18000"/>
              </a:srgbClr>
            </a:solidFill>
            <a:prstDash val="solid"/>
          </a:ln>
        </p:spPr>
      </p:sp>
      <p:sp>
        <p:nvSpPr>
          <p:cNvPr id="30" name="Shape 28"/>
          <p:cNvSpPr/>
          <p:nvPr/>
        </p:nvSpPr>
        <p:spPr>
          <a:xfrm>
            <a:off x="762610" y="6477610"/>
            <a:ext cx="9904781" cy="0"/>
          </a:xfrm>
          <a:prstGeom prst="line">
            <a:avLst/>
          </a:prstGeom>
          <a:noFill/>
          <a:ln w="5080">
            <a:solidFill>
              <a:srgbClr val="C4B9AE">
                <a:alpha val="18000"/>
              </a:srgbClr>
            </a:solidFill>
            <a:prstDash val="solid"/>
          </a:ln>
        </p:spPr>
      </p:sp>
      <p:sp>
        <p:nvSpPr>
          <p:cNvPr id="31" name="Shape 29"/>
          <p:cNvSpPr/>
          <p:nvPr/>
        </p:nvSpPr>
        <p:spPr>
          <a:xfrm>
            <a:off x="762610" y="7049110"/>
            <a:ext cx="9904781" cy="0"/>
          </a:xfrm>
          <a:prstGeom prst="line">
            <a:avLst/>
          </a:prstGeom>
          <a:noFill/>
          <a:ln w="5080">
            <a:solidFill>
              <a:srgbClr val="C4B9AE">
                <a:alpha val="18000"/>
              </a:srgbClr>
            </a:solidFill>
            <a:prstDash val="solid"/>
          </a:ln>
        </p:spPr>
      </p:sp>
      <p:sp>
        <p:nvSpPr>
          <p:cNvPr id="32" name="Shape 30"/>
          <p:cNvSpPr/>
          <p:nvPr/>
        </p:nvSpPr>
        <p:spPr>
          <a:xfrm>
            <a:off x="762610" y="7620610"/>
            <a:ext cx="9904781" cy="0"/>
          </a:xfrm>
          <a:prstGeom prst="line">
            <a:avLst/>
          </a:prstGeom>
          <a:noFill/>
          <a:ln w="5080">
            <a:solidFill>
              <a:srgbClr val="C4B9AE">
                <a:alpha val="18000"/>
              </a:srgbClr>
            </a:solidFill>
            <a:prstDash val="solid"/>
          </a:ln>
        </p:spPr>
      </p:sp>
      <p:sp>
        <p:nvSpPr>
          <p:cNvPr id="33" name="Shape 31"/>
          <p:cNvSpPr/>
          <p:nvPr/>
        </p:nvSpPr>
        <p:spPr>
          <a:xfrm>
            <a:off x="762610" y="8192110"/>
            <a:ext cx="9904781" cy="0"/>
          </a:xfrm>
          <a:prstGeom prst="line">
            <a:avLst/>
          </a:prstGeom>
          <a:noFill/>
          <a:ln w="5080">
            <a:solidFill>
              <a:srgbClr val="C4B9AE">
                <a:alpha val="18000"/>
              </a:srgbClr>
            </a:solidFill>
            <a:prstDash val="solid"/>
          </a:ln>
        </p:spPr>
      </p:sp>
      <p:sp>
        <p:nvSpPr>
          <p:cNvPr id="34" name="Shape 32"/>
          <p:cNvSpPr/>
          <p:nvPr/>
        </p:nvSpPr>
        <p:spPr>
          <a:xfrm>
            <a:off x="762610" y="8763610"/>
            <a:ext cx="9904781" cy="0"/>
          </a:xfrm>
          <a:prstGeom prst="line">
            <a:avLst/>
          </a:prstGeom>
          <a:noFill/>
          <a:ln w="5080">
            <a:solidFill>
              <a:srgbClr val="C4B9AE">
                <a:alpha val="18000"/>
              </a:srgbClr>
            </a:solidFill>
            <a:prstDash val="solid"/>
          </a:ln>
        </p:spPr>
      </p:sp>
      <p:sp>
        <p:nvSpPr>
          <p:cNvPr id="35" name="Shape 33"/>
          <p:cNvSpPr/>
          <p:nvPr/>
        </p:nvSpPr>
        <p:spPr>
          <a:xfrm>
            <a:off x="762610" y="9335110"/>
            <a:ext cx="9904781" cy="0"/>
          </a:xfrm>
          <a:prstGeom prst="line">
            <a:avLst/>
          </a:prstGeom>
          <a:noFill/>
          <a:ln w="5080">
            <a:solidFill>
              <a:srgbClr val="C4B9AE">
                <a:alpha val="18000"/>
              </a:srgbClr>
            </a:solidFill>
            <a:prstDash val="solid"/>
          </a:ln>
        </p:spPr>
      </p:sp>
      <p:sp>
        <p:nvSpPr>
          <p:cNvPr id="36" name="Shape 34"/>
          <p:cNvSpPr/>
          <p:nvPr/>
        </p:nvSpPr>
        <p:spPr>
          <a:xfrm>
            <a:off x="762610" y="9906610"/>
            <a:ext cx="9904781" cy="0"/>
          </a:xfrm>
          <a:prstGeom prst="line">
            <a:avLst/>
          </a:prstGeom>
          <a:noFill/>
          <a:ln w="5080">
            <a:solidFill>
              <a:srgbClr val="C4B9AE">
                <a:alpha val="18000"/>
              </a:srgbClr>
            </a:solidFill>
            <a:prstDash val="solid"/>
          </a:ln>
        </p:spPr>
      </p:sp>
      <p:sp>
        <p:nvSpPr>
          <p:cNvPr id="37" name="Shape 35"/>
          <p:cNvSpPr/>
          <p:nvPr/>
        </p:nvSpPr>
        <p:spPr>
          <a:xfrm>
            <a:off x="762610" y="10478110"/>
            <a:ext cx="9904781" cy="0"/>
          </a:xfrm>
          <a:prstGeom prst="line">
            <a:avLst/>
          </a:prstGeom>
          <a:noFill/>
          <a:ln w="5080">
            <a:solidFill>
              <a:srgbClr val="C4B9AE">
                <a:alpha val="18000"/>
              </a:srgbClr>
            </a:solidFill>
            <a:prstDash val="solid"/>
          </a:ln>
        </p:spPr>
      </p:sp>
      <p:sp>
        <p:nvSpPr>
          <p:cNvPr id="38" name="Shape 36"/>
          <p:cNvSpPr/>
          <p:nvPr/>
        </p:nvSpPr>
        <p:spPr>
          <a:xfrm>
            <a:off x="762610" y="11049610"/>
            <a:ext cx="9904781" cy="0"/>
          </a:xfrm>
          <a:prstGeom prst="line">
            <a:avLst/>
          </a:prstGeom>
          <a:noFill/>
          <a:ln w="5080">
            <a:solidFill>
              <a:srgbClr val="C4B9AE">
                <a:alpha val="18000"/>
              </a:srgbClr>
            </a:solidFill>
            <a:prstDash val="solid"/>
          </a:ln>
        </p:spPr>
      </p:sp>
      <p:sp>
        <p:nvSpPr>
          <p:cNvPr id="39" name="Shape 37"/>
          <p:cNvSpPr/>
          <p:nvPr/>
        </p:nvSpPr>
        <p:spPr>
          <a:xfrm>
            <a:off x="762610" y="11621110"/>
            <a:ext cx="9904781" cy="0"/>
          </a:xfrm>
          <a:prstGeom prst="line">
            <a:avLst/>
          </a:prstGeom>
          <a:noFill/>
          <a:ln w="5080">
            <a:solidFill>
              <a:srgbClr val="C4B9AE">
                <a:alpha val="18000"/>
              </a:srgbClr>
            </a:solidFill>
            <a:prstDash val="solid"/>
          </a:ln>
        </p:spPr>
      </p:sp>
      <p:sp>
        <p:nvSpPr>
          <p:cNvPr id="40" name="Shape 38"/>
          <p:cNvSpPr/>
          <p:nvPr/>
        </p:nvSpPr>
        <p:spPr>
          <a:xfrm>
            <a:off x="762610" y="12192610"/>
            <a:ext cx="9904781" cy="0"/>
          </a:xfrm>
          <a:prstGeom prst="line">
            <a:avLst/>
          </a:prstGeom>
          <a:noFill/>
          <a:ln w="5080">
            <a:solidFill>
              <a:srgbClr val="C4B9AE">
                <a:alpha val="18000"/>
              </a:srgbClr>
            </a:solidFill>
            <a:prstDash val="solid"/>
          </a:ln>
        </p:spPr>
      </p:sp>
      <p:sp>
        <p:nvSpPr>
          <p:cNvPr id="41" name="Shape 39"/>
          <p:cNvSpPr/>
          <p:nvPr/>
        </p:nvSpPr>
        <p:spPr>
          <a:xfrm>
            <a:off x="762610" y="12764110"/>
            <a:ext cx="9904781" cy="0"/>
          </a:xfrm>
          <a:prstGeom prst="line">
            <a:avLst/>
          </a:prstGeom>
          <a:noFill/>
          <a:ln w="5080">
            <a:solidFill>
              <a:srgbClr val="C4B9AE">
                <a:alpha val="18000"/>
              </a:srgbClr>
            </a:solidFill>
            <a:prstDash val="solid"/>
          </a:ln>
        </p:spPr>
      </p:sp>
      <p:sp>
        <p:nvSpPr>
          <p:cNvPr id="42" name="Shape 40"/>
          <p:cNvSpPr/>
          <p:nvPr/>
        </p:nvSpPr>
        <p:spPr>
          <a:xfrm>
            <a:off x="762610" y="13335610"/>
            <a:ext cx="9904781" cy="0"/>
          </a:xfrm>
          <a:prstGeom prst="line">
            <a:avLst/>
          </a:prstGeom>
          <a:noFill/>
          <a:ln w="5080">
            <a:solidFill>
              <a:srgbClr val="C4B9AE">
                <a:alpha val="18000"/>
              </a:srgbClr>
            </a:solidFill>
            <a:prstDash val="solid"/>
          </a:ln>
        </p:spPr>
      </p:sp>
      <p:sp>
        <p:nvSpPr>
          <p:cNvPr id="43" name="Shape 41"/>
          <p:cNvSpPr/>
          <p:nvPr/>
        </p:nvSpPr>
        <p:spPr>
          <a:xfrm>
            <a:off x="762610" y="1371600"/>
            <a:ext cx="548640" cy="36576"/>
          </a:xfrm>
          <a:prstGeom prst="rect">
            <a:avLst/>
          </a:prstGeom>
          <a:solidFill>
            <a:srgbClr val="F7F471"/>
          </a:solidFill>
          <a:ln/>
        </p:spPr>
      </p:sp>
      <p:sp>
        <p:nvSpPr>
          <p:cNvPr id="44" name="Text 42"/>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EDE8DF"/>
                </a:solidFill>
                <a:latin typeface="Inter" pitchFamily="34" charset="0"/>
                <a:ea typeface="Inter" pitchFamily="34" charset="-122"/>
                <a:cs typeface="Inter" pitchFamily="34" charset="-120"/>
              </a:rPr>
              <a:t>THE INVERSION</a:t>
            </a:r>
            <a:endParaRPr lang="en-US" sz="1100" dirty="0"/>
          </a:p>
        </p:txBody>
      </p:sp>
      <p:sp>
        <p:nvSpPr>
          <p:cNvPr id="45" name="Text 43"/>
          <p:cNvSpPr/>
          <p:nvPr/>
        </p:nvSpPr>
        <p:spPr>
          <a:xfrm>
            <a:off x="762610" y="1965960"/>
            <a:ext cx="9904781" cy="1280160"/>
          </a:xfrm>
          <a:prstGeom prst="rect">
            <a:avLst/>
          </a:prstGeom>
          <a:noFill/>
          <a:ln/>
        </p:spPr>
        <p:txBody>
          <a:bodyPr wrap="square" lIns="0" tIns="0" rIns="0" bIns="0" rtlCol="0" anchor="t"/>
          <a:lstStyle/>
          <a:p>
            <a:pPr indent="0" marL="0">
              <a:buNone/>
            </a:pPr>
            <a:r>
              <a:rPr lang="en-US" sz="4400" spc="-100" kern="0" dirty="0">
                <a:solidFill>
                  <a:srgbClr val="EDE8DF"/>
                </a:solidFill>
                <a:latin typeface="Playfair Display" pitchFamily="34" charset="0"/>
                <a:ea typeface="Playfair Display" pitchFamily="34" charset="-122"/>
                <a:cs typeface="Playfair Display" pitchFamily="34" charset="-120"/>
              </a:rPr>
              <a:t>Seven Ss became eight.</a:t>
            </a:r>
            <a:endParaRPr lang="en-US" sz="4400" dirty="0"/>
          </a:p>
        </p:txBody>
      </p:sp>
      <p:sp>
        <p:nvSpPr>
          <p:cNvPr id="46" name="Text 44"/>
          <p:cNvSpPr/>
          <p:nvPr/>
        </p:nvSpPr>
        <p:spPr>
          <a:xfrm>
            <a:off x="762610" y="3200400"/>
            <a:ext cx="9904781" cy="1280160"/>
          </a:xfrm>
          <a:prstGeom prst="rect">
            <a:avLst/>
          </a:prstGeom>
          <a:noFill/>
          <a:ln/>
        </p:spPr>
        <p:txBody>
          <a:bodyPr wrap="square" lIns="0" tIns="0" rIns="0" bIns="0" rtlCol="0" anchor="t"/>
          <a:lstStyle/>
          <a:p>
            <a:pPr indent="0" marL="0">
              <a:buNone/>
            </a:pPr>
            <a:r>
              <a:rPr lang="en-US" sz="4400" spc="-100" kern="0" dirty="0">
                <a:solidFill>
                  <a:srgbClr val="F7F471"/>
                </a:solidFill>
                <a:latin typeface="Playfair Display" pitchFamily="34" charset="0"/>
                <a:ea typeface="Playfair Display" pitchFamily="34" charset="-122"/>
                <a:cs typeface="Playfair Display" pitchFamily="34" charset="-120"/>
              </a:rPr>
              <a:t>The Stack arrived.</a:t>
            </a:r>
            <a:endParaRPr lang="en-US" sz="4400" dirty="0"/>
          </a:p>
        </p:txBody>
      </p:sp>
      <p:sp>
        <p:nvSpPr>
          <p:cNvPr id="47" name="Text 45"/>
          <p:cNvSpPr/>
          <p:nvPr/>
        </p:nvSpPr>
        <p:spPr>
          <a:xfrm>
            <a:off x="762610" y="5120640"/>
            <a:ext cx="9875520" cy="2194560"/>
          </a:xfrm>
          <a:prstGeom prst="rect">
            <a:avLst/>
          </a:prstGeom>
          <a:noFill/>
          <a:ln/>
        </p:spPr>
        <p:txBody>
          <a:bodyPr wrap="square" lIns="0" tIns="0" rIns="0" bIns="0" rtlCol="0" anchor="t"/>
          <a:lstStyle/>
          <a:p>
            <a:pPr indent="0" marL="0">
              <a:lnSpc>
                <a:spcPct val="150000"/>
              </a:lnSpc>
              <a:buNone/>
            </a:pPr>
            <a:r>
              <a:rPr lang="en-US" sz="1700" dirty="0">
                <a:solidFill>
                  <a:srgbClr val="EDE8DF"/>
                </a:solidFill>
                <a:latin typeface="Inter" pitchFamily="34" charset="0"/>
                <a:ea typeface="Inter" pitchFamily="34" charset="-122"/>
                <a:cs typeface="Inter" pitchFamily="34" charset="-120"/>
              </a:rPr>
              <a:t>Model and tool stack now sit next to Structure as a determinant of performance. Two firms with identical Strategy, Structure, Systems, Staff, Skills, Style, and Shared Values can produce different results because their Stacks differ. The seven-element model under-specifies the firm.</a:t>
            </a:r>
            <a:endParaRPr lang="en-US" sz="1700" dirty="0"/>
          </a:p>
        </p:txBody>
      </p:sp>
      <p:sp>
        <p:nvSpPr>
          <p:cNvPr id="48" name="Shape 46"/>
          <p:cNvSpPr/>
          <p:nvPr/>
        </p:nvSpPr>
        <p:spPr>
          <a:xfrm>
            <a:off x="1128370" y="12527280"/>
            <a:ext cx="9173261" cy="0"/>
          </a:xfrm>
          <a:prstGeom prst="line">
            <a:avLst/>
          </a:prstGeom>
          <a:noFill/>
          <a:ln w="7620">
            <a:solidFill>
              <a:srgbClr val="EDE8DF">
                <a:alpha val="50000"/>
              </a:srgbClr>
            </a:solidFill>
            <a:prstDash val="solid"/>
          </a:ln>
        </p:spPr>
      </p:sp>
      <p:sp>
        <p:nvSpPr>
          <p:cNvPr id="49" name="Shape 47"/>
          <p:cNvSpPr/>
          <p:nvPr/>
        </p:nvSpPr>
        <p:spPr>
          <a:xfrm>
            <a:off x="1128370" y="12252960"/>
            <a:ext cx="1097280" cy="-182880"/>
          </a:xfrm>
          <a:prstGeom prst="line">
            <a:avLst/>
          </a:prstGeom>
          <a:noFill/>
          <a:ln w="11430">
            <a:solidFill>
              <a:srgbClr val="8A8280"/>
            </a:solidFill>
            <a:prstDash val="dash"/>
          </a:ln>
        </p:spPr>
      </p:sp>
      <p:sp>
        <p:nvSpPr>
          <p:cNvPr id="50" name="Shape 48"/>
          <p:cNvSpPr/>
          <p:nvPr/>
        </p:nvSpPr>
        <p:spPr>
          <a:xfrm>
            <a:off x="2225650" y="12070080"/>
            <a:ext cx="1097280" cy="-228600"/>
          </a:xfrm>
          <a:prstGeom prst="line">
            <a:avLst/>
          </a:prstGeom>
          <a:noFill/>
          <a:ln w="11430">
            <a:solidFill>
              <a:srgbClr val="8A8280"/>
            </a:solidFill>
            <a:prstDash val="dash"/>
          </a:ln>
        </p:spPr>
      </p:sp>
      <p:sp>
        <p:nvSpPr>
          <p:cNvPr id="51" name="Shape 49"/>
          <p:cNvSpPr/>
          <p:nvPr/>
        </p:nvSpPr>
        <p:spPr>
          <a:xfrm>
            <a:off x="3322930" y="11841480"/>
            <a:ext cx="1097280" cy="-228600"/>
          </a:xfrm>
          <a:prstGeom prst="line">
            <a:avLst/>
          </a:prstGeom>
          <a:noFill/>
          <a:ln w="11430">
            <a:solidFill>
              <a:srgbClr val="8A8280"/>
            </a:solidFill>
            <a:prstDash val="dash"/>
          </a:ln>
        </p:spPr>
      </p:sp>
      <p:sp>
        <p:nvSpPr>
          <p:cNvPr id="52" name="Shape 50"/>
          <p:cNvSpPr/>
          <p:nvPr/>
        </p:nvSpPr>
        <p:spPr>
          <a:xfrm>
            <a:off x="4420210" y="11612880"/>
            <a:ext cx="1753453" cy="-274320"/>
          </a:xfrm>
          <a:prstGeom prst="line">
            <a:avLst/>
          </a:prstGeom>
          <a:noFill/>
          <a:ln w="11430">
            <a:solidFill>
              <a:srgbClr val="8A8280"/>
            </a:solidFill>
            <a:prstDash val="dash"/>
          </a:ln>
        </p:spPr>
      </p:sp>
      <p:sp>
        <p:nvSpPr>
          <p:cNvPr id="53" name="Shape 51"/>
          <p:cNvSpPr/>
          <p:nvPr/>
        </p:nvSpPr>
        <p:spPr>
          <a:xfrm>
            <a:off x="6173663" y="11338560"/>
            <a:ext cx="3669304" cy="-457200"/>
          </a:xfrm>
          <a:prstGeom prst="line">
            <a:avLst/>
          </a:prstGeom>
          <a:noFill/>
          <a:ln w="7620">
            <a:solidFill>
              <a:srgbClr val="8A8280">
                <a:alpha val="40000"/>
              </a:srgbClr>
            </a:solidFill>
            <a:prstDash val="dash"/>
          </a:ln>
        </p:spPr>
      </p:sp>
      <p:sp>
        <p:nvSpPr>
          <p:cNvPr id="54" name="Shape 52"/>
          <p:cNvSpPr/>
          <p:nvPr/>
        </p:nvSpPr>
        <p:spPr>
          <a:xfrm>
            <a:off x="6173663" y="11338560"/>
            <a:ext cx="822960" cy="-731520"/>
          </a:xfrm>
          <a:prstGeom prst="line">
            <a:avLst/>
          </a:prstGeom>
          <a:noFill/>
          <a:ln w="30480">
            <a:solidFill>
              <a:srgbClr val="F7F471"/>
            </a:solidFill>
            <a:prstDash val="solid"/>
          </a:ln>
        </p:spPr>
      </p:sp>
      <p:sp>
        <p:nvSpPr>
          <p:cNvPr id="55" name="Shape 53"/>
          <p:cNvSpPr/>
          <p:nvPr/>
        </p:nvSpPr>
        <p:spPr>
          <a:xfrm>
            <a:off x="6996623" y="10607040"/>
            <a:ext cx="822960" cy="-914400"/>
          </a:xfrm>
          <a:prstGeom prst="line">
            <a:avLst/>
          </a:prstGeom>
          <a:noFill/>
          <a:ln w="30480">
            <a:solidFill>
              <a:srgbClr val="F7F471"/>
            </a:solidFill>
            <a:prstDash val="solid"/>
          </a:ln>
        </p:spPr>
      </p:sp>
      <p:sp>
        <p:nvSpPr>
          <p:cNvPr id="56" name="Shape 54"/>
          <p:cNvSpPr/>
          <p:nvPr/>
        </p:nvSpPr>
        <p:spPr>
          <a:xfrm>
            <a:off x="7819583" y="9692640"/>
            <a:ext cx="2482047" cy="-1005840"/>
          </a:xfrm>
          <a:prstGeom prst="line">
            <a:avLst/>
          </a:prstGeom>
          <a:noFill/>
          <a:ln w="30480">
            <a:solidFill>
              <a:srgbClr val="F7F471"/>
            </a:solidFill>
            <a:prstDash val="solid"/>
          </a:ln>
        </p:spPr>
      </p:sp>
      <p:sp>
        <p:nvSpPr>
          <p:cNvPr id="57" name="Shape 55"/>
          <p:cNvSpPr/>
          <p:nvPr/>
        </p:nvSpPr>
        <p:spPr>
          <a:xfrm>
            <a:off x="10155326" y="8540496"/>
            <a:ext cx="292608" cy="292608"/>
          </a:xfrm>
          <a:prstGeom prst="rect">
            <a:avLst/>
          </a:prstGeom>
          <a:solidFill>
            <a:srgbClr val="F7F471"/>
          </a:solidFill>
          <a:ln w="8890">
            <a:solidFill>
              <a:srgbClr val="18160F"/>
            </a:solidFill>
            <a:prstDash val="solid"/>
          </a:ln>
        </p:spPr>
      </p:sp>
      <p:sp>
        <p:nvSpPr>
          <p:cNvPr id="58" name="Text 56"/>
          <p:cNvSpPr/>
          <p:nvPr/>
        </p:nvSpPr>
        <p:spPr>
          <a:xfrm>
            <a:off x="9387230" y="8138160"/>
            <a:ext cx="1828800" cy="274320"/>
          </a:xfrm>
          <a:prstGeom prst="rect">
            <a:avLst/>
          </a:prstGeom>
          <a:noFill/>
          <a:ln/>
        </p:spPr>
        <p:txBody>
          <a:bodyPr wrap="square" lIns="0" tIns="0" rIns="0" bIns="0" rtlCol="0" anchor="ctr"/>
          <a:lstStyle/>
          <a:p>
            <a:pPr algn="ctr" indent="0" marL="0">
              <a:buNone/>
            </a:pPr>
            <a:r>
              <a:rPr lang="en-US" sz="1100" b="1" spc="300" kern="0" dirty="0">
                <a:solidFill>
                  <a:srgbClr val="F7F471"/>
                </a:solidFill>
                <a:latin typeface="Inter" pitchFamily="34" charset="0"/>
                <a:ea typeface="Inter" pitchFamily="34" charset="-122"/>
                <a:cs typeface="Inter" pitchFamily="34" charset="-120"/>
              </a:rPr>
              <a:t>8-S</a:t>
            </a:r>
            <a:endParaRPr lang="en-US" sz="1100" dirty="0"/>
          </a:p>
        </p:txBody>
      </p:sp>
      <p:sp>
        <p:nvSpPr>
          <p:cNvPr id="59" name="Shape 57"/>
          <p:cNvSpPr/>
          <p:nvPr/>
        </p:nvSpPr>
        <p:spPr>
          <a:xfrm>
            <a:off x="6173663" y="10927080"/>
            <a:ext cx="0" cy="822960"/>
          </a:xfrm>
          <a:prstGeom prst="line">
            <a:avLst/>
          </a:prstGeom>
          <a:noFill/>
          <a:ln w="20320">
            <a:solidFill>
              <a:srgbClr val="E8241A"/>
            </a:solidFill>
            <a:prstDash val="solid"/>
          </a:ln>
        </p:spPr>
      </p:sp>
      <p:sp>
        <p:nvSpPr>
          <p:cNvPr id="60" name="Shape 58"/>
          <p:cNvSpPr/>
          <p:nvPr/>
        </p:nvSpPr>
        <p:spPr>
          <a:xfrm>
            <a:off x="6054791" y="11219688"/>
            <a:ext cx="237744" cy="237744"/>
          </a:xfrm>
          <a:prstGeom prst="rect">
            <a:avLst/>
          </a:prstGeom>
          <a:solidFill>
            <a:srgbClr val="E8241A"/>
          </a:solidFill>
          <a:ln w="7620">
            <a:solidFill>
              <a:srgbClr val="EDE8DF"/>
            </a:solidFill>
            <a:prstDash val="solid"/>
          </a:ln>
        </p:spPr>
      </p:sp>
      <p:sp>
        <p:nvSpPr>
          <p:cNvPr id="61" name="Text 59"/>
          <p:cNvSpPr/>
          <p:nvPr/>
        </p:nvSpPr>
        <p:spPr>
          <a:xfrm>
            <a:off x="4893503" y="10469880"/>
            <a:ext cx="2560320" cy="274320"/>
          </a:xfrm>
          <a:prstGeom prst="rect">
            <a:avLst/>
          </a:prstGeom>
          <a:noFill/>
          <a:ln/>
        </p:spPr>
        <p:txBody>
          <a:bodyPr wrap="square" lIns="0" tIns="0" rIns="0" bIns="0" rtlCol="0" anchor="ctr"/>
          <a:lstStyle/>
          <a:p>
            <a:pPr algn="ctr" indent="0" marL="0">
              <a:buNone/>
            </a:pPr>
            <a:r>
              <a:rPr lang="en-US" sz="1000" b="1" spc="300" kern="0" dirty="0">
                <a:solidFill>
                  <a:srgbClr val="E8241A"/>
                </a:solidFill>
                <a:latin typeface="Inter" pitchFamily="34" charset="0"/>
                <a:ea typeface="Inter" pitchFamily="34" charset="-122"/>
                <a:cs typeface="Inter" pitchFamily="34" charset="-120"/>
              </a:rPr>
              <a:t>STACK ARRIVES</a:t>
            </a:r>
            <a:endParaRPr lang="en-US" sz="1000" dirty="0"/>
          </a:p>
        </p:txBody>
      </p:sp>
      <p:sp>
        <p:nvSpPr>
          <p:cNvPr id="62" name="Text 60"/>
          <p:cNvSpPr/>
          <p:nvPr/>
        </p:nvSpPr>
        <p:spPr>
          <a:xfrm>
            <a:off x="4893503" y="11841480"/>
            <a:ext cx="2560320" cy="274320"/>
          </a:xfrm>
          <a:prstGeom prst="rect">
            <a:avLst/>
          </a:prstGeom>
          <a:noFill/>
          <a:ln/>
        </p:spPr>
        <p:txBody>
          <a:bodyPr wrap="square" lIns="0" tIns="0" rIns="0" bIns="0" rtlCol="0" anchor="ctr"/>
          <a:lstStyle/>
          <a:p>
            <a:pPr algn="ctr" indent="0" marL="0">
              <a:buNone/>
            </a:pPr>
            <a:r>
              <a:rPr lang="en-US" sz="1000" i="1" spc="200" kern="0" dirty="0">
                <a:solidFill>
                  <a:srgbClr val="EDE8DF"/>
                </a:solidFill>
                <a:latin typeface="Inter" pitchFamily="34" charset="0"/>
                <a:ea typeface="Inter" pitchFamily="34" charset="-122"/>
                <a:cs typeface="Inter" pitchFamily="34" charset="-120"/>
              </a:rPr>
              <a:t>· 2023 ·</a:t>
            </a:r>
            <a:endParaRPr lang="en-US" sz="1000" dirty="0"/>
          </a:p>
        </p:txBody>
      </p:sp>
      <p:sp>
        <p:nvSpPr>
          <p:cNvPr id="63" name="Text 61"/>
          <p:cNvSpPr/>
          <p:nvPr/>
        </p:nvSpPr>
        <p:spPr>
          <a:xfrm>
            <a:off x="1128370" y="12755880"/>
            <a:ext cx="365760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SEVEN-S TRAJECTORY</a:t>
            </a:r>
            <a:endParaRPr lang="en-US" sz="1000" dirty="0"/>
          </a:p>
        </p:txBody>
      </p:sp>
      <p:sp>
        <p:nvSpPr>
          <p:cNvPr id="64" name="Text 62"/>
          <p:cNvSpPr/>
          <p:nvPr/>
        </p:nvSpPr>
        <p:spPr>
          <a:xfrm>
            <a:off x="6644030" y="12755880"/>
            <a:ext cx="3657600" cy="274320"/>
          </a:xfrm>
          <a:prstGeom prst="rect">
            <a:avLst/>
          </a:prstGeom>
          <a:noFill/>
          <a:ln/>
        </p:spPr>
        <p:txBody>
          <a:bodyPr wrap="square" lIns="0" tIns="0" rIns="0" bIns="0" rtlCol="0" anchor="ctr"/>
          <a:lstStyle/>
          <a:p>
            <a:pPr algn="r" indent="0" marL="0">
              <a:buNone/>
            </a:pPr>
            <a:r>
              <a:rPr lang="en-US" sz="1000" b="1" spc="300" kern="0" dirty="0">
                <a:solidFill>
                  <a:srgbClr val="F7F471"/>
                </a:solidFill>
                <a:latin typeface="Inter" pitchFamily="34" charset="0"/>
                <a:ea typeface="Inter" pitchFamily="34" charset="-122"/>
                <a:cs typeface="Inter" pitchFamily="34" charset="-120"/>
              </a:rPr>
              <a:t>EIGHT-S TRAJECTORY</a:t>
            </a:r>
            <a:endParaRPr lang="en-US" sz="1000" dirty="0"/>
          </a:p>
        </p:txBody>
      </p:sp>
      <p:sp>
        <p:nvSpPr>
          <p:cNvPr id="65" name="Shape 63"/>
          <p:cNvSpPr/>
          <p:nvPr/>
        </p:nvSpPr>
        <p:spPr>
          <a:xfrm>
            <a:off x="9204350" y="8595360"/>
            <a:ext cx="731520" cy="731520"/>
          </a:xfrm>
          <a:prstGeom prst="ellipse">
            <a:avLst/>
          </a:prstGeom>
          <a:ln w="6350">
            <a:solidFill>
              <a:srgbClr val="EDE8DF">
                <a:alpha val="20000"/>
              </a:srgbClr>
            </a:solidFill>
            <a:prstDash val="solid"/>
          </a:ln>
        </p:spPr>
      </p:sp>
      <p:sp>
        <p:nvSpPr>
          <p:cNvPr id="66" name="Shape 64"/>
          <p:cNvSpPr/>
          <p:nvPr/>
        </p:nvSpPr>
        <p:spPr>
          <a:xfrm>
            <a:off x="8899550" y="8290560"/>
            <a:ext cx="1341120" cy="1341120"/>
          </a:xfrm>
          <a:prstGeom prst="ellipse">
            <a:avLst/>
          </a:prstGeom>
          <a:ln w="6350">
            <a:solidFill>
              <a:srgbClr val="EDE8DF">
                <a:alpha val="17000"/>
              </a:srgbClr>
            </a:solidFill>
            <a:prstDash val="solid"/>
          </a:ln>
        </p:spPr>
      </p:sp>
      <p:sp>
        <p:nvSpPr>
          <p:cNvPr id="67" name="Shape 65"/>
          <p:cNvSpPr/>
          <p:nvPr/>
        </p:nvSpPr>
        <p:spPr>
          <a:xfrm>
            <a:off x="8594750" y="7985760"/>
            <a:ext cx="1950720" cy="1950720"/>
          </a:xfrm>
          <a:prstGeom prst="ellipse">
            <a:avLst/>
          </a:prstGeom>
          <a:ln w="6350">
            <a:solidFill>
              <a:srgbClr val="EDE8DF">
                <a:alpha val="14000"/>
              </a:srgbClr>
            </a:solidFill>
            <a:prstDash val="solid"/>
          </a:ln>
        </p:spPr>
      </p:sp>
      <p:sp>
        <p:nvSpPr>
          <p:cNvPr id="68" name="Shape 66"/>
          <p:cNvSpPr/>
          <p:nvPr/>
        </p:nvSpPr>
        <p:spPr>
          <a:xfrm>
            <a:off x="8289950" y="7680960"/>
            <a:ext cx="2560320" cy="2560320"/>
          </a:xfrm>
          <a:prstGeom prst="ellipse">
            <a:avLst/>
          </a:prstGeom>
          <a:ln w="6350">
            <a:solidFill>
              <a:srgbClr val="EDE8DF">
                <a:alpha val="11000"/>
              </a:srgbClr>
            </a:solidFill>
            <a:prstDash val="solid"/>
          </a:ln>
        </p:spPr>
      </p:sp>
      <p:sp>
        <p:nvSpPr>
          <p:cNvPr id="69" name="Text 67"/>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C4B9AE"/>
                </a:solidFill>
                <a:latin typeface="Inter" pitchFamily="34" charset="0"/>
                <a:ea typeface="Inter" pitchFamily="34" charset="-122"/>
                <a:cs typeface="Inter" pitchFamily="34" charset="-120"/>
              </a:rPr>
              <a:t>Operating  ·  6AEP  ·  7-S / 1980</a:t>
            </a:r>
            <a:endParaRPr lang="en-US" sz="1000" dirty="0"/>
          </a:p>
        </p:txBody>
      </p:sp>
      <p:sp>
        <p:nvSpPr>
          <p:cNvPr id="70" name="Text 68"/>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800" spc="1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
        <p:nvSpPr>
          <p:cNvPr id="71" name="Text 69"/>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C4B9AE"/>
                </a:solidFill>
                <a:latin typeface="Inter" pitchFamily="34" charset="0"/>
                <a:ea typeface="Inter" pitchFamily="34" charset="-122"/>
                <a:cs typeface="Inter" pitchFamily="34" charset="-120"/>
              </a:rPr>
              <a:t>NEXT</a:t>
            </a:r>
            <a:endParaRPr lang="en-US" sz="900" dirty="0"/>
          </a:p>
        </p:txBody>
      </p:sp>
      <p:sp>
        <p:nvSpPr>
          <p:cNvPr id="72" name="Shape 70"/>
          <p:cNvSpPr/>
          <p:nvPr/>
        </p:nvSpPr>
        <p:spPr>
          <a:xfrm>
            <a:off x="9890150" y="12738506"/>
            <a:ext cx="548640" cy="0"/>
          </a:xfrm>
          <a:prstGeom prst="line">
            <a:avLst/>
          </a:prstGeom>
          <a:noFill/>
          <a:ln w="17780">
            <a:solidFill>
              <a:srgbClr val="F7F471"/>
            </a:solidFill>
            <a:prstDash val="solid"/>
          </a:ln>
        </p:spPr>
      </p:sp>
      <p:sp>
        <p:nvSpPr>
          <p:cNvPr id="73" name="Shape 71"/>
          <p:cNvSpPr/>
          <p:nvPr/>
        </p:nvSpPr>
        <p:spPr>
          <a:xfrm rot="5400000">
            <a:off x="10438790" y="12647066"/>
            <a:ext cx="164592" cy="182880"/>
          </a:xfrm>
          <a:prstGeom prst="triangle">
            <a:avLst/>
          </a:prstGeom>
          <a:solidFill>
            <a:srgbClr val="F7F471"/>
          </a:solidFill>
          <a:ln/>
        </p:spPr>
      </p:sp>
      <p:sp>
        <p:nvSpPr>
          <p:cNvPr id="74" name="Text 72"/>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C4B9AE"/>
                </a:solidFill>
                <a:latin typeface="Inter" pitchFamily="34" charset="0"/>
                <a:ea typeface="Inter" pitchFamily="34" charset="-122"/>
                <a:cs typeface="Inter" pitchFamily="34" charset="-120"/>
              </a:rPr>
              <a:t>7 / 13</a:t>
            </a:r>
            <a:endParaRPr lang="en-US" sz="11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762610" y="1371600"/>
            <a:ext cx="548640" cy="36576"/>
          </a:xfrm>
          <a:prstGeom prst="rect">
            <a:avLst/>
          </a:prstGeom>
          <a:solidFill>
            <a:srgbClr val="F7F471"/>
          </a:solidFill>
          <a:ln/>
        </p:spPr>
      </p:sp>
      <p:sp>
        <p:nvSpPr>
          <p:cNvPr id="3" name="Text 1"/>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THE CONSEQUENCE</a:t>
            </a:r>
            <a:endParaRPr lang="en-US" sz="1100" dirty="0"/>
          </a:p>
        </p:txBody>
      </p:sp>
      <p:sp>
        <p:nvSpPr>
          <p:cNvPr id="4" name="Text 2"/>
          <p:cNvSpPr/>
          <p:nvPr/>
        </p:nvSpPr>
        <p:spPr>
          <a:xfrm>
            <a:off x="762610" y="2011680"/>
            <a:ext cx="9904781" cy="1280160"/>
          </a:xfrm>
          <a:prstGeom prst="rect">
            <a:avLst/>
          </a:prstGeom>
          <a:noFill/>
          <a:ln/>
        </p:spPr>
        <p:txBody>
          <a:bodyPr wrap="square" lIns="0" tIns="0" rIns="0" bIns="0" rtlCol="0" anchor="t"/>
          <a:lstStyle/>
          <a:p>
            <a:pPr indent="0" marL="0">
              <a:buNone/>
            </a:pPr>
            <a:r>
              <a:rPr lang="en-US" sz="5000" spc="-100" kern="0" dirty="0">
                <a:solidFill>
                  <a:srgbClr val="18160F"/>
                </a:solidFill>
                <a:latin typeface="Playfair Display" pitchFamily="34" charset="0"/>
                <a:ea typeface="Playfair Display" pitchFamily="34" charset="-122"/>
                <a:cs typeface="Playfair Display" pitchFamily="34" charset="-120"/>
              </a:rPr>
              <a:t>Stack sits next to Structure.</a:t>
            </a:r>
            <a:endParaRPr lang="en-US" sz="5000" dirty="0"/>
          </a:p>
        </p:txBody>
      </p:sp>
      <p:sp>
        <p:nvSpPr>
          <p:cNvPr id="5" name="Text 3"/>
          <p:cNvSpPr/>
          <p:nvPr/>
        </p:nvSpPr>
        <p:spPr>
          <a:xfrm>
            <a:off x="762610" y="3017520"/>
            <a:ext cx="9904781" cy="1280160"/>
          </a:xfrm>
          <a:prstGeom prst="rect">
            <a:avLst/>
          </a:prstGeom>
          <a:noFill/>
          <a:ln/>
        </p:spPr>
        <p:txBody>
          <a:bodyPr wrap="square" lIns="0" tIns="0" rIns="0" bIns="0" rtlCol="0" anchor="t"/>
          <a:lstStyle/>
          <a:p>
            <a:pPr indent="0" marL="0">
              <a:buNone/>
            </a:pPr>
            <a:r>
              <a:rPr lang="en-US" sz="3000" i="1" spc="-100" kern="0" dirty="0">
                <a:solidFill>
                  <a:srgbClr val="18160F"/>
                </a:solidFill>
                <a:latin typeface="Playfair Display" pitchFamily="34" charset="0"/>
                <a:ea typeface="Playfair Display" pitchFamily="34" charset="-122"/>
                <a:cs typeface="Playfair Display" pitchFamily="34" charset="-120"/>
              </a:rPr>
              <a:t>Performance is now an eight-element function.</a:t>
            </a:r>
            <a:endParaRPr lang="en-US" sz="3000" dirty="0"/>
          </a:p>
        </p:txBody>
      </p:sp>
      <p:sp>
        <p:nvSpPr>
          <p:cNvPr id="6" name="Text 4"/>
          <p:cNvSpPr/>
          <p:nvPr/>
        </p:nvSpPr>
        <p:spPr>
          <a:xfrm>
            <a:off x="762610" y="4572000"/>
            <a:ext cx="9875520" cy="1828800"/>
          </a:xfrm>
          <a:prstGeom prst="rect">
            <a:avLst/>
          </a:prstGeom>
          <a:noFill/>
          <a:ln/>
        </p:spPr>
        <p:txBody>
          <a:bodyPr wrap="square" lIns="0" tIns="0" rIns="0" bIns="0" rtlCol="0" anchor="t"/>
          <a:lstStyle/>
          <a:p>
            <a:pPr indent="0" marL="0">
              <a:lnSpc>
                <a:spcPct val="145000"/>
              </a:lnSpc>
              <a:buNone/>
            </a:pPr>
            <a:r>
              <a:rPr lang="en-US" sz="1700" dirty="0">
                <a:solidFill>
                  <a:srgbClr val="18160F"/>
                </a:solidFill>
                <a:latin typeface="Inter" pitchFamily="34" charset="0"/>
                <a:ea typeface="Inter" pitchFamily="34" charset="-122"/>
                <a:cs typeface="Inter" pitchFamily="34" charset="-120"/>
              </a:rPr>
              <a:t>The org chart that lists seven Ss is a 1980 artifact. The 2026 chart adds the Stack and treats it as a hard S. Strategy depends on which models the firm runs. Structure depends on which agents sit in which roles. Skills depend on which prompts the team has codified.</a:t>
            </a:r>
            <a:endParaRPr lang="en-US" sz="1700" dirty="0"/>
          </a:p>
        </p:txBody>
      </p:sp>
      <p:sp>
        <p:nvSpPr>
          <p:cNvPr id="7" name="Shape 5"/>
          <p:cNvSpPr/>
          <p:nvPr/>
        </p:nvSpPr>
        <p:spPr>
          <a:xfrm>
            <a:off x="762610" y="7498080"/>
            <a:ext cx="2373325" cy="2377440"/>
          </a:xfrm>
          <a:prstGeom prst="rect">
            <a:avLst/>
          </a:prstGeom>
          <a:ln w="8890">
            <a:solidFill>
              <a:srgbClr val="18160F"/>
            </a:solidFill>
            <a:prstDash val="solid"/>
          </a:ln>
        </p:spPr>
      </p:sp>
      <p:sp>
        <p:nvSpPr>
          <p:cNvPr id="8" name="Text 6"/>
          <p:cNvSpPr/>
          <p:nvPr/>
        </p:nvSpPr>
        <p:spPr>
          <a:xfrm>
            <a:off x="945490" y="7662672"/>
            <a:ext cx="2007565"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S1 / HARD</a:t>
            </a:r>
            <a:endParaRPr lang="en-US" sz="1000" dirty="0"/>
          </a:p>
        </p:txBody>
      </p:sp>
      <p:sp>
        <p:nvSpPr>
          <p:cNvPr id="9" name="Text 7"/>
          <p:cNvSpPr/>
          <p:nvPr/>
        </p:nvSpPr>
        <p:spPr>
          <a:xfrm>
            <a:off x="945490" y="8092440"/>
            <a:ext cx="2007565" cy="640080"/>
          </a:xfrm>
          <a:prstGeom prst="rect">
            <a:avLst/>
          </a:prstGeom>
          <a:noFill/>
          <a:ln/>
        </p:spPr>
        <p:txBody>
          <a:bodyPr wrap="square" lIns="0" tIns="0" rIns="0" bIns="0" rtlCol="0" anchor="ctr"/>
          <a:lstStyle/>
          <a:p>
            <a:pPr indent="0" marL="0">
              <a:buNone/>
            </a:pPr>
            <a:r>
              <a:rPr lang="en-US" sz="2400" spc="-100" kern="0" dirty="0">
                <a:solidFill>
                  <a:srgbClr val="18160F"/>
                </a:solidFill>
                <a:latin typeface="Playfair Display" pitchFamily="34" charset="0"/>
                <a:ea typeface="Playfair Display" pitchFamily="34" charset="-122"/>
                <a:cs typeface="Playfair Display" pitchFamily="34" charset="-120"/>
              </a:rPr>
              <a:t>STRATEGY</a:t>
            </a:r>
            <a:endParaRPr lang="en-US" sz="2400" dirty="0"/>
          </a:p>
        </p:txBody>
      </p:sp>
      <p:sp>
        <p:nvSpPr>
          <p:cNvPr id="10" name="Text 8"/>
          <p:cNvSpPr/>
          <p:nvPr/>
        </p:nvSpPr>
        <p:spPr>
          <a:xfrm>
            <a:off x="945490" y="8778240"/>
            <a:ext cx="2007565" cy="365760"/>
          </a:xfrm>
          <a:prstGeom prst="rect">
            <a:avLst/>
          </a:prstGeom>
          <a:noFill/>
          <a:ln/>
        </p:spPr>
        <p:txBody>
          <a:bodyPr wrap="square" lIns="0" tIns="0" rIns="0" bIns="0" rtlCol="0" anchor="ctr"/>
          <a:lstStyle/>
          <a:p>
            <a:pPr indent="0" marL="0">
              <a:buNone/>
            </a:pPr>
            <a:r>
              <a:rPr lang="en-US" sz="1200" spc="100" kern="0" dirty="0">
                <a:solidFill>
                  <a:srgbClr val="8A8280"/>
                </a:solidFill>
                <a:latin typeface="Inter" pitchFamily="34" charset="0"/>
                <a:ea typeface="Inter" pitchFamily="34" charset="-122"/>
                <a:cs typeface="Inter" pitchFamily="34" charset="-120"/>
              </a:rPr>
              <a:t>how the firm wins</a:t>
            </a:r>
            <a:endParaRPr lang="en-US" sz="1200" dirty="0"/>
          </a:p>
        </p:txBody>
      </p:sp>
      <p:sp>
        <p:nvSpPr>
          <p:cNvPr id="11" name="Text 9"/>
          <p:cNvSpPr/>
          <p:nvPr/>
        </p:nvSpPr>
        <p:spPr>
          <a:xfrm>
            <a:off x="945490" y="9418320"/>
            <a:ext cx="2007565"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SINCE 1980</a:t>
            </a:r>
            <a:endParaRPr lang="en-US" sz="1000" dirty="0"/>
          </a:p>
        </p:txBody>
      </p:sp>
      <p:sp>
        <p:nvSpPr>
          <p:cNvPr id="12" name="Shape 10"/>
          <p:cNvSpPr/>
          <p:nvPr/>
        </p:nvSpPr>
        <p:spPr>
          <a:xfrm>
            <a:off x="3273095" y="7498080"/>
            <a:ext cx="2373325" cy="2377440"/>
          </a:xfrm>
          <a:prstGeom prst="rect">
            <a:avLst/>
          </a:prstGeom>
          <a:ln w="8890">
            <a:solidFill>
              <a:srgbClr val="18160F"/>
            </a:solidFill>
            <a:prstDash val="solid"/>
          </a:ln>
        </p:spPr>
      </p:sp>
      <p:sp>
        <p:nvSpPr>
          <p:cNvPr id="13" name="Text 11"/>
          <p:cNvSpPr/>
          <p:nvPr/>
        </p:nvSpPr>
        <p:spPr>
          <a:xfrm>
            <a:off x="3455975" y="7662672"/>
            <a:ext cx="2007565"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S2 / HARD</a:t>
            </a:r>
            <a:endParaRPr lang="en-US" sz="1000" dirty="0"/>
          </a:p>
        </p:txBody>
      </p:sp>
      <p:sp>
        <p:nvSpPr>
          <p:cNvPr id="14" name="Text 12"/>
          <p:cNvSpPr/>
          <p:nvPr/>
        </p:nvSpPr>
        <p:spPr>
          <a:xfrm>
            <a:off x="3455975" y="8092440"/>
            <a:ext cx="2007565" cy="640080"/>
          </a:xfrm>
          <a:prstGeom prst="rect">
            <a:avLst/>
          </a:prstGeom>
          <a:noFill/>
          <a:ln/>
        </p:spPr>
        <p:txBody>
          <a:bodyPr wrap="square" lIns="0" tIns="0" rIns="0" bIns="0" rtlCol="0" anchor="ctr"/>
          <a:lstStyle/>
          <a:p>
            <a:pPr indent="0" marL="0">
              <a:buNone/>
            </a:pPr>
            <a:r>
              <a:rPr lang="en-US" sz="2400" spc="-100" kern="0" dirty="0">
                <a:solidFill>
                  <a:srgbClr val="18160F"/>
                </a:solidFill>
                <a:latin typeface="Playfair Display" pitchFamily="34" charset="0"/>
                <a:ea typeface="Playfair Display" pitchFamily="34" charset="-122"/>
                <a:cs typeface="Playfair Display" pitchFamily="34" charset="-120"/>
              </a:rPr>
              <a:t>STRUCTURE</a:t>
            </a:r>
            <a:endParaRPr lang="en-US" sz="2400" dirty="0"/>
          </a:p>
        </p:txBody>
      </p:sp>
      <p:sp>
        <p:nvSpPr>
          <p:cNvPr id="15" name="Text 13"/>
          <p:cNvSpPr/>
          <p:nvPr/>
        </p:nvSpPr>
        <p:spPr>
          <a:xfrm>
            <a:off x="3455975" y="8778240"/>
            <a:ext cx="2007565" cy="365760"/>
          </a:xfrm>
          <a:prstGeom prst="rect">
            <a:avLst/>
          </a:prstGeom>
          <a:noFill/>
          <a:ln/>
        </p:spPr>
        <p:txBody>
          <a:bodyPr wrap="square" lIns="0" tIns="0" rIns="0" bIns="0" rtlCol="0" anchor="ctr"/>
          <a:lstStyle/>
          <a:p>
            <a:pPr indent="0" marL="0">
              <a:buNone/>
            </a:pPr>
            <a:r>
              <a:rPr lang="en-US" sz="1200" spc="100" kern="0" dirty="0">
                <a:solidFill>
                  <a:srgbClr val="8A8280"/>
                </a:solidFill>
                <a:latin typeface="Inter" pitchFamily="34" charset="0"/>
                <a:ea typeface="Inter" pitchFamily="34" charset="-122"/>
                <a:cs typeface="Inter" pitchFamily="34" charset="-120"/>
              </a:rPr>
              <a:t>lines and rights</a:t>
            </a:r>
            <a:endParaRPr lang="en-US" sz="1200" dirty="0"/>
          </a:p>
        </p:txBody>
      </p:sp>
      <p:sp>
        <p:nvSpPr>
          <p:cNvPr id="16" name="Text 14"/>
          <p:cNvSpPr/>
          <p:nvPr/>
        </p:nvSpPr>
        <p:spPr>
          <a:xfrm>
            <a:off x="3455975" y="9418320"/>
            <a:ext cx="2007565"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SINCE 1980</a:t>
            </a:r>
            <a:endParaRPr lang="en-US" sz="1000" dirty="0"/>
          </a:p>
        </p:txBody>
      </p:sp>
      <p:sp>
        <p:nvSpPr>
          <p:cNvPr id="17" name="Shape 15"/>
          <p:cNvSpPr/>
          <p:nvPr/>
        </p:nvSpPr>
        <p:spPr>
          <a:xfrm>
            <a:off x="5783580" y="7498080"/>
            <a:ext cx="2373325" cy="2377440"/>
          </a:xfrm>
          <a:prstGeom prst="rect">
            <a:avLst/>
          </a:prstGeom>
          <a:ln w="8890">
            <a:solidFill>
              <a:srgbClr val="18160F"/>
            </a:solidFill>
            <a:prstDash val="solid"/>
          </a:ln>
        </p:spPr>
      </p:sp>
      <p:sp>
        <p:nvSpPr>
          <p:cNvPr id="18" name="Text 16"/>
          <p:cNvSpPr/>
          <p:nvPr/>
        </p:nvSpPr>
        <p:spPr>
          <a:xfrm>
            <a:off x="5966460" y="7662672"/>
            <a:ext cx="2007565"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S3 / HARD</a:t>
            </a:r>
            <a:endParaRPr lang="en-US" sz="1000" dirty="0"/>
          </a:p>
        </p:txBody>
      </p:sp>
      <p:sp>
        <p:nvSpPr>
          <p:cNvPr id="19" name="Text 17"/>
          <p:cNvSpPr/>
          <p:nvPr/>
        </p:nvSpPr>
        <p:spPr>
          <a:xfrm>
            <a:off x="5966460" y="8092440"/>
            <a:ext cx="2007565" cy="640080"/>
          </a:xfrm>
          <a:prstGeom prst="rect">
            <a:avLst/>
          </a:prstGeom>
          <a:noFill/>
          <a:ln/>
        </p:spPr>
        <p:txBody>
          <a:bodyPr wrap="square" lIns="0" tIns="0" rIns="0" bIns="0" rtlCol="0" anchor="ctr"/>
          <a:lstStyle/>
          <a:p>
            <a:pPr indent="0" marL="0">
              <a:buNone/>
            </a:pPr>
            <a:r>
              <a:rPr lang="en-US" sz="2400" spc="-100" kern="0" dirty="0">
                <a:solidFill>
                  <a:srgbClr val="18160F"/>
                </a:solidFill>
                <a:latin typeface="Playfair Display" pitchFamily="34" charset="0"/>
                <a:ea typeface="Playfair Display" pitchFamily="34" charset="-122"/>
                <a:cs typeface="Playfair Display" pitchFamily="34" charset="-120"/>
              </a:rPr>
              <a:t>SYSTEMS</a:t>
            </a:r>
            <a:endParaRPr lang="en-US" sz="2400" dirty="0"/>
          </a:p>
        </p:txBody>
      </p:sp>
      <p:sp>
        <p:nvSpPr>
          <p:cNvPr id="20" name="Text 18"/>
          <p:cNvSpPr/>
          <p:nvPr/>
        </p:nvSpPr>
        <p:spPr>
          <a:xfrm>
            <a:off x="5966460" y="8778240"/>
            <a:ext cx="2007565" cy="365760"/>
          </a:xfrm>
          <a:prstGeom prst="rect">
            <a:avLst/>
          </a:prstGeom>
          <a:noFill/>
          <a:ln/>
        </p:spPr>
        <p:txBody>
          <a:bodyPr wrap="square" lIns="0" tIns="0" rIns="0" bIns="0" rtlCol="0" anchor="ctr"/>
          <a:lstStyle/>
          <a:p>
            <a:pPr indent="0" marL="0">
              <a:buNone/>
            </a:pPr>
            <a:r>
              <a:rPr lang="en-US" sz="1200" spc="100" kern="0" dirty="0">
                <a:solidFill>
                  <a:srgbClr val="8A8280"/>
                </a:solidFill>
                <a:latin typeface="Inter" pitchFamily="34" charset="0"/>
                <a:ea typeface="Inter" pitchFamily="34" charset="-122"/>
                <a:cs typeface="Inter" pitchFamily="34" charset="-120"/>
              </a:rPr>
              <a:t>process and flow</a:t>
            </a:r>
            <a:endParaRPr lang="en-US" sz="1200" dirty="0"/>
          </a:p>
        </p:txBody>
      </p:sp>
      <p:sp>
        <p:nvSpPr>
          <p:cNvPr id="21" name="Text 19"/>
          <p:cNvSpPr/>
          <p:nvPr/>
        </p:nvSpPr>
        <p:spPr>
          <a:xfrm>
            <a:off x="5966460" y="9418320"/>
            <a:ext cx="2007565"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SINCE 1980</a:t>
            </a:r>
            <a:endParaRPr lang="en-US" sz="1000" dirty="0"/>
          </a:p>
        </p:txBody>
      </p:sp>
      <p:sp>
        <p:nvSpPr>
          <p:cNvPr id="22" name="Shape 20"/>
          <p:cNvSpPr/>
          <p:nvPr/>
        </p:nvSpPr>
        <p:spPr>
          <a:xfrm>
            <a:off x="8294065" y="7498080"/>
            <a:ext cx="2373325" cy="2377440"/>
          </a:xfrm>
          <a:prstGeom prst="rect">
            <a:avLst/>
          </a:prstGeom>
          <a:solidFill>
            <a:srgbClr val="F7F471"/>
          </a:solidFill>
          <a:ln w="12700">
            <a:solidFill>
              <a:srgbClr val="18160F"/>
            </a:solidFill>
            <a:prstDash val="solid"/>
          </a:ln>
        </p:spPr>
      </p:sp>
      <p:sp>
        <p:nvSpPr>
          <p:cNvPr id="23" name="Text 21"/>
          <p:cNvSpPr/>
          <p:nvPr/>
        </p:nvSpPr>
        <p:spPr>
          <a:xfrm>
            <a:off x="8476945" y="7662672"/>
            <a:ext cx="2007565" cy="274320"/>
          </a:xfrm>
          <a:prstGeom prst="rect">
            <a:avLst/>
          </a:prstGeom>
          <a:noFill/>
          <a:ln/>
        </p:spPr>
        <p:txBody>
          <a:bodyPr wrap="square" lIns="0" tIns="0" rIns="0" bIns="0" rtlCol="0" anchor="ctr"/>
          <a:lstStyle/>
          <a:p>
            <a:pPr indent="0" marL="0">
              <a:buNone/>
            </a:pPr>
            <a:r>
              <a:rPr lang="en-US" sz="1000" b="1" spc="300" kern="0" dirty="0">
                <a:solidFill>
                  <a:srgbClr val="18160F"/>
                </a:solidFill>
                <a:latin typeface="Inter" pitchFamily="34" charset="0"/>
                <a:ea typeface="Inter" pitchFamily="34" charset="-122"/>
                <a:cs typeface="Inter" pitchFamily="34" charset="-120"/>
              </a:rPr>
              <a:t>S8 / NEW</a:t>
            </a:r>
            <a:endParaRPr lang="en-US" sz="1000" dirty="0"/>
          </a:p>
        </p:txBody>
      </p:sp>
      <p:sp>
        <p:nvSpPr>
          <p:cNvPr id="24" name="Text 22"/>
          <p:cNvSpPr/>
          <p:nvPr/>
        </p:nvSpPr>
        <p:spPr>
          <a:xfrm>
            <a:off x="8476945" y="8092440"/>
            <a:ext cx="2007565" cy="640080"/>
          </a:xfrm>
          <a:prstGeom prst="rect">
            <a:avLst/>
          </a:prstGeom>
          <a:noFill/>
          <a:ln/>
        </p:spPr>
        <p:txBody>
          <a:bodyPr wrap="square" lIns="0" tIns="0" rIns="0" bIns="0" rtlCol="0" anchor="ctr"/>
          <a:lstStyle/>
          <a:p>
            <a:pPr indent="0" marL="0">
              <a:buNone/>
            </a:pPr>
            <a:r>
              <a:rPr lang="en-US" sz="2800" spc="-100" kern="0" dirty="0">
                <a:solidFill>
                  <a:srgbClr val="18160F"/>
                </a:solidFill>
                <a:latin typeface="Playfair Display" pitchFamily="34" charset="0"/>
                <a:ea typeface="Playfair Display" pitchFamily="34" charset="-122"/>
                <a:cs typeface="Playfair Display" pitchFamily="34" charset="-120"/>
              </a:rPr>
              <a:t>STACK</a:t>
            </a:r>
            <a:endParaRPr lang="en-US" sz="2800" dirty="0"/>
          </a:p>
        </p:txBody>
      </p:sp>
      <p:sp>
        <p:nvSpPr>
          <p:cNvPr id="25" name="Text 23"/>
          <p:cNvSpPr/>
          <p:nvPr/>
        </p:nvSpPr>
        <p:spPr>
          <a:xfrm>
            <a:off x="8476945" y="8778240"/>
            <a:ext cx="2007565" cy="365760"/>
          </a:xfrm>
          <a:prstGeom prst="rect">
            <a:avLst/>
          </a:prstGeom>
          <a:noFill/>
          <a:ln/>
        </p:spPr>
        <p:txBody>
          <a:bodyPr wrap="square" lIns="0" tIns="0" rIns="0" bIns="0" rtlCol="0" anchor="ctr"/>
          <a:lstStyle/>
          <a:p>
            <a:pPr indent="0" marL="0">
              <a:buNone/>
            </a:pPr>
            <a:r>
              <a:rPr lang="en-US" sz="1200" spc="100" kern="0" dirty="0">
                <a:solidFill>
                  <a:srgbClr val="18160F"/>
                </a:solidFill>
                <a:latin typeface="Inter" pitchFamily="34" charset="0"/>
                <a:ea typeface="Inter" pitchFamily="34" charset="-122"/>
                <a:cs typeface="Inter" pitchFamily="34" charset="-120"/>
              </a:rPr>
              <a:t>models and tools</a:t>
            </a:r>
            <a:endParaRPr lang="en-US" sz="1200" dirty="0"/>
          </a:p>
        </p:txBody>
      </p:sp>
      <p:sp>
        <p:nvSpPr>
          <p:cNvPr id="26" name="Text 24"/>
          <p:cNvSpPr/>
          <p:nvPr/>
        </p:nvSpPr>
        <p:spPr>
          <a:xfrm>
            <a:off x="8476945" y="9418320"/>
            <a:ext cx="2007565" cy="274320"/>
          </a:xfrm>
          <a:prstGeom prst="rect">
            <a:avLst/>
          </a:prstGeom>
          <a:noFill/>
          <a:ln/>
        </p:spPr>
        <p:txBody>
          <a:bodyPr wrap="square" lIns="0" tIns="0" rIns="0" bIns="0" rtlCol="0" anchor="ctr"/>
          <a:lstStyle/>
          <a:p>
            <a:pPr indent="0" marL="0">
              <a:buNone/>
            </a:pPr>
            <a:r>
              <a:rPr lang="en-US" sz="1000" b="1" spc="300" kern="0" dirty="0">
                <a:solidFill>
                  <a:srgbClr val="18160F"/>
                </a:solidFill>
                <a:latin typeface="Inter" pitchFamily="34" charset="0"/>
                <a:ea typeface="Inter" pitchFamily="34" charset="-122"/>
                <a:cs typeface="Inter" pitchFamily="34" charset="-120"/>
              </a:rPr>
              <a:t>ARRIVES 2023</a:t>
            </a:r>
            <a:endParaRPr lang="en-US" sz="1000" dirty="0"/>
          </a:p>
        </p:txBody>
      </p:sp>
      <p:sp>
        <p:nvSpPr>
          <p:cNvPr id="27" name="Shape 25"/>
          <p:cNvSpPr/>
          <p:nvPr/>
        </p:nvSpPr>
        <p:spPr>
          <a:xfrm>
            <a:off x="762610" y="10012680"/>
            <a:ext cx="2373325" cy="2377440"/>
          </a:xfrm>
          <a:prstGeom prst="rect">
            <a:avLst/>
          </a:prstGeom>
          <a:ln w="8890">
            <a:solidFill>
              <a:srgbClr val="18160F"/>
            </a:solidFill>
            <a:prstDash val="solid"/>
          </a:ln>
        </p:spPr>
      </p:sp>
      <p:sp>
        <p:nvSpPr>
          <p:cNvPr id="28" name="Text 26"/>
          <p:cNvSpPr/>
          <p:nvPr/>
        </p:nvSpPr>
        <p:spPr>
          <a:xfrm>
            <a:off x="945490" y="10177272"/>
            <a:ext cx="2007565"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S4 / SOFT</a:t>
            </a:r>
            <a:endParaRPr lang="en-US" sz="1000" dirty="0"/>
          </a:p>
        </p:txBody>
      </p:sp>
      <p:sp>
        <p:nvSpPr>
          <p:cNvPr id="29" name="Text 27"/>
          <p:cNvSpPr/>
          <p:nvPr/>
        </p:nvSpPr>
        <p:spPr>
          <a:xfrm>
            <a:off x="945490" y="10607040"/>
            <a:ext cx="2007565" cy="640080"/>
          </a:xfrm>
          <a:prstGeom prst="rect">
            <a:avLst/>
          </a:prstGeom>
          <a:noFill/>
          <a:ln/>
        </p:spPr>
        <p:txBody>
          <a:bodyPr wrap="square" lIns="0" tIns="0" rIns="0" bIns="0" rtlCol="0" anchor="ctr"/>
          <a:lstStyle/>
          <a:p>
            <a:pPr indent="0" marL="0">
              <a:buNone/>
            </a:pPr>
            <a:r>
              <a:rPr lang="en-US" sz="2400" spc="-100" kern="0" dirty="0">
                <a:solidFill>
                  <a:srgbClr val="18160F"/>
                </a:solidFill>
                <a:latin typeface="Playfair Display" pitchFamily="34" charset="0"/>
                <a:ea typeface="Playfair Display" pitchFamily="34" charset="-122"/>
                <a:cs typeface="Playfair Display" pitchFamily="34" charset="-120"/>
              </a:rPr>
              <a:t>STAFF</a:t>
            </a:r>
            <a:endParaRPr lang="en-US" sz="2400" dirty="0"/>
          </a:p>
        </p:txBody>
      </p:sp>
      <p:sp>
        <p:nvSpPr>
          <p:cNvPr id="30" name="Text 28"/>
          <p:cNvSpPr/>
          <p:nvPr/>
        </p:nvSpPr>
        <p:spPr>
          <a:xfrm>
            <a:off x="945490" y="11292840"/>
            <a:ext cx="2007565" cy="365760"/>
          </a:xfrm>
          <a:prstGeom prst="rect">
            <a:avLst/>
          </a:prstGeom>
          <a:noFill/>
          <a:ln/>
        </p:spPr>
        <p:txBody>
          <a:bodyPr wrap="square" lIns="0" tIns="0" rIns="0" bIns="0" rtlCol="0" anchor="ctr"/>
          <a:lstStyle/>
          <a:p>
            <a:pPr indent="0" marL="0">
              <a:buNone/>
            </a:pPr>
            <a:r>
              <a:rPr lang="en-US" sz="1200" spc="100" kern="0" dirty="0">
                <a:solidFill>
                  <a:srgbClr val="8A8280"/>
                </a:solidFill>
                <a:latin typeface="Inter" pitchFamily="34" charset="0"/>
                <a:ea typeface="Inter" pitchFamily="34" charset="-122"/>
                <a:cs typeface="Inter" pitchFamily="34" charset="-120"/>
              </a:rPr>
              <a:t>who is hired</a:t>
            </a:r>
            <a:endParaRPr lang="en-US" sz="1200" dirty="0"/>
          </a:p>
        </p:txBody>
      </p:sp>
      <p:sp>
        <p:nvSpPr>
          <p:cNvPr id="31" name="Text 29"/>
          <p:cNvSpPr/>
          <p:nvPr/>
        </p:nvSpPr>
        <p:spPr>
          <a:xfrm>
            <a:off x="945490" y="11932920"/>
            <a:ext cx="2007565"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SINCE 1980</a:t>
            </a:r>
            <a:endParaRPr lang="en-US" sz="1000" dirty="0"/>
          </a:p>
        </p:txBody>
      </p:sp>
      <p:sp>
        <p:nvSpPr>
          <p:cNvPr id="32" name="Shape 30"/>
          <p:cNvSpPr/>
          <p:nvPr/>
        </p:nvSpPr>
        <p:spPr>
          <a:xfrm>
            <a:off x="3273095" y="10012680"/>
            <a:ext cx="2373325" cy="2377440"/>
          </a:xfrm>
          <a:prstGeom prst="rect">
            <a:avLst/>
          </a:prstGeom>
          <a:ln w="8890">
            <a:solidFill>
              <a:srgbClr val="18160F"/>
            </a:solidFill>
            <a:prstDash val="solid"/>
          </a:ln>
        </p:spPr>
      </p:sp>
      <p:sp>
        <p:nvSpPr>
          <p:cNvPr id="33" name="Text 31"/>
          <p:cNvSpPr/>
          <p:nvPr/>
        </p:nvSpPr>
        <p:spPr>
          <a:xfrm>
            <a:off x="3455975" y="10177272"/>
            <a:ext cx="2007565"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S5 / SOFT</a:t>
            </a:r>
            <a:endParaRPr lang="en-US" sz="1000" dirty="0"/>
          </a:p>
        </p:txBody>
      </p:sp>
      <p:sp>
        <p:nvSpPr>
          <p:cNvPr id="34" name="Text 32"/>
          <p:cNvSpPr/>
          <p:nvPr/>
        </p:nvSpPr>
        <p:spPr>
          <a:xfrm>
            <a:off x="3455975" y="10607040"/>
            <a:ext cx="2007565" cy="640080"/>
          </a:xfrm>
          <a:prstGeom prst="rect">
            <a:avLst/>
          </a:prstGeom>
          <a:noFill/>
          <a:ln/>
        </p:spPr>
        <p:txBody>
          <a:bodyPr wrap="square" lIns="0" tIns="0" rIns="0" bIns="0" rtlCol="0" anchor="ctr"/>
          <a:lstStyle/>
          <a:p>
            <a:pPr indent="0" marL="0">
              <a:buNone/>
            </a:pPr>
            <a:r>
              <a:rPr lang="en-US" sz="2400" spc="-100" kern="0" dirty="0">
                <a:solidFill>
                  <a:srgbClr val="18160F"/>
                </a:solidFill>
                <a:latin typeface="Playfair Display" pitchFamily="34" charset="0"/>
                <a:ea typeface="Playfair Display" pitchFamily="34" charset="-122"/>
                <a:cs typeface="Playfair Display" pitchFamily="34" charset="-120"/>
              </a:rPr>
              <a:t>SKILLS</a:t>
            </a:r>
            <a:endParaRPr lang="en-US" sz="2400" dirty="0"/>
          </a:p>
        </p:txBody>
      </p:sp>
      <p:sp>
        <p:nvSpPr>
          <p:cNvPr id="35" name="Text 33"/>
          <p:cNvSpPr/>
          <p:nvPr/>
        </p:nvSpPr>
        <p:spPr>
          <a:xfrm>
            <a:off x="3455975" y="11292840"/>
            <a:ext cx="2007565" cy="365760"/>
          </a:xfrm>
          <a:prstGeom prst="rect">
            <a:avLst/>
          </a:prstGeom>
          <a:noFill/>
          <a:ln/>
        </p:spPr>
        <p:txBody>
          <a:bodyPr wrap="square" lIns="0" tIns="0" rIns="0" bIns="0" rtlCol="0" anchor="ctr"/>
          <a:lstStyle/>
          <a:p>
            <a:pPr indent="0" marL="0">
              <a:buNone/>
            </a:pPr>
            <a:r>
              <a:rPr lang="en-US" sz="1200" spc="100" kern="0" dirty="0">
                <a:solidFill>
                  <a:srgbClr val="8A8280"/>
                </a:solidFill>
                <a:latin typeface="Inter" pitchFamily="34" charset="0"/>
                <a:ea typeface="Inter" pitchFamily="34" charset="-122"/>
                <a:cs typeface="Inter" pitchFamily="34" charset="-120"/>
              </a:rPr>
              <a:t>what is done well</a:t>
            </a:r>
            <a:endParaRPr lang="en-US" sz="1200" dirty="0"/>
          </a:p>
        </p:txBody>
      </p:sp>
      <p:sp>
        <p:nvSpPr>
          <p:cNvPr id="36" name="Text 34"/>
          <p:cNvSpPr/>
          <p:nvPr/>
        </p:nvSpPr>
        <p:spPr>
          <a:xfrm>
            <a:off x="3455975" y="11932920"/>
            <a:ext cx="2007565"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SINCE 1980</a:t>
            </a:r>
            <a:endParaRPr lang="en-US" sz="1000" dirty="0"/>
          </a:p>
        </p:txBody>
      </p:sp>
      <p:sp>
        <p:nvSpPr>
          <p:cNvPr id="37" name="Shape 35"/>
          <p:cNvSpPr/>
          <p:nvPr/>
        </p:nvSpPr>
        <p:spPr>
          <a:xfrm>
            <a:off x="5783580" y="10012680"/>
            <a:ext cx="2373325" cy="2377440"/>
          </a:xfrm>
          <a:prstGeom prst="rect">
            <a:avLst/>
          </a:prstGeom>
          <a:ln w="8890">
            <a:solidFill>
              <a:srgbClr val="18160F"/>
            </a:solidFill>
            <a:prstDash val="solid"/>
          </a:ln>
        </p:spPr>
      </p:sp>
      <p:sp>
        <p:nvSpPr>
          <p:cNvPr id="38" name="Text 36"/>
          <p:cNvSpPr/>
          <p:nvPr/>
        </p:nvSpPr>
        <p:spPr>
          <a:xfrm>
            <a:off x="5966460" y="10177272"/>
            <a:ext cx="2007565"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S6 / SOFT</a:t>
            </a:r>
            <a:endParaRPr lang="en-US" sz="1000" dirty="0"/>
          </a:p>
        </p:txBody>
      </p:sp>
      <p:sp>
        <p:nvSpPr>
          <p:cNvPr id="39" name="Text 37"/>
          <p:cNvSpPr/>
          <p:nvPr/>
        </p:nvSpPr>
        <p:spPr>
          <a:xfrm>
            <a:off x="5966460" y="10607040"/>
            <a:ext cx="2007565" cy="640080"/>
          </a:xfrm>
          <a:prstGeom prst="rect">
            <a:avLst/>
          </a:prstGeom>
          <a:noFill/>
          <a:ln/>
        </p:spPr>
        <p:txBody>
          <a:bodyPr wrap="square" lIns="0" tIns="0" rIns="0" bIns="0" rtlCol="0" anchor="ctr"/>
          <a:lstStyle/>
          <a:p>
            <a:pPr indent="0" marL="0">
              <a:buNone/>
            </a:pPr>
            <a:r>
              <a:rPr lang="en-US" sz="2400" spc="-100" kern="0" dirty="0">
                <a:solidFill>
                  <a:srgbClr val="18160F"/>
                </a:solidFill>
                <a:latin typeface="Playfair Display" pitchFamily="34" charset="0"/>
                <a:ea typeface="Playfair Display" pitchFamily="34" charset="-122"/>
                <a:cs typeface="Playfair Display" pitchFamily="34" charset="-120"/>
              </a:rPr>
              <a:t>STYLE</a:t>
            </a:r>
            <a:endParaRPr lang="en-US" sz="2400" dirty="0"/>
          </a:p>
        </p:txBody>
      </p:sp>
      <p:sp>
        <p:nvSpPr>
          <p:cNvPr id="40" name="Text 38"/>
          <p:cNvSpPr/>
          <p:nvPr/>
        </p:nvSpPr>
        <p:spPr>
          <a:xfrm>
            <a:off x="5966460" y="11292840"/>
            <a:ext cx="2007565" cy="365760"/>
          </a:xfrm>
          <a:prstGeom prst="rect">
            <a:avLst/>
          </a:prstGeom>
          <a:noFill/>
          <a:ln/>
        </p:spPr>
        <p:txBody>
          <a:bodyPr wrap="square" lIns="0" tIns="0" rIns="0" bIns="0" rtlCol="0" anchor="ctr"/>
          <a:lstStyle/>
          <a:p>
            <a:pPr indent="0" marL="0">
              <a:buNone/>
            </a:pPr>
            <a:r>
              <a:rPr lang="en-US" sz="1200" spc="100" kern="0" dirty="0">
                <a:solidFill>
                  <a:srgbClr val="8A8280"/>
                </a:solidFill>
                <a:latin typeface="Inter" pitchFamily="34" charset="0"/>
                <a:ea typeface="Inter" pitchFamily="34" charset="-122"/>
                <a:cs typeface="Inter" pitchFamily="34" charset="-120"/>
              </a:rPr>
              <a:t>leader behavior</a:t>
            </a:r>
            <a:endParaRPr lang="en-US" sz="1200" dirty="0"/>
          </a:p>
        </p:txBody>
      </p:sp>
      <p:sp>
        <p:nvSpPr>
          <p:cNvPr id="41" name="Text 39"/>
          <p:cNvSpPr/>
          <p:nvPr/>
        </p:nvSpPr>
        <p:spPr>
          <a:xfrm>
            <a:off x="5966460" y="11932920"/>
            <a:ext cx="2007565"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SINCE 1980</a:t>
            </a:r>
            <a:endParaRPr lang="en-US" sz="1000" dirty="0"/>
          </a:p>
        </p:txBody>
      </p:sp>
      <p:sp>
        <p:nvSpPr>
          <p:cNvPr id="42" name="Shape 40"/>
          <p:cNvSpPr/>
          <p:nvPr/>
        </p:nvSpPr>
        <p:spPr>
          <a:xfrm>
            <a:off x="8294065" y="10012680"/>
            <a:ext cx="2373325" cy="2377440"/>
          </a:xfrm>
          <a:prstGeom prst="rect">
            <a:avLst/>
          </a:prstGeom>
          <a:ln w="8890">
            <a:solidFill>
              <a:srgbClr val="18160F"/>
            </a:solidFill>
            <a:prstDash val="solid"/>
          </a:ln>
        </p:spPr>
      </p:sp>
      <p:sp>
        <p:nvSpPr>
          <p:cNvPr id="43" name="Text 41"/>
          <p:cNvSpPr/>
          <p:nvPr/>
        </p:nvSpPr>
        <p:spPr>
          <a:xfrm>
            <a:off x="8476945" y="10177272"/>
            <a:ext cx="2007565"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S7 / CORE</a:t>
            </a:r>
            <a:endParaRPr lang="en-US" sz="1000" dirty="0"/>
          </a:p>
        </p:txBody>
      </p:sp>
      <p:sp>
        <p:nvSpPr>
          <p:cNvPr id="44" name="Text 42"/>
          <p:cNvSpPr/>
          <p:nvPr/>
        </p:nvSpPr>
        <p:spPr>
          <a:xfrm>
            <a:off x="8476945" y="10607040"/>
            <a:ext cx="2007565" cy="640080"/>
          </a:xfrm>
          <a:prstGeom prst="rect">
            <a:avLst/>
          </a:prstGeom>
          <a:noFill/>
          <a:ln/>
        </p:spPr>
        <p:txBody>
          <a:bodyPr wrap="square" lIns="0" tIns="0" rIns="0" bIns="0" rtlCol="0" anchor="ctr"/>
          <a:lstStyle/>
          <a:p>
            <a:pPr indent="0" marL="0">
              <a:buNone/>
            </a:pPr>
            <a:r>
              <a:rPr lang="en-US" sz="2400" spc="-100" kern="0" dirty="0">
                <a:solidFill>
                  <a:srgbClr val="18160F"/>
                </a:solidFill>
                <a:latin typeface="Playfair Display" pitchFamily="34" charset="0"/>
                <a:ea typeface="Playfair Display" pitchFamily="34" charset="-122"/>
                <a:cs typeface="Playfair Display" pitchFamily="34" charset="-120"/>
              </a:rPr>
              <a:t>SHARED VALUES</a:t>
            </a:r>
            <a:endParaRPr lang="en-US" sz="2400" dirty="0"/>
          </a:p>
        </p:txBody>
      </p:sp>
      <p:sp>
        <p:nvSpPr>
          <p:cNvPr id="45" name="Text 43"/>
          <p:cNvSpPr/>
          <p:nvPr/>
        </p:nvSpPr>
        <p:spPr>
          <a:xfrm>
            <a:off x="8476945" y="11292840"/>
            <a:ext cx="2007565" cy="365760"/>
          </a:xfrm>
          <a:prstGeom prst="rect">
            <a:avLst/>
          </a:prstGeom>
          <a:noFill/>
          <a:ln/>
        </p:spPr>
        <p:txBody>
          <a:bodyPr wrap="square" lIns="0" tIns="0" rIns="0" bIns="0" rtlCol="0" anchor="ctr"/>
          <a:lstStyle/>
          <a:p>
            <a:pPr indent="0" marL="0">
              <a:buNone/>
            </a:pPr>
            <a:r>
              <a:rPr lang="en-US" sz="1200" spc="100" kern="0" dirty="0">
                <a:solidFill>
                  <a:srgbClr val="8A8280"/>
                </a:solidFill>
                <a:latin typeface="Inter" pitchFamily="34" charset="0"/>
                <a:ea typeface="Inter" pitchFamily="34" charset="-122"/>
                <a:cs typeface="Inter" pitchFamily="34" charset="-120"/>
              </a:rPr>
              <a:t>the core</a:t>
            </a:r>
            <a:endParaRPr lang="en-US" sz="1200" dirty="0"/>
          </a:p>
        </p:txBody>
      </p:sp>
      <p:sp>
        <p:nvSpPr>
          <p:cNvPr id="46" name="Text 44"/>
          <p:cNvSpPr/>
          <p:nvPr/>
        </p:nvSpPr>
        <p:spPr>
          <a:xfrm>
            <a:off x="8476945" y="11932920"/>
            <a:ext cx="2007565"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SINCE 1980</a:t>
            </a:r>
            <a:endParaRPr lang="en-US" sz="1000" dirty="0"/>
          </a:p>
        </p:txBody>
      </p:sp>
      <p:sp>
        <p:nvSpPr>
          <p:cNvPr id="47" name="Text 45"/>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  6AEP  ·  7-S / 1980</a:t>
            </a:r>
            <a:endParaRPr lang="en-US" sz="1000" dirty="0"/>
          </a:p>
        </p:txBody>
      </p:sp>
      <p:sp>
        <p:nvSpPr>
          <p:cNvPr id="48" name="Text 46"/>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800" spc="1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
        <p:nvSpPr>
          <p:cNvPr id="49" name="Text 47"/>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8A8280"/>
                </a:solidFill>
                <a:latin typeface="Inter" pitchFamily="34" charset="0"/>
                <a:ea typeface="Inter" pitchFamily="34" charset="-122"/>
                <a:cs typeface="Inter" pitchFamily="34" charset="-120"/>
              </a:rPr>
              <a:t>NEXT</a:t>
            </a:r>
            <a:endParaRPr lang="en-US" sz="900" dirty="0"/>
          </a:p>
        </p:txBody>
      </p:sp>
      <p:sp>
        <p:nvSpPr>
          <p:cNvPr id="50" name="Shape 48"/>
          <p:cNvSpPr/>
          <p:nvPr/>
        </p:nvSpPr>
        <p:spPr>
          <a:xfrm>
            <a:off x="9890150" y="12738506"/>
            <a:ext cx="548640" cy="0"/>
          </a:xfrm>
          <a:prstGeom prst="line">
            <a:avLst/>
          </a:prstGeom>
          <a:noFill/>
          <a:ln w="17780">
            <a:solidFill>
              <a:srgbClr val="F7F471"/>
            </a:solidFill>
            <a:prstDash val="solid"/>
          </a:ln>
        </p:spPr>
      </p:sp>
      <p:sp>
        <p:nvSpPr>
          <p:cNvPr id="51" name="Shape 49"/>
          <p:cNvSpPr/>
          <p:nvPr/>
        </p:nvSpPr>
        <p:spPr>
          <a:xfrm rot="5400000">
            <a:off x="10438790" y="12647066"/>
            <a:ext cx="164592" cy="182880"/>
          </a:xfrm>
          <a:prstGeom prst="triangle">
            <a:avLst/>
          </a:prstGeom>
          <a:solidFill>
            <a:srgbClr val="F7F471"/>
          </a:solidFill>
          <a:ln/>
        </p:spPr>
      </p:sp>
      <p:sp>
        <p:nvSpPr>
          <p:cNvPr id="52" name="Text 50"/>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8 / 13</a:t>
            </a:r>
            <a:endParaRPr lang="en-US" sz="11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762610" y="762610"/>
            <a:ext cx="0" cy="12762281"/>
          </a:xfrm>
          <a:prstGeom prst="line">
            <a:avLst/>
          </a:prstGeom>
          <a:noFill/>
          <a:ln w="5080">
            <a:solidFill>
              <a:srgbClr val="C4B9AE">
                <a:alpha val="15000"/>
              </a:srgbClr>
            </a:solidFill>
            <a:prstDash val="solid"/>
          </a:ln>
        </p:spPr>
      </p:sp>
      <p:sp>
        <p:nvSpPr>
          <p:cNvPr id="3" name="Shape 1"/>
          <p:cNvSpPr/>
          <p:nvPr/>
        </p:nvSpPr>
        <p:spPr>
          <a:xfrm>
            <a:off x="1334110" y="762610"/>
            <a:ext cx="0" cy="12762281"/>
          </a:xfrm>
          <a:prstGeom prst="line">
            <a:avLst/>
          </a:prstGeom>
          <a:noFill/>
          <a:ln w="5080">
            <a:solidFill>
              <a:srgbClr val="C4B9AE">
                <a:alpha val="15000"/>
              </a:srgbClr>
            </a:solidFill>
            <a:prstDash val="solid"/>
          </a:ln>
        </p:spPr>
      </p:sp>
      <p:sp>
        <p:nvSpPr>
          <p:cNvPr id="4" name="Shape 2"/>
          <p:cNvSpPr/>
          <p:nvPr/>
        </p:nvSpPr>
        <p:spPr>
          <a:xfrm>
            <a:off x="1905610" y="762610"/>
            <a:ext cx="0" cy="12762281"/>
          </a:xfrm>
          <a:prstGeom prst="line">
            <a:avLst/>
          </a:prstGeom>
          <a:noFill/>
          <a:ln w="5080">
            <a:solidFill>
              <a:srgbClr val="C4B9AE">
                <a:alpha val="15000"/>
              </a:srgbClr>
            </a:solidFill>
            <a:prstDash val="solid"/>
          </a:ln>
        </p:spPr>
      </p:sp>
      <p:sp>
        <p:nvSpPr>
          <p:cNvPr id="5" name="Shape 3"/>
          <p:cNvSpPr/>
          <p:nvPr/>
        </p:nvSpPr>
        <p:spPr>
          <a:xfrm>
            <a:off x="2477110" y="762610"/>
            <a:ext cx="0" cy="12762281"/>
          </a:xfrm>
          <a:prstGeom prst="line">
            <a:avLst/>
          </a:prstGeom>
          <a:noFill/>
          <a:ln w="5080">
            <a:solidFill>
              <a:srgbClr val="C4B9AE">
                <a:alpha val="15000"/>
              </a:srgbClr>
            </a:solidFill>
            <a:prstDash val="solid"/>
          </a:ln>
        </p:spPr>
      </p:sp>
      <p:sp>
        <p:nvSpPr>
          <p:cNvPr id="6" name="Shape 4"/>
          <p:cNvSpPr/>
          <p:nvPr/>
        </p:nvSpPr>
        <p:spPr>
          <a:xfrm>
            <a:off x="3048610" y="762610"/>
            <a:ext cx="0" cy="12762281"/>
          </a:xfrm>
          <a:prstGeom prst="line">
            <a:avLst/>
          </a:prstGeom>
          <a:noFill/>
          <a:ln w="5080">
            <a:solidFill>
              <a:srgbClr val="C4B9AE">
                <a:alpha val="15000"/>
              </a:srgbClr>
            </a:solidFill>
            <a:prstDash val="solid"/>
          </a:ln>
        </p:spPr>
      </p:sp>
      <p:sp>
        <p:nvSpPr>
          <p:cNvPr id="7" name="Shape 5"/>
          <p:cNvSpPr/>
          <p:nvPr/>
        </p:nvSpPr>
        <p:spPr>
          <a:xfrm>
            <a:off x="3620110" y="762610"/>
            <a:ext cx="0" cy="12762281"/>
          </a:xfrm>
          <a:prstGeom prst="line">
            <a:avLst/>
          </a:prstGeom>
          <a:noFill/>
          <a:ln w="5080">
            <a:solidFill>
              <a:srgbClr val="C4B9AE">
                <a:alpha val="15000"/>
              </a:srgbClr>
            </a:solidFill>
            <a:prstDash val="solid"/>
          </a:ln>
        </p:spPr>
      </p:sp>
      <p:sp>
        <p:nvSpPr>
          <p:cNvPr id="8" name="Shape 6"/>
          <p:cNvSpPr/>
          <p:nvPr/>
        </p:nvSpPr>
        <p:spPr>
          <a:xfrm>
            <a:off x="4191610" y="762610"/>
            <a:ext cx="0" cy="12762281"/>
          </a:xfrm>
          <a:prstGeom prst="line">
            <a:avLst/>
          </a:prstGeom>
          <a:noFill/>
          <a:ln w="5080">
            <a:solidFill>
              <a:srgbClr val="C4B9AE">
                <a:alpha val="15000"/>
              </a:srgbClr>
            </a:solidFill>
            <a:prstDash val="solid"/>
          </a:ln>
        </p:spPr>
      </p:sp>
      <p:sp>
        <p:nvSpPr>
          <p:cNvPr id="9" name="Shape 7"/>
          <p:cNvSpPr/>
          <p:nvPr/>
        </p:nvSpPr>
        <p:spPr>
          <a:xfrm>
            <a:off x="4763110" y="762610"/>
            <a:ext cx="0" cy="12762281"/>
          </a:xfrm>
          <a:prstGeom prst="line">
            <a:avLst/>
          </a:prstGeom>
          <a:noFill/>
          <a:ln w="5080">
            <a:solidFill>
              <a:srgbClr val="C4B9AE">
                <a:alpha val="15000"/>
              </a:srgbClr>
            </a:solidFill>
            <a:prstDash val="solid"/>
          </a:ln>
        </p:spPr>
      </p:sp>
      <p:sp>
        <p:nvSpPr>
          <p:cNvPr id="10" name="Shape 8"/>
          <p:cNvSpPr/>
          <p:nvPr/>
        </p:nvSpPr>
        <p:spPr>
          <a:xfrm>
            <a:off x="5334610" y="762610"/>
            <a:ext cx="0" cy="12762281"/>
          </a:xfrm>
          <a:prstGeom prst="line">
            <a:avLst/>
          </a:prstGeom>
          <a:noFill/>
          <a:ln w="5080">
            <a:solidFill>
              <a:srgbClr val="C4B9AE">
                <a:alpha val="15000"/>
              </a:srgbClr>
            </a:solidFill>
            <a:prstDash val="solid"/>
          </a:ln>
        </p:spPr>
      </p:sp>
      <p:sp>
        <p:nvSpPr>
          <p:cNvPr id="11" name="Shape 9"/>
          <p:cNvSpPr/>
          <p:nvPr/>
        </p:nvSpPr>
        <p:spPr>
          <a:xfrm>
            <a:off x="5906110" y="762610"/>
            <a:ext cx="0" cy="12762281"/>
          </a:xfrm>
          <a:prstGeom prst="line">
            <a:avLst/>
          </a:prstGeom>
          <a:noFill/>
          <a:ln w="5080">
            <a:solidFill>
              <a:srgbClr val="C4B9AE">
                <a:alpha val="15000"/>
              </a:srgbClr>
            </a:solidFill>
            <a:prstDash val="solid"/>
          </a:ln>
        </p:spPr>
      </p:sp>
      <p:sp>
        <p:nvSpPr>
          <p:cNvPr id="12" name="Shape 10"/>
          <p:cNvSpPr/>
          <p:nvPr/>
        </p:nvSpPr>
        <p:spPr>
          <a:xfrm>
            <a:off x="6477610" y="762610"/>
            <a:ext cx="0" cy="12762281"/>
          </a:xfrm>
          <a:prstGeom prst="line">
            <a:avLst/>
          </a:prstGeom>
          <a:noFill/>
          <a:ln w="5080">
            <a:solidFill>
              <a:srgbClr val="C4B9AE">
                <a:alpha val="15000"/>
              </a:srgbClr>
            </a:solidFill>
            <a:prstDash val="solid"/>
          </a:ln>
        </p:spPr>
      </p:sp>
      <p:sp>
        <p:nvSpPr>
          <p:cNvPr id="13" name="Shape 11"/>
          <p:cNvSpPr/>
          <p:nvPr/>
        </p:nvSpPr>
        <p:spPr>
          <a:xfrm>
            <a:off x="7049110" y="762610"/>
            <a:ext cx="0" cy="12762281"/>
          </a:xfrm>
          <a:prstGeom prst="line">
            <a:avLst/>
          </a:prstGeom>
          <a:noFill/>
          <a:ln w="5080">
            <a:solidFill>
              <a:srgbClr val="C4B9AE">
                <a:alpha val="15000"/>
              </a:srgbClr>
            </a:solidFill>
            <a:prstDash val="solid"/>
          </a:ln>
        </p:spPr>
      </p:sp>
      <p:sp>
        <p:nvSpPr>
          <p:cNvPr id="14" name="Shape 12"/>
          <p:cNvSpPr/>
          <p:nvPr/>
        </p:nvSpPr>
        <p:spPr>
          <a:xfrm>
            <a:off x="7620610" y="762610"/>
            <a:ext cx="0" cy="12762281"/>
          </a:xfrm>
          <a:prstGeom prst="line">
            <a:avLst/>
          </a:prstGeom>
          <a:noFill/>
          <a:ln w="5080">
            <a:solidFill>
              <a:srgbClr val="C4B9AE">
                <a:alpha val="15000"/>
              </a:srgbClr>
            </a:solidFill>
            <a:prstDash val="solid"/>
          </a:ln>
        </p:spPr>
      </p:sp>
      <p:sp>
        <p:nvSpPr>
          <p:cNvPr id="15" name="Shape 13"/>
          <p:cNvSpPr/>
          <p:nvPr/>
        </p:nvSpPr>
        <p:spPr>
          <a:xfrm>
            <a:off x="8192110" y="762610"/>
            <a:ext cx="0" cy="12762281"/>
          </a:xfrm>
          <a:prstGeom prst="line">
            <a:avLst/>
          </a:prstGeom>
          <a:noFill/>
          <a:ln w="5080">
            <a:solidFill>
              <a:srgbClr val="C4B9AE">
                <a:alpha val="15000"/>
              </a:srgbClr>
            </a:solidFill>
            <a:prstDash val="solid"/>
          </a:ln>
        </p:spPr>
      </p:sp>
      <p:sp>
        <p:nvSpPr>
          <p:cNvPr id="16" name="Shape 14"/>
          <p:cNvSpPr/>
          <p:nvPr/>
        </p:nvSpPr>
        <p:spPr>
          <a:xfrm>
            <a:off x="8763610" y="762610"/>
            <a:ext cx="0" cy="12762281"/>
          </a:xfrm>
          <a:prstGeom prst="line">
            <a:avLst/>
          </a:prstGeom>
          <a:noFill/>
          <a:ln w="5080">
            <a:solidFill>
              <a:srgbClr val="C4B9AE">
                <a:alpha val="15000"/>
              </a:srgbClr>
            </a:solidFill>
            <a:prstDash val="solid"/>
          </a:ln>
        </p:spPr>
      </p:sp>
      <p:sp>
        <p:nvSpPr>
          <p:cNvPr id="17" name="Shape 15"/>
          <p:cNvSpPr/>
          <p:nvPr/>
        </p:nvSpPr>
        <p:spPr>
          <a:xfrm>
            <a:off x="9335110" y="762610"/>
            <a:ext cx="0" cy="12762281"/>
          </a:xfrm>
          <a:prstGeom prst="line">
            <a:avLst/>
          </a:prstGeom>
          <a:noFill/>
          <a:ln w="5080">
            <a:solidFill>
              <a:srgbClr val="C4B9AE">
                <a:alpha val="15000"/>
              </a:srgbClr>
            </a:solidFill>
            <a:prstDash val="solid"/>
          </a:ln>
        </p:spPr>
      </p:sp>
      <p:sp>
        <p:nvSpPr>
          <p:cNvPr id="18" name="Shape 16"/>
          <p:cNvSpPr/>
          <p:nvPr/>
        </p:nvSpPr>
        <p:spPr>
          <a:xfrm>
            <a:off x="9906610" y="762610"/>
            <a:ext cx="0" cy="12762281"/>
          </a:xfrm>
          <a:prstGeom prst="line">
            <a:avLst/>
          </a:prstGeom>
          <a:noFill/>
          <a:ln w="5080">
            <a:solidFill>
              <a:srgbClr val="C4B9AE">
                <a:alpha val="15000"/>
              </a:srgbClr>
            </a:solidFill>
            <a:prstDash val="solid"/>
          </a:ln>
        </p:spPr>
      </p:sp>
      <p:sp>
        <p:nvSpPr>
          <p:cNvPr id="19" name="Shape 17"/>
          <p:cNvSpPr/>
          <p:nvPr/>
        </p:nvSpPr>
        <p:spPr>
          <a:xfrm>
            <a:off x="10478110" y="762610"/>
            <a:ext cx="0" cy="12762281"/>
          </a:xfrm>
          <a:prstGeom prst="line">
            <a:avLst/>
          </a:prstGeom>
          <a:noFill/>
          <a:ln w="5080">
            <a:solidFill>
              <a:srgbClr val="C4B9AE">
                <a:alpha val="15000"/>
              </a:srgbClr>
            </a:solidFill>
            <a:prstDash val="solid"/>
          </a:ln>
        </p:spPr>
      </p:sp>
      <p:sp>
        <p:nvSpPr>
          <p:cNvPr id="20" name="Shape 18"/>
          <p:cNvSpPr/>
          <p:nvPr/>
        </p:nvSpPr>
        <p:spPr>
          <a:xfrm>
            <a:off x="762610" y="762610"/>
            <a:ext cx="9904781" cy="0"/>
          </a:xfrm>
          <a:prstGeom prst="line">
            <a:avLst/>
          </a:prstGeom>
          <a:noFill/>
          <a:ln w="5080">
            <a:solidFill>
              <a:srgbClr val="C4B9AE">
                <a:alpha val="15000"/>
              </a:srgbClr>
            </a:solidFill>
            <a:prstDash val="solid"/>
          </a:ln>
        </p:spPr>
      </p:sp>
      <p:sp>
        <p:nvSpPr>
          <p:cNvPr id="21" name="Shape 19"/>
          <p:cNvSpPr/>
          <p:nvPr/>
        </p:nvSpPr>
        <p:spPr>
          <a:xfrm>
            <a:off x="762610" y="1334110"/>
            <a:ext cx="9904781" cy="0"/>
          </a:xfrm>
          <a:prstGeom prst="line">
            <a:avLst/>
          </a:prstGeom>
          <a:noFill/>
          <a:ln w="5080">
            <a:solidFill>
              <a:srgbClr val="C4B9AE">
                <a:alpha val="15000"/>
              </a:srgbClr>
            </a:solidFill>
            <a:prstDash val="solid"/>
          </a:ln>
        </p:spPr>
      </p:sp>
      <p:sp>
        <p:nvSpPr>
          <p:cNvPr id="22" name="Shape 20"/>
          <p:cNvSpPr/>
          <p:nvPr/>
        </p:nvSpPr>
        <p:spPr>
          <a:xfrm>
            <a:off x="762610" y="1905610"/>
            <a:ext cx="9904781" cy="0"/>
          </a:xfrm>
          <a:prstGeom prst="line">
            <a:avLst/>
          </a:prstGeom>
          <a:noFill/>
          <a:ln w="5080">
            <a:solidFill>
              <a:srgbClr val="C4B9AE">
                <a:alpha val="15000"/>
              </a:srgbClr>
            </a:solidFill>
            <a:prstDash val="solid"/>
          </a:ln>
        </p:spPr>
      </p:sp>
      <p:sp>
        <p:nvSpPr>
          <p:cNvPr id="23" name="Shape 21"/>
          <p:cNvSpPr/>
          <p:nvPr/>
        </p:nvSpPr>
        <p:spPr>
          <a:xfrm>
            <a:off x="762610" y="2477110"/>
            <a:ext cx="9904781" cy="0"/>
          </a:xfrm>
          <a:prstGeom prst="line">
            <a:avLst/>
          </a:prstGeom>
          <a:noFill/>
          <a:ln w="5080">
            <a:solidFill>
              <a:srgbClr val="C4B9AE">
                <a:alpha val="15000"/>
              </a:srgbClr>
            </a:solidFill>
            <a:prstDash val="solid"/>
          </a:ln>
        </p:spPr>
      </p:sp>
      <p:sp>
        <p:nvSpPr>
          <p:cNvPr id="24" name="Shape 22"/>
          <p:cNvSpPr/>
          <p:nvPr/>
        </p:nvSpPr>
        <p:spPr>
          <a:xfrm>
            <a:off x="762610" y="3048610"/>
            <a:ext cx="9904781" cy="0"/>
          </a:xfrm>
          <a:prstGeom prst="line">
            <a:avLst/>
          </a:prstGeom>
          <a:noFill/>
          <a:ln w="5080">
            <a:solidFill>
              <a:srgbClr val="C4B9AE">
                <a:alpha val="15000"/>
              </a:srgbClr>
            </a:solidFill>
            <a:prstDash val="solid"/>
          </a:ln>
        </p:spPr>
      </p:sp>
      <p:sp>
        <p:nvSpPr>
          <p:cNvPr id="25" name="Shape 23"/>
          <p:cNvSpPr/>
          <p:nvPr/>
        </p:nvSpPr>
        <p:spPr>
          <a:xfrm>
            <a:off x="762610" y="3620110"/>
            <a:ext cx="9904781" cy="0"/>
          </a:xfrm>
          <a:prstGeom prst="line">
            <a:avLst/>
          </a:prstGeom>
          <a:noFill/>
          <a:ln w="5080">
            <a:solidFill>
              <a:srgbClr val="C4B9AE">
                <a:alpha val="15000"/>
              </a:srgbClr>
            </a:solidFill>
            <a:prstDash val="solid"/>
          </a:ln>
        </p:spPr>
      </p:sp>
      <p:sp>
        <p:nvSpPr>
          <p:cNvPr id="26" name="Shape 24"/>
          <p:cNvSpPr/>
          <p:nvPr/>
        </p:nvSpPr>
        <p:spPr>
          <a:xfrm>
            <a:off x="762610" y="4191610"/>
            <a:ext cx="9904781" cy="0"/>
          </a:xfrm>
          <a:prstGeom prst="line">
            <a:avLst/>
          </a:prstGeom>
          <a:noFill/>
          <a:ln w="5080">
            <a:solidFill>
              <a:srgbClr val="C4B9AE">
                <a:alpha val="15000"/>
              </a:srgbClr>
            </a:solidFill>
            <a:prstDash val="solid"/>
          </a:ln>
        </p:spPr>
      </p:sp>
      <p:sp>
        <p:nvSpPr>
          <p:cNvPr id="27" name="Shape 25"/>
          <p:cNvSpPr/>
          <p:nvPr/>
        </p:nvSpPr>
        <p:spPr>
          <a:xfrm>
            <a:off x="762610" y="4763110"/>
            <a:ext cx="9904781" cy="0"/>
          </a:xfrm>
          <a:prstGeom prst="line">
            <a:avLst/>
          </a:prstGeom>
          <a:noFill/>
          <a:ln w="5080">
            <a:solidFill>
              <a:srgbClr val="C4B9AE">
                <a:alpha val="15000"/>
              </a:srgbClr>
            </a:solidFill>
            <a:prstDash val="solid"/>
          </a:ln>
        </p:spPr>
      </p:sp>
      <p:sp>
        <p:nvSpPr>
          <p:cNvPr id="28" name="Shape 26"/>
          <p:cNvSpPr/>
          <p:nvPr/>
        </p:nvSpPr>
        <p:spPr>
          <a:xfrm>
            <a:off x="762610" y="5334610"/>
            <a:ext cx="9904781" cy="0"/>
          </a:xfrm>
          <a:prstGeom prst="line">
            <a:avLst/>
          </a:prstGeom>
          <a:noFill/>
          <a:ln w="5080">
            <a:solidFill>
              <a:srgbClr val="C4B9AE">
                <a:alpha val="15000"/>
              </a:srgbClr>
            </a:solidFill>
            <a:prstDash val="solid"/>
          </a:ln>
        </p:spPr>
      </p:sp>
      <p:sp>
        <p:nvSpPr>
          <p:cNvPr id="29" name="Shape 27"/>
          <p:cNvSpPr/>
          <p:nvPr/>
        </p:nvSpPr>
        <p:spPr>
          <a:xfrm>
            <a:off x="762610" y="5906110"/>
            <a:ext cx="9904781" cy="0"/>
          </a:xfrm>
          <a:prstGeom prst="line">
            <a:avLst/>
          </a:prstGeom>
          <a:noFill/>
          <a:ln w="5080">
            <a:solidFill>
              <a:srgbClr val="C4B9AE">
                <a:alpha val="15000"/>
              </a:srgbClr>
            </a:solidFill>
            <a:prstDash val="solid"/>
          </a:ln>
        </p:spPr>
      </p:sp>
      <p:sp>
        <p:nvSpPr>
          <p:cNvPr id="30" name="Shape 28"/>
          <p:cNvSpPr/>
          <p:nvPr/>
        </p:nvSpPr>
        <p:spPr>
          <a:xfrm>
            <a:off x="762610" y="6477610"/>
            <a:ext cx="9904781" cy="0"/>
          </a:xfrm>
          <a:prstGeom prst="line">
            <a:avLst/>
          </a:prstGeom>
          <a:noFill/>
          <a:ln w="5080">
            <a:solidFill>
              <a:srgbClr val="C4B9AE">
                <a:alpha val="15000"/>
              </a:srgbClr>
            </a:solidFill>
            <a:prstDash val="solid"/>
          </a:ln>
        </p:spPr>
      </p:sp>
      <p:sp>
        <p:nvSpPr>
          <p:cNvPr id="31" name="Shape 29"/>
          <p:cNvSpPr/>
          <p:nvPr/>
        </p:nvSpPr>
        <p:spPr>
          <a:xfrm>
            <a:off x="762610" y="7049110"/>
            <a:ext cx="9904781" cy="0"/>
          </a:xfrm>
          <a:prstGeom prst="line">
            <a:avLst/>
          </a:prstGeom>
          <a:noFill/>
          <a:ln w="5080">
            <a:solidFill>
              <a:srgbClr val="C4B9AE">
                <a:alpha val="15000"/>
              </a:srgbClr>
            </a:solidFill>
            <a:prstDash val="solid"/>
          </a:ln>
        </p:spPr>
      </p:sp>
      <p:sp>
        <p:nvSpPr>
          <p:cNvPr id="32" name="Shape 30"/>
          <p:cNvSpPr/>
          <p:nvPr/>
        </p:nvSpPr>
        <p:spPr>
          <a:xfrm>
            <a:off x="762610" y="7620610"/>
            <a:ext cx="9904781" cy="0"/>
          </a:xfrm>
          <a:prstGeom prst="line">
            <a:avLst/>
          </a:prstGeom>
          <a:noFill/>
          <a:ln w="5080">
            <a:solidFill>
              <a:srgbClr val="C4B9AE">
                <a:alpha val="15000"/>
              </a:srgbClr>
            </a:solidFill>
            <a:prstDash val="solid"/>
          </a:ln>
        </p:spPr>
      </p:sp>
      <p:sp>
        <p:nvSpPr>
          <p:cNvPr id="33" name="Shape 31"/>
          <p:cNvSpPr/>
          <p:nvPr/>
        </p:nvSpPr>
        <p:spPr>
          <a:xfrm>
            <a:off x="762610" y="8192110"/>
            <a:ext cx="9904781" cy="0"/>
          </a:xfrm>
          <a:prstGeom prst="line">
            <a:avLst/>
          </a:prstGeom>
          <a:noFill/>
          <a:ln w="5080">
            <a:solidFill>
              <a:srgbClr val="C4B9AE">
                <a:alpha val="15000"/>
              </a:srgbClr>
            </a:solidFill>
            <a:prstDash val="solid"/>
          </a:ln>
        </p:spPr>
      </p:sp>
      <p:sp>
        <p:nvSpPr>
          <p:cNvPr id="34" name="Shape 32"/>
          <p:cNvSpPr/>
          <p:nvPr/>
        </p:nvSpPr>
        <p:spPr>
          <a:xfrm>
            <a:off x="762610" y="8763610"/>
            <a:ext cx="9904781" cy="0"/>
          </a:xfrm>
          <a:prstGeom prst="line">
            <a:avLst/>
          </a:prstGeom>
          <a:noFill/>
          <a:ln w="5080">
            <a:solidFill>
              <a:srgbClr val="C4B9AE">
                <a:alpha val="15000"/>
              </a:srgbClr>
            </a:solidFill>
            <a:prstDash val="solid"/>
          </a:ln>
        </p:spPr>
      </p:sp>
      <p:sp>
        <p:nvSpPr>
          <p:cNvPr id="35" name="Shape 33"/>
          <p:cNvSpPr/>
          <p:nvPr/>
        </p:nvSpPr>
        <p:spPr>
          <a:xfrm>
            <a:off x="762610" y="9335110"/>
            <a:ext cx="9904781" cy="0"/>
          </a:xfrm>
          <a:prstGeom prst="line">
            <a:avLst/>
          </a:prstGeom>
          <a:noFill/>
          <a:ln w="5080">
            <a:solidFill>
              <a:srgbClr val="C4B9AE">
                <a:alpha val="15000"/>
              </a:srgbClr>
            </a:solidFill>
            <a:prstDash val="solid"/>
          </a:ln>
        </p:spPr>
      </p:sp>
      <p:sp>
        <p:nvSpPr>
          <p:cNvPr id="36" name="Shape 34"/>
          <p:cNvSpPr/>
          <p:nvPr/>
        </p:nvSpPr>
        <p:spPr>
          <a:xfrm>
            <a:off x="762610" y="9906610"/>
            <a:ext cx="9904781" cy="0"/>
          </a:xfrm>
          <a:prstGeom prst="line">
            <a:avLst/>
          </a:prstGeom>
          <a:noFill/>
          <a:ln w="5080">
            <a:solidFill>
              <a:srgbClr val="C4B9AE">
                <a:alpha val="15000"/>
              </a:srgbClr>
            </a:solidFill>
            <a:prstDash val="solid"/>
          </a:ln>
        </p:spPr>
      </p:sp>
      <p:sp>
        <p:nvSpPr>
          <p:cNvPr id="37" name="Shape 35"/>
          <p:cNvSpPr/>
          <p:nvPr/>
        </p:nvSpPr>
        <p:spPr>
          <a:xfrm>
            <a:off x="762610" y="10478110"/>
            <a:ext cx="9904781" cy="0"/>
          </a:xfrm>
          <a:prstGeom prst="line">
            <a:avLst/>
          </a:prstGeom>
          <a:noFill/>
          <a:ln w="5080">
            <a:solidFill>
              <a:srgbClr val="C4B9AE">
                <a:alpha val="15000"/>
              </a:srgbClr>
            </a:solidFill>
            <a:prstDash val="solid"/>
          </a:ln>
        </p:spPr>
      </p:sp>
      <p:sp>
        <p:nvSpPr>
          <p:cNvPr id="38" name="Shape 36"/>
          <p:cNvSpPr/>
          <p:nvPr/>
        </p:nvSpPr>
        <p:spPr>
          <a:xfrm>
            <a:off x="762610" y="11049610"/>
            <a:ext cx="9904781" cy="0"/>
          </a:xfrm>
          <a:prstGeom prst="line">
            <a:avLst/>
          </a:prstGeom>
          <a:noFill/>
          <a:ln w="5080">
            <a:solidFill>
              <a:srgbClr val="C4B9AE">
                <a:alpha val="15000"/>
              </a:srgbClr>
            </a:solidFill>
            <a:prstDash val="solid"/>
          </a:ln>
        </p:spPr>
      </p:sp>
      <p:sp>
        <p:nvSpPr>
          <p:cNvPr id="39" name="Shape 37"/>
          <p:cNvSpPr/>
          <p:nvPr/>
        </p:nvSpPr>
        <p:spPr>
          <a:xfrm>
            <a:off x="762610" y="11621110"/>
            <a:ext cx="9904781" cy="0"/>
          </a:xfrm>
          <a:prstGeom prst="line">
            <a:avLst/>
          </a:prstGeom>
          <a:noFill/>
          <a:ln w="5080">
            <a:solidFill>
              <a:srgbClr val="C4B9AE">
                <a:alpha val="15000"/>
              </a:srgbClr>
            </a:solidFill>
            <a:prstDash val="solid"/>
          </a:ln>
        </p:spPr>
      </p:sp>
      <p:sp>
        <p:nvSpPr>
          <p:cNvPr id="40" name="Shape 38"/>
          <p:cNvSpPr/>
          <p:nvPr/>
        </p:nvSpPr>
        <p:spPr>
          <a:xfrm>
            <a:off x="762610" y="12192610"/>
            <a:ext cx="9904781" cy="0"/>
          </a:xfrm>
          <a:prstGeom prst="line">
            <a:avLst/>
          </a:prstGeom>
          <a:noFill/>
          <a:ln w="5080">
            <a:solidFill>
              <a:srgbClr val="C4B9AE">
                <a:alpha val="15000"/>
              </a:srgbClr>
            </a:solidFill>
            <a:prstDash val="solid"/>
          </a:ln>
        </p:spPr>
      </p:sp>
      <p:sp>
        <p:nvSpPr>
          <p:cNvPr id="41" name="Shape 39"/>
          <p:cNvSpPr/>
          <p:nvPr/>
        </p:nvSpPr>
        <p:spPr>
          <a:xfrm>
            <a:off x="762610" y="12764110"/>
            <a:ext cx="9904781" cy="0"/>
          </a:xfrm>
          <a:prstGeom prst="line">
            <a:avLst/>
          </a:prstGeom>
          <a:noFill/>
          <a:ln w="5080">
            <a:solidFill>
              <a:srgbClr val="C4B9AE">
                <a:alpha val="15000"/>
              </a:srgbClr>
            </a:solidFill>
            <a:prstDash val="solid"/>
          </a:ln>
        </p:spPr>
      </p:sp>
      <p:sp>
        <p:nvSpPr>
          <p:cNvPr id="42" name="Shape 40"/>
          <p:cNvSpPr/>
          <p:nvPr/>
        </p:nvSpPr>
        <p:spPr>
          <a:xfrm>
            <a:off x="762610" y="13335610"/>
            <a:ext cx="9904781" cy="0"/>
          </a:xfrm>
          <a:prstGeom prst="line">
            <a:avLst/>
          </a:prstGeom>
          <a:noFill/>
          <a:ln w="5080">
            <a:solidFill>
              <a:srgbClr val="C4B9AE">
                <a:alpha val="15000"/>
              </a:srgbClr>
            </a:solidFill>
            <a:prstDash val="solid"/>
          </a:ln>
        </p:spPr>
      </p:sp>
      <p:sp>
        <p:nvSpPr>
          <p:cNvPr id="43" name="Shape 41"/>
          <p:cNvSpPr/>
          <p:nvPr/>
        </p:nvSpPr>
        <p:spPr>
          <a:xfrm>
            <a:off x="762610" y="1371600"/>
            <a:ext cx="548640" cy="36576"/>
          </a:xfrm>
          <a:prstGeom prst="rect">
            <a:avLst/>
          </a:prstGeom>
          <a:solidFill>
            <a:srgbClr val="F7F471"/>
          </a:solidFill>
          <a:ln/>
        </p:spPr>
      </p:sp>
      <p:sp>
        <p:nvSpPr>
          <p:cNvPr id="44" name="Text 42"/>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EDE8DF"/>
                </a:solidFill>
                <a:latin typeface="Inter" pitchFamily="34" charset="0"/>
                <a:ea typeface="Inter" pitchFamily="34" charset="-122"/>
                <a:cs typeface="Inter" pitchFamily="34" charset="-120"/>
              </a:rPr>
              <a:t>SOLO OPERATOR</a:t>
            </a:r>
            <a:endParaRPr lang="en-US" sz="1100" dirty="0"/>
          </a:p>
        </p:txBody>
      </p:sp>
      <p:sp>
        <p:nvSpPr>
          <p:cNvPr id="45" name="Shape 43"/>
          <p:cNvSpPr/>
          <p:nvPr/>
        </p:nvSpPr>
        <p:spPr>
          <a:xfrm>
            <a:off x="9204350" y="1371600"/>
            <a:ext cx="1463040" cy="365760"/>
          </a:xfrm>
          <a:prstGeom prst="rect">
            <a:avLst/>
          </a:prstGeom>
          <a:solidFill>
            <a:srgbClr val="F7F471"/>
          </a:solidFill>
          <a:ln/>
        </p:spPr>
      </p:sp>
      <p:sp>
        <p:nvSpPr>
          <p:cNvPr id="46" name="Text 44"/>
          <p:cNvSpPr/>
          <p:nvPr/>
        </p:nvSpPr>
        <p:spPr>
          <a:xfrm>
            <a:off x="9204350" y="1371600"/>
            <a:ext cx="1463040" cy="365760"/>
          </a:xfrm>
          <a:prstGeom prst="rect">
            <a:avLst/>
          </a:prstGeom>
          <a:noFill/>
          <a:ln/>
        </p:spPr>
        <p:txBody>
          <a:bodyPr wrap="square" lIns="0" tIns="0" rIns="0" bIns="0" rtlCol="0" anchor="ctr"/>
          <a:lstStyle/>
          <a:p>
            <a:pPr algn="ctr" indent="0" marL="0">
              <a:buNone/>
            </a:pPr>
            <a:r>
              <a:rPr lang="en-US" sz="1200" b="1" spc="400" kern="0" dirty="0">
                <a:solidFill>
                  <a:srgbClr val="18160F"/>
                </a:solidFill>
                <a:latin typeface="Inter" pitchFamily="34" charset="0"/>
                <a:ea typeface="Inter" pitchFamily="34" charset="-122"/>
                <a:cs typeface="Inter" pitchFamily="34" charset="-120"/>
              </a:rPr>
              <a:t>WEEKLY</a:t>
            </a:r>
            <a:endParaRPr lang="en-US" sz="1200" dirty="0"/>
          </a:p>
        </p:txBody>
      </p:sp>
      <p:sp>
        <p:nvSpPr>
          <p:cNvPr id="47" name="Text 45"/>
          <p:cNvSpPr/>
          <p:nvPr/>
        </p:nvSpPr>
        <p:spPr>
          <a:xfrm>
            <a:off x="762610" y="2011680"/>
            <a:ext cx="9904781" cy="2011680"/>
          </a:xfrm>
          <a:prstGeom prst="rect">
            <a:avLst/>
          </a:prstGeom>
          <a:noFill/>
          <a:ln/>
        </p:spPr>
        <p:txBody>
          <a:bodyPr wrap="square" lIns="0" tIns="0" rIns="0" bIns="0" rtlCol="0" anchor="t"/>
          <a:lstStyle/>
          <a:p>
            <a:pPr indent="0" marL="0">
              <a:lnSpc>
                <a:spcPct val="105000"/>
              </a:lnSpc>
              <a:buNone/>
            </a:pPr>
            <a:r>
              <a:rPr lang="en-US" sz="4800" spc="-100" kern="0" dirty="0">
                <a:solidFill>
                  <a:srgbClr val="EDE8DF"/>
                </a:solidFill>
                <a:latin typeface="Playfair Display" pitchFamily="34" charset="0"/>
                <a:ea typeface="Playfair Display" pitchFamily="34" charset="-122"/>
                <a:cs typeface="Playfair Display" pitchFamily="34" charset="-120"/>
              </a:rPr>
              <a:t>Audit your stack like the seven.</a:t>
            </a:r>
            <a:endParaRPr lang="en-US" sz="4800" dirty="0"/>
          </a:p>
        </p:txBody>
      </p:sp>
      <p:sp>
        <p:nvSpPr>
          <p:cNvPr id="48" name="Text 46"/>
          <p:cNvSpPr/>
          <p:nvPr/>
        </p:nvSpPr>
        <p:spPr>
          <a:xfrm>
            <a:off x="762610" y="4206240"/>
            <a:ext cx="9875520" cy="1645920"/>
          </a:xfrm>
          <a:prstGeom prst="rect">
            <a:avLst/>
          </a:prstGeom>
          <a:noFill/>
          <a:ln/>
        </p:spPr>
        <p:txBody>
          <a:bodyPr wrap="square" lIns="0" tIns="0" rIns="0" bIns="0" rtlCol="0" anchor="t"/>
          <a:lstStyle/>
          <a:p>
            <a:pPr indent="0" marL="0">
              <a:lnSpc>
                <a:spcPct val="145000"/>
              </a:lnSpc>
              <a:buNone/>
            </a:pPr>
            <a:r>
              <a:rPr lang="en-US" sz="1700" dirty="0">
                <a:solidFill>
                  <a:srgbClr val="EDE8DF"/>
                </a:solidFill>
                <a:latin typeface="Inter" pitchFamily="34" charset="0"/>
                <a:ea typeface="Inter" pitchFamily="34" charset="-122"/>
                <a:cs typeface="Inter" pitchFamily="34" charset="-120"/>
              </a:rPr>
              <a:t>Maintain one document that names the eight Ss for your practice. Strategy, Structure, Systems, Staff, Skills, Style, Shared Values, Stack. Update the Stack row weekly. Update the other seven quarterly. Read the document before any new tool decision.</a:t>
            </a:r>
            <a:endParaRPr lang="en-US" sz="1700" dirty="0"/>
          </a:p>
        </p:txBody>
      </p:sp>
      <p:sp>
        <p:nvSpPr>
          <p:cNvPr id="49" name="Shape 47"/>
          <p:cNvSpPr/>
          <p:nvPr/>
        </p:nvSpPr>
        <p:spPr>
          <a:xfrm>
            <a:off x="762610" y="6583680"/>
            <a:ext cx="9904781" cy="1554480"/>
          </a:xfrm>
          <a:prstGeom prst="rect">
            <a:avLst/>
          </a:prstGeom>
          <a:ln w="8890">
            <a:solidFill>
              <a:srgbClr val="C4B9AE"/>
            </a:solidFill>
            <a:prstDash val="solid"/>
          </a:ln>
        </p:spPr>
      </p:sp>
      <p:sp>
        <p:nvSpPr>
          <p:cNvPr id="50" name="Shape 48"/>
          <p:cNvSpPr/>
          <p:nvPr/>
        </p:nvSpPr>
        <p:spPr>
          <a:xfrm>
            <a:off x="1036930" y="7086600"/>
            <a:ext cx="502920" cy="502920"/>
          </a:xfrm>
          <a:prstGeom prst="rect">
            <a:avLst/>
          </a:prstGeom>
          <a:solidFill>
            <a:srgbClr val="F7F471"/>
          </a:solidFill>
          <a:ln w="7620">
            <a:solidFill>
              <a:srgbClr val="18160F"/>
            </a:solidFill>
            <a:prstDash val="solid"/>
          </a:ln>
        </p:spPr>
      </p:sp>
      <p:sp>
        <p:nvSpPr>
          <p:cNvPr id="51" name="Text 49"/>
          <p:cNvSpPr/>
          <p:nvPr/>
        </p:nvSpPr>
        <p:spPr>
          <a:xfrm>
            <a:off x="1036930" y="6748272"/>
            <a:ext cx="1280160" cy="256032"/>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S1</a:t>
            </a:r>
            <a:endParaRPr lang="en-US" sz="900" dirty="0"/>
          </a:p>
        </p:txBody>
      </p:sp>
      <p:sp>
        <p:nvSpPr>
          <p:cNvPr id="52" name="Text 50"/>
          <p:cNvSpPr/>
          <p:nvPr/>
        </p:nvSpPr>
        <p:spPr>
          <a:xfrm>
            <a:off x="1859890" y="6812280"/>
            <a:ext cx="22860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ELEMENT</a:t>
            </a:r>
            <a:endParaRPr lang="en-US" sz="900" dirty="0"/>
          </a:p>
        </p:txBody>
      </p:sp>
      <p:sp>
        <p:nvSpPr>
          <p:cNvPr id="53" name="Text 51"/>
          <p:cNvSpPr/>
          <p:nvPr/>
        </p:nvSpPr>
        <p:spPr>
          <a:xfrm>
            <a:off x="1859890" y="7040880"/>
            <a:ext cx="2286000" cy="1005840"/>
          </a:xfrm>
          <a:prstGeom prst="rect">
            <a:avLst/>
          </a:prstGeom>
          <a:noFill/>
          <a:ln/>
        </p:spPr>
        <p:txBody>
          <a:bodyPr wrap="square" lIns="0" tIns="0" rIns="0" bIns="0" rtlCol="0" anchor="t"/>
          <a:lstStyle/>
          <a:p>
            <a:pPr indent="0" marL="0">
              <a:buNone/>
            </a:pPr>
            <a:r>
              <a:rPr lang="en-US" sz="2200" dirty="0">
                <a:solidFill>
                  <a:srgbClr val="EDE8DF"/>
                </a:solidFill>
                <a:latin typeface="Playfair Display" pitchFamily="34" charset="0"/>
                <a:ea typeface="Playfair Display" pitchFamily="34" charset="-122"/>
                <a:cs typeface="Playfair Display" pitchFamily="34" charset="-120"/>
              </a:rPr>
              <a:t>Strategy</a:t>
            </a:r>
            <a:endParaRPr lang="en-US" sz="2200" dirty="0"/>
          </a:p>
        </p:txBody>
      </p:sp>
      <p:sp>
        <p:nvSpPr>
          <p:cNvPr id="54" name="Text 52"/>
          <p:cNvSpPr/>
          <p:nvPr/>
        </p:nvSpPr>
        <p:spPr>
          <a:xfrm>
            <a:off x="4237330" y="6812280"/>
            <a:ext cx="256032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CURRENT STATE</a:t>
            </a:r>
            <a:endParaRPr lang="en-US" sz="900" dirty="0"/>
          </a:p>
        </p:txBody>
      </p:sp>
      <p:sp>
        <p:nvSpPr>
          <p:cNvPr id="55" name="Text 53"/>
          <p:cNvSpPr/>
          <p:nvPr/>
        </p:nvSpPr>
        <p:spPr>
          <a:xfrm>
            <a:off x="4237330" y="7040880"/>
            <a:ext cx="2560320" cy="1005840"/>
          </a:xfrm>
          <a:prstGeom prst="rect">
            <a:avLst/>
          </a:prstGeom>
          <a:noFill/>
          <a:ln/>
        </p:spPr>
        <p:txBody>
          <a:bodyPr wrap="square" lIns="0" tIns="0" rIns="0" bIns="0" rtlCol="0" anchor="t"/>
          <a:lstStyle/>
          <a:p>
            <a:pPr indent="0" marL="0">
              <a:buNone/>
            </a:pPr>
            <a:r>
              <a:rPr lang="en-US" sz="1600" i="1" dirty="0">
                <a:solidFill>
                  <a:srgbClr val="C4B9AE"/>
                </a:solidFill>
                <a:latin typeface="Playfair Display" pitchFamily="34" charset="0"/>
                <a:ea typeface="Playfair Display" pitchFamily="34" charset="-122"/>
                <a:cs typeface="Playfair Display" pitchFamily="34" charset="-120"/>
              </a:rPr>
              <a:t>Solo advisory + media</a:t>
            </a:r>
            <a:endParaRPr lang="en-US" sz="1600" dirty="0"/>
          </a:p>
        </p:txBody>
      </p:sp>
      <p:sp>
        <p:nvSpPr>
          <p:cNvPr id="56" name="Text 54"/>
          <p:cNvSpPr/>
          <p:nvPr/>
        </p:nvSpPr>
        <p:spPr>
          <a:xfrm>
            <a:off x="6934810" y="6812280"/>
            <a:ext cx="3001061" cy="228600"/>
          </a:xfrm>
          <a:prstGeom prst="rect">
            <a:avLst/>
          </a:prstGeom>
          <a:noFill/>
          <a:ln/>
        </p:spPr>
        <p:txBody>
          <a:bodyPr wrap="square" lIns="0" tIns="0" rIns="0" bIns="0" rtlCol="0" anchor="ctr"/>
          <a:lstStyle/>
          <a:p>
            <a:pPr indent="0" marL="0">
              <a:buNone/>
            </a:pPr>
            <a:r>
              <a:rPr lang="en-US" sz="900" b="1" spc="300" kern="0" dirty="0">
                <a:solidFill>
                  <a:srgbClr val="F7F471"/>
                </a:solidFill>
                <a:latin typeface="Inter" pitchFamily="34" charset="0"/>
                <a:ea typeface="Inter" pitchFamily="34" charset="-122"/>
                <a:cs typeface="Inter" pitchFamily="34" charset="-120"/>
              </a:rPr>
              <a:t>STACK ROW</a:t>
            </a:r>
            <a:endParaRPr lang="en-US" sz="900" dirty="0"/>
          </a:p>
        </p:txBody>
      </p:sp>
      <p:sp>
        <p:nvSpPr>
          <p:cNvPr id="57" name="Text 55"/>
          <p:cNvSpPr/>
          <p:nvPr/>
        </p:nvSpPr>
        <p:spPr>
          <a:xfrm>
            <a:off x="6934810" y="7040880"/>
            <a:ext cx="2818181" cy="1097280"/>
          </a:xfrm>
          <a:prstGeom prst="rect">
            <a:avLst/>
          </a:prstGeom>
          <a:noFill/>
          <a:ln/>
        </p:spPr>
        <p:txBody>
          <a:bodyPr wrap="square" lIns="0" tIns="0" rIns="0" bIns="0" rtlCol="0" anchor="t"/>
          <a:lstStyle/>
          <a:p>
            <a:pPr indent="0" marL="0">
              <a:lnSpc>
                <a:spcPct val="135000"/>
              </a:lnSpc>
              <a:buNone/>
            </a:pPr>
            <a:r>
              <a:rPr lang="en-US" sz="1300" dirty="0">
                <a:solidFill>
                  <a:srgbClr val="EDE8DF"/>
                </a:solidFill>
                <a:latin typeface="Inter" pitchFamily="34" charset="0"/>
                <a:ea typeface="Inter" pitchFamily="34" charset="-122"/>
                <a:cs typeface="Inter" pitchFamily="34" charset="-120"/>
              </a:rPr>
              <a:t>Claude · Cursor · Notion · Substack</a:t>
            </a:r>
            <a:endParaRPr lang="en-US" sz="1300" dirty="0"/>
          </a:p>
        </p:txBody>
      </p:sp>
      <p:sp>
        <p:nvSpPr>
          <p:cNvPr id="58" name="Text 56"/>
          <p:cNvSpPr/>
          <p:nvPr/>
        </p:nvSpPr>
        <p:spPr>
          <a:xfrm>
            <a:off x="9752990" y="7680960"/>
            <a:ext cx="868680" cy="274320"/>
          </a:xfrm>
          <a:prstGeom prst="rect">
            <a:avLst/>
          </a:prstGeom>
          <a:noFill/>
          <a:ln/>
        </p:spPr>
        <p:txBody>
          <a:bodyPr wrap="square" lIns="0" tIns="0" rIns="0" bIns="0" rtlCol="0" anchor="ctr"/>
          <a:lstStyle/>
          <a:p>
            <a:pPr algn="r" indent="0" marL="0">
              <a:buNone/>
            </a:pPr>
            <a:r>
              <a:rPr lang="en-US" sz="900" b="1" spc="300" kern="0" dirty="0">
                <a:solidFill>
                  <a:srgbClr val="F7F471"/>
                </a:solidFill>
                <a:latin typeface="Inter" pitchFamily="34" charset="0"/>
                <a:ea typeface="Inter" pitchFamily="34" charset="-122"/>
                <a:cs typeface="Inter" pitchFamily="34" charset="-120"/>
              </a:rPr>
              <a:t>AUDITED →</a:t>
            </a:r>
            <a:endParaRPr lang="en-US" sz="900" dirty="0"/>
          </a:p>
        </p:txBody>
      </p:sp>
      <p:sp>
        <p:nvSpPr>
          <p:cNvPr id="59" name="Shape 57"/>
          <p:cNvSpPr/>
          <p:nvPr/>
        </p:nvSpPr>
        <p:spPr>
          <a:xfrm>
            <a:off x="762610" y="8366760"/>
            <a:ext cx="9904781" cy="1554480"/>
          </a:xfrm>
          <a:prstGeom prst="rect">
            <a:avLst/>
          </a:prstGeom>
          <a:ln w="8890">
            <a:solidFill>
              <a:srgbClr val="C4B9AE"/>
            </a:solidFill>
            <a:prstDash val="solid"/>
          </a:ln>
        </p:spPr>
      </p:sp>
      <p:sp>
        <p:nvSpPr>
          <p:cNvPr id="60" name="Shape 58"/>
          <p:cNvSpPr/>
          <p:nvPr/>
        </p:nvSpPr>
        <p:spPr>
          <a:xfrm>
            <a:off x="1036930" y="8869680"/>
            <a:ext cx="502920" cy="502920"/>
          </a:xfrm>
          <a:prstGeom prst="rect">
            <a:avLst/>
          </a:prstGeom>
          <a:solidFill>
            <a:srgbClr val="F7F471"/>
          </a:solidFill>
          <a:ln w="7620">
            <a:solidFill>
              <a:srgbClr val="18160F"/>
            </a:solidFill>
            <a:prstDash val="solid"/>
          </a:ln>
        </p:spPr>
      </p:sp>
      <p:sp>
        <p:nvSpPr>
          <p:cNvPr id="61" name="Text 59"/>
          <p:cNvSpPr/>
          <p:nvPr/>
        </p:nvSpPr>
        <p:spPr>
          <a:xfrm>
            <a:off x="1036930" y="8531352"/>
            <a:ext cx="1280160" cy="256032"/>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S3</a:t>
            </a:r>
            <a:endParaRPr lang="en-US" sz="900" dirty="0"/>
          </a:p>
        </p:txBody>
      </p:sp>
      <p:sp>
        <p:nvSpPr>
          <p:cNvPr id="62" name="Text 60"/>
          <p:cNvSpPr/>
          <p:nvPr/>
        </p:nvSpPr>
        <p:spPr>
          <a:xfrm>
            <a:off x="1859890" y="8595360"/>
            <a:ext cx="22860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ELEMENT</a:t>
            </a:r>
            <a:endParaRPr lang="en-US" sz="900" dirty="0"/>
          </a:p>
        </p:txBody>
      </p:sp>
      <p:sp>
        <p:nvSpPr>
          <p:cNvPr id="63" name="Text 61"/>
          <p:cNvSpPr/>
          <p:nvPr/>
        </p:nvSpPr>
        <p:spPr>
          <a:xfrm>
            <a:off x="1859890" y="8823960"/>
            <a:ext cx="2286000" cy="1005840"/>
          </a:xfrm>
          <a:prstGeom prst="rect">
            <a:avLst/>
          </a:prstGeom>
          <a:noFill/>
          <a:ln/>
        </p:spPr>
        <p:txBody>
          <a:bodyPr wrap="square" lIns="0" tIns="0" rIns="0" bIns="0" rtlCol="0" anchor="t"/>
          <a:lstStyle/>
          <a:p>
            <a:pPr indent="0" marL="0">
              <a:buNone/>
            </a:pPr>
            <a:r>
              <a:rPr lang="en-US" sz="2200" dirty="0">
                <a:solidFill>
                  <a:srgbClr val="EDE8DF"/>
                </a:solidFill>
                <a:latin typeface="Playfair Display" pitchFamily="34" charset="0"/>
                <a:ea typeface="Playfair Display" pitchFamily="34" charset="-122"/>
                <a:cs typeface="Playfair Display" pitchFamily="34" charset="-120"/>
              </a:rPr>
              <a:t>Systems</a:t>
            </a:r>
            <a:endParaRPr lang="en-US" sz="2200" dirty="0"/>
          </a:p>
        </p:txBody>
      </p:sp>
      <p:sp>
        <p:nvSpPr>
          <p:cNvPr id="64" name="Text 62"/>
          <p:cNvSpPr/>
          <p:nvPr/>
        </p:nvSpPr>
        <p:spPr>
          <a:xfrm>
            <a:off x="4237330" y="8595360"/>
            <a:ext cx="256032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CURRENT STATE</a:t>
            </a:r>
            <a:endParaRPr lang="en-US" sz="900" dirty="0"/>
          </a:p>
        </p:txBody>
      </p:sp>
      <p:sp>
        <p:nvSpPr>
          <p:cNvPr id="65" name="Text 63"/>
          <p:cNvSpPr/>
          <p:nvPr/>
        </p:nvSpPr>
        <p:spPr>
          <a:xfrm>
            <a:off x="4237330" y="8823960"/>
            <a:ext cx="2560320" cy="1005840"/>
          </a:xfrm>
          <a:prstGeom prst="rect">
            <a:avLst/>
          </a:prstGeom>
          <a:noFill/>
          <a:ln/>
        </p:spPr>
        <p:txBody>
          <a:bodyPr wrap="square" lIns="0" tIns="0" rIns="0" bIns="0" rtlCol="0" anchor="t"/>
          <a:lstStyle/>
          <a:p>
            <a:pPr indent="0" marL="0">
              <a:buNone/>
            </a:pPr>
            <a:r>
              <a:rPr lang="en-US" sz="1600" i="1" dirty="0">
                <a:solidFill>
                  <a:srgbClr val="C4B9AE"/>
                </a:solidFill>
                <a:latin typeface="Playfair Display" pitchFamily="34" charset="0"/>
                <a:ea typeface="Playfair Display" pitchFamily="34" charset="-122"/>
                <a:cs typeface="Playfair Display" pitchFamily="34" charset="-120"/>
              </a:rPr>
              <a:t>Carousel Studio · Operating publishing</a:t>
            </a:r>
            <a:endParaRPr lang="en-US" sz="1600" dirty="0"/>
          </a:p>
        </p:txBody>
      </p:sp>
      <p:sp>
        <p:nvSpPr>
          <p:cNvPr id="66" name="Text 64"/>
          <p:cNvSpPr/>
          <p:nvPr/>
        </p:nvSpPr>
        <p:spPr>
          <a:xfrm>
            <a:off x="6934810" y="8595360"/>
            <a:ext cx="3001061" cy="228600"/>
          </a:xfrm>
          <a:prstGeom prst="rect">
            <a:avLst/>
          </a:prstGeom>
          <a:noFill/>
          <a:ln/>
        </p:spPr>
        <p:txBody>
          <a:bodyPr wrap="square" lIns="0" tIns="0" rIns="0" bIns="0" rtlCol="0" anchor="ctr"/>
          <a:lstStyle/>
          <a:p>
            <a:pPr indent="0" marL="0">
              <a:buNone/>
            </a:pPr>
            <a:r>
              <a:rPr lang="en-US" sz="900" b="1" spc="300" kern="0" dirty="0">
                <a:solidFill>
                  <a:srgbClr val="F7F471"/>
                </a:solidFill>
                <a:latin typeface="Inter" pitchFamily="34" charset="0"/>
                <a:ea typeface="Inter" pitchFamily="34" charset="-122"/>
                <a:cs typeface="Inter" pitchFamily="34" charset="-120"/>
              </a:rPr>
              <a:t>STACK ROW</a:t>
            </a:r>
            <a:endParaRPr lang="en-US" sz="900" dirty="0"/>
          </a:p>
        </p:txBody>
      </p:sp>
      <p:sp>
        <p:nvSpPr>
          <p:cNvPr id="67" name="Text 65"/>
          <p:cNvSpPr/>
          <p:nvPr/>
        </p:nvSpPr>
        <p:spPr>
          <a:xfrm>
            <a:off x="6934810" y="8823960"/>
            <a:ext cx="2818181" cy="1097280"/>
          </a:xfrm>
          <a:prstGeom prst="rect">
            <a:avLst/>
          </a:prstGeom>
          <a:noFill/>
          <a:ln/>
        </p:spPr>
        <p:txBody>
          <a:bodyPr wrap="square" lIns="0" tIns="0" rIns="0" bIns="0" rtlCol="0" anchor="t"/>
          <a:lstStyle/>
          <a:p>
            <a:pPr indent="0" marL="0">
              <a:lnSpc>
                <a:spcPct val="135000"/>
              </a:lnSpc>
              <a:buNone/>
            </a:pPr>
            <a:r>
              <a:rPr lang="en-US" sz="1300" dirty="0">
                <a:solidFill>
                  <a:srgbClr val="EDE8DF"/>
                </a:solidFill>
                <a:latin typeface="Inter" pitchFamily="34" charset="0"/>
                <a:ea typeface="Inter" pitchFamily="34" charset="-122"/>
                <a:cs typeface="Inter" pitchFamily="34" charset="-120"/>
              </a:rPr>
              <a:t>pptxgenjs · Figma · Buffer</a:t>
            </a:r>
            <a:endParaRPr lang="en-US" sz="1300" dirty="0"/>
          </a:p>
        </p:txBody>
      </p:sp>
      <p:sp>
        <p:nvSpPr>
          <p:cNvPr id="68" name="Text 66"/>
          <p:cNvSpPr/>
          <p:nvPr/>
        </p:nvSpPr>
        <p:spPr>
          <a:xfrm>
            <a:off x="9752990" y="9464040"/>
            <a:ext cx="868680" cy="274320"/>
          </a:xfrm>
          <a:prstGeom prst="rect">
            <a:avLst/>
          </a:prstGeom>
          <a:noFill/>
          <a:ln/>
        </p:spPr>
        <p:txBody>
          <a:bodyPr wrap="square" lIns="0" tIns="0" rIns="0" bIns="0" rtlCol="0" anchor="ctr"/>
          <a:lstStyle/>
          <a:p>
            <a:pPr algn="r" indent="0" marL="0">
              <a:buNone/>
            </a:pPr>
            <a:r>
              <a:rPr lang="en-US" sz="900" b="1" spc="300" kern="0" dirty="0">
                <a:solidFill>
                  <a:srgbClr val="F7F471"/>
                </a:solidFill>
                <a:latin typeface="Inter" pitchFamily="34" charset="0"/>
                <a:ea typeface="Inter" pitchFamily="34" charset="-122"/>
                <a:cs typeface="Inter" pitchFamily="34" charset="-120"/>
              </a:rPr>
              <a:t>AUDITED →</a:t>
            </a:r>
            <a:endParaRPr lang="en-US" sz="900" dirty="0"/>
          </a:p>
        </p:txBody>
      </p:sp>
      <p:sp>
        <p:nvSpPr>
          <p:cNvPr id="69" name="Shape 67"/>
          <p:cNvSpPr/>
          <p:nvPr/>
        </p:nvSpPr>
        <p:spPr>
          <a:xfrm>
            <a:off x="762610" y="10149840"/>
            <a:ext cx="9904781" cy="1554480"/>
          </a:xfrm>
          <a:prstGeom prst="rect">
            <a:avLst/>
          </a:prstGeom>
          <a:ln w="8890">
            <a:solidFill>
              <a:srgbClr val="C4B9AE"/>
            </a:solidFill>
            <a:prstDash val="solid"/>
          </a:ln>
        </p:spPr>
      </p:sp>
      <p:sp>
        <p:nvSpPr>
          <p:cNvPr id="70" name="Shape 68"/>
          <p:cNvSpPr/>
          <p:nvPr/>
        </p:nvSpPr>
        <p:spPr>
          <a:xfrm>
            <a:off x="1036930" y="10652760"/>
            <a:ext cx="502920" cy="502920"/>
          </a:xfrm>
          <a:prstGeom prst="rect">
            <a:avLst/>
          </a:prstGeom>
          <a:solidFill>
            <a:srgbClr val="F7F471"/>
          </a:solidFill>
          <a:ln w="7620">
            <a:solidFill>
              <a:srgbClr val="18160F"/>
            </a:solidFill>
            <a:prstDash val="solid"/>
          </a:ln>
        </p:spPr>
      </p:sp>
      <p:sp>
        <p:nvSpPr>
          <p:cNvPr id="71" name="Text 69"/>
          <p:cNvSpPr/>
          <p:nvPr/>
        </p:nvSpPr>
        <p:spPr>
          <a:xfrm>
            <a:off x="1036930" y="10314432"/>
            <a:ext cx="1280160" cy="256032"/>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S8</a:t>
            </a:r>
            <a:endParaRPr lang="en-US" sz="900" dirty="0"/>
          </a:p>
        </p:txBody>
      </p:sp>
      <p:sp>
        <p:nvSpPr>
          <p:cNvPr id="72" name="Text 70"/>
          <p:cNvSpPr/>
          <p:nvPr/>
        </p:nvSpPr>
        <p:spPr>
          <a:xfrm>
            <a:off x="1859890" y="10378440"/>
            <a:ext cx="22860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ELEMENT</a:t>
            </a:r>
            <a:endParaRPr lang="en-US" sz="900" dirty="0"/>
          </a:p>
        </p:txBody>
      </p:sp>
      <p:sp>
        <p:nvSpPr>
          <p:cNvPr id="73" name="Text 71"/>
          <p:cNvSpPr/>
          <p:nvPr/>
        </p:nvSpPr>
        <p:spPr>
          <a:xfrm>
            <a:off x="1859890" y="10607040"/>
            <a:ext cx="2286000" cy="1005840"/>
          </a:xfrm>
          <a:prstGeom prst="rect">
            <a:avLst/>
          </a:prstGeom>
          <a:noFill/>
          <a:ln/>
        </p:spPr>
        <p:txBody>
          <a:bodyPr wrap="square" lIns="0" tIns="0" rIns="0" bIns="0" rtlCol="0" anchor="t"/>
          <a:lstStyle/>
          <a:p>
            <a:pPr indent="0" marL="0">
              <a:buNone/>
            </a:pPr>
            <a:r>
              <a:rPr lang="en-US" sz="2200" dirty="0">
                <a:solidFill>
                  <a:srgbClr val="EDE8DF"/>
                </a:solidFill>
                <a:latin typeface="Playfair Display" pitchFamily="34" charset="0"/>
                <a:ea typeface="Playfair Display" pitchFamily="34" charset="-122"/>
                <a:cs typeface="Playfair Display" pitchFamily="34" charset="-120"/>
              </a:rPr>
              <a:t>Stack</a:t>
            </a:r>
            <a:endParaRPr lang="en-US" sz="2200" dirty="0"/>
          </a:p>
        </p:txBody>
      </p:sp>
      <p:sp>
        <p:nvSpPr>
          <p:cNvPr id="74" name="Text 72"/>
          <p:cNvSpPr/>
          <p:nvPr/>
        </p:nvSpPr>
        <p:spPr>
          <a:xfrm>
            <a:off x="4237330" y="10378440"/>
            <a:ext cx="256032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CURRENT STATE</a:t>
            </a:r>
            <a:endParaRPr lang="en-US" sz="900" dirty="0"/>
          </a:p>
        </p:txBody>
      </p:sp>
      <p:sp>
        <p:nvSpPr>
          <p:cNvPr id="75" name="Text 73"/>
          <p:cNvSpPr/>
          <p:nvPr/>
        </p:nvSpPr>
        <p:spPr>
          <a:xfrm>
            <a:off x="4237330" y="10607040"/>
            <a:ext cx="2560320" cy="1005840"/>
          </a:xfrm>
          <a:prstGeom prst="rect">
            <a:avLst/>
          </a:prstGeom>
          <a:noFill/>
          <a:ln/>
        </p:spPr>
        <p:txBody>
          <a:bodyPr wrap="square" lIns="0" tIns="0" rIns="0" bIns="0" rtlCol="0" anchor="t"/>
          <a:lstStyle/>
          <a:p>
            <a:pPr indent="0" marL="0">
              <a:buNone/>
            </a:pPr>
            <a:r>
              <a:rPr lang="en-US" sz="1600" i="1" dirty="0">
                <a:solidFill>
                  <a:srgbClr val="C4B9AE"/>
                </a:solidFill>
                <a:latin typeface="Playfair Display" pitchFamily="34" charset="0"/>
                <a:ea typeface="Playfair Display" pitchFamily="34" charset="-122"/>
                <a:cs typeface="Playfair Display" pitchFamily="34" charset="-120"/>
              </a:rPr>
              <a:t>Eighth S audited Friday</a:t>
            </a:r>
            <a:endParaRPr lang="en-US" sz="1600" dirty="0"/>
          </a:p>
        </p:txBody>
      </p:sp>
      <p:sp>
        <p:nvSpPr>
          <p:cNvPr id="76" name="Text 74"/>
          <p:cNvSpPr/>
          <p:nvPr/>
        </p:nvSpPr>
        <p:spPr>
          <a:xfrm>
            <a:off x="6934810" y="10378440"/>
            <a:ext cx="3001061" cy="228600"/>
          </a:xfrm>
          <a:prstGeom prst="rect">
            <a:avLst/>
          </a:prstGeom>
          <a:noFill/>
          <a:ln/>
        </p:spPr>
        <p:txBody>
          <a:bodyPr wrap="square" lIns="0" tIns="0" rIns="0" bIns="0" rtlCol="0" anchor="ctr"/>
          <a:lstStyle/>
          <a:p>
            <a:pPr indent="0" marL="0">
              <a:buNone/>
            </a:pPr>
            <a:r>
              <a:rPr lang="en-US" sz="900" b="1" spc="300" kern="0" dirty="0">
                <a:solidFill>
                  <a:srgbClr val="F7F471"/>
                </a:solidFill>
                <a:latin typeface="Inter" pitchFamily="34" charset="0"/>
                <a:ea typeface="Inter" pitchFamily="34" charset="-122"/>
                <a:cs typeface="Inter" pitchFamily="34" charset="-120"/>
              </a:rPr>
              <a:t>STACK ROW</a:t>
            </a:r>
            <a:endParaRPr lang="en-US" sz="900" dirty="0"/>
          </a:p>
        </p:txBody>
      </p:sp>
      <p:sp>
        <p:nvSpPr>
          <p:cNvPr id="77" name="Text 75"/>
          <p:cNvSpPr/>
          <p:nvPr/>
        </p:nvSpPr>
        <p:spPr>
          <a:xfrm>
            <a:off x="6934810" y="10607040"/>
            <a:ext cx="2818181" cy="1097280"/>
          </a:xfrm>
          <a:prstGeom prst="rect">
            <a:avLst/>
          </a:prstGeom>
          <a:noFill/>
          <a:ln/>
        </p:spPr>
        <p:txBody>
          <a:bodyPr wrap="square" lIns="0" tIns="0" rIns="0" bIns="0" rtlCol="0" anchor="t"/>
          <a:lstStyle/>
          <a:p>
            <a:pPr indent="0" marL="0">
              <a:lnSpc>
                <a:spcPct val="135000"/>
              </a:lnSpc>
              <a:buNone/>
            </a:pPr>
            <a:r>
              <a:rPr lang="en-US" sz="1300" dirty="0">
                <a:solidFill>
                  <a:srgbClr val="EDE8DF"/>
                </a:solidFill>
                <a:latin typeface="Inter" pitchFamily="34" charset="0"/>
                <a:ea typeface="Inter" pitchFamily="34" charset="-122"/>
                <a:cs typeface="Inter" pitchFamily="34" charset="-120"/>
              </a:rPr>
              <a:t>+ McKinsey 7-S overlay · weekly</a:t>
            </a:r>
            <a:endParaRPr lang="en-US" sz="1300" dirty="0"/>
          </a:p>
        </p:txBody>
      </p:sp>
      <p:sp>
        <p:nvSpPr>
          <p:cNvPr id="78" name="Text 76"/>
          <p:cNvSpPr/>
          <p:nvPr/>
        </p:nvSpPr>
        <p:spPr>
          <a:xfrm>
            <a:off x="9752990" y="11247120"/>
            <a:ext cx="868680" cy="274320"/>
          </a:xfrm>
          <a:prstGeom prst="rect">
            <a:avLst/>
          </a:prstGeom>
          <a:noFill/>
          <a:ln/>
        </p:spPr>
        <p:txBody>
          <a:bodyPr wrap="square" lIns="0" tIns="0" rIns="0" bIns="0" rtlCol="0" anchor="ctr"/>
          <a:lstStyle/>
          <a:p>
            <a:pPr algn="r" indent="0" marL="0">
              <a:buNone/>
            </a:pPr>
            <a:r>
              <a:rPr lang="en-US" sz="900" b="1" spc="300" kern="0" dirty="0">
                <a:solidFill>
                  <a:srgbClr val="F7F471"/>
                </a:solidFill>
                <a:latin typeface="Inter" pitchFamily="34" charset="0"/>
                <a:ea typeface="Inter" pitchFamily="34" charset="-122"/>
                <a:cs typeface="Inter" pitchFamily="34" charset="-120"/>
              </a:rPr>
              <a:t>AUDITED →</a:t>
            </a:r>
            <a:endParaRPr lang="en-US" sz="900" dirty="0"/>
          </a:p>
        </p:txBody>
      </p:sp>
      <p:sp>
        <p:nvSpPr>
          <p:cNvPr id="79" name="Text 77"/>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C4B9AE"/>
                </a:solidFill>
                <a:latin typeface="Inter" pitchFamily="34" charset="0"/>
                <a:ea typeface="Inter" pitchFamily="34" charset="-122"/>
                <a:cs typeface="Inter" pitchFamily="34" charset="-120"/>
              </a:rPr>
              <a:t>Operating  ·  6AEP  ·  7-S / 1980</a:t>
            </a:r>
            <a:endParaRPr lang="en-US" sz="1000" dirty="0"/>
          </a:p>
        </p:txBody>
      </p:sp>
      <p:sp>
        <p:nvSpPr>
          <p:cNvPr id="80" name="Text 78"/>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800" spc="1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
        <p:nvSpPr>
          <p:cNvPr id="81" name="Text 79"/>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C4B9AE"/>
                </a:solidFill>
                <a:latin typeface="Inter" pitchFamily="34" charset="0"/>
                <a:ea typeface="Inter" pitchFamily="34" charset="-122"/>
                <a:cs typeface="Inter" pitchFamily="34" charset="-120"/>
              </a:rPr>
              <a:t>NEXT</a:t>
            </a:r>
            <a:endParaRPr lang="en-US" sz="900" dirty="0"/>
          </a:p>
        </p:txBody>
      </p:sp>
      <p:sp>
        <p:nvSpPr>
          <p:cNvPr id="82" name="Shape 80"/>
          <p:cNvSpPr/>
          <p:nvPr/>
        </p:nvSpPr>
        <p:spPr>
          <a:xfrm>
            <a:off x="9890150" y="12738506"/>
            <a:ext cx="548640" cy="0"/>
          </a:xfrm>
          <a:prstGeom prst="line">
            <a:avLst/>
          </a:prstGeom>
          <a:noFill/>
          <a:ln w="17780">
            <a:solidFill>
              <a:srgbClr val="F7F471"/>
            </a:solidFill>
            <a:prstDash val="solid"/>
          </a:ln>
        </p:spPr>
      </p:sp>
      <p:sp>
        <p:nvSpPr>
          <p:cNvPr id="83" name="Shape 81"/>
          <p:cNvSpPr/>
          <p:nvPr/>
        </p:nvSpPr>
        <p:spPr>
          <a:xfrm rot="5400000">
            <a:off x="10438790" y="12647066"/>
            <a:ext cx="164592" cy="182880"/>
          </a:xfrm>
          <a:prstGeom prst="triangle">
            <a:avLst/>
          </a:prstGeom>
          <a:solidFill>
            <a:srgbClr val="F7F471"/>
          </a:solidFill>
          <a:ln/>
        </p:spPr>
      </p:sp>
      <p:sp>
        <p:nvSpPr>
          <p:cNvPr id="84" name="Text 82"/>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C4B9AE"/>
                </a:solidFill>
                <a:latin typeface="Inter" pitchFamily="34" charset="0"/>
                <a:ea typeface="Inter" pitchFamily="34" charset="-122"/>
                <a:cs typeface="Inter" pitchFamily="34" charset="-120"/>
              </a:rPr>
              <a:t>9 / 13</a:t>
            </a:r>
            <a:endParaRPr lang="en-US" sz="11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13</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McKinsey 7-S</dc:title>
  <dc:subject>PptxGenJS Presentation</dc:subject>
  <dc:creator>John Brewton</dc:creator>
  <cp:lastModifiedBy>John Brewton</cp:lastModifiedBy>
  <cp:revision>1</cp:revision>
  <dcterms:created xsi:type="dcterms:W3CDTF">2026-05-03T10:04:08Z</dcterms:created>
  <dcterms:modified xsi:type="dcterms:W3CDTF">2026-05-03T10:04:08Z</dcterms:modified>
</cp:coreProperties>
</file>